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258" r:id="rId3"/>
    <p:sldId id="260" r:id="rId4"/>
    <p:sldId id="259" r:id="rId5"/>
    <p:sldId id="311" r:id="rId6"/>
    <p:sldId id="261" r:id="rId7"/>
    <p:sldId id="264" r:id="rId8"/>
    <p:sldId id="312" r:id="rId9"/>
    <p:sldId id="313" r:id="rId10"/>
    <p:sldId id="324" r:id="rId11"/>
    <p:sldId id="268" r:id="rId12"/>
    <p:sldId id="325" r:id="rId13"/>
    <p:sldId id="326" r:id="rId14"/>
    <p:sldId id="314" r:id="rId15"/>
    <p:sldId id="315" r:id="rId16"/>
    <p:sldId id="316" r:id="rId17"/>
    <p:sldId id="330" r:id="rId18"/>
    <p:sldId id="317" r:id="rId19"/>
    <p:sldId id="318" r:id="rId20"/>
    <p:sldId id="319" r:id="rId21"/>
    <p:sldId id="321" r:id="rId22"/>
    <p:sldId id="331" r:id="rId23"/>
    <p:sldId id="322" r:id="rId24"/>
    <p:sldId id="327" r:id="rId25"/>
    <p:sldId id="328" r:id="rId26"/>
    <p:sldId id="320" r:id="rId27"/>
    <p:sldId id="279" r:id="rId28"/>
  </p:sldIdLst>
  <p:sldSz cx="9144000" cy="5143500" type="screen16x9"/>
  <p:notesSz cx="6858000" cy="9144000"/>
  <p:embeddedFontLst>
    <p:embeddedFont>
      <p:font typeface="Lilita One" panose="020B0604020202020204" charset="0"/>
      <p:regular r:id="rId30"/>
    </p:embeddedFont>
    <p:embeddedFont>
      <p:font typeface="Nunito" panose="020B0604020202020204" charset="0"/>
      <p:regular r:id="rId31"/>
      <p:bold r:id="rId32"/>
      <p:italic r:id="rId33"/>
      <p:boldItalic r:id="rId34"/>
    </p:embeddedFont>
    <p:embeddedFont>
      <p:font typeface="Nunito ExtraBold" panose="020B0604020202020204" charset="0"/>
      <p:bold r:id="rId35"/>
      <p:boldItalic r:id="rId36"/>
    </p:embeddedFont>
    <p:embeddedFont>
      <p:font typeface="Neucha" panose="020B0604020202020204" charset="0"/>
      <p:regular r:id="rId37"/>
    </p:embeddedFont>
    <p:embeddedFont>
      <p:font typeface="Roboto Condense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6EEEB-7E53-4D1A-B865-A59B17DCF10C}">
  <a:tblStyle styleId="{87D6EEEB-7E53-4D1A-B865-A59B17DCF1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3214" autoAdjust="0"/>
  </p:normalViewPr>
  <p:slideViewPr>
    <p:cSldViewPr snapToGrid="0">
      <p:cViewPr varScale="1">
        <p:scale>
          <a:sx n="113" d="100"/>
          <a:sy n="113" d="100"/>
        </p:scale>
        <p:origin x="75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98634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381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5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327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162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81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73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389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77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867aee8ab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867aee8ab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826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6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8c453551a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8c453551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23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21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172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782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27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977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6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67aee8ab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67aee8ab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706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8"/>
        <p:cNvGrpSpPr/>
        <p:nvPr/>
      </p:nvGrpSpPr>
      <p:grpSpPr>
        <a:xfrm>
          <a:off x="0" y="0"/>
          <a:ext cx="0" cy="0"/>
          <a:chOff x="0" y="0"/>
          <a:chExt cx="0" cy="0"/>
        </a:xfrm>
      </p:grpSpPr>
      <p:sp>
        <p:nvSpPr>
          <p:cNvPr id="2909" name="Google Shape;2909;g8e72aea862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0" name="Google Shape;2910;g8e72aea862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37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3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25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68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26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8c453551a3_2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8c453551a3_2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65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955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5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Lilita One"/>
              <a:buNone/>
              <a:defRPr sz="5200">
                <a:latin typeface="Lilita One"/>
                <a:ea typeface="Lilita One"/>
                <a:cs typeface="Lilita One"/>
                <a:sym typeface="Lili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96725" y="3157475"/>
            <a:ext cx="3059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0"/>
            <a:ext cx="3330303" cy="466519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avLst/>
              <a:gdLst/>
              <a:ahLst/>
              <a:cxnLst/>
              <a:rect l="l" t="t" r="r" b="b"/>
              <a:pathLst>
                <a:path w="19314" h="21342" extrusionOk="0">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24125" y="5986375"/>
              <a:ext cx="288550" cy="71525"/>
            </a:xfrm>
            <a:custGeom>
              <a:avLst/>
              <a:gdLst/>
              <a:ahLst/>
              <a:cxnLst/>
              <a:rect l="l" t="t" r="r" b="b"/>
              <a:pathLst>
                <a:path w="11542" h="2861" extrusionOk="0">
                  <a:moveTo>
                    <a:pt x="99" y="0"/>
                  </a:moveTo>
                  <a:lnTo>
                    <a:pt x="1" y="613"/>
                  </a:lnTo>
                  <a:lnTo>
                    <a:pt x="11444" y="2861"/>
                  </a:lnTo>
                  <a:lnTo>
                    <a:pt x="11542" y="2248"/>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06150" y="5904625"/>
              <a:ext cx="344950" cy="143075"/>
            </a:xfrm>
            <a:custGeom>
              <a:avLst/>
              <a:gdLst/>
              <a:ahLst/>
              <a:cxnLst/>
              <a:rect l="l" t="t" r="r" b="b"/>
              <a:pathLst>
                <a:path w="13798" h="5723" extrusionOk="0">
                  <a:moveTo>
                    <a:pt x="614" y="1"/>
                  </a:moveTo>
                  <a:lnTo>
                    <a:pt x="1" y="3066"/>
                  </a:lnTo>
                  <a:lnTo>
                    <a:pt x="13184" y="5722"/>
                  </a:lnTo>
                  <a:lnTo>
                    <a:pt x="13797" y="2559"/>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16375" y="5904625"/>
              <a:ext cx="30675" cy="81775"/>
            </a:xfrm>
            <a:custGeom>
              <a:avLst/>
              <a:gdLst/>
              <a:ahLst/>
              <a:cxnLst/>
              <a:rect l="l" t="t" r="r" b="b"/>
              <a:pathLst>
                <a:path w="1227" h="3271" extrusionOk="0">
                  <a:moveTo>
                    <a:pt x="613" y="1"/>
                  </a:moveTo>
                  <a:lnTo>
                    <a:pt x="0" y="3172"/>
                  </a:lnTo>
                  <a:lnTo>
                    <a:pt x="613" y="3270"/>
                  </a:lnTo>
                  <a:lnTo>
                    <a:pt x="1226" y="205"/>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47025" y="5912400"/>
              <a:ext cx="28225" cy="79100"/>
            </a:xfrm>
            <a:custGeom>
              <a:avLst/>
              <a:gdLst/>
              <a:ahLst/>
              <a:cxnLst/>
              <a:rect l="l" t="t" r="r" b="b"/>
              <a:pathLst>
                <a:path w="1129" h="3164" extrusionOk="0">
                  <a:moveTo>
                    <a:pt x="613" y="0"/>
                  </a:moveTo>
                  <a:lnTo>
                    <a:pt x="0" y="3065"/>
                  </a:lnTo>
                  <a:lnTo>
                    <a:pt x="515" y="3164"/>
                  </a:lnTo>
                  <a:lnTo>
                    <a:pt x="1128" y="99"/>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75225" y="5917500"/>
              <a:ext cx="30675" cy="81775"/>
            </a:xfrm>
            <a:custGeom>
              <a:avLst/>
              <a:gdLst/>
              <a:ahLst/>
              <a:cxnLst/>
              <a:rect l="l" t="t" r="r" b="b"/>
              <a:pathLst>
                <a:path w="1227" h="3271" extrusionOk="0">
                  <a:moveTo>
                    <a:pt x="613" y="1"/>
                  </a:moveTo>
                  <a:lnTo>
                    <a:pt x="0" y="3164"/>
                  </a:lnTo>
                  <a:lnTo>
                    <a:pt x="613" y="3270"/>
                  </a:lnTo>
                  <a:lnTo>
                    <a:pt x="1226" y="99"/>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505875" y="5922625"/>
              <a:ext cx="28000" cy="81750"/>
            </a:xfrm>
            <a:custGeom>
              <a:avLst/>
              <a:gdLst/>
              <a:ahLst/>
              <a:cxnLst/>
              <a:rect l="l" t="t" r="r" b="b"/>
              <a:pathLst>
                <a:path w="1120" h="3270" extrusionOk="0">
                  <a:moveTo>
                    <a:pt x="613" y="0"/>
                  </a:moveTo>
                  <a:lnTo>
                    <a:pt x="0" y="3163"/>
                  </a:lnTo>
                  <a:lnTo>
                    <a:pt x="507" y="3269"/>
                  </a:lnTo>
                  <a:lnTo>
                    <a:pt x="1120" y="98"/>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33850" y="5930175"/>
              <a:ext cx="30675" cy="79300"/>
            </a:xfrm>
            <a:custGeom>
              <a:avLst/>
              <a:gdLst/>
              <a:ahLst/>
              <a:cxnLst/>
              <a:rect l="l" t="t" r="r" b="b"/>
              <a:pathLst>
                <a:path w="1227" h="3172" extrusionOk="0">
                  <a:moveTo>
                    <a:pt x="614" y="1"/>
                  </a:moveTo>
                  <a:lnTo>
                    <a:pt x="1" y="3066"/>
                  </a:lnTo>
                  <a:lnTo>
                    <a:pt x="516" y="3172"/>
                  </a:lnTo>
                  <a:lnTo>
                    <a:pt x="1227" y="107"/>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62050" y="5935275"/>
              <a:ext cx="30675" cy="81775"/>
            </a:xfrm>
            <a:custGeom>
              <a:avLst/>
              <a:gdLst/>
              <a:ahLst/>
              <a:cxnLst/>
              <a:rect l="l" t="t" r="r" b="b"/>
              <a:pathLst>
                <a:path w="1227" h="3271" extrusionOk="0">
                  <a:moveTo>
                    <a:pt x="712" y="1"/>
                  </a:moveTo>
                  <a:lnTo>
                    <a:pt x="1" y="3066"/>
                  </a:lnTo>
                  <a:lnTo>
                    <a:pt x="614" y="3270"/>
                  </a:lnTo>
                  <a:lnTo>
                    <a:pt x="1227" y="107"/>
                  </a:lnTo>
                  <a:lnTo>
                    <a:pt x="7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92700" y="5940400"/>
              <a:ext cx="28025" cy="81750"/>
            </a:xfrm>
            <a:custGeom>
              <a:avLst/>
              <a:gdLst/>
              <a:ahLst/>
              <a:cxnLst/>
              <a:rect l="l" t="t" r="r" b="b"/>
              <a:pathLst>
                <a:path w="1121" h="3270" extrusionOk="0">
                  <a:moveTo>
                    <a:pt x="614" y="0"/>
                  </a:moveTo>
                  <a:lnTo>
                    <a:pt x="1" y="3171"/>
                  </a:lnTo>
                  <a:lnTo>
                    <a:pt x="508" y="3270"/>
                  </a:lnTo>
                  <a:lnTo>
                    <a:pt x="1121" y="106"/>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620700" y="5945500"/>
              <a:ext cx="30675" cy="81750"/>
            </a:xfrm>
            <a:custGeom>
              <a:avLst/>
              <a:gdLst/>
              <a:ahLst/>
              <a:cxnLst/>
              <a:rect l="l" t="t" r="r" b="b"/>
              <a:pathLst>
                <a:path w="1227" h="3270" extrusionOk="0">
                  <a:moveTo>
                    <a:pt x="614" y="1"/>
                  </a:moveTo>
                  <a:lnTo>
                    <a:pt x="1" y="3172"/>
                  </a:lnTo>
                  <a:lnTo>
                    <a:pt x="614" y="3270"/>
                  </a:lnTo>
                  <a:lnTo>
                    <a:pt x="1227" y="205"/>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1350" y="5953275"/>
              <a:ext cx="28225" cy="79100"/>
            </a:xfrm>
            <a:custGeom>
              <a:avLst/>
              <a:gdLst/>
              <a:ahLst/>
              <a:cxnLst/>
              <a:rect l="l" t="t" r="r" b="b"/>
              <a:pathLst>
                <a:path w="1129" h="3164" extrusionOk="0">
                  <a:moveTo>
                    <a:pt x="614" y="0"/>
                  </a:moveTo>
                  <a:lnTo>
                    <a:pt x="1" y="3065"/>
                  </a:lnTo>
                  <a:lnTo>
                    <a:pt x="516" y="3163"/>
                  </a:lnTo>
                  <a:lnTo>
                    <a:pt x="1129" y="98"/>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79550" y="5958375"/>
              <a:ext cx="30675" cy="81750"/>
            </a:xfrm>
            <a:custGeom>
              <a:avLst/>
              <a:gdLst/>
              <a:ahLst/>
              <a:cxnLst/>
              <a:rect l="l" t="t" r="r" b="b"/>
              <a:pathLst>
                <a:path w="1227" h="3270" extrusionOk="0">
                  <a:moveTo>
                    <a:pt x="614" y="0"/>
                  </a:moveTo>
                  <a:lnTo>
                    <a:pt x="1" y="3164"/>
                  </a:lnTo>
                  <a:lnTo>
                    <a:pt x="614" y="3270"/>
                  </a:lnTo>
                  <a:lnTo>
                    <a:pt x="1227" y="99"/>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0200" y="59634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301525" y="6124300"/>
              <a:ext cx="441800" cy="260550"/>
            </a:xfrm>
            <a:custGeom>
              <a:avLst/>
              <a:gdLst/>
              <a:ahLst/>
              <a:cxnLst/>
              <a:rect l="l" t="t" r="r" b="b"/>
              <a:pathLst>
                <a:path w="17672" h="10422" extrusionOk="0">
                  <a:moveTo>
                    <a:pt x="1431" y="0"/>
                  </a:moveTo>
                  <a:lnTo>
                    <a:pt x="1" y="7152"/>
                  </a:lnTo>
                  <a:lnTo>
                    <a:pt x="16241" y="10421"/>
                  </a:lnTo>
                  <a:lnTo>
                    <a:pt x="17672" y="3172"/>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332175" y="6124300"/>
              <a:ext cx="411150" cy="112400"/>
            </a:xfrm>
            <a:custGeom>
              <a:avLst/>
              <a:gdLst/>
              <a:ahLst/>
              <a:cxnLst/>
              <a:rect l="l" t="t" r="r" b="b"/>
              <a:pathLst>
                <a:path w="16446" h="4496" extrusionOk="0">
                  <a:moveTo>
                    <a:pt x="205" y="0"/>
                  </a:moveTo>
                  <a:lnTo>
                    <a:pt x="1" y="1333"/>
                  </a:lnTo>
                  <a:lnTo>
                    <a:pt x="16241" y="4496"/>
                  </a:lnTo>
                  <a:lnTo>
                    <a:pt x="16446" y="3172"/>
                  </a:lnTo>
                  <a:lnTo>
                    <a:pt x="2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49950" y="6195800"/>
              <a:ext cx="97100" cy="94650"/>
            </a:xfrm>
            <a:custGeom>
              <a:avLst/>
              <a:gdLst/>
              <a:ahLst/>
              <a:cxnLst/>
              <a:rect l="l" t="t" r="r" b="b"/>
              <a:pathLst>
                <a:path w="3884" h="3786" extrusionOk="0">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546725" y="6236675"/>
              <a:ext cx="145525" cy="43550"/>
            </a:xfrm>
            <a:custGeom>
              <a:avLst/>
              <a:gdLst/>
              <a:ahLst/>
              <a:cxnLst/>
              <a:rect l="l" t="t" r="r" b="b"/>
              <a:pathLst>
                <a:path w="5821" h="1742" extrusionOk="0">
                  <a:moveTo>
                    <a:pt x="99" y="1"/>
                  </a:moveTo>
                  <a:lnTo>
                    <a:pt x="1" y="614"/>
                  </a:lnTo>
                  <a:lnTo>
                    <a:pt x="5722" y="1742"/>
                  </a:lnTo>
                  <a:lnTo>
                    <a:pt x="5820" y="1129"/>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38975" y="6275100"/>
              <a:ext cx="145700" cy="43325"/>
            </a:xfrm>
            <a:custGeom>
              <a:avLst/>
              <a:gdLst/>
              <a:ahLst/>
              <a:cxnLst/>
              <a:rect l="l" t="t" r="r" b="b"/>
              <a:pathLst>
                <a:path w="5828" h="1733" extrusionOk="0">
                  <a:moveTo>
                    <a:pt x="107" y="0"/>
                  </a:moveTo>
                  <a:lnTo>
                    <a:pt x="0" y="613"/>
                  </a:lnTo>
                  <a:lnTo>
                    <a:pt x="5722" y="1733"/>
                  </a:lnTo>
                  <a:lnTo>
                    <a:pt x="5828" y="1120"/>
                  </a:lnTo>
                  <a:lnTo>
                    <a:pt x="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avLst/>
              <a:gdLst/>
              <a:ahLst/>
              <a:cxnLst/>
              <a:rect l="l" t="t" r="r" b="b"/>
              <a:pathLst>
                <a:path w="7970" h="7047" extrusionOk="0">
                  <a:moveTo>
                    <a:pt x="1741" y="1"/>
                  </a:moveTo>
                  <a:lnTo>
                    <a:pt x="0" y="2248"/>
                  </a:lnTo>
                  <a:lnTo>
                    <a:pt x="6334" y="7046"/>
                  </a:lnTo>
                  <a:lnTo>
                    <a:pt x="7969" y="4798"/>
                  </a:lnTo>
                  <a:lnTo>
                    <a:pt x="1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476950" y="5756000"/>
              <a:ext cx="48450" cy="61325"/>
            </a:xfrm>
            <a:custGeom>
              <a:avLst/>
              <a:gdLst/>
              <a:ahLst/>
              <a:cxnLst/>
              <a:rect l="l" t="t" r="r" b="b"/>
              <a:pathLst>
                <a:path w="1938" h="2453" extrusionOk="0">
                  <a:moveTo>
                    <a:pt x="1635" y="1"/>
                  </a:moveTo>
                  <a:lnTo>
                    <a:pt x="1" y="2249"/>
                  </a:lnTo>
                  <a:lnTo>
                    <a:pt x="205"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492275" y="5768675"/>
              <a:ext cx="48450" cy="61325"/>
            </a:xfrm>
            <a:custGeom>
              <a:avLst/>
              <a:gdLst/>
              <a:ahLst/>
              <a:cxnLst/>
              <a:rect l="l" t="t" r="r" b="b"/>
              <a:pathLst>
                <a:path w="1938" h="2453" extrusionOk="0">
                  <a:moveTo>
                    <a:pt x="1635" y="1"/>
                  </a:moveTo>
                  <a:lnTo>
                    <a:pt x="1" y="2150"/>
                  </a:lnTo>
                  <a:lnTo>
                    <a:pt x="303"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07600" y="5778900"/>
              <a:ext cx="48450" cy="61325"/>
            </a:xfrm>
            <a:custGeom>
              <a:avLst/>
              <a:gdLst/>
              <a:ahLst/>
              <a:cxnLst/>
              <a:rect l="l" t="t" r="r" b="b"/>
              <a:pathLst>
                <a:path w="1938" h="2453" extrusionOk="0">
                  <a:moveTo>
                    <a:pt x="1635" y="0"/>
                  </a:moveTo>
                  <a:lnTo>
                    <a:pt x="1" y="2248"/>
                  </a:lnTo>
                  <a:lnTo>
                    <a:pt x="303" y="2452"/>
                  </a:lnTo>
                  <a:lnTo>
                    <a:pt x="1938" y="311"/>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925" y="5791775"/>
              <a:ext cx="48450" cy="61325"/>
            </a:xfrm>
            <a:custGeom>
              <a:avLst/>
              <a:gdLst/>
              <a:ahLst/>
              <a:cxnLst/>
              <a:rect l="l" t="t" r="r" b="b"/>
              <a:pathLst>
                <a:path w="1938" h="2453" extrusionOk="0">
                  <a:moveTo>
                    <a:pt x="1635" y="0"/>
                  </a:moveTo>
                  <a:lnTo>
                    <a:pt x="1" y="2248"/>
                  </a:lnTo>
                  <a:lnTo>
                    <a:pt x="303" y="2452"/>
                  </a:lnTo>
                  <a:lnTo>
                    <a:pt x="1938" y="205"/>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538250" y="5804450"/>
              <a:ext cx="48450" cy="61325"/>
            </a:xfrm>
            <a:custGeom>
              <a:avLst/>
              <a:gdLst/>
              <a:ahLst/>
              <a:cxnLst/>
              <a:rect l="l" t="t" r="r" b="b"/>
              <a:pathLst>
                <a:path w="1938" h="2453" extrusionOk="0">
                  <a:moveTo>
                    <a:pt x="1635" y="0"/>
                  </a:moveTo>
                  <a:lnTo>
                    <a:pt x="1" y="2150"/>
                  </a:lnTo>
                  <a:lnTo>
                    <a:pt x="303" y="2452"/>
                  </a:lnTo>
                  <a:lnTo>
                    <a:pt x="1938" y="204"/>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553575" y="5814650"/>
              <a:ext cx="48450" cy="61325"/>
            </a:xfrm>
            <a:custGeom>
              <a:avLst/>
              <a:gdLst/>
              <a:ahLst/>
              <a:cxnLst/>
              <a:rect l="l" t="t" r="r" b="b"/>
              <a:pathLst>
                <a:path w="1938" h="2453" extrusionOk="0">
                  <a:moveTo>
                    <a:pt x="1733" y="1"/>
                  </a:moveTo>
                  <a:lnTo>
                    <a:pt x="1" y="2248"/>
                  </a:lnTo>
                  <a:lnTo>
                    <a:pt x="303" y="2453"/>
                  </a:lnTo>
                  <a:lnTo>
                    <a:pt x="1938" y="311"/>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68900" y="5827525"/>
              <a:ext cx="51125" cy="61325"/>
            </a:xfrm>
            <a:custGeom>
              <a:avLst/>
              <a:gdLst/>
              <a:ahLst/>
              <a:cxnLst/>
              <a:rect l="l" t="t" r="r" b="b"/>
              <a:pathLst>
                <a:path w="2045" h="2453" extrusionOk="0">
                  <a:moveTo>
                    <a:pt x="1733" y="1"/>
                  </a:moveTo>
                  <a:lnTo>
                    <a:pt x="1" y="2248"/>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584225" y="5840200"/>
              <a:ext cx="51125" cy="61325"/>
            </a:xfrm>
            <a:custGeom>
              <a:avLst/>
              <a:gdLst/>
              <a:ahLst/>
              <a:cxnLst/>
              <a:rect l="l" t="t" r="r" b="b"/>
              <a:pathLst>
                <a:path w="2045" h="2453" extrusionOk="0">
                  <a:moveTo>
                    <a:pt x="1733" y="0"/>
                  </a:moveTo>
                  <a:lnTo>
                    <a:pt x="1" y="2150"/>
                  </a:lnTo>
                  <a:lnTo>
                    <a:pt x="303" y="2452"/>
                  </a:lnTo>
                  <a:lnTo>
                    <a:pt x="2044" y="205"/>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99550" y="5850425"/>
              <a:ext cx="51125" cy="61325"/>
            </a:xfrm>
            <a:custGeom>
              <a:avLst/>
              <a:gdLst/>
              <a:ahLst/>
              <a:cxnLst/>
              <a:rect l="l" t="t" r="r" b="b"/>
              <a:pathLst>
                <a:path w="2045" h="2453" extrusionOk="0">
                  <a:moveTo>
                    <a:pt x="1733" y="0"/>
                  </a:moveTo>
                  <a:lnTo>
                    <a:pt x="1" y="2248"/>
                  </a:lnTo>
                  <a:lnTo>
                    <a:pt x="303" y="2452"/>
                  </a:lnTo>
                  <a:lnTo>
                    <a:pt x="2044" y="204"/>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14875" y="5863275"/>
              <a:ext cx="51125" cy="61325"/>
            </a:xfrm>
            <a:custGeom>
              <a:avLst/>
              <a:gdLst/>
              <a:ahLst/>
              <a:cxnLst/>
              <a:rect l="l" t="t" r="r" b="b"/>
              <a:pathLst>
                <a:path w="2045" h="2453" extrusionOk="0">
                  <a:moveTo>
                    <a:pt x="1733" y="1"/>
                  </a:moveTo>
                  <a:lnTo>
                    <a:pt x="1" y="2249"/>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70725" y="5832625"/>
              <a:ext cx="531300" cy="621250"/>
            </a:xfrm>
            <a:custGeom>
              <a:avLst/>
              <a:gdLst/>
              <a:ahLst/>
              <a:cxnLst/>
              <a:rect l="l" t="t" r="r" b="b"/>
              <a:pathLst>
                <a:path w="21252" h="24850" extrusionOk="0">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096275" y="5980775"/>
              <a:ext cx="383150" cy="446850"/>
            </a:xfrm>
            <a:custGeom>
              <a:avLst/>
              <a:gdLst/>
              <a:ahLst/>
              <a:cxnLst/>
              <a:rect l="l" t="t" r="r" b="b"/>
              <a:pathLst>
                <a:path w="15326" h="17874" extrusionOk="0">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3875" y="5804450"/>
              <a:ext cx="173700" cy="143050"/>
            </a:xfrm>
            <a:custGeom>
              <a:avLst/>
              <a:gdLst/>
              <a:ahLst/>
              <a:cxnLst/>
              <a:rect l="l" t="t" r="r" b="b"/>
              <a:pathLst>
                <a:path w="6948" h="5722" extrusionOk="0">
                  <a:moveTo>
                    <a:pt x="719" y="0"/>
                  </a:moveTo>
                  <a:lnTo>
                    <a:pt x="0" y="924"/>
                  </a:lnTo>
                  <a:lnTo>
                    <a:pt x="6236" y="5721"/>
                  </a:lnTo>
                  <a:lnTo>
                    <a:pt x="6947" y="4806"/>
                  </a:lnTo>
                  <a:lnTo>
                    <a:pt x="719"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096275" y="6289725"/>
              <a:ext cx="145725" cy="137900"/>
            </a:xfrm>
            <a:custGeom>
              <a:avLst/>
              <a:gdLst/>
              <a:ahLst/>
              <a:cxnLst/>
              <a:rect l="l" t="t" r="r" b="b"/>
              <a:pathLst>
                <a:path w="5829" h="5516" extrusionOk="0">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avLst/>
              <a:gdLst/>
              <a:ahLst/>
              <a:cxnLst/>
              <a:rect l="l" t="t" r="r" b="b"/>
              <a:pathLst>
                <a:path w="6336" h="5720" extrusionOk="0">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72800" y="3446800"/>
              <a:ext cx="135500" cy="127725"/>
            </a:xfrm>
            <a:custGeom>
              <a:avLst/>
              <a:gdLst/>
              <a:ahLst/>
              <a:cxnLst/>
              <a:rect l="l" t="t" r="r" b="b"/>
              <a:pathLst>
                <a:path w="5420" h="5109" extrusionOk="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60125" y="3482550"/>
              <a:ext cx="137950" cy="48650"/>
            </a:xfrm>
            <a:custGeom>
              <a:avLst/>
              <a:gdLst/>
              <a:ahLst/>
              <a:cxnLst/>
              <a:rect l="l" t="t" r="r" b="b"/>
              <a:pathLst>
                <a:path w="5518" h="1946" extrusionOk="0">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857475" y="3477450"/>
              <a:ext cx="140600" cy="48650"/>
            </a:xfrm>
            <a:custGeom>
              <a:avLst/>
              <a:gdLst/>
              <a:ahLst/>
              <a:cxnLst/>
              <a:rect l="l" t="t" r="r" b="b"/>
              <a:pathLst>
                <a:path w="5624" h="1946" extrusionOk="0">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avLst/>
                <a:gdLst/>
                <a:ahLst/>
                <a:cxnLst/>
                <a:rect l="l" t="t" r="r" b="b"/>
                <a:pathLst>
                  <a:path w="6229" h="5726" extrusionOk="0">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17225" y="3909200"/>
                <a:ext cx="107300" cy="140400"/>
              </a:xfrm>
              <a:custGeom>
                <a:avLst/>
                <a:gdLst/>
                <a:ahLst/>
                <a:cxnLst/>
                <a:rect l="l" t="t" r="r" b="b"/>
                <a:pathLst>
                  <a:path w="4292" h="5616" extrusionOk="0">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94325" y="3929625"/>
                <a:ext cx="109750" cy="104650"/>
              </a:xfrm>
              <a:custGeom>
                <a:avLst/>
                <a:gdLst/>
                <a:ahLst/>
                <a:cxnLst/>
                <a:rect l="l" t="t" r="r" b="b"/>
                <a:pathLst>
                  <a:path w="4390" h="4186" extrusionOk="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91675" y="3926975"/>
                <a:ext cx="109950" cy="104850"/>
              </a:xfrm>
              <a:custGeom>
                <a:avLst/>
                <a:gdLst/>
                <a:ahLst/>
                <a:cxnLst/>
                <a:rect l="l" t="t" r="r" b="b"/>
                <a:pathLst>
                  <a:path w="4398" h="4194" extrusionOk="0">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1584275" y="3575875"/>
              <a:ext cx="163500" cy="142975"/>
            </a:xfrm>
            <a:custGeom>
              <a:avLst/>
              <a:gdLst/>
              <a:ahLst/>
              <a:cxnLst/>
              <a:rect l="l" t="t" r="r" b="b"/>
              <a:pathLst>
                <a:path w="6540" h="5719" extrusionOk="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91825" y="3635800"/>
              <a:ext cx="145725" cy="83050"/>
            </a:xfrm>
            <a:custGeom>
              <a:avLst/>
              <a:gdLst/>
              <a:ahLst/>
              <a:cxnLst/>
              <a:rect l="l" t="t" r="r" b="b"/>
              <a:pathLst>
                <a:path w="5829" h="3322" extrusionOk="0">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96950" y="3615375"/>
              <a:ext cx="132825" cy="71525"/>
            </a:xfrm>
            <a:custGeom>
              <a:avLst/>
              <a:gdLst/>
              <a:ahLst/>
              <a:cxnLst/>
              <a:rect l="l" t="t" r="r" b="b"/>
              <a:pathLst>
                <a:path w="5313" h="2861" extrusionOk="0">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9600" y="3612900"/>
              <a:ext cx="132850" cy="68900"/>
            </a:xfrm>
            <a:custGeom>
              <a:avLst/>
              <a:gdLst/>
              <a:ahLst/>
              <a:cxnLst/>
              <a:rect l="l" t="t" r="r" b="b"/>
              <a:pathLst>
                <a:path w="5314" h="2756" extrusionOk="0">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1_1_1_3">
    <p:spTree>
      <p:nvGrpSpPr>
        <p:cNvPr id="1" name="Shape 794"/>
        <p:cNvGrpSpPr/>
        <p:nvPr/>
      </p:nvGrpSpPr>
      <p:grpSpPr>
        <a:xfrm>
          <a:off x="0" y="0"/>
          <a:ext cx="0" cy="0"/>
          <a:chOff x="0" y="0"/>
          <a:chExt cx="0" cy="0"/>
        </a:xfrm>
      </p:grpSpPr>
      <p:sp>
        <p:nvSpPr>
          <p:cNvPr id="795" name="Google Shape;795;p16"/>
          <p:cNvSpPr/>
          <p:nvPr/>
        </p:nvSpPr>
        <p:spPr>
          <a:xfrm>
            <a:off x="6531425"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797" name="Google Shape;797;p16"/>
          <p:cNvGrpSpPr/>
          <p:nvPr/>
        </p:nvGrpSpPr>
        <p:grpSpPr>
          <a:xfrm>
            <a:off x="215138" y="4345425"/>
            <a:ext cx="996175" cy="685800"/>
            <a:chOff x="1379925" y="685000"/>
            <a:chExt cx="996175" cy="685800"/>
          </a:xfrm>
        </p:grpSpPr>
        <p:sp>
          <p:nvSpPr>
            <p:cNvPr id="798" name="Google Shape;798;p16"/>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16"/>
          <p:cNvGrpSpPr/>
          <p:nvPr/>
        </p:nvGrpSpPr>
        <p:grpSpPr>
          <a:xfrm>
            <a:off x="8266150" y="4248125"/>
            <a:ext cx="480225" cy="615300"/>
            <a:chOff x="912850" y="4743425"/>
            <a:chExt cx="480225" cy="615300"/>
          </a:xfrm>
        </p:grpSpPr>
        <p:sp>
          <p:nvSpPr>
            <p:cNvPr id="850" name="Google Shape;850;p16"/>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16"/>
          <p:cNvSpPr/>
          <p:nvPr/>
        </p:nvSpPr>
        <p:spPr>
          <a:xfrm flipH="1">
            <a:off x="321590" y="851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flipH="1">
            <a:off x="1700081" y="61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flipH="1">
            <a:off x="152397" y="1274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flipH="1">
            <a:off x="614097" y="576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flipH="1">
            <a:off x="712853" y="160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flipH="1">
            <a:off x="2362920" y="269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8408223" y="3679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8538536" y="822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8697360" y="10167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8937353" y="4170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rot="10800000">
            <a:off x="28" y="36"/>
            <a:ext cx="1695422" cy="249723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Background 1">
  <p:cSld name="CUSTOM_3">
    <p:spTree>
      <p:nvGrpSpPr>
        <p:cNvPr id="1" name="Shape 1273"/>
        <p:cNvGrpSpPr/>
        <p:nvPr/>
      </p:nvGrpSpPr>
      <p:grpSpPr>
        <a:xfrm>
          <a:off x="0" y="0"/>
          <a:ext cx="0" cy="0"/>
          <a:chOff x="0" y="0"/>
          <a:chExt cx="0" cy="0"/>
        </a:xfrm>
      </p:grpSpPr>
      <p:sp>
        <p:nvSpPr>
          <p:cNvPr id="1274" name="Google Shape;1274;p26"/>
          <p:cNvSpPr/>
          <p:nvPr/>
        </p:nvSpPr>
        <p:spPr>
          <a:xfrm>
            <a:off x="6115050"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26"/>
          <p:cNvGrpSpPr/>
          <p:nvPr/>
        </p:nvGrpSpPr>
        <p:grpSpPr>
          <a:xfrm>
            <a:off x="6873272" y="2960366"/>
            <a:ext cx="2214279" cy="2073916"/>
            <a:chOff x="5158247" y="4662291"/>
            <a:chExt cx="2214279" cy="2073916"/>
          </a:xfrm>
        </p:grpSpPr>
        <p:sp>
          <p:nvSpPr>
            <p:cNvPr id="1277" name="Google Shape;1277;p26"/>
            <p:cNvSpPr/>
            <p:nvPr/>
          </p:nvSpPr>
          <p:spPr>
            <a:xfrm>
              <a:off x="7115205" y="466229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6458128" y="66760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6"/>
          <p:cNvGrpSpPr/>
          <p:nvPr/>
        </p:nvGrpSpPr>
        <p:grpSpPr>
          <a:xfrm flipH="1">
            <a:off x="6873272" y="-5"/>
            <a:ext cx="2270722" cy="1272963"/>
            <a:chOff x="5158247" y="5768045"/>
            <a:chExt cx="2270722" cy="1272963"/>
          </a:xfrm>
        </p:grpSpPr>
        <p:sp>
          <p:nvSpPr>
            <p:cNvPr id="1284" name="Google Shape;1284;p26"/>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Background 2">
  <p:cSld name="CUSTOM_3_1">
    <p:spTree>
      <p:nvGrpSpPr>
        <p:cNvPr id="1" name="Shape 1290"/>
        <p:cNvGrpSpPr/>
        <p:nvPr/>
      </p:nvGrpSpPr>
      <p:grpSpPr>
        <a:xfrm>
          <a:off x="0" y="0"/>
          <a:ext cx="0" cy="0"/>
          <a:chOff x="0" y="0"/>
          <a:chExt cx="0" cy="0"/>
        </a:xfrm>
      </p:grpSpPr>
      <p:sp>
        <p:nvSpPr>
          <p:cNvPr id="1291" name="Google Shape;1291;p27"/>
          <p:cNvSpPr/>
          <p:nvPr/>
        </p:nvSpPr>
        <p:spPr>
          <a:xfrm>
            <a:off x="5726630" y="4669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4285742" y="47182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6096703" y="5092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5634938" y="4394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5383848" y="46645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3882422" y="4088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rot="-5400000">
            <a:off x="379925" y="2820412"/>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rot="-5400000">
            <a:off x="6696375" y="5622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9525" y="-9525"/>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flipH="1">
            <a:off x="642711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flipH="1">
            <a:off x="481012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flipH="1">
            <a:off x="527182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flipH="1">
            <a:off x="537057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flipH="1">
            <a:off x="702064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Background 3">
  <p:cSld name="CUSTOM_3_1_1">
    <p:spTree>
      <p:nvGrpSpPr>
        <p:cNvPr id="1" name="Shape 1306"/>
        <p:cNvGrpSpPr/>
        <p:nvPr/>
      </p:nvGrpSpPr>
      <p:grpSpPr>
        <a:xfrm>
          <a:off x="0" y="0"/>
          <a:ext cx="0" cy="0"/>
          <a:chOff x="0" y="0"/>
          <a:chExt cx="0" cy="0"/>
        </a:xfrm>
      </p:grpSpPr>
      <p:sp>
        <p:nvSpPr>
          <p:cNvPr id="1307" name="Google Shape;1307;p28"/>
          <p:cNvSpPr/>
          <p:nvPr/>
        </p:nvSpPr>
        <p:spPr>
          <a:xfrm>
            <a:off x="8317430" y="4498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6876542" y="45467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8687503" y="4921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8225738" y="4223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7974648" y="44930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6473222" y="3916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flipH="1">
            <a:off x="849026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flipH="1">
            <a:off x="687327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flipH="1">
            <a:off x="733497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flipH="1">
            <a:off x="743372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flipH="1">
            <a:off x="908379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rot="5400000">
            <a:off x="-571851" y="2686210"/>
            <a:ext cx="3029130" cy="1885434"/>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0" y="-9525"/>
            <a:ext cx="4687105" cy="634373"/>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713275" y="2288400"/>
            <a:ext cx="768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3"/>
          <p:cNvSpPr/>
          <p:nvPr/>
        </p:nvSpPr>
        <p:spPr>
          <a:xfrm>
            <a:off x="0" y="0"/>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7000875" y="2141325"/>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subTitle" idx="1"/>
          </p:nvPr>
        </p:nvSpPr>
        <p:spPr>
          <a:xfrm>
            <a:off x="1988250" y="3078375"/>
            <a:ext cx="51675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9" name="Google Shape;119;p3"/>
          <p:cNvSpPr txBox="1">
            <a:spLocks noGrp="1"/>
          </p:cNvSpPr>
          <p:nvPr>
            <p:ph type="title" idx="2" hasCustomPrompt="1"/>
          </p:nvPr>
        </p:nvSpPr>
        <p:spPr>
          <a:xfrm>
            <a:off x="3994525" y="1619250"/>
            <a:ext cx="1125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avLst/>
              <a:gdLst/>
              <a:ahLst/>
              <a:cxnLst/>
              <a:rect l="l" t="t" r="r" b="b"/>
              <a:pathLst>
                <a:path w="19511" h="29372" extrusionOk="0">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4950" y="3418800"/>
              <a:ext cx="365375" cy="316750"/>
            </a:xfrm>
            <a:custGeom>
              <a:avLst/>
              <a:gdLst/>
              <a:ahLst/>
              <a:cxnLst/>
              <a:rect l="l" t="t" r="r" b="b"/>
              <a:pathLst>
                <a:path w="14615" h="12670" extrusionOk="0">
                  <a:moveTo>
                    <a:pt x="11852" y="0"/>
                  </a:moveTo>
                  <a:lnTo>
                    <a:pt x="1" y="3474"/>
                  </a:lnTo>
                  <a:lnTo>
                    <a:pt x="2657" y="12669"/>
                  </a:lnTo>
                  <a:lnTo>
                    <a:pt x="14615" y="9195"/>
                  </a:lnTo>
                  <a:lnTo>
                    <a:pt x="11852"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38125" y="3188925"/>
              <a:ext cx="360250" cy="178800"/>
            </a:xfrm>
            <a:custGeom>
              <a:avLst/>
              <a:gdLst/>
              <a:ahLst/>
              <a:cxnLst/>
              <a:rect l="l" t="t" r="r" b="b"/>
              <a:pathLst>
                <a:path w="14410" h="7152" extrusionOk="0">
                  <a:moveTo>
                    <a:pt x="13486" y="0"/>
                  </a:moveTo>
                  <a:lnTo>
                    <a:pt x="0" y="3981"/>
                  </a:lnTo>
                  <a:lnTo>
                    <a:pt x="1022" y="7152"/>
                  </a:lnTo>
                  <a:lnTo>
                    <a:pt x="14410" y="3270"/>
                  </a:lnTo>
                  <a:lnTo>
                    <a:pt x="13486"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50975" y="32808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81625" y="3273100"/>
              <a:ext cx="35800" cy="84425"/>
            </a:xfrm>
            <a:custGeom>
              <a:avLst/>
              <a:gdLst/>
              <a:ahLst/>
              <a:cxnLst/>
              <a:rect l="l" t="t" r="r" b="b"/>
              <a:pathLst>
                <a:path w="1432" h="3377" extrusionOk="0">
                  <a:moveTo>
                    <a:pt x="508" y="1"/>
                  </a:moveTo>
                  <a:lnTo>
                    <a:pt x="1" y="107"/>
                  </a:lnTo>
                  <a:lnTo>
                    <a:pt x="916" y="3376"/>
                  </a:lnTo>
                  <a:lnTo>
                    <a:pt x="1431" y="3172"/>
                  </a:lnTo>
                  <a:lnTo>
                    <a:pt x="50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09625" y="3262875"/>
              <a:ext cx="38450" cy="84425"/>
            </a:xfrm>
            <a:custGeom>
              <a:avLst/>
              <a:gdLst/>
              <a:ahLst/>
              <a:cxnLst/>
              <a:rect l="l" t="t" r="r" b="b"/>
              <a:pathLst>
                <a:path w="1538" h="3377" extrusionOk="0">
                  <a:moveTo>
                    <a:pt x="614" y="1"/>
                  </a:moveTo>
                  <a:lnTo>
                    <a:pt x="1" y="205"/>
                  </a:lnTo>
                  <a:lnTo>
                    <a:pt x="1022" y="3377"/>
                  </a:lnTo>
                  <a:lnTo>
                    <a:pt x="1537" y="3270"/>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40275" y="3255325"/>
              <a:ext cx="38450" cy="84200"/>
            </a:xfrm>
            <a:custGeom>
              <a:avLst/>
              <a:gdLst/>
              <a:ahLst/>
              <a:cxnLst/>
              <a:rect l="l" t="t" r="r" b="b"/>
              <a:pathLst>
                <a:path w="1538" h="3368" extrusionOk="0">
                  <a:moveTo>
                    <a:pt x="614" y="1"/>
                  </a:moveTo>
                  <a:lnTo>
                    <a:pt x="1" y="205"/>
                  </a:lnTo>
                  <a:lnTo>
                    <a:pt x="924" y="3368"/>
                  </a:lnTo>
                  <a:lnTo>
                    <a:pt x="1537"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0925" y="3245100"/>
              <a:ext cx="38450" cy="84225"/>
            </a:xfrm>
            <a:custGeom>
              <a:avLst/>
              <a:gdLst/>
              <a:ahLst/>
              <a:cxnLst/>
              <a:rect l="l" t="t" r="r" b="b"/>
              <a:pathLst>
                <a:path w="1538" h="3369" extrusionOk="0">
                  <a:moveTo>
                    <a:pt x="516" y="1"/>
                  </a:moveTo>
                  <a:lnTo>
                    <a:pt x="1" y="205"/>
                  </a:lnTo>
                  <a:lnTo>
                    <a:pt x="924" y="3368"/>
                  </a:lnTo>
                  <a:lnTo>
                    <a:pt x="1537" y="3270"/>
                  </a:lnTo>
                  <a:lnTo>
                    <a:pt x="516"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1575" y="3237350"/>
              <a:ext cx="35800" cy="84400"/>
            </a:xfrm>
            <a:custGeom>
              <a:avLst/>
              <a:gdLst/>
              <a:ahLst/>
              <a:cxnLst/>
              <a:rect l="l" t="t" r="r" b="b"/>
              <a:pathLst>
                <a:path w="1432" h="3376" extrusionOk="0">
                  <a:moveTo>
                    <a:pt x="516" y="0"/>
                  </a:moveTo>
                  <a:lnTo>
                    <a:pt x="1" y="205"/>
                  </a:lnTo>
                  <a:lnTo>
                    <a:pt x="924" y="3376"/>
                  </a:lnTo>
                  <a:lnTo>
                    <a:pt x="1431" y="3172"/>
                  </a:lnTo>
                  <a:lnTo>
                    <a:pt x="516"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9775" y="3229775"/>
              <a:ext cx="38250" cy="81775"/>
            </a:xfrm>
            <a:custGeom>
              <a:avLst/>
              <a:gdLst/>
              <a:ahLst/>
              <a:cxnLst/>
              <a:rect l="l" t="t" r="r" b="b"/>
              <a:pathLst>
                <a:path w="1530" h="3271" extrusionOk="0">
                  <a:moveTo>
                    <a:pt x="614" y="1"/>
                  </a:moveTo>
                  <a:lnTo>
                    <a:pt x="1" y="99"/>
                  </a:lnTo>
                  <a:lnTo>
                    <a:pt x="916" y="3270"/>
                  </a:lnTo>
                  <a:lnTo>
                    <a:pt x="1529"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60425" y="32195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1075" y="3211800"/>
              <a:ext cx="35800" cy="84425"/>
            </a:xfrm>
            <a:custGeom>
              <a:avLst/>
              <a:gdLst/>
              <a:ahLst/>
              <a:cxnLst/>
              <a:rect l="l" t="t" r="r" b="b"/>
              <a:pathLst>
                <a:path w="1432" h="3377" extrusionOk="0">
                  <a:moveTo>
                    <a:pt x="507" y="1"/>
                  </a:moveTo>
                  <a:lnTo>
                    <a:pt x="1" y="107"/>
                  </a:lnTo>
                  <a:lnTo>
                    <a:pt x="916" y="3376"/>
                  </a:lnTo>
                  <a:lnTo>
                    <a:pt x="1431" y="3172"/>
                  </a:lnTo>
                  <a:lnTo>
                    <a:pt x="507"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9075" y="3201575"/>
              <a:ext cx="38450" cy="84425"/>
            </a:xfrm>
            <a:custGeom>
              <a:avLst/>
              <a:gdLst/>
              <a:ahLst/>
              <a:cxnLst/>
              <a:rect l="l" t="t" r="r" b="b"/>
              <a:pathLst>
                <a:path w="1538" h="3377" extrusionOk="0">
                  <a:moveTo>
                    <a:pt x="613" y="1"/>
                  </a:moveTo>
                  <a:lnTo>
                    <a:pt x="0" y="205"/>
                  </a:lnTo>
                  <a:lnTo>
                    <a:pt x="1022" y="3377"/>
                  </a:lnTo>
                  <a:lnTo>
                    <a:pt x="1537" y="3270"/>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49725" y="3194025"/>
              <a:ext cx="38450" cy="84200"/>
            </a:xfrm>
            <a:custGeom>
              <a:avLst/>
              <a:gdLst/>
              <a:ahLst/>
              <a:cxnLst/>
              <a:rect l="l" t="t" r="r" b="b"/>
              <a:pathLst>
                <a:path w="1538" h="3368" extrusionOk="0">
                  <a:moveTo>
                    <a:pt x="613" y="1"/>
                  </a:moveTo>
                  <a:lnTo>
                    <a:pt x="0" y="99"/>
                  </a:lnTo>
                  <a:lnTo>
                    <a:pt x="924" y="3368"/>
                  </a:lnTo>
                  <a:lnTo>
                    <a:pt x="1537" y="3164"/>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281625" y="3275750"/>
              <a:ext cx="309000" cy="122625"/>
            </a:xfrm>
            <a:custGeom>
              <a:avLst/>
              <a:gdLst/>
              <a:ahLst/>
              <a:cxnLst/>
              <a:rect l="l" t="t" r="r" b="b"/>
              <a:pathLst>
                <a:path w="12360" h="4905" extrusionOk="0">
                  <a:moveTo>
                    <a:pt x="11950" y="1"/>
                  </a:moveTo>
                  <a:lnTo>
                    <a:pt x="1" y="3475"/>
                  </a:lnTo>
                  <a:lnTo>
                    <a:pt x="410" y="4905"/>
                  </a:lnTo>
                  <a:lnTo>
                    <a:pt x="12359" y="1325"/>
                  </a:lnTo>
                  <a:lnTo>
                    <a:pt x="11950"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7500" y="3574500"/>
              <a:ext cx="86850" cy="38425"/>
            </a:xfrm>
            <a:custGeom>
              <a:avLst/>
              <a:gdLst/>
              <a:ahLst/>
              <a:cxnLst/>
              <a:rect l="l" t="t" r="r" b="b"/>
              <a:pathLst>
                <a:path w="3474" h="1537" extrusionOk="0">
                  <a:moveTo>
                    <a:pt x="3367" y="0"/>
                  </a:moveTo>
                  <a:lnTo>
                    <a:pt x="0" y="1022"/>
                  </a:lnTo>
                  <a:lnTo>
                    <a:pt x="204" y="1537"/>
                  </a:lnTo>
                  <a:lnTo>
                    <a:pt x="3474" y="613"/>
                  </a:lnTo>
                  <a:lnTo>
                    <a:pt x="3367"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9725" y="3546500"/>
              <a:ext cx="86875" cy="38250"/>
            </a:xfrm>
            <a:custGeom>
              <a:avLst/>
              <a:gdLst/>
              <a:ahLst/>
              <a:cxnLst/>
              <a:rect l="l" t="t" r="r" b="b"/>
              <a:pathLst>
                <a:path w="3475" h="1530" extrusionOk="0">
                  <a:moveTo>
                    <a:pt x="3270" y="1"/>
                  </a:moveTo>
                  <a:lnTo>
                    <a:pt x="0" y="1022"/>
                  </a:lnTo>
                  <a:lnTo>
                    <a:pt x="205" y="1529"/>
                  </a:lnTo>
                  <a:lnTo>
                    <a:pt x="3474" y="614"/>
                  </a:lnTo>
                  <a:lnTo>
                    <a:pt x="3270"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175" y="3518300"/>
              <a:ext cx="86850" cy="38450"/>
            </a:xfrm>
            <a:custGeom>
              <a:avLst/>
              <a:gdLst/>
              <a:ahLst/>
              <a:cxnLst/>
              <a:rect l="l" t="t" r="r" b="b"/>
              <a:pathLst>
                <a:path w="3474" h="1538" extrusionOk="0">
                  <a:moveTo>
                    <a:pt x="3269" y="1"/>
                  </a:moveTo>
                  <a:lnTo>
                    <a:pt x="0" y="1022"/>
                  </a:lnTo>
                  <a:lnTo>
                    <a:pt x="98" y="1537"/>
                  </a:lnTo>
                  <a:lnTo>
                    <a:pt x="3474" y="614"/>
                  </a:lnTo>
                  <a:lnTo>
                    <a:pt x="3269"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60725" y="3514550"/>
              <a:ext cx="84400" cy="75050"/>
            </a:xfrm>
            <a:custGeom>
              <a:avLst/>
              <a:gdLst/>
              <a:ahLst/>
              <a:cxnLst/>
              <a:rect l="l" t="t" r="r" b="b"/>
              <a:pathLst>
                <a:path w="3376" h="3002" extrusionOk="0">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0200" y="3847900"/>
              <a:ext cx="319200" cy="162150"/>
            </a:xfrm>
            <a:custGeom>
              <a:avLst/>
              <a:gdLst/>
              <a:ahLst/>
              <a:cxnLst/>
              <a:rect l="l" t="t" r="r" b="b"/>
              <a:pathLst>
                <a:path w="12768" h="6486" extrusionOk="0">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5"/>
        <p:cNvGrpSpPr/>
        <p:nvPr/>
      </p:nvGrpSpPr>
      <p:grpSpPr>
        <a:xfrm>
          <a:off x="0" y="0"/>
          <a:ext cx="0" cy="0"/>
          <a:chOff x="0" y="0"/>
          <a:chExt cx="0" cy="0"/>
        </a:xfrm>
      </p:grpSpPr>
      <p:sp>
        <p:nvSpPr>
          <p:cNvPr id="386" name="Google Shape;386;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7" name="Google Shape;387;p6"/>
          <p:cNvSpPr/>
          <p:nvPr/>
        </p:nvSpPr>
        <p:spPr>
          <a:xfrm rot="10800000">
            <a:off x="5305440" y="4623973"/>
            <a:ext cx="3838559" cy="519527"/>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673173" y="8251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803486" y="5394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962310" y="14739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1202303" y="8742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5400000">
            <a:off x="76252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5400000" flipH="1">
            <a:off x="2904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6"/>
          <p:cNvGrpSpPr/>
          <p:nvPr/>
        </p:nvGrpSpPr>
        <p:grpSpPr>
          <a:xfrm>
            <a:off x="8012063" y="168438"/>
            <a:ext cx="837425" cy="742113"/>
            <a:chOff x="6215925" y="6858088"/>
            <a:chExt cx="837425" cy="742113"/>
          </a:xfrm>
        </p:grpSpPr>
        <p:sp>
          <p:nvSpPr>
            <p:cNvPr id="401" name="Google Shape;401;p6"/>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6"/>
            <p:cNvGrpSpPr/>
            <p:nvPr/>
          </p:nvGrpSpPr>
          <p:grpSpPr>
            <a:xfrm>
              <a:off x="6361025" y="6858088"/>
              <a:ext cx="692325" cy="623250"/>
              <a:chOff x="6361025" y="6858088"/>
              <a:chExt cx="692325" cy="623250"/>
            </a:xfrm>
          </p:grpSpPr>
          <p:sp>
            <p:nvSpPr>
              <p:cNvPr id="404" name="Google Shape;404;p6"/>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3"/>
        <p:cNvGrpSpPr/>
        <p:nvPr/>
      </p:nvGrpSpPr>
      <p:grpSpPr>
        <a:xfrm>
          <a:off x="0" y="0"/>
          <a:ext cx="0" cy="0"/>
          <a:chOff x="0" y="0"/>
          <a:chExt cx="0" cy="0"/>
        </a:xfrm>
      </p:grpSpPr>
      <p:sp>
        <p:nvSpPr>
          <p:cNvPr id="434" name="Google Shape;434;p8"/>
          <p:cNvSpPr txBox="1">
            <a:spLocks noGrp="1"/>
          </p:cNvSpPr>
          <p:nvPr>
            <p:ph type="title"/>
          </p:nvPr>
        </p:nvSpPr>
        <p:spPr>
          <a:xfrm>
            <a:off x="955800" y="1045425"/>
            <a:ext cx="7232400" cy="305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8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435" name="Google Shape;435;p8"/>
          <p:cNvGrpSpPr/>
          <p:nvPr/>
        </p:nvGrpSpPr>
        <p:grpSpPr>
          <a:xfrm flipH="1">
            <a:off x="190497" y="142120"/>
            <a:ext cx="2270722" cy="1272963"/>
            <a:chOff x="5158247" y="5768045"/>
            <a:chExt cx="2270722" cy="1272963"/>
          </a:xfrm>
        </p:grpSpPr>
        <p:sp>
          <p:nvSpPr>
            <p:cNvPr id="436" name="Google Shape;436;p8"/>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4091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8"/>
          <p:cNvGrpSpPr/>
          <p:nvPr/>
        </p:nvGrpSpPr>
        <p:grpSpPr>
          <a:xfrm>
            <a:off x="7931973" y="328218"/>
            <a:ext cx="589265" cy="994279"/>
            <a:chOff x="3236798" y="7559043"/>
            <a:chExt cx="589265" cy="994279"/>
          </a:xfrm>
        </p:grpSpPr>
        <p:sp>
          <p:nvSpPr>
            <p:cNvPr id="443" name="Google Shape;443;p8"/>
            <p:cNvSpPr/>
            <p:nvPr/>
          </p:nvSpPr>
          <p:spPr>
            <a:xfrm>
              <a:off x="3236798" y="78447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3367111" y="75590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3525935" y="84934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3765928" y="78938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8"/>
          <p:cNvGrpSpPr/>
          <p:nvPr/>
        </p:nvGrpSpPr>
        <p:grpSpPr>
          <a:xfrm>
            <a:off x="7485508" y="4599423"/>
            <a:ext cx="987293" cy="324364"/>
            <a:chOff x="5694208" y="9209048"/>
            <a:chExt cx="987293" cy="324364"/>
          </a:xfrm>
        </p:grpSpPr>
        <p:sp>
          <p:nvSpPr>
            <p:cNvPr id="448" name="Google Shape;448;p8"/>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8"/>
          <p:cNvSpPr/>
          <p:nvPr/>
        </p:nvSpPr>
        <p:spPr>
          <a:xfrm rot="-5400000">
            <a:off x="7033096" y="-403711"/>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6115050"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flipH="1">
            <a:off x="34" y="3181350"/>
            <a:ext cx="1332091" cy="196225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5"/>
        <p:cNvGrpSpPr/>
        <p:nvPr/>
      </p:nvGrpSpPr>
      <p:grpSpPr>
        <a:xfrm>
          <a:off x="0" y="0"/>
          <a:ext cx="0" cy="0"/>
          <a:chOff x="0" y="0"/>
          <a:chExt cx="0" cy="0"/>
        </a:xfrm>
      </p:grpSpPr>
      <p:sp>
        <p:nvSpPr>
          <p:cNvPr id="456" name="Google Shape;456;p9"/>
          <p:cNvSpPr/>
          <p:nvPr/>
        </p:nvSpPr>
        <p:spPr>
          <a:xfrm>
            <a:off x="7172325" y="2239350"/>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9"/>
          <p:cNvGrpSpPr/>
          <p:nvPr/>
        </p:nvGrpSpPr>
        <p:grpSpPr>
          <a:xfrm>
            <a:off x="7172313" y="4341638"/>
            <a:ext cx="985925" cy="744150"/>
            <a:chOff x="1666700" y="5967688"/>
            <a:chExt cx="985925" cy="744150"/>
          </a:xfrm>
        </p:grpSpPr>
        <p:sp>
          <p:nvSpPr>
            <p:cNvPr id="458" name="Google Shape;458;p9"/>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9"/>
          <p:cNvGrpSpPr/>
          <p:nvPr/>
        </p:nvGrpSpPr>
        <p:grpSpPr>
          <a:xfrm>
            <a:off x="8430725" y="4291775"/>
            <a:ext cx="480225" cy="615300"/>
            <a:chOff x="912850" y="4743425"/>
            <a:chExt cx="480225" cy="615300"/>
          </a:xfrm>
        </p:grpSpPr>
        <p:sp>
          <p:nvSpPr>
            <p:cNvPr id="510" name="Google Shape;510;p9"/>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9"/>
          <p:cNvSpPr/>
          <p:nvPr/>
        </p:nvSpPr>
        <p:spPr>
          <a:xfrm rot="5400000" flipH="1">
            <a:off x="466225" y="-456625"/>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9"/>
          <p:cNvGrpSpPr/>
          <p:nvPr/>
        </p:nvGrpSpPr>
        <p:grpSpPr>
          <a:xfrm>
            <a:off x="179825" y="158500"/>
            <a:ext cx="674325" cy="1173675"/>
            <a:chOff x="4266275" y="6869625"/>
            <a:chExt cx="674325" cy="1173675"/>
          </a:xfrm>
        </p:grpSpPr>
        <p:sp>
          <p:nvSpPr>
            <p:cNvPr id="541" name="Google Shape;541;p9"/>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9"/>
          <p:cNvSpPr txBox="1">
            <a:spLocks noGrp="1"/>
          </p:cNvSpPr>
          <p:nvPr>
            <p:ph type="subTitle" idx="1"/>
          </p:nvPr>
        </p:nvSpPr>
        <p:spPr>
          <a:xfrm>
            <a:off x="4937225" y="2200875"/>
            <a:ext cx="34011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4" name="Google Shape;574;p9"/>
          <p:cNvSpPr txBox="1">
            <a:spLocks noGrp="1"/>
          </p:cNvSpPr>
          <p:nvPr>
            <p:ph type="title"/>
          </p:nvPr>
        </p:nvSpPr>
        <p:spPr>
          <a:xfrm>
            <a:off x="4937225" y="1751925"/>
            <a:ext cx="34011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75"/>
        <p:cNvGrpSpPr/>
        <p:nvPr/>
      </p:nvGrpSpPr>
      <p:grpSpPr>
        <a:xfrm>
          <a:off x="0" y="0"/>
          <a:ext cx="0" cy="0"/>
          <a:chOff x="0" y="0"/>
          <a:chExt cx="0" cy="0"/>
        </a:xfrm>
      </p:grpSpPr>
      <p:sp>
        <p:nvSpPr>
          <p:cNvPr id="576" name="Google Shape;576;p10"/>
          <p:cNvSpPr txBox="1">
            <a:spLocks noGrp="1"/>
          </p:cNvSpPr>
          <p:nvPr>
            <p:ph type="title"/>
          </p:nvPr>
        </p:nvSpPr>
        <p:spPr>
          <a:xfrm>
            <a:off x="4524375" y="1466850"/>
            <a:ext cx="2571900" cy="2280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5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577" name="Google Shape;577;p10"/>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0"/>
          <p:cNvSpPr/>
          <p:nvPr/>
        </p:nvSpPr>
        <p:spPr>
          <a:xfrm>
            <a:off x="6086475" y="2862625"/>
            <a:ext cx="3057427" cy="2280792"/>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0"/>
          <p:cNvSpPr/>
          <p:nvPr/>
        </p:nvSpPr>
        <p:spPr>
          <a:xfrm>
            <a:off x="7479548" y="38908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0"/>
          <p:cNvSpPr/>
          <p:nvPr/>
        </p:nvSpPr>
        <p:spPr>
          <a:xfrm>
            <a:off x="7609861" y="36051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0"/>
          <p:cNvSpPr/>
          <p:nvPr/>
        </p:nvSpPr>
        <p:spPr>
          <a:xfrm>
            <a:off x="7768685" y="45395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0"/>
          <p:cNvSpPr/>
          <p:nvPr/>
        </p:nvSpPr>
        <p:spPr>
          <a:xfrm>
            <a:off x="8008678" y="39399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0"/>
          <p:cNvSpPr/>
          <p:nvPr/>
        </p:nvSpPr>
        <p:spPr>
          <a:xfrm>
            <a:off x="1083665" y="65593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0"/>
          <p:cNvSpPr/>
          <p:nvPr/>
        </p:nvSpPr>
        <p:spPr>
          <a:xfrm>
            <a:off x="713333" y="77923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0"/>
          <p:cNvSpPr/>
          <p:nvPr/>
        </p:nvSpPr>
        <p:spPr>
          <a:xfrm>
            <a:off x="1640751" y="53949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6"/>
        <p:cNvGrpSpPr/>
        <p:nvPr/>
      </p:nvGrpSpPr>
      <p:grpSpPr>
        <a:xfrm>
          <a:off x="0" y="0"/>
          <a:ext cx="0" cy="0"/>
          <a:chOff x="0" y="0"/>
          <a:chExt cx="0" cy="0"/>
        </a:xfrm>
      </p:grpSpPr>
      <p:sp>
        <p:nvSpPr>
          <p:cNvPr id="587" name="Google Shape;587;p11"/>
          <p:cNvSpPr/>
          <p:nvPr/>
        </p:nvSpPr>
        <p:spPr>
          <a:xfrm rot="10800000" flipH="1">
            <a:off x="6520050" y="0"/>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txBox="1">
            <a:spLocks noGrp="1"/>
          </p:cNvSpPr>
          <p:nvPr>
            <p:ph type="title" hasCustomPrompt="1"/>
          </p:nvPr>
        </p:nvSpPr>
        <p:spPr>
          <a:xfrm>
            <a:off x="713225" y="1696675"/>
            <a:ext cx="7717800" cy="115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9" name="Google Shape;589;p11"/>
          <p:cNvSpPr txBox="1">
            <a:spLocks noGrp="1"/>
          </p:cNvSpPr>
          <p:nvPr>
            <p:ph type="body" idx="1"/>
          </p:nvPr>
        </p:nvSpPr>
        <p:spPr>
          <a:xfrm>
            <a:off x="762000" y="2685500"/>
            <a:ext cx="7668900" cy="5817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grpSp>
        <p:nvGrpSpPr>
          <p:cNvPr id="590" name="Google Shape;590;p11"/>
          <p:cNvGrpSpPr/>
          <p:nvPr/>
        </p:nvGrpSpPr>
        <p:grpSpPr>
          <a:xfrm>
            <a:off x="8012063" y="168438"/>
            <a:ext cx="837425" cy="742113"/>
            <a:chOff x="6215925" y="6858088"/>
            <a:chExt cx="837425" cy="742113"/>
          </a:xfrm>
        </p:grpSpPr>
        <p:sp>
          <p:nvSpPr>
            <p:cNvPr id="591" name="Google Shape;591;p11"/>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1"/>
            <p:cNvGrpSpPr/>
            <p:nvPr/>
          </p:nvGrpSpPr>
          <p:grpSpPr>
            <a:xfrm>
              <a:off x="6361025" y="6858088"/>
              <a:ext cx="692325" cy="623250"/>
              <a:chOff x="6361025" y="6858088"/>
              <a:chExt cx="692325" cy="623250"/>
            </a:xfrm>
          </p:grpSpPr>
          <p:sp>
            <p:nvSpPr>
              <p:cNvPr id="594" name="Google Shape;594;p11"/>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4" name="Google Shape;604;p11"/>
          <p:cNvSpPr/>
          <p:nvPr/>
        </p:nvSpPr>
        <p:spPr>
          <a:xfrm>
            <a:off x="7422798" y="6434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553111" y="3577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711935" y="12921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7951928" y="6925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flipH="1">
            <a:off x="345790" y="875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flipH="1">
            <a:off x="1724281" y="85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flipH="1">
            <a:off x="176597" y="1298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flipH="1">
            <a:off x="638297" y="600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flipH="1">
            <a:off x="737053" y="184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flipH="1">
            <a:off x="2387120" y="293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8650205" y="46451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7285517" y="38554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9020278" y="50682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8558513" y="43701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8459823" y="39541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6805997" y="40635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flipH="1">
            <a:off x="0"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flipH="1">
            <a:off x="1090248" y="3471749"/>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flipH="1">
            <a:off x="1160751" y="31860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flipH="1">
            <a:off x="1002250" y="4120477"/>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flipH="1">
            <a:off x="761998" y="3520844"/>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11"/>
          <p:cNvGrpSpPr/>
          <p:nvPr/>
        </p:nvGrpSpPr>
        <p:grpSpPr>
          <a:xfrm>
            <a:off x="819000" y="4119838"/>
            <a:ext cx="985925" cy="744150"/>
            <a:chOff x="1666700" y="5967688"/>
            <a:chExt cx="985925" cy="744150"/>
          </a:xfrm>
        </p:grpSpPr>
        <p:sp>
          <p:nvSpPr>
            <p:cNvPr id="626" name="Google Shape;626;p11"/>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8"/>
        <p:cNvGrpSpPr/>
        <p:nvPr/>
      </p:nvGrpSpPr>
      <p:grpSpPr>
        <a:xfrm>
          <a:off x="0" y="0"/>
          <a:ext cx="0" cy="0"/>
          <a:chOff x="0" y="0"/>
          <a:chExt cx="0" cy="0"/>
        </a:xfrm>
      </p:grpSpPr>
      <p:sp>
        <p:nvSpPr>
          <p:cNvPr id="679" name="Google Shape;679;p13"/>
          <p:cNvSpPr/>
          <p:nvPr/>
        </p:nvSpPr>
        <p:spPr>
          <a:xfrm>
            <a:off x="7915700" y="333430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1" name="Google Shape;681;p13"/>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7823198" y="4729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7953511" y="1873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8112335" y="11217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8352328" y="5220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13"/>
          <p:cNvGrpSpPr/>
          <p:nvPr/>
        </p:nvGrpSpPr>
        <p:grpSpPr>
          <a:xfrm>
            <a:off x="188950" y="4381475"/>
            <a:ext cx="480225" cy="615300"/>
            <a:chOff x="912850" y="4743425"/>
            <a:chExt cx="480225" cy="615300"/>
          </a:xfrm>
        </p:grpSpPr>
        <p:sp>
          <p:nvSpPr>
            <p:cNvPr id="687" name="Google Shape;687;p1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13"/>
          <p:cNvSpPr txBox="1">
            <a:spLocks noGrp="1"/>
          </p:cNvSpPr>
          <p:nvPr>
            <p:ph type="subTitle" idx="1"/>
          </p:nvPr>
        </p:nvSpPr>
        <p:spPr>
          <a:xfrm>
            <a:off x="724560"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8" name="Google Shape;708;p13"/>
          <p:cNvSpPr txBox="1">
            <a:spLocks noGrp="1"/>
          </p:cNvSpPr>
          <p:nvPr>
            <p:ph type="subTitle" idx="2"/>
          </p:nvPr>
        </p:nvSpPr>
        <p:spPr>
          <a:xfrm>
            <a:off x="724560"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9" name="Google Shape;709;p13"/>
          <p:cNvSpPr txBox="1">
            <a:spLocks noGrp="1"/>
          </p:cNvSpPr>
          <p:nvPr>
            <p:ph type="subTitle" idx="3"/>
          </p:nvPr>
        </p:nvSpPr>
        <p:spPr>
          <a:xfrm>
            <a:off x="3527025"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0" name="Google Shape;710;p13"/>
          <p:cNvSpPr txBox="1">
            <a:spLocks noGrp="1"/>
          </p:cNvSpPr>
          <p:nvPr>
            <p:ph type="subTitle" idx="4"/>
          </p:nvPr>
        </p:nvSpPr>
        <p:spPr>
          <a:xfrm>
            <a:off x="3527025"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1" name="Google Shape;711;p13"/>
          <p:cNvSpPr txBox="1">
            <a:spLocks noGrp="1"/>
          </p:cNvSpPr>
          <p:nvPr>
            <p:ph type="subTitle" idx="5"/>
          </p:nvPr>
        </p:nvSpPr>
        <p:spPr>
          <a:xfrm>
            <a:off x="6338794"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2" name="Google Shape;712;p13"/>
          <p:cNvSpPr txBox="1">
            <a:spLocks noGrp="1"/>
          </p:cNvSpPr>
          <p:nvPr>
            <p:ph type="subTitle" idx="6"/>
          </p:nvPr>
        </p:nvSpPr>
        <p:spPr>
          <a:xfrm>
            <a:off x="6338794"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3" name="Google Shape;713;p13"/>
          <p:cNvSpPr txBox="1">
            <a:spLocks noGrp="1"/>
          </p:cNvSpPr>
          <p:nvPr>
            <p:ph type="subTitle" idx="7"/>
          </p:nvPr>
        </p:nvSpPr>
        <p:spPr>
          <a:xfrm>
            <a:off x="724560"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4" name="Google Shape;714;p13"/>
          <p:cNvSpPr txBox="1">
            <a:spLocks noGrp="1"/>
          </p:cNvSpPr>
          <p:nvPr>
            <p:ph type="subTitle" idx="8"/>
          </p:nvPr>
        </p:nvSpPr>
        <p:spPr>
          <a:xfrm>
            <a:off x="724560"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5" name="Google Shape;715;p13"/>
          <p:cNvSpPr txBox="1">
            <a:spLocks noGrp="1"/>
          </p:cNvSpPr>
          <p:nvPr>
            <p:ph type="subTitle" idx="9"/>
          </p:nvPr>
        </p:nvSpPr>
        <p:spPr>
          <a:xfrm>
            <a:off x="3527025"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6" name="Google Shape;716;p13"/>
          <p:cNvSpPr txBox="1">
            <a:spLocks noGrp="1"/>
          </p:cNvSpPr>
          <p:nvPr>
            <p:ph type="subTitle" idx="13"/>
          </p:nvPr>
        </p:nvSpPr>
        <p:spPr>
          <a:xfrm>
            <a:off x="3527025"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7" name="Google Shape;717;p13"/>
          <p:cNvSpPr txBox="1">
            <a:spLocks noGrp="1"/>
          </p:cNvSpPr>
          <p:nvPr>
            <p:ph type="subTitle" idx="14"/>
          </p:nvPr>
        </p:nvSpPr>
        <p:spPr>
          <a:xfrm>
            <a:off x="6338794" y="1892575"/>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8" name="Google Shape;718;p13"/>
          <p:cNvSpPr txBox="1">
            <a:spLocks noGrp="1"/>
          </p:cNvSpPr>
          <p:nvPr>
            <p:ph type="subTitle" idx="15"/>
          </p:nvPr>
        </p:nvSpPr>
        <p:spPr>
          <a:xfrm>
            <a:off x="6338794"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9" name="Google Shape;719;p13"/>
          <p:cNvSpPr txBox="1">
            <a:spLocks noGrp="1"/>
          </p:cNvSpPr>
          <p:nvPr>
            <p:ph type="title" idx="16" hasCustomPrompt="1"/>
          </p:nvPr>
        </p:nvSpPr>
        <p:spPr>
          <a:xfrm>
            <a:off x="1484760" y="1406875"/>
            <a:ext cx="5736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0" name="Google Shape;720;p13"/>
          <p:cNvSpPr txBox="1">
            <a:spLocks noGrp="1"/>
          </p:cNvSpPr>
          <p:nvPr>
            <p:ph type="title" idx="17" hasCustomPrompt="1"/>
          </p:nvPr>
        </p:nvSpPr>
        <p:spPr>
          <a:xfrm>
            <a:off x="4286025"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1" name="Google Shape;721;p13"/>
          <p:cNvSpPr txBox="1">
            <a:spLocks noGrp="1"/>
          </p:cNvSpPr>
          <p:nvPr>
            <p:ph type="title" idx="18" hasCustomPrompt="1"/>
          </p:nvPr>
        </p:nvSpPr>
        <p:spPr>
          <a:xfrm>
            <a:off x="7097794"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2" name="Google Shape;722;p13"/>
          <p:cNvSpPr txBox="1">
            <a:spLocks noGrp="1"/>
          </p:cNvSpPr>
          <p:nvPr>
            <p:ph type="title" idx="19" hasCustomPrompt="1"/>
          </p:nvPr>
        </p:nvSpPr>
        <p:spPr>
          <a:xfrm>
            <a:off x="1483560"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3" name="Google Shape;723;p13"/>
          <p:cNvSpPr txBox="1">
            <a:spLocks noGrp="1"/>
          </p:cNvSpPr>
          <p:nvPr>
            <p:ph type="title" idx="20" hasCustomPrompt="1"/>
          </p:nvPr>
        </p:nvSpPr>
        <p:spPr>
          <a:xfrm>
            <a:off x="4286025"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4" name="Google Shape;724;p13"/>
          <p:cNvSpPr txBox="1">
            <a:spLocks noGrp="1"/>
          </p:cNvSpPr>
          <p:nvPr>
            <p:ph type="title" idx="21" hasCustomPrompt="1"/>
          </p:nvPr>
        </p:nvSpPr>
        <p:spPr>
          <a:xfrm>
            <a:off x="7097794"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5" name="Google Shape;725;p13"/>
          <p:cNvSpPr/>
          <p:nvPr/>
        </p:nvSpPr>
        <p:spPr>
          <a:xfrm>
            <a:off x="2483740" y="171622"/>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113408" y="294927"/>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040826" y="55185"/>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3"/>
          <p:cNvGrpSpPr/>
          <p:nvPr/>
        </p:nvGrpSpPr>
        <p:grpSpPr>
          <a:xfrm>
            <a:off x="8430775" y="49513"/>
            <a:ext cx="674325" cy="1173675"/>
            <a:chOff x="4266275" y="6869625"/>
            <a:chExt cx="674325" cy="1173675"/>
          </a:xfrm>
        </p:grpSpPr>
        <p:sp>
          <p:nvSpPr>
            <p:cNvPr id="729" name="Google Shape;729;p13"/>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marL="914400" lvl="1"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2"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31"/>
          <p:cNvSpPr/>
          <p:nvPr/>
        </p:nvSpPr>
        <p:spPr>
          <a:xfrm>
            <a:off x="4775026" y="1490069"/>
            <a:ext cx="3911444" cy="2686158"/>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1"/>
          <p:cNvGrpSpPr/>
          <p:nvPr/>
        </p:nvGrpSpPr>
        <p:grpSpPr>
          <a:xfrm>
            <a:off x="5536125" y="740450"/>
            <a:ext cx="2389225" cy="3530725"/>
            <a:chOff x="582175" y="1028475"/>
            <a:chExt cx="2389225" cy="3530725"/>
          </a:xfrm>
        </p:grpSpPr>
        <p:sp>
          <p:nvSpPr>
            <p:cNvPr id="1331" name="Google Shape;1331;p31"/>
            <p:cNvSpPr/>
            <p:nvPr/>
          </p:nvSpPr>
          <p:spPr>
            <a:xfrm>
              <a:off x="582175" y="1223250"/>
              <a:ext cx="2389225" cy="3335950"/>
            </a:xfrm>
            <a:custGeom>
              <a:avLst/>
              <a:gdLst/>
              <a:ahLst/>
              <a:cxnLst/>
              <a:rect l="l" t="t" r="r" b="b"/>
              <a:pathLst>
                <a:path w="95569" h="133438" extrusionOk="0">
                  <a:moveTo>
                    <a:pt x="1" y="1"/>
                  </a:moveTo>
                  <a:lnTo>
                    <a:pt x="1" y="133437"/>
                  </a:lnTo>
                  <a:lnTo>
                    <a:pt x="95569" y="133437"/>
                  </a:lnTo>
                  <a:lnTo>
                    <a:pt x="955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828600" y="1488175"/>
              <a:ext cx="1893225" cy="2806325"/>
            </a:xfrm>
            <a:custGeom>
              <a:avLst/>
              <a:gdLst/>
              <a:ahLst/>
              <a:cxnLst/>
              <a:rect l="l" t="t" r="r" b="b"/>
              <a:pathLst>
                <a:path w="75729" h="112253" extrusionOk="0">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828600" y="4169575"/>
              <a:ext cx="124925" cy="124925"/>
            </a:xfrm>
            <a:custGeom>
              <a:avLst/>
              <a:gdLst/>
              <a:ahLst/>
              <a:cxnLst/>
              <a:rect l="l" t="t" r="r" b="b"/>
              <a:pathLst>
                <a:path w="4997" h="4997" extrusionOk="0">
                  <a:moveTo>
                    <a:pt x="0" y="0"/>
                  </a:moveTo>
                  <a:lnTo>
                    <a:pt x="4997" y="4997"/>
                  </a:lnTo>
                  <a:lnTo>
                    <a:pt x="4997" y="0"/>
                  </a:lnTo>
                  <a:close/>
                </a:path>
              </a:pathLst>
            </a:custGeom>
            <a:solidFill>
              <a:srgbClr val="ECE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1376475" y="1125850"/>
              <a:ext cx="800650" cy="213100"/>
            </a:xfrm>
            <a:custGeom>
              <a:avLst/>
              <a:gdLst/>
              <a:ahLst/>
              <a:cxnLst/>
              <a:rect l="l" t="t" r="r" b="b"/>
              <a:pathLst>
                <a:path w="32026" h="8524" extrusionOk="0">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rgbClr val="CF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177100" y="1238600"/>
              <a:ext cx="25" cy="100350"/>
            </a:xfrm>
            <a:custGeom>
              <a:avLst/>
              <a:gdLst/>
              <a:ahLst/>
              <a:cxnLst/>
              <a:rect l="l" t="t" r="r" b="b"/>
              <a:pathLst>
                <a:path w="1" h="4014" extrusionOk="0">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1376475" y="1131950"/>
              <a:ext cx="800650" cy="207000"/>
            </a:xfrm>
            <a:custGeom>
              <a:avLst/>
              <a:gdLst/>
              <a:ahLst/>
              <a:cxnLst/>
              <a:rect l="l" t="t" r="r" b="b"/>
              <a:pathLst>
                <a:path w="32026" h="8280" extrusionOk="0">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1677925" y="1028475"/>
              <a:ext cx="194825" cy="194800"/>
            </a:xfrm>
            <a:custGeom>
              <a:avLst/>
              <a:gdLst/>
              <a:ahLst/>
              <a:cxnLst/>
              <a:rect l="l" t="t" r="r" b="b"/>
              <a:pathLst>
                <a:path w="7793" h="7792" extrusionOk="0">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rgbClr val="CF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1355275" y="1326750"/>
              <a:ext cx="843025" cy="33625"/>
            </a:xfrm>
            <a:custGeom>
              <a:avLst/>
              <a:gdLst/>
              <a:ahLst/>
              <a:cxnLst/>
              <a:rect l="l" t="t" r="r" b="b"/>
              <a:pathLst>
                <a:path w="33721" h="1345" extrusionOk="0">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31"/>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p>
            <a:pPr lvl="0"/>
            <a:r>
              <a:rPr lang="en" sz="3600" dirty="0" smtClean="0">
                <a:solidFill>
                  <a:schemeClr val="accent6">
                    <a:lumMod val="10000"/>
                  </a:schemeClr>
                </a:solidFill>
              </a:rPr>
              <a:t>CARDIO DISEASE </a:t>
            </a:r>
            <a:r>
              <a:rPr lang="en-IN" sz="3600" dirty="0" smtClean="0">
                <a:solidFill>
                  <a:schemeClr val="accent6">
                    <a:lumMod val="10000"/>
                  </a:schemeClr>
                </a:solidFill>
              </a:rPr>
              <a:t>MONITORING </a:t>
            </a:r>
            <a:r>
              <a:rPr lang="en-IN" sz="3600" dirty="0">
                <a:solidFill>
                  <a:schemeClr val="accent6">
                    <a:lumMod val="10000"/>
                  </a:schemeClr>
                </a:solidFill>
              </a:rPr>
              <a:t>AND </a:t>
            </a:r>
            <a:r>
              <a:rPr lang="en-IN" sz="4400" dirty="0">
                <a:solidFill>
                  <a:schemeClr val="accent6">
                    <a:lumMod val="10000"/>
                  </a:schemeClr>
                </a:solidFill>
              </a:rPr>
              <a:t>PULSE CHECKER</a:t>
            </a:r>
            <a:endParaRPr sz="4400" dirty="0">
              <a:solidFill>
                <a:schemeClr val="accent6">
                  <a:lumMod val="10000"/>
                </a:schemeClr>
              </a:solidFill>
            </a:endParaRPr>
          </a:p>
        </p:txBody>
      </p:sp>
      <p:sp>
        <p:nvSpPr>
          <p:cNvPr id="1340" name="Google Shape;1340;p31"/>
          <p:cNvSpPr txBox="1">
            <a:spLocks noGrp="1"/>
          </p:cNvSpPr>
          <p:nvPr>
            <p:ph type="subTitle" idx="1"/>
          </p:nvPr>
        </p:nvSpPr>
        <p:spPr>
          <a:xfrm>
            <a:off x="1423619" y="3391401"/>
            <a:ext cx="30591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accent6">
                    <a:lumMod val="10000"/>
                  </a:schemeClr>
                </a:solidFill>
              </a:rPr>
              <a:t>Done By:</a:t>
            </a:r>
          </a:p>
          <a:p>
            <a:pPr marL="0" lvl="0" indent="0" algn="ctr" rtl="0">
              <a:spcBef>
                <a:spcPts val="0"/>
              </a:spcBef>
              <a:spcAft>
                <a:spcPts val="0"/>
              </a:spcAft>
              <a:buNone/>
            </a:pPr>
            <a:r>
              <a:rPr lang="en-US" dirty="0" smtClean="0">
                <a:solidFill>
                  <a:schemeClr val="accent6">
                    <a:lumMod val="10000"/>
                  </a:schemeClr>
                </a:solidFill>
              </a:rPr>
              <a:t>Aisha Farheen Rasheed A</a:t>
            </a:r>
          </a:p>
          <a:p>
            <a:pPr marL="0" lvl="0" indent="0" algn="ctr" rtl="0">
              <a:spcBef>
                <a:spcPts val="0"/>
              </a:spcBef>
              <a:spcAft>
                <a:spcPts val="0"/>
              </a:spcAft>
              <a:buNone/>
            </a:pPr>
            <a:r>
              <a:rPr lang="en-US" dirty="0" smtClean="0">
                <a:solidFill>
                  <a:schemeClr val="accent6">
                    <a:lumMod val="10000"/>
                  </a:schemeClr>
                </a:solidFill>
              </a:rPr>
              <a:t>Roll No: 04</a:t>
            </a:r>
            <a:endParaRPr dirty="0">
              <a:solidFill>
                <a:schemeClr val="accent6">
                  <a:lumMod val="10000"/>
                </a:schemeClr>
              </a:solidFill>
            </a:endParaRPr>
          </a:p>
        </p:txBody>
      </p:sp>
      <p:grpSp>
        <p:nvGrpSpPr>
          <p:cNvPr id="1341" name="Google Shape;1341;p31"/>
          <p:cNvGrpSpPr/>
          <p:nvPr/>
        </p:nvGrpSpPr>
        <p:grpSpPr>
          <a:xfrm>
            <a:off x="4708008" y="664245"/>
            <a:ext cx="4223988" cy="3765367"/>
            <a:chOff x="1607575" y="3957150"/>
            <a:chExt cx="1629625" cy="1452800"/>
          </a:xfrm>
        </p:grpSpPr>
        <p:sp>
          <p:nvSpPr>
            <p:cNvPr id="1342" name="Google Shape;1342;p31"/>
            <p:cNvSpPr/>
            <p:nvPr/>
          </p:nvSpPr>
          <p:spPr>
            <a:xfrm>
              <a:off x="1681025" y="3984350"/>
              <a:ext cx="100675" cy="99375"/>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3072650" y="4261850"/>
              <a:ext cx="99275" cy="99375"/>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2546150" y="3957150"/>
              <a:ext cx="93950" cy="9392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2710800" y="5329725"/>
              <a:ext cx="80225" cy="80225"/>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1619850" y="4758400"/>
              <a:ext cx="100700" cy="99275"/>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3188225" y="4985525"/>
              <a:ext cx="23200" cy="21800"/>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3215425" y="4425075"/>
              <a:ext cx="21775" cy="2322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3037275" y="4155750"/>
              <a:ext cx="21800" cy="2320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2999200" y="3995225"/>
              <a:ext cx="21775" cy="21800"/>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2361150" y="4037450"/>
              <a:ext cx="23225" cy="23100"/>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1957200" y="4012975"/>
              <a:ext cx="23100" cy="21775"/>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1607575" y="4143550"/>
              <a:ext cx="23200" cy="21800"/>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1670125" y="4648175"/>
              <a:ext cx="23225" cy="2320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1731400" y="5008700"/>
              <a:ext cx="23100" cy="23100"/>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2567925" y="5377300"/>
              <a:ext cx="23200" cy="2320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2925725" y="5284800"/>
              <a:ext cx="23100" cy="21775"/>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2059175" y="5306550"/>
              <a:ext cx="23200" cy="2320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1829350" y="4488700"/>
              <a:ext cx="821625" cy="674250"/>
            </a:xfrm>
            <a:custGeom>
              <a:avLst/>
              <a:gdLst/>
              <a:ahLst/>
              <a:cxnLst/>
              <a:rect l="l" t="t" r="r" b="b"/>
              <a:pathLst>
                <a:path w="32865" h="26970" extrusionOk="0">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1829350" y="4697150"/>
              <a:ext cx="810750" cy="465800"/>
            </a:xfrm>
            <a:custGeom>
              <a:avLst/>
              <a:gdLst/>
              <a:ahLst/>
              <a:cxnLst/>
              <a:rect l="l" t="t" r="r" b="b"/>
              <a:pathLst>
                <a:path w="32430" h="18632" extrusionOk="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1976250" y="4829000"/>
              <a:ext cx="167300" cy="163450"/>
            </a:xfrm>
            <a:custGeom>
              <a:avLst/>
              <a:gdLst/>
              <a:ahLst/>
              <a:cxnLst/>
              <a:rect l="l" t="t" r="r" b="b"/>
              <a:pathLst>
                <a:path w="6692" h="6538" extrusionOk="0">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2053725" y="4965175"/>
              <a:ext cx="44975" cy="88400"/>
            </a:xfrm>
            <a:custGeom>
              <a:avLst/>
              <a:gdLst/>
              <a:ahLst/>
              <a:cxnLst/>
              <a:rect l="l" t="t" r="r" b="b"/>
              <a:pathLst>
                <a:path w="1799" h="3536" extrusionOk="0">
                  <a:moveTo>
                    <a:pt x="1" y="1"/>
                  </a:moveTo>
                  <a:lnTo>
                    <a:pt x="493" y="3535"/>
                  </a:lnTo>
                  <a:lnTo>
                    <a:pt x="1799" y="3535"/>
                  </a:lnTo>
                  <a:cubicBezTo>
                    <a:pt x="1416" y="2503"/>
                    <a:pt x="1255" y="218"/>
                    <a:pt x="1255" y="218"/>
                  </a:cubicBezTo>
                  <a:lnTo>
                    <a:pt x="1"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2200650" y="4488700"/>
              <a:ext cx="330625" cy="283350"/>
            </a:xfrm>
            <a:custGeom>
              <a:avLst/>
              <a:gdLst/>
              <a:ahLst/>
              <a:cxnLst/>
              <a:rect l="l" t="t" r="r" b="b"/>
              <a:pathLst>
                <a:path w="13225" h="11334" extrusionOk="0">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2347550" y="4528475"/>
              <a:ext cx="236725" cy="174125"/>
            </a:xfrm>
            <a:custGeom>
              <a:avLst/>
              <a:gdLst/>
              <a:ahLst/>
              <a:cxnLst/>
              <a:rect l="l" t="t" r="r" b="b"/>
              <a:pathLst>
                <a:path w="9469" h="6965" extrusionOk="0">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2523100" y="4735225"/>
              <a:ext cx="58450" cy="58575"/>
            </a:xfrm>
            <a:custGeom>
              <a:avLst/>
              <a:gdLst/>
              <a:ahLst/>
              <a:cxnLst/>
              <a:rect l="l" t="t" r="r" b="b"/>
              <a:pathLst>
                <a:path w="2338" h="2343" extrusionOk="0">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1957200" y="4653625"/>
              <a:ext cx="198650" cy="66725"/>
            </a:xfrm>
            <a:custGeom>
              <a:avLst/>
              <a:gdLst/>
              <a:ahLst/>
              <a:cxnLst/>
              <a:rect l="l" t="t" r="r" b="b"/>
              <a:pathLst>
                <a:path w="7946" h="2669" extrusionOk="0">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1906825" y="4706725"/>
              <a:ext cx="46275" cy="51700"/>
            </a:xfrm>
            <a:custGeom>
              <a:avLst/>
              <a:gdLst/>
              <a:ahLst/>
              <a:cxnLst/>
              <a:rect l="l" t="t" r="r" b="b"/>
              <a:pathLst>
                <a:path w="1851" h="2068" extrusionOk="0">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2585675" y="4294500"/>
              <a:ext cx="405375" cy="178275"/>
            </a:xfrm>
            <a:custGeom>
              <a:avLst/>
              <a:gdLst/>
              <a:ahLst/>
              <a:cxnLst/>
              <a:rect l="l" t="t" r="r" b="b"/>
              <a:pathLst>
                <a:path w="16215" h="7131" extrusionOk="0">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2463250" y="4133475"/>
              <a:ext cx="253025" cy="399150"/>
            </a:xfrm>
            <a:custGeom>
              <a:avLst/>
              <a:gdLst/>
              <a:ahLst/>
              <a:cxnLst/>
              <a:rect l="l" t="t" r="r" b="b"/>
              <a:pathLst>
                <a:path w="10121" h="15966" extrusionOk="0">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2472700" y="4132675"/>
              <a:ext cx="238125" cy="399950"/>
            </a:xfrm>
            <a:custGeom>
              <a:avLst/>
              <a:gdLst/>
              <a:ahLst/>
              <a:cxnLst/>
              <a:rect l="l" t="t" r="r" b="b"/>
              <a:pathLst>
                <a:path w="9525" h="15998" extrusionOk="0">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2524400" y="4120700"/>
              <a:ext cx="35400" cy="28650"/>
            </a:xfrm>
            <a:custGeom>
              <a:avLst/>
              <a:gdLst/>
              <a:ahLst/>
              <a:cxnLst/>
              <a:rect l="l" t="t" r="r" b="b"/>
              <a:pathLst>
                <a:path w="1416" h="1146" extrusionOk="0">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rgbClr val="447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2524400" y="4125825"/>
              <a:ext cx="35400" cy="23525"/>
            </a:xfrm>
            <a:custGeom>
              <a:avLst/>
              <a:gdLst/>
              <a:ahLst/>
              <a:cxnLst/>
              <a:rect l="l" t="t" r="r" b="b"/>
              <a:pathLst>
                <a:path w="1416" h="941" extrusionOk="0">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2540725" y="4102675"/>
              <a:ext cx="66325" cy="48350"/>
            </a:xfrm>
            <a:custGeom>
              <a:avLst/>
              <a:gdLst/>
              <a:ahLst/>
              <a:cxnLst/>
              <a:rect l="l" t="t" r="r" b="b"/>
              <a:pathLst>
                <a:path w="2653" h="1934" extrusionOk="0">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2540725" y="4102750"/>
              <a:ext cx="61275" cy="48275"/>
            </a:xfrm>
            <a:custGeom>
              <a:avLst/>
              <a:gdLst/>
              <a:ahLst/>
              <a:cxnLst/>
              <a:rect l="l" t="t" r="r" b="b"/>
              <a:pathLst>
                <a:path w="2451" h="1931" extrusionOk="0">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1"/>
            <p:cNvSpPr/>
            <p:nvPr/>
          </p:nvSpPr>
          <p:spPr>
            <a:xfrm>
              <a:off x="2865875" y="4029275"/>
              <a:ext cx="142800" cy="433925"/>
            </a:xfrm>
            <a:custGeom>
              <a:avLst/>
              <a:gdLst/>
              <a:ahLst/>
              <a:cxnLst/>
              <a:rect l="l" t="t" r="r" b="b"/>
              <a:pathLst>
                <a:path w="5712" h="17357" extrusionOk="0">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2865875" y="4028750"/>
              <a:ext cx="127900" cy="435875"/>
            </a:xfrm>
            <a:custGeom>
              <a:avLst/>
              <a:gdLst/>
              <a:ahLst/>
              <a:cxnLst/>
              <a:rect l="l" t="t" r="r" b="b"/>
              <a:pathLst>
                <a:path w="5116" h="17435" extrusionOk="0">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2844125" y="4027550"/>
              <a:ext cx="33975" cy="26575"/>
            </a:xfrm>
            <a:custGeom>
              <a:avLst/>
              <a:gdLst/>
              <a:ahLst/>
              <a:cxnLst/>
              <a:rect l="l" t="t" r="r" b="b"/>
              <a:pathLst>
                <a:path w="1359" h="1063" extrusionOk="0">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rgbClr val="447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2846850" y="4027550"/>
              <a:ext cx="31250" cy="26750"/>
            </a:xfrm>
            <a:custGeom>
              <a:avLst/>
              <a:gdLst/>
              <a:ahLst/>
              <a:cxnLst/>
              <a:rect l="l" t="t" r="r" b="b"/>
              <a:pathLst>
                <a:path w="1250" h="1070" extrusionOk="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2795150" y="4022200"/>
              <a:ext cx="65325" cy="49225"/>
            </a:xfrm>
            <a:custGeom>
              <a:avLst/>
              <a:gdLst/>
              <a:ahLst/>
              <a:cxnLst/>
              <a:rect l="l" t="t" r="r" b="b"/>
              <a:pathLst>
                <a:path w="2613" h="1969" extrusionOk="0">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2801900" y="4022200"/>
              <a:ext cx="58575" cy="49225"/>
            </a:xfrm>
            <a:custGeom>
              <a:avLst/>
              <a:gdLst/>
              <a:ahLst/>
              <a:cxnLst/>
              <a:rect l="l" t="t" r="r" b="b"/>
              <a:pathLst>
                <a:path w="2343" h="1969" extrusionOk="0">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1973525" y="4808650"/>
              <a:ext cx="168700" cy="163450"/>
            </a:xfrm>
            <a:custGeom>
              <a:avLst/>
              <a:gdLst/>
              <a:ahLst/>
              <a:cxnLst/>
              <a:rect l="l" t="t" r="r" b="b"/>
              <a:pathLst>
                <a:path w="6748" h="6538" extrusionOk="0">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2061900" y="4932525"/>
              <a:ext cx="24500" cy="39425"/>
            </a:xfrm>
            <a:custGeom>
              <a:avLst/>
              <a:gdLst/>
              <a:ahLst/>
              <a:cxnLst/>
              <a:rect l="l" t="t" r="r" b="b"/>
              <a:pathLst>
                <a:path w="980" h="1577" extrusionOk="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2006175" y="4839800"/>
              <a:ext cx="111575" cy="109125"/>
            </a:xfrm>
            <a:custGeom>
              <a:avLst/>
              <a:gdLst/>
              <a:ahLst/>
              <a:cxnLst/>
              <a:rect l="l" t="t" r="r" b="b"/>
              <a:pathLst>
                <a:path w="4463" h="4365" extrusionOk="0">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2044275" y="4424750"/>
              <a:ext cx="931750" cy="908700"/>
            </a:xfrm>
            <a:custGeom>
              <a:avLst/>
              <a:gdLst/>
              <a:ahLst/>
              <a:cxnLst/>
              <a:rect l="l" t="t" r="r" b="b"/>
              <a:pathLst>
                <a:path w="37270" h="36348" extrusionOk="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2044275" y="4932525"/>
              <a:ext cx="707375" cy="400925"/>
            </a:xfrm>
            <a:custGeom>
              <a:avLst/>
              <a:gdLst/>
              <a:ahLst/>
              <a:cxnLst/>
              <a:rect l="l" t="t" r="r" b="b"/>
              <a:pathLst>
                <a:path w="28295" h="16037" extrusionOk="0">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2704700" y="4938925"/>
              <a:ext cx="110825" cy="68400"/>
            </a:xfrm>
            <a:custGeom>
              <a:avLst/>
              <a:gdLst/>
              <a:ahLst/>
              <a:cxnLst/>
              <a:rect l="l" t="t" r="r" b="b"/>
              <a:pathLst>
                <a:path w="4433" h="2736" extrusionOk="0">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2811475" y="5027750"/>
              <a:ext cx="27225" cy="23100"/>
            </a:xfrm>
            <a:custGeom>
              <a:avLst/>
              <a:gdLst/>
              <a:ahLst/>
              <a:cxnLst/>
              <a:rect l="l" t="t" r="r" b="b"/>
              <a:pathLst>
                <a:path w="1089" h="924" extrusionOk="0">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2680875" y="4508125"/>
              <a:ext cx="236725" cy="274800"/>
            </a:xfrm>
            <a:custGeom>
              <a:avLst/>
              <a:gdLst/>
              <a:ahLst/>
              <a:cxnLst/>
              <a:rect l="l" t="t" r="r" b="b"/>
              <a:pathLst>
                <a:path w="9469" h="10992" extrusionOk="0">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2044275" y="4927100"/>
              <a:ext cx="27225" cy="28550"/>
            </a:xfrm>
            <a:custGeom>
              <a:avLst/>
              <a:gdLst/>
              <a:ahLst/>
              <a:cxnLst/>
              <a:rect l="l" t="t" r="r" b="b"/>
              <a:pathLst>
                <a:path w="1089" h="1142" extrusionOk="0">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2004775" y="4838550"/>
              <a:ext cx="106125" cy="103525"/>
            </a:xfrm>
            <a:custGeom>
              <a:avLst/>
              <a:gdLst/>
              <a:ahLst/>
              <a:cxnLst/>
              <a:rect l="l" t="t" r="r" b="b"/>
              <a:pathLst>
                <a:path w="4245" h="4141" extrusionOk="0">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2004775" y="4845475"/>
              <a:ext cx="95225" cy="96600"/>
            </a:xfrm>
            <a:custGeom>
              <a:avLst/>
              <a:gdLst/>
              <a:ahLst/>
              <a:cxnLst/>
              <a:rect l="l" t="t" r="r" b="b"/>
              <a:pathLst>
                <a:path w="3809" h="3864" extrusionOk="0">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2044275" y="4848200"/>
              <a:ext cx="46275" cy="35375"/>
            </a:xfrm>
            <a:custGeom>
              <a:avLst/>
              <a:gdLst/>
              <a:ahLst/>
              <a:cxnLst/>
              <a:rect l="l" t="t" r="r" b="b"/>
              <a:pathLst>
                <a:path w="1851" h="1415" extrusionOk="0">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2083675" y="4887575"/>
              <a:ext cx="19050" cy="21800"/>
            </a:xfrm>
            <a:custGeom>
              <a:avLst/>
              <a:gdLst/>
              <a:ahLst/>
              <a:cxnLst/>
              <a:rect l="l" t="t" r="r" b="b"/>
              <a:pathLst>
                <a:path w="762" h="872" extrusionOk="0">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2040125" y="4814125"/>
              <a:ext cx="85775" cy="46275"/>
            </a:xfrm>
            <a:custGeom>
              <a:avLst/>
              <a:gdLst/>
              <a:ahLst/>
              <a:cxnLst/>
              <a:rect l="l" t="t" r="r" b="b"/>
              <a:pathLst>
                <a:path w="3431" h="1851" extrusionOk="0">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2124475" y="4863100"/>
              <a:ext cx="6875" cy="6875"/>
            </a:xfrm>
            <a:custGeom>
              <a:avLst/>
              <a:gdLst/>
              <a:ahLst/>
              <a:cxnLst/>
              <a:rect l="l" t="t" r="r" b="b"/>
              <a:pathLst>
                <a:path w="275" h="275" extrusionOk="0">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2823650" y="4040175"/>
              <a:ext cx="25" cy="25"/>
            </a:xfrm>
            <a:custGeom>
              <a:avLst/>
              <a:gdLst/>
              <a:ahLst/>
              <a:cxnLst/>
              <a:rect l="l" t="t" r="r" b="b"/>
              <a:pathLst>
                <a:path w="1" h="1" extrusionOk="0">
                  <a:moveTo>
                    <a:pt x="1" y="1"/>
                  </a:move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2" name="TextBox 1"/>
          <p:cNvSpPr txBox="1"/>
          <p:nvPr/>
        </p:nvSpPr>
        <p:spPr>
          <a:xfrm>
            <a:off x="325820" y="609600"/>
            <a:ext cx="8261131" cy="3216265"/>
          </a:xfrm>
          <a:prstGeom prst="rect">
            <a:avLst/>
          </a:prstGeom>
          <a:noFill/>
        </p:spPr>
        <p:txBody>
          <a:bodyPr wrap="square" rtlCol="0">
            <a:spAutoFit/>
          </a:bodyPr>
          <a:lstStyle/>
          <a:p>
            <a:pPr algn="ctr"/>
            <a:r>
              <a:rPr lang="en-US" b="1" u="sng" dirty="0">
                <a:solidFill>
                  <a:schemeClr val="accent6">
                    <a:lumMod val="10000"/>
                  </a:schemeClr>
                </a:solidFill>
                <a:latin typeface="Times New Roman" pitchFamily="18" charset="0"/>
                <a:cs typeface="Times New Roman" pitchFamily="18" charset="0"/>
              </a:rPr>
              <a:t>SENSOR FOR CHECKING PULSE</a:t>
            </a:r>
          </a:p>
          <a:p>
            <a:pPr>
              <a:lnSpc>
                <a:spcPct val="150000"/>
              </a:lnSpc>
            </a:pPr>
            <a:endParaRPr lang="en-IN" dirty="0" smtClean="0">
              <a:solidFill>
                <a:schemeClr val="accent6">
                  <a:lumMod val="10000"/>
                </a:schemeClr>
              </a:solidFill>
              <a:latin typeface="Times New Roman" pitchFamily="18" charset="0"/>
              <a:cs typeface="Times New Roman" pitchFamily="18" charset="0"/>
            </a:endParaRPr>
          </a:p>
          <a:p>
            <a:pPr marL="285750" indent="-285750">
              <a:lnSpc>
                <a:spcPct val="150000"/>
              </a:lnSpc>
              <a:buFont typeface="Arial" pitchFamily="34" charset="0"/>
              <a:buChar char="•"/>
            </a:pPr>
            <a:r>
              <a:rPr lang="en-IN" dirty="0" smtClean="0">
                <a:solidFill>
                  <a:schemeClr val="accent6">
                    <a:lumMod val="10000"/>
                  </a:schemeClr>
                </a:solidFill>
                <a:latin typeface="Times New Roman" pitchFamily="18" charset="0"/>
                <a:cs typeface="Times New Roman" pitchFamily="18" charset="0"/>
              </a:rPr>
              <a:t>Heart </a:t>
            </a:r>
            <a:r>
              <a:rPr lang="en-IN" dirty="0">
                <a:solidFill>
                  <a:schemeClr val="accent6">
                    <a:lumMod val="10000"/>
                  </a:schemeClr>
                </a:solidFill>
                <a:latin typeface="Times New Roman" pitchFamily="18" charset="0"/>
                <a:cs typeface="Times New Roman" pitchFamily="18" charset="0"/>
              </a:rPr>
              <a:t>Beat Detection and Monitoring System using Arduino that will detect the heart beat using the Pulse Sensor and will show the readings in BPM (Beats Per Minute) on </a:t>
            </a:r>
            <a:r>
              <a:rPr lang="en-IN" dirty="0" smtClean="0">
                <a:solidFill>
                  <a:schemeClr val="accent6">
                    <a:lumMod val="10000"/>
                  </a:schemeClr>
                </a:solidFill>
                <a:latin typeface="Times New Roman" pitchFamily="18" charset="0"/>
                <a:cs typeface="Times New Roman" pitchFamily="18" charset="0"/>
              </a:rPr>
              <a:t>the USB  </a:t>
            </a:r>
            <a:r>
              <a:rPr lang="en-IN" dirty="0">
                <a:solidFill>
                  <a:schemeClr val="accent6">
                    <a:lumMod val="10000"/>
                  </a:schemeClr>
                </a:solidFill>
                <a:latin typeface="Times New Roman" pitchFamily="18" charset="0"/>
                <a:cs typeface="Times New Roman" pitchFamily="18" charset="0"/>
              </a:rPr>
              <a:t>connected to </a:t>
            </a:r>
            <a:r>
              <a:rPr lang="en-IN" dirty="0" smtClean="0">
                <a:solidFill>
                  <a:schemeClr val="accent6">
                    <a:lumMod val="10000"/>
                  </a:schemeClr>
                </a:solidFill>
                <a:latin typeface="Times New Roman" pitchFamily="18" charset="0"/>
                <a:cs typeface="Times New Roman" pitchFamily="18" charset="0"/>
              </a:rPr>
              <a:t>MOBILE. </a:t>
            </a:r>
          </a:p>
          <a:p>
            <a:pPr marL="285750" indent="-285750">
              <a:lnSpc>
                <a:spcPct val="150000"/>
              </a:lnSpc>
              <a:buFont typeface="Arial" pitchFamily="34" charset="0"/>
              <a:buChar char="•"/>
            </a:pPr>
            <a:r>
              <a:rPr lang="en-IN" b="1" u="sng" dirty="0" smtClean="0">
                <a:solidFill>
                  <a:schemeClr val="accent6">
                    <a:lumMod val="10000"/>
                  </a:schemeClr>
                </a:solidFill>
                <a:latin typeface="Times New Roman" pitchFamily="18" charset="0"/>
                <a:cs typeface="Times New Roman" pitchFamily="18" charset="0"/>
              </a:rPr>
              <a:t>Components </a:t>
            </a:r>
            <a:r>
              <a:rPr lang="en-IN" b="1" u="sng" dirty="0">
                <a:solidFill>
                  <a:schemeClr val="accent6">
                    <a:lumMod val="10000"/>
                  </a:schemeClr>
                </a:solidFill>
                <a:latin typeface="Times New Roman" pitchFamily="18" charset="0"/>
                <a:cs typeface="Times New Roman" pitchFamily="18" charset="0"/>
              </a:rPr>
              <a:t>Required:</a:t>
            </a:r>
          </a:p>
          <a:p>
            <a:pPr>
              <a:lnSpc>
                <a:spcPct val="150000"/>
              </a:lnSpc>
            </a:pPr>
            <a:r>
              <a:rPr lang="en-IN" dirty="0" smtClean="0">
                <a:solidFill>
                  <a:schemeClr val="accent6">
                    <a:lumMod val="10000"/>
                  </a:schemeClr>
                </a:solidFill>
                <a:latin typeface="Times New Roman" pitchFamily="18" charset="0"/>
                <a:cs typeface="Times New Roman" pitchFamily="18" charset="0"/>
              </a:rPr>
              <a:t>-Pulse </a:t>
            </a:r>
            <a:r>
              <a:rPr lang="en-IN" dirty="0">
                <a:solidFill>
                  <a:schemeClr val="accent6">
                    <a:lumMod val="10000"/>
                  </a:schemeClr>
                </a:solidFill>
                <a:latin typeface="Times New Roman" pitchFamily="18" charset="0"/>
                <a:cs typeface="Times New Roman" pitchFamily="18" charset="0"/>
              </a:rPr>
              <a:t>sensor</a:t>
            </a:r>
          </a:p>
          <a:p>
            <a:pPr>
              <a:lnSpc>
                <a:spcPct val="150000"/>
              </a:lnSpc>
            </a:pPr>
            <a:r>
              <a:rPr lang="en-IN" dirty="0" smtClean="0">
                <a:solidFill>
                  <a:schemeClr val="accent6">
                    <a:lumMod val="10000"/>
                  </a:schemeClr>
                </a:solidFill>
                <a:latin typeface="Times New Roman" pitchFamily="18" charset="0"/>
                <a:cs typeface="Times New Roman" pitchFamily="18" charset="0"/>
              </a:rPr>
              <a:t>-Arduino </a:t>
            </a:r>
            <a:r>
              <a:rPr lang="en-IN" dirty="0">
                <a:solidFill>
                  <a:schemeClr val="accent6">
                    <a:lumMod val="10000"/>
                  </a:schemeClr>
                </a:solidFill>
                <a:latin typeface="Times New Roman" pitchFamily="18" charset="0"/>
                <a:cs typeface="Times New Roman" pitchFamily="18" charset="0"/>
              </a:rPr>
              <a:t>Uno</a:t>
            </a:r>
          </a:p>
          <a:p>
            <a:pPr>
              <a:lnSpc>
                <a:spcPct val="150000"/>
              </a:lnSpc>
            </a:pPr>
            <a:r>
              <a:rPr lang="en-IN" dirty="0" smtClean="0">
                <a:solidFill>
                  <a:schemeClr val="accent6">
                    <a:lumMod val="10000"/>
                  </a:schemeClr>
                </a:solidFill>
                <a:latin typeface="Times New Roman" pitchFamily="18" charset="0"/>
                <a:cs typeface="Times New Roman" pitchFamily="18" charset="0"/>
              </a:rPr>
              <a:t>-Bread </a:t>
            </a:r>
            <a:r>
              <a:rPr lang="en-IN" dirty="0">
                <a:solidFill>
                  <a:schemeClr val="accent6">
                    <a:lumMod val="10000"/>
                  </a:schemeClr>
                </a:solidFill>
                <a:latin typeface="Times New Roman" pitchFamily="18" charset="0"/>
                <a:cs typeface="Times New Roman" pitchFamily="18" charset="0"/>
              </a:rPr>
              <a:t>Board</a:t>
            </a:r>
          </a:p>
          <a:p>
            <a:pPr>
              <a:lnSpc>
                <a:spcPct val="150000"/>
              </a:lnSpc>
            </a:pPr>
            <a:r>
              <a:rPr lang="en-IN" dirty="0" smtClean="0">
                <a:solidFill>
                  <a:schemeClr val="accent6">
                    <a:lumMod val="10000"/>
                  </a:schemeClr>
                </a:solidFill>
                <a:latin typeface="Times New Roman" pitchFamily="18" charset="0"/>
                <a:cs typeface="Times New Roman" pitchFamily="18" charset="0"/>
              </a:rPr>
              <a:t>-Connecting </a:t>
            </a:r>
            <a:r>
              <a:rPr lang="en-IN" dirty="0">
                <a:solidFill>
                  <a:schemeClr val="accent6">
                    <a:lumMod val="10000"/>
                  </a:schemeClr>
                </a:solidFill>
                <a:latin typeface="Times New Roman" pitchFamily="18" charset="0"/>
                <a:cs typeface="Times New Roman" pitchFamily="18" charset="0"/>
              </a:rPr>
              <a:t>wires</a:t>
            </a:r>
          </a:p>
          <a:p>
            <a:pPr>
              <a:lnSpc>
                <a:spcPct val="150000"/>
              </a:lnSpc>
            </a:pPr>
            <a:endParaRPr lang="en-IN" dirty="0"/>
          </a:p>
        </p:txBody>
      </p:sp>
    </p:spTree>
    <p:extLst>
      <p:ext uri="{BB962C8B-B14F-4D97-AF65-F5344CB8AC3E}">
        <p14:creationId xmlns:p14="http://schemas.microsoft.com/office/powerpoint/2010/main" val="228880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09117" y="1301532"/>
            <a:ext cx="5453227" cy="288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pic>
        <p:nvPicPr>
          <p:cNvPr id="7170" name="Picture 2" descr="Gravity: Heart Rate Monitor Sensor For Arduino - DFRob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67" y="609599"/>
            <a:ext cx="3804745" cy="38047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2 Pulse Sen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251" y="730795"/>
            <a:ext cx="3971925"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38" t="28450" r="46881" b="35775"/>
          <a:stretch/>
        </p:blipFill>
        <p:spPr bwMode="auto">
          <a:xfrm>
            <a:off x="1629103" y="1282262"/>
            <a:ext cx="6117021" cy="291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8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935151" y="2974200"/>
            <a:ext cx="7687500" cy="841800"/>
          </a:xfrm>
          <a:prstGeom prst="rect">
            <a:avLst/>
          </a:prstGeom>
        </p:spPr>
        <p:txBody>
          <a:bodyPr spcFirstLastPara="1" wrap="square" lIns="91425" tIns="91425" rIns="91425" bIns="91425" anchor="ctr" anchorCtr="0">
            <a:noAutofit/>
          </a:bodyPr>
          <a:lstStyle/>
          <a:p>
            <a:r>
              <a:rPr lang="en-IN" dirty="0" smtClean="0">
                <a:solidFill>
                  <a:schemeClr val="accent6">
                    <a:lumMod val="10000"/>
                  </a:schemeClr>
                </a:solidFill>
              </a:rPr>
              <a:t>EXISTING SYSTEM AND PROPOSED SYSTEM</a:t>
            </a:r>
            <a:br>
              <a:rPr lang="en-IN" dirty="0" smtClean="0">
                <a:solidFill>
                  <a:schemeClr val="accent6">
                    <a:lumMod val="10000"/>
                  </a:schemeClr>
                </a:solidFill>
              </a:rPr>
            </a:b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t>04</a:t>
            </a:r>
            <a:endParaRPr dirty="0"/>
          </a:p>
        </p:txBody>
      </p:sp>
    </p:spTree>
    <p:extLst>
      <p:ext uri="{BB962C8B-B14F-4D97-AF65-F5344CB8AC3E}">
        <p14:creationId xmlns:p14="http://schemas.microsoft.com/office/powerpoint/2010/main" val="136763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188258" y="219075"/>
            <a:ext cx="8471647" cy="3585597"/>
          </a:xfrm>
          <a:prstGeom prst="rect">
            <a:avLst/>
          </a:prstGeom>
          <a:noFill/>
        </p:spPr>
        <p:txBody>
          <a:bodyPr wrap="square" rtlCol="0">
            <a:spAutoFit/>
          </a:bodyPr>
          <a:lstStyle/>
          <a:p>
            <a:pPr algn="just">
              <a:lnSpc>
                <a:spcPct val="150000"/>
              </a:lnSpc>
            </a:pPr>
            <a:r>
              <a:rPr lang="en-IN" sz="1800" b="1" u="sng" dirty="0" smtClean="0">
                <a:solidFill>
                  <a:schemeClr val="accent6">
                    <a:lumMod val="10000"/>
                  </a:schemeClr>
                </a:solidFill>
                <a:latin typeface="Times New Roman" pitchFamily="18" charset="0"/>
                <a:cs typeface="Times New Roman" pitchFamily="18" charset="0"/>
              </a:rPr>
              <a:t>EXISTING MODEL</a:t>
            </a:r>
          </a:p>
          <a:p>
            <a:pPr algn="just">
              <a:lnSpc>
                <a:spcPct val="150000"/>
              </a:lnSpc>
            </a:pPr>
            <a:r>
              <a:rPr lang="en-IN" dirty="0" smtClean="0">
                <a:solidFill>
                  <a:schemeClr val="accent6">
                    <a:lumMod val="10000"/>
                  </a:schemeClr>
                </a:solidFill>
                <a:latin typeface="Times New Roman" pitchFamily="18" charset="0"/>
                <a:cs typeface="Times New Roman" pitchFamily="18" charset="0"/>
              </a:rPr>
              <a:t>-</a:t>
            </a:r>
            <a:r>
              <a:rPr lang="en-IN" sz="1200" dirty="0">
                <a:solidFill>
                  <a:schemeClr val="accent6">
                    <a:lumMod val="10000"/>
                  </a:schemeClr>
                </a:solidFill>
                <a:latin typeface="Times New Roman" pitchFamily="18" charset="0"/>
                <a:cs typeface="Times New Roman" pitchFamily="18" charset="0"/>
              </a:rPr>
              <a:t>The objective of this study is to effectively predict if the patient suffers from heart disease. The health professional enters the input values from the patient's health report. </a:t>
            </a:r>
            <a:endParaRPr lang="en-IN" sz="1200" dirty="0" smtClean="0">
              <a:solidFill>
                <a:schemeClr val="accent6">
                  <a:lumMod val="10000"/>
                </a:schemeClr>
              </a:solidFill>
              <a:latin typeface="Times New Roman" pitchFamily="18" charset="0"/>
              <a:cs typeface="Times New Roman" pitchFamily="18" charset="0"/>
            </a:endParaRPr>
          </a:p>
          <a:p>
            <a:pPr algn="just">
              <a:lnSpc>
                <a:spcPct val="150000"/>
              </a:lnSpc>
            </a:pPr>
            <a:r>
              <a:rPr lang="en-IN" sz="1200" dirty="0" smtClean="0">
                <a:solidFill>
                  <a:schemeClr val="accent6">
                    <a:lumMod val="10000"/>
                  </a:schemeClr>
                </a:solidFill>
                <a:latin typeface="Times New Roman" pitchFamily="18" charset="0"/>
                <a:cs typeface="Times New Roman" pitchFamily="18" charset="0"/>
              </a:rPr>
              <a:t>-The existing work </a:t>
            </a:r>
            <a:r>
              <a:rPr lang="en-IN" sz="1200" dirty="0">
                <a:solidFill>
                  <a:schemeClr val="accent6">
                    <a:lumMod val="10000"/>
                  </a:schemeClr>
                </a:solidFill>
                <a:latin typeface="Times New Roman" pitchFamily="18" charset="0"/>
                <a:cs typeface="Times New Roman" pitchFamily="18" charset="0"/>
              </a:rPr>
              <a:t>predicts heart disease by </a:t>
            </a:r>
            <a:r>
              <a:rPr lang="en-IN" sz="1200" dirty="0" smtClean="0">
                <a:solidFill>
                  <a:schemeClr val="accent6">
                    <a:lumMod val="10000"/>
                  </a:schemeClr>
                </a:solidFill>
                <a:latin typeface="Times New Roman" pitchFamily="18" charset="0"/>
                <a:cs typeface="Times New Roman" pitchFamily="18" charset="0"/>
              </a:rPr>
              <a:t>explored using naïve Bayes algorithm.</a:t>
            </a:r>
          </a:p>
          <a:p>
            <a:pPr marL="171450" indent="-171450" algn="just">
              <a:lnSpc>
                <a:spcPct val="150000"/>
              </a:lnSpc>
              <a:buFontTx/>
              <a:buChar char="-"/>
            </a:pPr>
            <a:r>
              <a:rPr lang="en-IN" sz="1200" dirty="0" smtClean="0">
                <a:solidFill>
                  <a:schemeClr val="accent6">
                    <a:lumMod val="10000"/>
                  </a:schemeClr>
                </a:solidFill>
                <a:latin typeface="Times New Roman" pitchFamily="18" charset="0"/>
                <a:cs typeface="Times New Roman" pitchFamily="18" charset="0"/>
              </a:rPr>
              <a:t>Naive </a:t>
            </a:r>
            <a:r>
              <a:rPr lang="en-IN" sz="1200" dirty="0">
                <a:solidFill>
                  <a:schemeClr val="accent6">
                    <a:lumMod val="10000"/>
                  </a:schemeClr>
                </a:solidFill>
                <a:latin typeface="Times New Roman" pitchFamily="18" charset="0"/>
                <a:cs typeface="Times New Roman" pitchFamily="18" charset="0"/>
              </a:rPr>
              <a:t>Bayes algorithm is based on the Bayes </a:t>
            </a:r>
            <a:r>
              <a:rPr lang="en-IN" sz="1200" dirty="0" smtClean="0">
                <a:solidFill>
                  <a:schemeClr val="accent6">
                    <a:lumMod val="10000"/>
                  </a:schemeClr>
                </a:solidFill>
                <a:latin typeface="Times New Roman" pitchFamily="18" charset="0"/>
                <a:cs typeface="Times New Roman" pitchFamily="18" charset="0"/>
              </a:rPr>
              <a:t>rule. </a:t>
            </a:r>
            <a:r>
              <a:rPr lang="en-IN" sz="1200" dirty="0">
                <a:solidFill>
                  <a:schemeClr val="accent6">
                    <a:lumMod val="10000"/>
                  </a:schemeClr>
                </a:solidFill>
                <a:latin typeface="Times New Roman" pitchFamily="18" charset="0"/>
                <a:cs typeface="Times New Roman" pitchFamily="18" charset="0"/>
              </a:rPr>
              <a:t>The independence between the attributes of the dataset is the main assumption and the most important in making a classification. </a:t>
            </a:r>
            <a:endParaRPr lang="en-IN" sz="1200" dirty="0" smtClean="0">
              <a:solidFill>
                <a:schemeClr val="accent6">
                  <a:lumMod val="10000"/>
                </a:schemeClr>
              </a:solidFill>
              <a:latin typeface="Times New Roman" pitchFamily="18" charset="0"/>
              <a:cs typeface="Times New Roman" pitchFamily="18" charset="0"/>
            </a:endParaRPr>
          </a:p>
          <a:p>
            <a:pPr algn="just">
              <a:lnSpc>
                <a:spcPct val="150000"/>
              </a:lnSpc>
            </a:pPr>
            <a:r>
              <a:rPr lang="en-IN" sz="1200" dirty="0" smtClean="0">
                <a:solidFill>
                  <a:schemeClr val="accent6">
                    <a:lumMod val="10000"/>
                  </a:schemeClr>
                </a:solidFill>
                <a:latin typeface="Times New Roman" pitchFamily="18" charset="0"/>
                <a:cs typeface="Times New Roman" pitchFamily="18" charset="0"/>
              </a:rPr>
              <a:t>-It </a:t>
            </a:r>
            <a:r>
              <a:rPr lang="en-IN" sz="1200" dirty="0">
                <a:solidFill>
                  <a:schemeClr val="accent6">
                    <a:lumMod val="10000"/>
                  </a:schemeClr>
                </a:solidFill>
                <a:latin typeface="Times New Roman" pitchFamily="18" charset="0"/>
                <a:cs typeface="Times New Roman" pitchFamily="18" charset="0"/>
              </a:rPr>
              <a:t>is easy and fast to predict and holds best when the assumption of independence holds. Bayes theorem calculates the posterior probability of an event (A) given some prior probability of event B represented by P(A/B)[10] as shown in </a:t>
            </a:r>
            <a:endParaRPr lang="en-IN" sz="1200" dirty="0" smtClean="0">
              <a:solidFill>
                <a:schemeClr val="accent6">
                  <a:lumMod val="10000"/>
                </a:schemeClr>
              </a:solidFill>
              <a:latin typeface="Times New Roman" pitchFamily="18" charset="0"/>
              <a:cs typeface="Times New Roman" pitchFamily="18" charset="0"/>
            </a:endParaRPr>
          </a:p>
          <a:p>
            <a:pPr algn="just">
              <a:lnSpc>
                <a:spcPct val="150000"/>
              </a:lnSpc>
            </a:pPr>
            <a:r>
              <a:rPr lang="en-IN" sz="1200" dirty="0" smtClean="0">
                <a:solidFill>
                  <a:schemeClr val="accent6">
                    <a:lumMod val="10000"/>
                  </a:schemeClr>
                </a:solidFill>
                <a:latin typeface="Times New Roman" pitchFamily="18" charset="0"/>
                <a:cs typeface="Times New Roman" pitchFamily="18" charset="0"/>
              </a:rPr>
              <a:t>equation </a:t>
            </a:r>
            <a:r>
              <a:rPr lang="en-IN" sz="1200" dirty="0">
                <a:solidFill>
                  <a:schemeClr val="accent6">
                    <a:lumMod val="10000"/>
                  </a:schemeClr>
                </a:solidFill>
                <a:latin typeface="Times New Roman" pitchFamily="18" charset="0"/>
                <a:cs typeface="Times New Roman" pitchFamily="18" charset="0"/>
              </a:rPr>
              <a:t>1 </a:t>
            </a:r>
            <a:r>
              <a:rPr lang="en-IN" sz="1200" dirty="0" smtClean="0">
                <a:solidFill>
                  <a:schemeClr val="accent6">
                    <a:lumMod val="10000"/>
                  </a:schemeClr>
                </a:solidFill>
                <a:latin typeface="Times New Roman" pitchFamily="18" charset="0"/>
                <a:cs typeface="Times New Roman" pitchFamily="18" charset="0"/>
              </a:rPr>
              <a:t>:  </a:t>
            </a:r>
            <a:r>
              <a:rPr lang="en-IN" sz="1200" b="1" dirty="0">
                <a:solidFill>
                  <a:schemeClr val="accent6">
                    <a:lumMod val="10000"/>
                  </a:schemeClr>
                </a:solidFill>
                <a:latin typeface="Times New Roman" pitchFamily="18" charset="0"/>
                <a:cs typeface="Times New Roman" pitchFamily="18" charset="0"/>
              </a:rPr>
              <a:t>P(A|B) = P(B|A) * P(A) / P(B</a:t>
            </a:r>
            <a:r>
              <a:rPr lang="en-IN" sz="1200" b="1" dirty="0" smtClean="0">
                <a:solidFill>
                  <a:schemeClr val="accent6">
                    <a:lumMod val="10000"/>
                  </a:schemeClr>
                </a:solidFill>
                <a:latin typeface="Times New Roman" pitchFamily="18" charset="0"/>
                <a:cs typeface="Times New Roman" pitchFamily="18" charset="0"/>
              </a:rPr>
              <a:t>)</a:t>
            </a:r>
          </a:p>
          <a:p>
            <a:pPr algn="just">
              <a:lnSpc>
                <a:spcPct val="150000"/>
              </a:lnSpc>
            </a:pPr>
            <a:endParaRPr lang="en-IN" sz="1200" dirty="0">
              <a:solidFill>
                <a:schemeClr val="accent6">
                  <a:lumMod val="10000"/>
                </a:schemeClr>
              </a:solidFill>
              <a:latin typeface="Times New Roman" pitchFamily="18" charset="0"/>
              <a:cs typeface="Times New Roman" pitchFamily="18" charset="0"/>
            </a:endParaRPr>
          </a:p>
          <a:p>
            <a:pPr algn="just">
              <a:lnSpc>
                <a:spcPct val="150000"/>
              </a:lnSpc>
            </a:pPr>
            <a:endParaRPr lang="en-IN" dirty="0">
              <a:solidFill>
                <a:schemeClr val="accent6">
                  <a:lumMod val="10000"/>
                </a:schemeClr>
              </a:solidFill>
              <a:latin typeface="Times New Roman" pitchFamily="18" charset="0"/>
              <a:cs typeface="Times New Roman" pitchFamily="18" charset="0"/>
            </a:endParaRPr>
          </a:p>
          <a:p>
            <a:endParaRPr lang="en-IN"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627" t="45928" r="38227" b="39015"/>
          <a:stretch/>
        </p:blipFill>
        <p:spPr bwMode="auto">
          <a:xfrm>
            <a:off x="1929652" y="3155331"/>
            <a:ext cx="5011969" cy="10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157" t="66731" r="37271" b="29738"/>
          <a:stretch/>
        </p:blipFill>
        <p:spPr bwMode="auto">
          <a:xfrm>
            <a:off x="1929652" y="4155743"/>
            <a:ext cx="5011970" cy="22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06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188258" y="219075"/>
            <a:ext cx="8471647" cy="4693593"/>
          </a:xfrm>
          <a:prstGeom prst="rect">
            <a:avLst/>
          </a:prstGeom>
          <a:noFill/>
        </p:spPr>
        <p:txBody>
          <a:bodyPr wrap="square" rtlCol="0">
            <a:spAutoFit/>
          </a:bodyPr>
          <a:lstStyle/>
          <a:p>
            <a:pPr algn="just">
              <a:lnSpc>
                <a:spcPct val="150000"/>
              </a:lnSpc>
            </a:pPr>
            <a:r>
              <a:rPr lang="en-IN" sz="1800" b="1" u="sng" dirty="0" smtClean="0">
                <a:solidFill>
                  <a:schemeClr val="accent6">
                    <a:lumMod val="10000"/>
                  </a:schemeClr>
                </a:solidFill>
                <a:latin typeface="Times New Roman" pitchFamily="18" charset="0"/>
                <a:cs typeface="Times New Roman" pitchFamily="18" charset="0"/>
              </a:rPr>
              <a:t>PROPOSED MODEL</a:t>
            </a:r>
          </a:p>
          <a:p>
            <a:pPr algn="just">
              <a:lnSpc>
                <a:spcPct val="150000"/>
              </a:lnSpc>
            </a:pPr>
            <a:r>
              <a:rPr lang="en-IN" dirty="0" smtClean="0">
                <a:solidFill>
                  <a:schemeClr val="accent6">
                    <a:lumMod val="10000"/>
                  </a:schemeClr>
                </a:solidFill>
                <a:latin typeface="Times New Roman" pitchFamily="18" charset="0"/>
                <a:cs typeface="Times New Roman" pitchFamily="18" charset="0"/>
              </a:rPr>
              <a:t>-</a:t>
            </a:r>
            <a:r>
              <a:rPr lang="en-IN" sz="1200" dirty="0" smtClean="0">
                <a:solidFill>
                  <a:schemeClr val="accent6">
                    <a:lumMod val="10000"/>
                  </a:schemeClr>
                </a:solidFill>
                <a:latin typeface="Times New Roman" pitchFamily="18" charset="0"/>
                <a:cs typeface="Times New Roman" pitchFamily="18" charset="0"/>
              </a:rPr>
              <a:t>The </a:t>
            </a:r>
            <a:r>
              <a:rPr lang="en-IN" sz="1200" dirty="0">
                <a:solidFill>
                  <a:schemeClr val="accent6">
                    <a:lumMod val="10000"/>
                  </a:schemeClr>
                </a:solidFill>
                <a:latin typeface="Times New Roman" pitchFamily="18" charset="0"/>
                <a:cs typeface="Times New Roman" pitchFamily="18" charset="0"/>
              </a:rPr>
              <a:t>proposed work predicts heart disease by exploring the above mentioned four classification algorithms and does performance analysis. </a:t>
            </a:r>
            <a:endParaRPr lang="en-IN" sz="1200" dirty="0" smtClean="0">
              <a:solidFill>
                <a:schemeClr val="accent6">
                  <a:lumMod val="10000"/>
                </a:schemeClr>
              </a:solidFill>
              <a:latin typeface="Times New Roman" pitchFamily="18" charset="0"/>
              <a:cs typeface="Times New Roman" pitchFamily="18" charset="0"/>
            </a:endParaRPr>
          </a:p>
          <a:p>
            <a:pPr algn="just">
              <a:lnSpc>
                <a:spcPct val="150000"/>
              </a:lnSpc>
            </a:pPr>
            <a:r>
              <a:rPr lang="en-IN" sz="1200" dirty="0" smtClean="0">
                <a:solidFill>
                  <a:schemeClr val="accent6">
                    <a:lumMod val="10000"/>
                  </a:schemeClr>
                </a:solidFill>
                <a:latin typeface="Times New Roman" pitchFamily="18" charset="0"/>
                <a:cs typeface="Times New Roman" pitchFamily="18" charset="0"/>
              </a:rPr>
              <a:t>-The </a:t>
            </a:r>
            <a:r>
              <a:rPr lang="en-IN" sz="1200" dirty="0">
                <a:solidFill>
                  <a:schemeClr val="accent6">
                    <a:lumMod val="10000"/>
                  </a:schemeClr>
                </a:solidFill>
                <a:latin typeface="Times New Roman" pitchFamily="18" charset="0"/>
                <a:cs typeface="Times New Roman" pitchFamily="18" charset="0"/>
              </a:rPr>
              <a:t>objective of this study is to effectively predict if the patient suffers from heart disease. The health professional enters the input values from the patient's health report. </a:t>
            </a:r>
            <a:endParaRPr lang="en-IN" sz="1200" dirty="0" smtClean="0">
              <a:solidFill>
                <a:schemeClr val="accent6">
                  <a:lumMod val="10000"/>
                </a:schemeClr>
              </a:solidFill>
              <a:latin typeface="Times New Roman" pitchFamily="18" charset="0"/>
              <a:cs typeface="Times New Roman" pitchFamily="18" charset="0"/>
            </a:endParaRPr>
          </a:p>
          <a:p>
            <a:pPr algn="just">
              <a:lnSpc>
                <a:spcPct val="150000"/>
              </a:lnSpc>
            </a:pPr>
            <a:r>
              <a:rPr lang="en-IN" sz="1200" dirty="0" smtClean="0">
                <a:solidFill>
                  <a:schemeClr val="accent6">
                    <a:lumMod val="10000"/>
                  </a:schemeClr>
                </a:solidFill>
                <a:latin typeface="Times New Roman" pitchFamily="18" charset="0"/>
                <a:cs typeface="Times New Roman" pitchFamily="18" charset="0"/>
              </a:rPr>
              <a:t>-The </a:t>
            </a:r>
            <a:r>
              <a:rPr lang="en-IN" sz="1200" dirty="0">
                <a:solidFill>
                  <a:schemeClr val="accent6">
                    <a:lumMod val="10000"/>
                  </a:schemeClr>
                </a:solidFill>
                <a:latin typeface="Times New Roman" pitchFamily="18" charset="0"/>
                <a:cs typeface="Times New Roman" pitchFamily="18" charset="0"/>
              </a:rPr>
              <a:t>data is fed into model which predicts the probability of having heart </a:t>
            </a:r>
            <a:r>
              <a:rPr lang="en-IN" sz="1200" dirty="0" smtClean="0">
                <a:solidFill>
                  <a:schemeClr val="accent6">
                    <a:lumMod val="10000"/>
                  </a:schemeClr>
                </a:solidFill>
                <a:latin typeface="Times New Roman" pitchFamily="18" charset="0"/>
                <a:cs typeface="Times New Roman" pitchFamily="18" charset="0"/>
              </a:rPr>
              <a:t>disease. The </a:t>
            </a:r>
            <a:r>
              <a:rPr lang="en-IN" sz="1200" dirty="0">
                <a:solidFill>
                  <a:schemeClr val="accent6">
                    <a:lumMod val="10000"/>
                  </a:schemeClr>
                </a:solidFill>
                <a:latin typeface="Times New Roman" pitchFamily="18" charset="0"/>
                <a:cs typeface="Times New Roman" pitchFamily="18" charset="0"/>
              </a:rPr>
              <a:t>input dataset is split into 80% of the training dataset and the remaining 20% into the test dataset. Training dataset is the dataset which is used to train a model. Testing dataset is used to check the performance of the trained model.</a:t>
            </a:r>
            <a:r>
              <a:rPr lang="en-IN" sz="1200" dirty="0"/>
              <a:t> </a:t>
            </a:r>
            <a:endParaRPr lang="en-IN" sz="1200" dirty="0" smtClean="0"/>
          </a:p>
          <a:p>
            <a:pPr>
              <a:lnSpc>
                <a:spcPct val="150000"/>
              </a:lnSpc>
            </a:pPr>
            <a:r>
              <a:rPr lang="en-IN" sz="1200" dirty="0" smtClean="0">
                <a:solidFill>
                  <a:schemeClr val="accent6">
                    <a:lumMod val="10000"/>
                  </a:schemeClr>
                </a:solidFill>
                <a:latin typeface="Times New Roman" pitchFamily="18" charset="0"/>
                <a:cs typeface="Times New Roman" pitchFamily="18" charset="0"/>
              </a:rPr>
              <a:t>-Random </a:t>
            </a:r>
            <a:r>
              <a:rPr lang="en-IN" sz="1200" dirty="0">
                <a:solidFill>
                  <a:schemeClr val="accent6">
                    <a:lumMod val="10000"/>
                  </a:schemeClr>
                </a:solidFill>
                <a:latin typeface="Times New Roman" pitchFamily="18" charset="0"/>
                <a:cs typeface="Times New Roman" pitchFamily="18" charset="0"/>
              </a:rPr>
              <a:t>Forest algorithms are used for classification as well as regression. It creates a tree for the data and makes prediction based on that. Random Forest algorithm can be used on large datasets and can produce the same result even when large sets record values are </a:t>
            </a:r>
            <a:r>
              <a:rPr lang="en-IN" sz="1200" dirty="0" smtClean="0">
                <a:solidFill>
                  <a:schemeClr val="accent6">
                    <a:lumMod val="10000"/>
                  </a:schemeClr>
                </a:solidFill>
                <a:latin typeface="Times New Roman" pitchFamily="18" charset="0"/>
                <a:cs typeface="Times New Roman" pitchFamily="18" charset="0"/>
              </a:rPr>
              <a:t>missing.</a:t>
            </a:r>
          </a:p>
          <a:p>
            <a:pPr>
              <a:lnSpc>
                <a:spcPct val="150000"/>
              </a:lnSpc>
            </a:pPr>
            <a:r>
              <a:rPr lang="en-IN" sz="1200" dirty="0">
                <a:solidFill>
                  <a:schemeClr val="accent6">
                    <a:lumMod val="10000"/>
                  </a:schemeClr>
                </a:solidFill>
                <a:latin typeface="Times New Roman" pitchFamily="18" charset="0"/>
                <a:cs typeface="Times New Roman" pitchFamily="18" charset="0"/>
              </a:rPr>
              <a:t>-</a:t>
            </a:r>
            <a:r>
              <a:rPr lang="en-IN" sz="1200" dirty="0" smtClean="0">
                <a:solidFill>
                  <a:schemeClr val="accent6">
                    <a:lumMod val="10000"/>
                  </a:schemeClr>
                </a:solidFill>
                <a:latin typeface="Times New Roman" pitchFamily="18" charset="0"/>
                <a:cs typeface="Times New Roman" pitchFamily="18" charset="0"/>
              </a:rPr>
              <a:t>The </a:t>
            </a:r>
            <a:r>
              <a:rPr lang="en-IN" sz="1200" dirty="0">
                <a:solidFill>
                  <a:schemeClr val="accent6">
                    <a:lumMod val="10000"/>
                  </a:schemeClr>
                </a:solidFill>
                <a:latin typeface="Times New Roman" pitchFamily="18" charset="0"/>
                <a:cs typeface="Times New Roman" pitchFamily="18" charset="0"/>
              </a:rPr>
              <a:t>generated samples from the decision tree can be saved so that it can be used on other data. In random forest there are two stages, firstly create a random forest then make a prediction using a random forest classifier created in the first stage</a:t>
            </a:r>
            <a:r>
              <a:rPr lang="en-IN" sz="1200" dirty="0" smtClean="0">
                <a:solidFill>
                  <a:schemeClr val="accent6">
                    <a:lumMod val="10000"/>
                  </a:schemeClr>
                </a:solidFill>
                <a:latin typeface="Times New Roman" pitchFamily="18" charset="0"/>
                <a:cs typeface="Times New Roman" pitchFamily="18" charset="0"/>
              </a:rPr>
              <a:t>.</a:t>
            </a:r>
          </a:p>
          <a:p>
            <a:pPr>
              <a:lnSpc>
                <a:spcPct val="150000"/>
              </a:lnSpc>
            </a:pPr>
            <a:r>
              <a:rPr lang="en-US" sz="1200" dirty="0" smtClean="0">
                <a:solidFill>
                  <a:schemeClr val="accent6">
                    <a:lumMod val="10000"/>
                  </a:schemeClr>
                </a:solidFill>
                <a:latin typeface="Times New Roman" pitchFamily="18" charset="0"/>
                <a:cs typeface="Times New Roman" pitchFamily="18" charset="0"/>
              </a:rPr>
              <a:t>- </a:t>
            </a:r>
            <a:endParaRPr lang="en-IN" sz="1200" dirty="0">
              <a:solidFill>
                <a:schemeClr val="accent6">
                  <a:lumMod val="10000"/>
                </a:schemeClr>
              </a:solidFill>
              <a:latin typeface="Times New Roman" pitchFamily="18" charset="0"/>
              <a:cs typeface="Times New Roman" pitchFamily="18" charset="0"/>
            </a:endParaRPr>
          </a:p>
          <a:p>
            <a:pPr algn="just">
              <a:lnSpc>
                <a:spcPct val="150000"/>
              </a:lnSpc>
            </a:pPr>
            <a:endParaRPr lang="en-IN" dirty="0">
              <a:solidFill>
                <a:schemeClr val="accent6">
                  <a:lumMod val="10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06018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46"/>
          <p:cNvSpPr/>
          <p:nvPr/>
        </p:nvSpPr>
        <p:spPr>
          <a:xfrm>
            <a:off x="3200084" y="163605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5131815" y="163605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7059727" y="163605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1268353" y="1636050"/>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lvl="0"/>
            <a:r>
              <a:rPr lang="en-IN" dirty="0">
                <a:solidFill>
                  <a:schemeClr val="accent6">
                    <a:lumMod val="10000"/>
                  </a:schemeClr>
                </a:solidFill>
              </a:rPr>
              <a:t>The Heart Disease prediction will have the following key takeaways:</a:t>
            </a:r>
            <a:endParaRPr dirty="0">
              <a:solidFill>
                <a:schemeClr val="accent6">
                  <a:lumMod val="10000"/>
                </a:schemeClr>
              </a:solidFill>
            </a:endParaRPr>
          </a:p>
        </p:txBody>
      </p:sp>
      <p:sp>
        <p:nvSpPr>
          <p:cNvPr id="2011" name="Google Shape;2011;p46"/>
          <p:cNvSpPr txBox="1">
            <a:spLocks noGrp="1"/>
          </p:cNvSpPr>
          <p:nvPr>
            <p:ph type="title" idx="4294967295"/>
          </p:nvPr>
        </p:nvSpPr>
        <p:spPr>
          <a:xfrm>
            <a:off x="1218375" y="1730190"/>
            <a:ext cx="9144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012" name="Google Shape;2012;p46"/>
          <p:cNvSpPr txBox="1">
            <a:spLocks noGrp="1"/>
          </p:cNvSpPr>
          <p:nvPr>
            <p:ph type="subTitle" idx="4294967295"/>
          </p:nvPr>
        </p:nvSpPr>
        <p:spPr>
          <a:xfrm>
            <a:off x="1053825" y="2573456"/>
            <a:ext cx="1243500" cy="4023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b="1" dirty="0">
                <a:solidFill>
                  <a:schemeClr val="accent6">
                    <a:lumMod val="10000"/>
                  </a:schemeClr>
                </a:solidFill>
              </a:rPr>
              <a:t>Data </a:t>
            </a:r>
            <a:r>
              <a:rPr lang="en-IN" b="1" dirty="0" smtClean="0">
                <a:solidFill>
                  <a:schemeClr val="accent6">
                    <a:lumMod val="10000"/>
                  </a:schemeClr>
                </a:solidFill>
              </a:rPr>
              <a:t>insight</a:t>
            </a:r>
            <a:endParaRPr dirty="0">
              <a:solidFill>
                <a:schemeClr val="accent6">
                  <a:lumMod val="10000"/>
                </a:schemeClr>
              </a:solidFill>
              <a:latin typeface="Lilita One"/>
              <a:ea typeface="Lilita One"/>
              <a:cs typeface="Lilita One"/>
              <a:sym typeface="Lilita One"/>
            </a:endParaRPr>
          </a:p>
        </p:txBody>
      </p:sp>
      <p:sp>
        <p:nvSpPr>
          <p:cNvPr id="2013" name="Google Shape;2013;p46"/>
          <p:cNvSpPr txBox="1">
            <a:spLocks noGrp="1"/>
          </p:cNvSpPr>
          <p:nvPr>
            <p:ph type="subTitle" idx="4294967295"/>
          </p:nvPr>
        </p:nvSpPr>
        <p:spPr>
          <a:xfrm>
            <a:off x="887625" y="3070892"/>
            <a:ext cx="1575900" cy="9144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sz="1400" dirty="0">
                <a:solidFill>
                  <a:schemeClr val="accent6">
                    <a:lumMod val="10000"/>
                  </a:schemeClr>
                </a:solidFill>
                <a:latin typeface="Times New Roman" pitchFamily="18" charset="0"/>
                <a:cs typeface="Times New Roman" pitchFamily="18" charset="0"/>
              </a:rPr>
              <a:t>we will be working with the heart disease detection dataset and we will be putting out interesting inferences from the data to derive some meaningful results.</a:t>
            </a:r>
            <a:endParaRPr sz="1400" dirty="0">
              <a:solidFill>
                <a:schemeClr val="accent6">
                  <a:lumMod val="10000"/>
                </a:schemeClr>
              </a:solidFill>
              <a:latin typeface="Times New Roman" pitchFamily="18" charset="0"/>
              <a:cs typeface="Times New Roman" pitchFamily="18" charset="0"/>
            </a:endParaRPr>
          </a:p>
        </p:txBody>
      </p:sp>
      <p:grpSp>
        <p:nvGrpSpPr>
          <p:cNvPr id="2014" name="Google Shape;2014;p46"/>
          <p:cNvGrpSpPr/>
          <p:nvPr/>
        </p:nvGrpSpPr>
        <p:grpSpPr>
          <a:xfrm>
            <a:off x="8266150" y="4248125"/>
            <a:ext cx="480225" cy="615300"/>
            <a:chOff x="912850" y="4743425"/>
            <a:chExt cx="480225" cy="615300"/>
          </a:xfrm>
        </p:grpSpPr>
        <p:sp>
          <p:nvSpPr>
            <p:cNvPr id="2015" name="Google Shape;2015;p46"/>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6"/>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6"/>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6"/>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6"/>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rgbClr val="FB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6"/>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6"/>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6"/>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46"/>
          <p:cNvSpPr txBox="1">
            <a:spLocks noGrp="1"/>
          </p:cNvSpPr>
          <p:nvPr>
            <p:ph type="title" idx="4294967295"/>
          </p:nvPr>
        </p:nvSpPr>
        <p:spPr>
          <a:xfrm>
            <a:off x="3150106" y="1730190"/>
            <a:ext cx="9144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036" name="Google Shape;2036;p46"/>
          <p:cNvSpPr txBox="1">
            <a:spLocks noGrp="1"/>
          </p:cNvSpPr>
          <p:nvPr>
            <p:ph type="subTitle" idx="4294967295"/>
          </p:nvPr>
        </p:nvSpPr>
        <p:spPr>
          <a:xfrm>
            <a:off x="2985556" y="2803825"/>
            <a:ext cx="1243500" cy="4023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b="1" dirty="0">
                <a:solidFill>
                  <a:schemeClr val="accent6">
                    <a:lumMod val="10000"/>
                  </a:schemeClr>
                </a:solidFill>
              </a:rPr>
              <a:t>EDA</a:t>
            </a:r>
            <a:endParaRPr dirty="0">
              <a:solidFill>
                <a:schemeClr val="accent6">
                  <a:lumMod val="10000"/>
                </a:schemeClr>
              </a:solidFill>
              <a:latin typeface="Lilita One"/>
              <a:ea typeface="Lilita One"/>
              <a:cs typeface="Lilita One"/>
              <a:sym typeface="Lilita One"/>
            </a:endParaRPr>
          </a:p>
        </p:txBody>
      </p:sp>
      <p:sp>
        <p:nvSpPr>
          <p:cNvPr id="2037" name="Google Shape;2037;p46"/>
          <p:cNvSpPr txBox="1">
            <a:spLocks noGrp="1"/>
          </p:cNvSpPr>
          <p:nvPr>
            <p:ph type="subTitle" idx="4294967295"/>
          </p:nvPr>
        </p:nvSpPr>
        <p:spPr>
          <a:xfrm>
            <a:off x="2820856" y="3191675"/>
            <a:ext cx="1572900" cy="9144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sz="1400" dirty="0">
                <a:solidFill>
                  <a:schemeClr val="accent6">
                    <a:lumMod val="10000"/>
                  </a:schemeClr>
                </a:solidFill>
                <a:latin typeface="Times New Roman" pitchFamily="18" charset="0"/>
                <a:cs typeface="Times New Roman" pitchFamily="18" charset="0"/>
              </a:rPr>
              <a:t>Exploratory data analysis is the key step for getting meaningful results.</a:t>
            </a:r>
            <a:endParaRPr sz="1400" dirty="0">
              <a:solidFill>
                <a:schemeClr val="accent6">
                  <a:lumMod val="10000"/>
                </a:schemeClr>
              </a:solidFill>
              <a:latin typeface="Times New Roman" pitchFamily="18" charset="0"/>
              <a:cs typeface="Times New Roman" pitchFamily="18" charset="0"/>
            </a:endParaRPr>
          </a:p>
        </p:txBody>
      </p:sp>
      <p:sp>
        <p:nvSpPr>
          <p:cNvPr id="2038" name="Google Shape;2038;p46"/>
          <p:cNvSpPr txBox="1">
            <a:spLocks noGrp="1"/>
          </p:cNvSpPr>
          <p:nvPr>
            <p:ph type="title" idx="4294967295"/>
          </p:nvPr>
        </p:nvSpPr>
        <p:spPr>
          <a:xfrm>
            <a:off x="5081837" y="1730190"/>
            <a:ext cx="9144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039" name="Google Shape;2039;p46"/>
          <p:cNvSpPr txBox="1">
            <a:spLocks noGrp="1"/>
          </p:cNvSpPr>
          <p:nvPr>
            <p:ph type="subTitle" idx="4294967295"/>
          </p:nvPr>
        </p:nvSpPr>
        <p:spPr>
          <a:xfrm>
            <a:off x="4917287" y="2628900"/>
            <a:ext cx="1243500" cy="4023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sz="1600" b="1" dirty="0">
                <a:solidFill>
                  <a:schemeClr val="accent6">
                    <a:lumMod val="10000"/>
                  </a:schemeClr>
                </a:solidFill>
              </a:rPr>
              <a:t>Feature engineering</a:t>
            </a:r>
            <a:endParaRPr sz="1600" dirty="0">
              <a:solidFill>
                <a:schemeClr val="accent6">
                  <a:lumMod val="10000"/>
                </a:schemeClr>
              </a:solidFill>
              <a:latin typeface="Lilita One"/>
              <a:ea typeface="Lilita One"/>
              <a:cs typeface="Lilita One"/>
              <a:sym typeface="Lilita One"/>
            </a:endParaRPr>
          </a:p>
        </p:txBody>
      </p:sp>
      <p:sp>
        <p:nvSpPr>
          <p:cNvPr id="2040" name="Google Shape;2040;p46"/>
          <p:cNvSpPr txBox="1">
            <a:spLocks noGrp="1"/>
          </p:cNvSpPr>
          <p:nvPr>
            <p:ph type="subTitle" idx="4294967295"/>
          </p:nvPr>
        </p:nvSpPr>
        <p:spPr>
          <a:xfrm>
            <a:off x="4875417" y="3359275"/>
            <a:ext cx="1572900" cy="9144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sz="1400" dirty="0">
                <a:solidFill>
                  <a:schemeClr val="accent6">
                    <a:lumMod val="10000"/>
                  </a:schemeClr>
                </a:solidFill>
                <a:latin typeface="Times New Roman" pitchFamily="18" charset="0"/>
                <a:cs typeface="Times New Roman" pitchFamily="18" charset="0"/>
              </a:rPr>
              <a:t>the insights from the data we have to alter the features so that they can move forward for the model building phase.</a:t>
            </a:r>
            <a:endParaRPr sz="1400" dirty="0">
              <a:solidFill>
                <a:schemeClr val="accent6">
                  <a:lumMod val="10000"/>
                </a:schemeClr>
              </a:solidFill>
              <a:latin typeface="Times New Roman" pitchFamily="18" charset="0"/>
              <a:cs typeface="Times New Roman" pitchFamily="18" charset="0"/>
            </a:endParaRPr>
          </a:p>
        </p:txBody>
      </p:sp>
      <p:sp>
        <p:nvSpPr>
          <p:cNvPr id="2041" name="Google Shape;2041;p46"/>
          <p:cNvSpPr txBox="1">
            <a:spLocks noGrp="1"/>
          </p:cNvSpPr>
          <p:nvPr>
            <p:ph type="title" idx="4294967295"/>
          </p:nvPr>
        </p:nvSpPr>
        <p:spPr>
          <a:xfrm>
            <a:off x="7009749" y="1730190"/>
            <a:ext cx="9144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042" name="Google Shape;2042;p46"/>
          <p:cNvSpPr txBox="1">
            <a:spLocks noGrp="1"/>
          </p:cNvSpPr>
          <p:nvPr>
            <p:ph type="subTitle" idx="4294967295"/>
          </p:nvPr>
        </p:nvSpPr>
        <p:spPr>
          <a:xfrm>
            <a:off x="6845199" y="2803825"/>
            <a:ext cx="1243500" cy="4023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b="1" dirty="0">
                <a:solidFill>
                  <a:schemeClr val="accent6">
                    <a:lumMod val="10000"/>
                  </a:schemeClr>
                </a:solidFill>
              </a:rPr>
              <a:t>Model building</a:t>
            </a:r>
            <a:endParaRPr dirty="0">
              <a:solidFill>
                <a:schemeClr val="accent6">
                  <a:lumMod val="10000"/>
                </a:schemeClr>
              </a:solidFill>
              <a:latin typeface="Lilita One"/>
              <a:ea typeface="Lilita One"/>
              <a:cs typeface="Lilita One"/>
              <a:sym typeface="Lilita One"/>
            </a:endParaRPr>
          </a:p>
        </p:txBody>
      </p:sp>
      <p:sp>
        <p:nvSpPr>
          <p:cNvPr id="2043" name="Google Shape;2043;p46"/>
          <p:cNvSpPr txBox="1">
            <a:spLocks noGrp="1"/>
          </p:cNvSpPr>
          <p:nvPr>
            <p:ph type="subTitle" idx="4294967295"/>
          </p:nvPr>
        </p:nvSpPr>
        <p:spPr>
          <a:xfrm>
            <a:off x="6693250" y="3554300"/>
            <a:ext cx="1572900" cy="9135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IN" sz="1400" dirty="0">
                <a:solidFill>
                  <a:schemeClr val="accent6">
                    <a:lumMod val="10000"/>
                  </a:schemeClr>
                </a:solidFill>
                <a:latin typeface="Times New Roman" pitchFamily="18" charset="0"/>
                <a:cs typeface="Times New Roman" pitchFamily="18" charset="0"/>
              </a:rPr>
              <a:t>we will be building our Machine learning model for heart disease detection.</a:t>
            </a:r>
            <a:endParaRPr sz="1400" dirty="0">
              <a:solidFill>
                <a:schemeClr val="accent6">
                  <a:lumMod val="10000"/>
                </a:schemeClr>
              </a:solidFill>
              <a:latin typeface="Times New Roman" pitchFamily="18" charset="0"/>
              <a:cs typeface="Times New Roman" pitchFamily="18" charset="0"/>
            </a:endParaRPr>
          </a:p>
        </p:txBody>
      </p:sp>
      <p:cxnSp>
        <p:nvCxnSpPr>
          <p:cNvPr id="2044" name="Google Shape;2044;p46"/>
          <p:cNvCxnSpPr/>
          <p:nvPr/>
        </p:nvCxnSpPr>
        <p:spPr>
          <a:xfrm>
            <a:off x="714375" y="2571750"/>
            <a:ext cx="7734300" cy="0"/>
          </a:xfrm>
          <a:prstGeom prst="straightConnector1">
            <a:avLst/>
          </a:prstGeom>
          <a:noFill/>
          <a:ln w="19050" cap="flat" cmpd="sng">
            <a:solidFill>
              <a:schemeClr val="lt2"/>
            </a:solidFill>
            <a:prstDash val="solid"/>
            <a:round/>
            <a:headEnd type="oval" w="med" len="med"/>
            <a:tailEnd type="oval" w="med" len="med"/>
          </a:ln>
        </p:spPr>
      </p:cxnSp>
      <p:sp>
        <p:nvSpPr>
          <p:cNvPr id="2045" name="Google Shape;2045;p46"/>
          <p:cNvSpPr/>
          <p:nvPr/>
        </p:nvSpPr>
        <p:spPr>
          <a:xfrm>
            <a:off x="1618425" y="2514600"/>
            <a:ext cx="114300" cy="11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6"/>
          <p:cNvSpPr/>
          <p:nvPr/>
        </p:nvSpPr>
        <p:spPr>
          <a:xfrm>
            <a:off x="3550156" y="2514600"/>
            <a:ext cx="114300" cy="11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6"/>
          <p:cNvSpPr/>
          <p:nvPr/>
        </p:nvSpPr>
        <p:spPr>
          <a:xfrm>
            <a:off x="5481887" y="2514600"/>
            <a:ext cx="114300" cy="11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6"/>
          <p:cNvSpPr/>
          <p:nvPr/>
        </p:nvSpPr>
        <p:spPr>
          <a:xfrm>
            <a:off x="7409799" y="2514600"/>
            <a:ext cx="114300" cy="11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47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935151" y="2974200"/>
            <a:ext cx="7687500" cy="841800"/>
          </a:xfrm>
          <a:prstGeom prst="rect">
            <a:avLst/>
          </a:prstGeom>
        </p:spPr>
        <p:txBody>
          <a:bodyPr spcFirstLastPara="1" wrap="square" lIns="91425" tIns="91425" rIns="91425" bIns="91425" anchor="ctr" anchorCtr="0">
            <a:noAutofit/>
          </a:bodyPr>
          <a:lstStyle/>
          <a:p>
            <a:pPr lvl="0"/>
            <a:r>
              <a:rPr lang="en-IN" dirty="0" smtClean="0">
                <a:solidFill>
                  <a:schemeClr val="accent6">
                    <a:lumMod val="10000"/>
                  </a:schemeClr>
                </a:solidFill>
              </a:rPr>
              <a:t>INPUT/ OUTPUT AND MODULES IDENTIFIED.</a:t>
            </a:r>
            <a:r>
              <a:rPr lang="en-IN" dirty="0">
                <a:solidFill>
                  <a:schemeClr val="accent6">
                    <a:lumMod val="10000"/>
                  </a:schemeClr>
                </a:solidFill>
              </a:rPr>
              <a:t/>
            </a:r>
            <a:br>
              <a:rPr lang="en-IN" dirty="0">
                <a:solidFill>
                  <a:schemeClr val="accent6">
                    <a:lumMod val="10000"/>
                  </a:schemeClr>
                </a:solidFill>
              </a:rPr>
            </a:b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t>05</a:t>
            </a:r>
            <a:endParaRPr dirty="0"/>
          </a:p>
        </p:txBody>
      </p:sp>
    </p:spTree>
    <p:extLst>
      <p:ext uri="{BB962C8B-B14F-4D97-AF65-F5344CB8AC3E}">
        <p14:creationId xmlns:p14="http://schemas.microsoft.com/office/powerpoint/2010/main" val="4086867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188258" y="219075"/>
            <a:ext cx="8471647" cy="1692771"/>
          </a:xfrm>
          <a:prstGeom prst="rect">
            <a:avLst/>
          </a:prstGeom>
          <a:noFill/>
        </p:spPr>
        <p:txBody>
          <a:bodyPr wrap="square" rtlCol="0">
            <a:spAutoFit/>
          </a:bodyPr>
          <a:lstStyle/>
          <a:p>
            <a:pPr algn="just">
              <a:lnSpc>
                <a:spcPct val="150000"/>
              </a:lnSpc>
            </a:pPr>
            <a:r>
              <a:rPr lang="en-IN" sz="1800" b="1" u="sng" dirty="0" smtClean="0">
                <a:solidFill>
                  <a:schemeClr val="accent6">
                    <a:lumMod val="10000"/>
                  </a:schemeClr>
                </a:solidFill>
                <a:latin typeface="Times New Roman" pitchFamily="18" charset="0"/>
                <a:cs typeface="Times New Roman" pitchFamily="18" charset="0"/>
              </a:rPr>
              <a:t>INPUT AND OUTPUT</a:t>
            </a:r>
          </a:p>
          <a:p>
            <a:pPr marL="342900" indent="-342900" algn="just">
              <a:lnSpc>
                <a:spcPct val="150000"/>
              </a:lnSpc>
              <a:buAutoNum type="alphaUcPeriod"/>
            </a:pPr>
            <a:r>
              <a:rPr lang="en-US" u="sng" dirty="0" smtClean="0">
                <a:solidFill>
                  <a:schemeClr val="accent6">
                    <a:lumMod val="10000"/>
                  </a:schemeClr>
                </a:solidFill>
                <a:latin typeface="Times New Roman" pitchFamily="18" charset="0"/>
                <a:cs typeface="Times New Roman" pitchFamily="18" charset="0"/>
              </a:rPr>
              <a:t>INPUT:</a:t>
            </a:r>
          </a:p>
          <a:p>
            <a:pPr marL="342900" indent="-342900" algn="just">
              <a:lnSpc>
                <a:spcPct val="150000"/>
              </a:lnSpc>
              <a:buAutoNum type="alphaUcPeriod"/>
            </a:pPr>
            <a:endParaRPr lang="en-US" u="sng" dirty="0" smtClean="0">
              <a:solidFill>
                <a:schemeClr val="accent6">
                  <a:lumMod val="10000"/>
                </a:schemeClr>
              </a:solidFill>
              <a:latin typeface="Times New Roman" pitchFamily="18" charset="0"/>
              <a:cs typeface="Times New Roman" pitchFamily="18" charset="0"/>
            </a:endParaRPr>
          </a:p>
          <a:p>
            <a:pPr algn="just">
              <a:lnSpc>
                <a:spcPct val="150000"/>
              </a:lnSpc>
            </a:pPr>
            <a:endParaRPr lang="en-IN" dirty="0">
              <a:solidFill>
                <a:schemeClr val="accent6">
                  <a:lumMod val="10000"/>
                </a:schemeClr>
              </a:solidFill>
              <a:latin typeface="Times New Roman" pitchFamily="18" charset="0"/>
              <a:cs typeface="Times New Roman" pitchFamily="18" charset="0"/>
            </a:endParaRPr>
          </a:p>
          <a:p>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91" y="839255"/>
            <a:ext cx="5183124" cy="4228739"/>
          </a:xfrm>
          <a:prstGeom prst="rect">
            <a:avLst/>
          </a:prstGeom>
        </p:spPr>
      </p:pic>
    </p:spTree>
    <p:extLst>
      <p:ext uri="{BB962C8B-B14F-4D97-AF65-F5344CB8AC3E}">
        <p14:creationId xmlns:p14="http://schemas.microsoft.com/office/powerpoint/2010/main" val="346802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33"/>
          <p:cNvSpPr txBox="1">
            <a:spLocks noGrp="1"/>
          </p:cNvSpPr>
          <p:nvPr>
            <p:ph type="subTitle" idx="3"/>
          </p:nvPr>
        </p:nvSpPr>
        <p:spPr>
          <a:xfrm>
            <a:off x="3527025" y="3642656"/>
            <a:ext cx="2094000" cy="390600"/>
          </a:xfrm>
          <a:prstGeom prst="rect">
            <a:avLst/>
          </a:prstGeom>
        </p:spPr>
        <p:txBody>
          <a:bodyPr spcFirstLastPara="1" wrap="square" lIns="91425" tIns="91425" rIns="91425" bIns="91425" anchor="t" anchorCtr="0">
            <a:noAutofit/>
          </a:bodyPr>
          <a:lstStyle/>
          <a:p>
            <a:pPr marL="0" lvl="0" indent="0">
              <a:spcAft>
                <a:spcPts val="1600"/>
              </a:spcAft>
            </a:pPr>
            <a:r>
              <a:rPr lang="en-IN" dirty="0">
                <a:solidFill>
                  <a:schemeClr val="accent6">
                    <a:lumMod val="10000"/>
                  </a:schemeClr>
                </a:solidFill>
              </a:rPr>
              <a:t>Existing System and Proposed System</a:t>
            </a:r>
            <a:endParaRPr dirty="0">
              <a:solidFill>
                <a:schemeClr val="accent6">
                  <a:lumMod val="10000"/>
                </a:schemeClr>
              </a:solidFill>
            </a:endParaRPr>
          </a:p>
        </p:txBody>
      </p:sp>
      <p:sp>
        <p:nvSpPr>
          <p:cNvPr id="1409" name="Google Shape;1409;p33"/>
          <p:cNvSpPr txBox="1">
            <a:spLocks noGrp="1"/>
          </p:cNvSpPr>
          <p:nvPr>
            <p:ph type="subTitle" idx="7"/>
          </p:nvPr>
        </p:nvSpPr>
        <p:spPr>
          <a:xfrm>
            <a:off x="724560" y="1892580"/>
            <a:ext cx="2094000" cy="390600"/>
          </a:xfrm>
          <a:prstGeom prst="rect">
            <a:avLst/>
          </a:prstGeom>
        </p:spPr>
        <p:txBody>
          <a:bodyPr spcFirstLastPara="1" wrap="square" lIns="91425" tIns="91425" rIns="91425" bIns="91425" anchor="t" anchorCtr="0">
            <a:noAutofit/>
          </a:bodyPr>
          <a:lstStyle/>
          <a:p>
            <a:pPr marL="0" lvl="0" indent="0">
              <a:spcAft>
                <a:spcPts val="1600"/>
              </a:spcAft>
            </a:pPr>
            <a:r>
              <a:rPr lang="en-IN" dirty="0" smtClean="0">
                <a:solidFill>
                  <a:schemeClr val="accent6">
                    <a:lumMod val="10000"/>
                  </a:schemeClr>
                </a:solidFill>
              </a:rPr>
              <a:t>Project Title</a:t>
            </a:r>
            <a:endParaRPr lang="en-IN" dirty="0">
              <a:solidFill>
                <a:schemeClr val="accent6">
                  <a:lumMod val="10000"/>
                </a:schemeClr>
              </a:solidFill>
            </a:endParaRPr>
          </a:p>
        </p:txBody>
      </p:sp>
      <p:sp>
        <p:nvSpPr>
          <p:cNvPr id="1411" name="Google Shape;1411;p33" descr="Slidesgo" title="Vector05"/>
          <p:cNvSpPr/>
          <p:nvPr/>
        </p:nvSpPr>
        <p:spPr>
          <a:xfrm>
            <a:off x="4164778" y="30110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descr="Slidesgo" title="Vector4"/>
          <p:cNvSpPr/>
          <p:nvPr/>
        </p:nvSpPr>
        <p:spPr>
          <a:xfrm>
            <a:off x="1362313" y="30110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3" descr="Slidesgo" title="Vector6"/>
          <p:cNvSpPr/>
          <p:nvPr/>
        </p:nvSpPr>
        <p:spPr>
          <a:xfrm>
            <a:off x="6976541" y="30110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3" descr="Slidesgo" title="Vector05"/>
          <p:cNvSpPr/>
          <p:nvPr/>
        </p:nvSpPr>
        <p:spPr>
          <a:xfrm>
            <a:off x="4164778" y="12584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descr="Slidesgo" title="Vector4"/>
          <p:cNvSpPr/>
          <p:nvPr/>
        </p:nvSpPr>
        <p:spPr>
          <a:xfrm>
            <a:off x="1362313" y="12584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descr="Slidesgo" title="Vector6"/>
          <p:cNvSpPr/>
          <p:nvPr/>
        </p:nvSpPr>
        <p:spPr>
          <a:xfrm>
            <a:off x="6976541" y="1258475"/>
            <a:ext cx="814444" cy="63438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lumMod val="10000"/>
                  </a:schemeClr>
                </a:solidFill>
              </a:rPr>
              <a:t>TABLE OF CONTENTS</a:t>
            </a:r>
            <a:endParaRPr dirty="0">
              <a:solidFill>
                <a:schemeClr val="accent6">
                  <a:lumMod val="10000"/>
                </a:schemeClr>
              </a:solidFill>
            </a:endParaRPr>
          </a:p>
        </p:txBody>
      </p:sp>
      <p:sp>
        <p:nvSpPr>
          <p:cNvPr id="1418" name="Google Shape;1418;p33"/>
          <p:cNvSpPr txBox="1">
            <a:spLocks noGrp="1"/>
          </p:cNvSpPr>
          <p:nvPr>
            <p:ph type="subTitle" idx="1"/>
          </p:nvPr>
        </p:nvSpPr>
        <p:spPr>
          <a:xfrm>
            <a:off x="724560" y="3642656"/>
            <a:ext cx="2094000" cy="390600"/>
          </a:xfrm>
          <a:prstGeom prst="rect">
            <a:avLst/>
          </a:prstGeom>
        </p:spPr>
        <p:txBody>
          <a:bodyPr spcFirstLastPara="1" wrap="square" lIns="91425" tIns="91425" rIns="91425" bIns="91425" anchor="t" anchorCtr="0">
            <a:noAutofit/>
          </a:bodyPr>
          <a:lstStyle/>
          <a:p>
            <a:pPr marL="0" lvl="0" indent="0"/>
            <a:r>
              <a:rPr lang="en-IN" dirty="0">
                <a:solidFill>
                  <a:schemeClr val="accent6">
                    <a:lumMod val="10000"/>
                  </a:schemeClr>
                </a:solidFill>
              </a:rPr>
              <a:t>Objectives of the Study</a:t>
            </a:r>
            <a:endParaRPr dirty="0">
              <a:solidFill>
                <a:schemeClr val="accent6">
                  <a:lumMod val="10000"/>
                </a:schemeClr>
              </a:solidFill>
            </a:endParaRPr>
          </a:p>
        </p:txBody>
      </p:sp>
      <p:sp>
        <p:nvSpPr>
          <p:cNvPr id="1420" name="Google Shape;1420;p33"/>
          <p:cNvSpPr txBox="1">
            <a:spLocks noGrp="1"/>
          </p:cNvSpPr>
          <p:nvPr>
            <p:ph type="subTitle" idx="5"/>
          </p:nvPr>
        </p:nvSpPr>
        <p:spPr>
          <a:xfrm>
            <a:off x="6338794" y="3642656"/>
            <a:ext cx="2094000" cy="390600"/>
          </a:xfrm>
          <a:prstGeom prst="rect">
            <a:avLst/>
          </a:prstGeom>
        </p:spPr>
        <p:txBody>
          <a:bodyPr spcFirstLastPara="1" wrap="square" lIns="91425" tIns="91425" rIns="91425" bIns="91425" anchor="t" anchorCtr="0">
            <a:noAutofit/>
          </a:bodyPr>
          <a:lstStyle/>
          <a:p>
            <a:pPr marL="0" lvl="0" indent="0">
              <a:spcAft>
                <a:spcPts val="1600"/>
              </a:spcAft>
            </a:pPr>
            <a:r>
              <a:rPr lang="en-IN" dirty="0">
                <a:solidFill>
                  <a:schemeClr val="accent6">
                    <a:lumMod val="10000"/>
                  </a:schemeClr>
                </a:solidFill>
              </a:rPr>
              <a:t>Input/ Output and Modules identified.</a:t>
            </a:r>
            <a:endParaRPr dirty="0">
              <a:solidFill>
                <a:schemeClr val="accent6">
                  <a:lumMod val="10000"/>
                </a:schemeClr>
              </a:solidFill>
            </a:endParaRPr>
          </a:p>
        </p:txBody>
      </p:sp>
      <p:sp>
        <p:nvSpPr>
          <p:cNvPr id="1422" name="Google Shape;1422;p33"/>
          <p:cNvSpPr txBox="1">
            <a:spLocks noGrp="1"/>
          </p:cNvSpPr>
          <p:nvPr>
            <p:ph type="subTitle" idx="9"/>
          </p:nvPr>
        </p:nvSpPr>
        <p:spPr>
          <a:xfrm>
            <a:off x="3527025" y="1892580"/>
            <a:ext cx="2094000" cy="390600"/>
          </a:xfrm>
          <a:prstGeom prst="rect">
            <a:avLst/>
          </a:prstGeom>
        </p:spPr>
        <p:txBody>
          <a:bodyPr spcFirstLastPara="1" wrap="square" lIns="91425" tIns="91425" rIns="91425" bIns="91425" anchor="t" anchorCtr="0">
            <a:noAutofit/>
          </a:bodyPr>
          <a:lstStyle/>
          <a:p>
            <a:pPr marL="0" lvl="0" indent="0">
              <a:spcAft>
                <a:spcPts val="1600"/>
              </a:spcAft>
            </a:pPr>
            <a:r>
              <a:rPr lang="en-IN" dirty="0">
                <a:solidFill>
                  <a:schemeClr val="accent6">
                    <a:lumMod val="10000"/>
                  </a:schemeClr>
                </a:solidFill>
              </a:rPr>
              <a:t>Relevance of topic</a:t>
            </a:r>
            <a:endParaRPr dirty="0">
              <a:solidFill>
                <a:schemeClr val="accent6">
                  <a:lumMod val="10000"/>
                </a:schemeClr>
              </a:solidFill>
            </a:endParaRPr>
          </a:p>
        </p:txBody>
      </p:sp>
      <p:sp>
        <p:nvSpPr>
          <p:cNvPr id="1424" name="Google Shape;1424;p33"/>
          <p:cNvSpPr txBox="1">
            <a:spLocks noGrp="1"/>
          </p:cNvSpPr>
          <p:nvPr>
            <p:ph type="subTitle" idx="14"/>
          </p:nvPr>
        </p:nvSpPr>
        <p:spPr>
          <a:xfrm>
            <a:off x="6338794" y="1892575"/>
            <a:ext cx="2094000" cy="390600"/>
          </a:xfrm>
          <a:prstGeom prst="rect">
            <a:avLst/>
          </a:prstGeom>
        </p:spPr>
        <p:txBody>
          <a:bodyPr spcFirstLastPara="1" wrap="square" lIns="91425" tIns="91425" rIns="91425" bIns="91425" anchor="t" anchorCtr="0">
            <a:noAutofit/>
          </a:bodyPr>
          <a:lstStyle/>
          <a:p>
            <a:pPr marL="0" lvl="0" indent="0"/>
            <a:r>
              <a:rPr lang="en-IN" dirty="0">
                <a:solidFill>
                  <a:schemeClr val="accent6">
                    <a:lumMod val="10000"/>
                  </a:schemeClr>
                </a:solidFill>
              </a:rPr>
              <a:t>A Description of the Project</a:t>
            </a:r>
            <a:endParaRPr sz="2000" b="1" dirty="0">
              <a:solidFill>
                <a:schemeClr val="accent6">
                  <a:lumMod val="10000"/>
                </a:schemeClr>
              </a:solidFill>
              <a:latin typeface="Roboto Condensed"/>
              <a:ea typeface="Roboto Condensed"/>
              <a:cs typeface="Roboto Condensed"/>
              <a:sym typeface="Roboto Condensed"/>
            </a:endParaRPr>
          </a:p>
        </p:txBody>
      </p:sp>
      <p:sp>
        <p:nvSpPr>
          <p:cNvPr id="1426" name="Google Shape;1426;p33"/>
          <p:cNvSpPr txBox="1">
            <a:spLocks noGrp="1"/>
          </p:cNvSpPr>
          <p:nvPr>
            <p:ph type="title" idx="16"/>
          </p:nvPr>
        </p:nvSpPr>
        <p:spPr>
          <a:xfrm>
            <a:off x="1484760" y="1406875"/>
            <a:ext cx="5736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27" name="Google Shape;1427;p33"/>
          <p:cNvSpPr txBox="1">
            <a:spLocks noGrp="1"/>
          </p:cNvSpPr>
          <p:nvPr>
            <p:ph type="title" idx="17"/>
          </p:nvPr>
        </p:nvSpPr>
        <p:spPr>
          <a:xfrm>
            <a:off x="4286025" y="1406875"/>
            <a:ext cx="5760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428" name="Google Shape;1428;p33"/>
          <p:cNvSpPr txBox="1">
            <a:spLocks noGrp="1"/>
          </p:cNvSpPr>
          <p:nvPr>
            <p:ph type="title" idx="18"/>
          </p:nvPr>
        </p:nvSpPr>
        <p:spPr>
          <a:xfrm>
            <a:off x="7097794" y="1406875"/>
            <a:ext cx="5760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429" name="Google Shape;1429;p33"/>
          <p:cNvSpPr txBox="1">
            <a:spLocks noGrp="1"/>
          </p:cNvSpPr>
          <p:nvPr>
            <p:ph type="title" idx="19"/>
          </p:nvPr>
        </p:nvSpPr>
        <p:spPr>
          <a:xfrm>
            <a:off x="1483560" y="3163491"/>
            <a:ext cx="5760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430" name="Google Shape;1430;p33"/>
          <p:cNvSpPr txBox="1">
            <a:spLocks noGrp="1"/>
          </p:cNvSpPr>
          <p:nvPr>
            <p:ph type="title" idx="20"/>
          </p:nvPr>
        </p:nvSpPr>
        <p:spPr>
          <a:xfrm>
            <a:off x="4286025" y="3163491"/>
            <a:ext cx="5760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431" name="Google Shape;1431;p33"/>
          <p:cNvSpPr txBox="1">
            <a:spLocks noGrp="1"/>
          </p:cNvSpPr>
          <p:nvPr>
            <p:ph type="title" idx="21"/>
          </p:nvPr>
        </p:nvSpPr>
        <p:spPr>
          <a:xfrm>
            <a:off x="7097794" y="3163491"/>
            <a:ext cx="5760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170597" y="219073"/>
            <a:ext cx="8471647" cy="1277273"/>
          </a:xfrm>
          <a:prstGeom prst="rect">
            <a:avLst/>
          </a:prstGeom>
          <a:noFill/>
        </p:spPr>
        <p:txBody>
          <a:bodyPr wrap="square" rtlCol="0">
            <a:spAutoFit/>
          </a:bodyPr>
          <a:lstStyle/>
          <a:p>
            <a:pPr algn="just">
              <a:lnSpc>
                <a:spcPct val="150000"/>
              </a:lnSpc>
            </a:pPr>
            <a:r>
              <a:rPr lang="en-US" u="sng" dirty="0" smtClean="0">
                <a:solidFill>
                  <a:schemeClr val="accent6">
                    <a:lumMod val="10000"/>
                  </a:schemeClr>
                </a:solidFill>
                <a:latin typeface="Times New Roman" pitchFamily="18" charset="0"/>
                <a:cs typeface="Times New Roman" pitchFamily="18" charset="0"/>
              </a:rPr>
              <a:t>B. OUTPUT:</a:t>
            </a:r>
          </a:p>
          <a:p>
            <a:pPr marL="342900" indent="-342900" algn="just">
              <a:lnSpc>
                <a:spcPct val="150000"/>
              </a:lnSpc>
              <a:buAutoNum type="alphaUcPeriod"/>
            </a:pPr>
            <a:endParaRPr lang="en-US" u="sng" dirty="0" smtClean="0">
              <a:solidFill>
                <a:schemeClr val="accent6">
                  <a:lumMod val="10000"/>
                </a:schemeClr>
              </a:solidFill>
              <a:latin typeface="Times New Roman" pitchFamily="18" charset="0"/>
              <a:cs typeface="Times New Roman" pitchFamily="18" charset="0"/>
            </a:endParaRPr>
          </a:p>
          <a:p>
            <a:pPr algn="just">
              <a:lnSpc>
                <a:spcPct val="150000"/>
              </a:lnSpc>
            </a:pPr>
            <a:endParaRPr lang="en-IN" dirty="0">
              <a:solidFill>
                <a:schemeClr val="accent6">
                  <a:lumMod val="10000"/>
                </a:schemeClr>
              </a:solidFill>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840" t="34103" r="12246" b="10374"/>
          <a:stretch/>
        </p:blipFill>
        <p:spPr bwMode="auto">
          <a:xfrm>
            <a:off x="620973" y="773206"/>
            <a:ext cx="7772400" cy="350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25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7" name="Text Placeholder 6"/>
          <p:cNvSpPr txBox="1">
            <a:spLocks noGrp="1"/>
          </p:cNvSpPr>
          <p:nvPr>
            <p:ph type="body" idx="1"/>
          </p:nvPr>
        </p:nvSpPr>
        <p:spPr>
          <a:xfrm>
            <a:off x="190780" y="520887"/>
            <a:ext cx="7669212" cy="3400901"/>
          </a:xfrm>
          <a:prstGeom prst="rect">
            <a:avLst/>
          </a:prstGeom>
          <a:noFill/>
        </p:spPr>
        <p:txBody>
          <a:bodyPr wrap="square" rtlCol="0">
            <a:spAutoFit/>
          </a:bodyPr>
          <a:lstStyle/>
          <a:p>
            <a:pPr marL="114300" indent="0">
              <a:buNone/>
            </a:pPr>
            <a:r>
              <a:rPr lang="en-US" sz="2000" b="1" u="sng" dirty="0" smtClean="0">
                <a:solidFill>
                  <a:schemeClr val="accent6">
                    <a:lumMod val="10000"/>
                  </a:schemeClr>
                </a:solidFill>
                <a:latin typeface="Times New Roman" pitchFamily="18" charset="0"/>
                <a:cs typeface="Times New Roman" pitchFamily="18" charset="0"/>
              </a:rPr>
              <a:t>MODULES DESCRIPTION</a:t>
            </a:r>
          </a:p>
          <a:p>
            <a:pPr marL="114300" indent="0" algn="just">
              <a:lnSpc>
                <a:spcPct val="150000"/>
              </a:lnSpc>
              <a:buNone/>
            </a:pPr>
            <a:r>
              <a:rPr lang="en-US" sz="1400" dirty="0" smtClean="0">
                <a:solidFill>
                  <a:schemeClr val="accent6">
                    <a:lumMod val="10000"/>
                  </a:schemeClr>
                </a:solidFill>
                <a:latin typeface="Times New Roman" pitchFamily="18" charset="0"/>
                <a:cs typeface="Times New Roman" pitchFamily="18" charset="0"/>
              </a:rPr>
              <a:t>There are basically six modules:</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CUSTOMER</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HEART DISEASES</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DOCTER</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PULSE RATE</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PRODUCT</a:t>
            </a:r>
          </a:p>
          <a:p>
            <a:pPr algn="just">
              <a:lnSpc>
                <a:spcPct val="150000"/>
              </a:lnSpc>
              <a:buAutoNum type="arabicPeriod"/>
            </a:pPr>
            <a:r>
              <a:rPr lang="en-US" sz="1400" dirty="0" smtClean="0">
                <a:solidFill>
                  <a:schemeClr val="accent6">
                    <a:lumMod val="10000"/>
                  </a:schemeClr>
                </a:solidFill>
                <a:latin typeface="Times New Roman" pitchFamily="18" charset="0"/>
                <a:cs typeface="Times New Roman" pitchFamily="18" charset="0"/>
              </a:rPr>
              <a:t>PAYMENT</a:t>
            </a:r>
          </a:p>
          <a:p>
            <a:pPr marL="114300" lvl="0" indent="0" algn="just">
              <a:buNone/>
            </a:pPr>
            <a:endParaRPr lang="en-US" sz="1400" dirty="0">
              <a:solidFill>
                <a:schemeClr val="accent6">
                  <a:lumMod val="10000"/>
                </a:schemeClr>
              </a:solidFill>
            </a:endParaRPr>
          </a:p>
          <a:p>
            <a:pPr marL="114300" lvl="0" indent="0" algn="just">
              <a:buNone/>
            </a:pPr>
            <a:endParaRPr lang="en-IN" sz="1400" dirty="0">
              <a:solidFill>
                <a:schemeClr val="accent6">
                  <a:lumMod val="10000"/>
                </a:schemeClr>
              </a:solidFill>
            </a:endParaRPr>
          </a:p>
          <a:p>
            <a:pPr marL="114300" indent="0" algn="just">
              <a:buNone/>
            </a:pPr>
            <a:endParaRPr lang="en-IN" sz="1400" dirty="0">
              <a:solidFill>
                <a:schemeClr val="accent6">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917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7" name="Text Placeholder 6"/>
          <p:cNvSpPr txBox="1">
            <a:spLocks noGrp="1"/>
          </p:cNvSpPr>
          <p:nvPr>
            <p:ph type="body" idx="1"/>
          </p:nvPr>
        </p:nvSpPr>
        <p:spPr>
          <a:xfrm>
            <a:off x="698780" y="910353"/>
            <a:ext cx="7669212" cy="3093124"/>
          </a:xfrm>
          <a:prstGeom prst="rect">
            <a:avLst/>
          </a:prstGeom>
          <a:noFill/>
        </p:spPr>
        <p:txBody>
          <a:bodyPr wrap="square" rtlCol="0">
            <a:spAutoFit/>
          </a:bodyPr>
          <a:lstStyle/>
          <a:p>
            <a:pPr marL="114300" lvl="0" indent="0" algn="just">
              <a:lnSpc>
                <a:spcPct val="150000"/>
              </a:lnSpc>
              <a:buNone/>
            </a:pPr>
            <a:r>
              <a:rPr lang="en-US" sz="1400" b="1" u="sng" dirty="0" smtClean="0">
                <a:solidFill>
                  <a:schemeClr val="accent6">
                    <a:lumMod val="10000"/>
                  </a:schemeClr>
                </a:solidFill>
              </a:rPr>
              <a:t>1. ADMIN MODULE-</a:t>
            </a:r>
            <a:endParaRPr lang="en-IN" sz="1400" b="1" u="sng"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-Add Training Data</a:t>
            </a:r>
            <a:endParaRPr lang="en-IN" sz="1400"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-Add Doctor Details</a:t>
            </a:r>
            <a:endParaRPr lang="en-IN" sz="1400"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-View User Details</a:t>
            </a:r>
            <a:endParaRPr lang="en-IN" sz="1400"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-View Feedback</a:t>
            </a:r>
            <a:endParaRPr lang="en-IN" sz="1400"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-View Doc Details</a:t>
            </a:r>
            <a:endParaRPr lang="en-IN" sz="1400" dirty="0" smtClean="0">
              <a:solidFill>
                <a:schemeClr val="accent6">
                  <a:lumMod val="10000"/>
                </a:schemeClr>
              </a:solidFill>
            </a:endParaRPr>
          </a:p>
          <a:p>
            <a:pPr marL="114300" lvl="0" indent="0" algn="just">
              <a:lnSpc>
                <a:spcPct val="150000"/>
              </a:lnSpc>
              <a:buNone/>
            </a:pPr>
            <a:r>
              <a:rPr lang="en-US" sz="1400" dirty="0" smtClean="0">
                <a:solidFill>
                  <a:schemeClr val="accent6">
                    <a:lumMod val="10000"/>
                  </a:schemeClr>
                </a:solidFill>
              </a:rPr>
              <a:t>-View Training Data</a:t>
            </a:r>
          </a:p>
          <a:p>
            <a:pPr marL="114300" lvl="0" indent="0" algn="just">
              <a:buNone/>
            </a:pPr>
            <a:endParaRPr lang="en-US" sz="1400" dirty="0">
              <a:solidFill>
                <a:schemeClr val="accent6">
                  <a:lumMod val="10000"/>
                </a:schemeClr>
              </a:solidFill>
            </a:endParaRPr>
          </a:p>
          <a:p>
            <a:pPr marL="114300" lvl="0" indent="0" algn="just">
              <a:buNone/>
            </a:pPr>
            <a:endParaRPr lang="en-IN" sz="1400" dirty="0">
              <a:solidFill>
                <a:schemeClr val="accent6">
                  <a:lumMod val="10000"/>
                </a:schemeClr>
              </a:solidFill>
            </a:endParaRPr>
          </a:p>
          <a:p>
            <a:pPr marL="114300" indent="0" algn="just">
              <a:buNone/>
            </a:pPr>
            <a:endParaRPr lang="en-IN" sz="1400" dirty="0">
              <a:solidFill>
                <a:schemeClr val="accent6">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9668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7" name="Text Placeholder 6"/>
          <p:cNvSpPr txBox="1">
            <a:spLocks noGrp="1"/>
          </p:cNvSpPr>
          <p:nvPr>
            <p:ph type="body" idx="1"/>
          </p:nvPr>
        </p:nvSpPr>
        <p:spPr>
          <a:xfrm>
            <a:off x="190780" y="130922"/>
            <a:ext cx="7669212" cy="4524285"/>
          </a:xfrm>
          <a:prstGeom prst="rect">
            <a:avLst/>
          </a:prstGeom>
          <a:noFill/>
        </p:spPr>
        <p:txBody>
          <a:bodyPr wrap="square" rtlCol="0">
            <a:spAutoFit/>
          </a:bodyPr>
          <a:lstStyle/>
          <a:p>
            <a:pPr marL="114300" lvl="0" indent="0" algn="just">
              <a:buNone/>
            </a:pPr>
            <a:r>
              <a:rPr lang="en-US" sz="1600" b="1" u="sng" dirty="0" smtClean="0">
                <a:solidFill>
                  <a:schemeClr val="accent6">
                    <a:lumMod val="10000"/>
                  </a:schemeClr>
                </a:solidFill>
              </a:rPr>
              <a:t>2. USER MODULE-</a:t>
            </a:r>
            <a:endParaRPr lang="en-IN" sz="1600" b="1" u="sng" dirty="0" smtClean="0">
              <a:solidFill>
                <a:schemeClr val="accent6">
                  <a:lumMod val="10000"/>
                </a:schemeClr>
              </a:solidFill>
            </a:endParaRPr>
          </a:p>
          <a:p>
            <a:pPr marL="114300" lvl="0" indent="0" algn="just">
              <a:buNone/>
            </a:pPr>
            <a:r>
              <a:rPr lang="en-US" sz="1600" dirty="0" smtClean="0">
                <a:solidFill>
                  <a:schemeClr val="accent6">
                    <a:lumMod val="10000"/>
                  </a:schemeClr>
                </a:solidFill>
              </a:rPr>
              <a:t>-Register </a:t>
            </a:r>
            <a:r>
              <a:rPr lang="en-US" sz="1600" dirty="0">
                <a:solidFill>
                  <a:schemeClr val="accent6">
                    <a:lumMod val="10000"/>
                  </a:schemeClr>
                </a:solidFill>
              </a:rPr>
              <a:t>(With Details like Age, Sex, etc.)</a:t>
            </a:r>
            <a:endParaRPr lang="en-IN" sz="1600" dirty="0">
              <a:solidFill>
                <a:schemeClr val="accent6">
                  <a:lumMod val="10000"/>
                </a:schemeClr>
              </a:solidFill>
            </a:endParaRPr>
          </a:p>
          <a:p>
            <a:pPr marL="114300" lvl="0" indent="0" algn="just">
              <a:buNone/>
            </a:pPr>
            <a:r>
              <a:rPr lang="en-US" sz="1600" dirty="0" smtClean="0">
                <a:solidFill>
                  <a:schemeClr val="accent6">
                    <a:lumMod val="10000"/>
                  </a:schemeClr>
                </a:solidFill>
              </a:rPr>
              <a:t>-Check </a:t>
            </a:r>
            <a:r>
              <a:rPr lang="en-US" sz="1600" dirty="0">
                <a:solidFill>
                  <a:schemeClr val="accent6">
                    <a:lumMod val="10000"/>
                  </a:schemeClr>
                </a:solidFill>
              </a:rPr>
              <a:t>Heart (By providing Details like</a:t>
            </a:r>
            <a:endParaRPr lang="en-IN" sz="1600" dirty="0">
              <a:solidFill>
                <a:schemeClr val="accent6">
                  <a:lumMod val="10000"/>
                </a:schemeClr>
              </a:solidFill>
            </a:endParaRPr>
          </a:p>
          <a:p>
            <a:pPr marL="571500" lvl="1" indent="0" algn="just">
              <a:lnSpc>
                <a:spcPct val="100000"/>
              </a:lnSpc>
              <a:buNone/>
            </a:pPr>
            <a:r>
              <a:rPr lang="en-US" sz="1600" dirty="0" smtClean="0">
                <a:solidFill>
                  <a:schemeClr val="accent6">
                    <a:lumMod val="10000"/>
                  </a:schemeClr>
                </a:solidFill>
              </a:rPr>
              <a:t> </a:t>
            </a:r>
            <a:r>
              <a:rPr lang="en-US" dirty="0" smtClean="0">
                <a:solidFill>
                  <a:schemeClr val="accent6">
                    <a:lumMod val="10000"/>
                  </a:schemeClr>
                </a:solidFill>
              </a:rPr>
              <a:t>  </a:t>
            </a:r>
            <a:r>
              <a:rPr lang="en-US" sz="1200" dirty="0" smtClean="0">
                <a:solidFill>
                  <a:schemeClr val="accent6">
                    <a:lumMod val="10000"/>
                  </a:schemeClr>
                </a:solidFill>
              </a:rPr>
              <a:t>Age </a:t>
            </a:r>
            <a:r>
              <a:rPr lang="en-US" sz="1200" dirty="0">
                <a:solidFill>
                  <a:schemeClr val="accent6">
                    <a:lumMod val="10000"/>
                  </a:schemeClr>
                </a:solidFill>
              </a:rPr>
              <a:t>in Year</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Gender</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Chest </a:t>
            </a:r>
            <a:r>
              <a:rPr lang="en-US" sz="1200" dirty="0">
                <a:solidFill>
                  <a:schemeClr val="accent6">
                    <a:lumMod val="10000"/>
                  </a:schemeClr>
                </a:solidFill>
              </a:rPr>
              <a:t>Pain Type</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Fasting </a:t>
            </a:r>
            <a:r>
              <a:rPr lang="en-US" sz="1200" dirty="0">
                <a:solidFill>
                  <a:schemeClr val="accent6">
                    <a:lumMod val="10000"/>
                  </a:schemeClr>
                </a:solidFill>
              </a:rPr>
              <a:t>Blood Sugar</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Resting </a:t>
            </a:r>
            <a:r>
              <a:rPr lang="en-US" sz="1200" dirty="0">
                <a:solidFill>
                  <a:schemeClr val="accent6">
                    <a:lumMod val="10000"/>
                  </a:schemeClr>
                </a:solidFill>
              </a:rPr>
              <a:t>Electrographic Results(</a:t>
            </a:r>
            <a:r>
              <a:rPr lang="en-US" sz="1200" dirty="0" err="1">
                <a:solidFill>
                  <a:schemeClr val="accent6">
                    <a:lumMod val="10000"/>
                  </a:schemeClr>
                </a:solidFill>
              </a:rPr>
              <a:t>Restecg</a:t>
            </a:r>
            <a:r>
              <a:rPr lang="en-US" sz="1200" dirty="0">
                <a:solidFill>
                  <a:schemeClr val="accent6">
                    <a:lumMod val="10000"/>
                  </a:schemeClr>
                </a:solidFill>
              </a:rPr>
              <a:t>)</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Exercise </a:t>
            </a:r>
            <a:r>
              <a:rPr lang="en-US" sz="1200" dirty="0">
                <a:solidFill>
                  <a:schemeClr val="accent6">
                    <a:lumMod val="10000"/>
                  </a:schemeClr>
                </a:solidFill>
              </a:rPr>
              <a:t>Induced Angina(</a:t>
            </a:r>
            <a:r>
              <a:rPr lang="en-US" sz="1200" dirty="0" err="1">
                <a:solidFill>
                  <a:schemeClr val="accent6">
                    <a:lumMod val="10000"/>
                  </a:schemeClr>
                </a:solidFill>
              </a:rPr>
              <a:t>Exang</a:t>
            </a:r>
            <a:r>
              <a:rPr lang="en-US" sz="1200" dirty="0">
                <a:solidFill>
                  <a:schemeClr val="accent6">
                    <a:lumMod val="10000"/>
                  </a:schemeClr>
                </a:solidFill>
              </a:rPr>
              <a:t>)</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The </a:t>
            </a:r>
            <a:r>
              <a:rPr lang="en-US" sz="1200" dirty="0">
                <a:solidFill>
                  <a:schemeClr val="accent6">
                    <a:lumMod val="10000"/>
                  </a:schemeClr>
                </a:solidFill>
              </a:rPr>
              <a:t>slope of the peak exercise ST segment</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CA </a:t>
            </a:r>
            <a:r>
              <a:rPr lang="en-US" sz="1200" dirty="0">
                <a:solidFill>
                  <a:schemeClr val="accent6">
                    <a:lumMod val="10000"/>
                  </a:schemeClr>
                </a:solidFill>
              </a:rPr>
              <a:t>– Number of major vessels colored by fluoroscopy</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Thal</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Trest </a:t>
            </a:r>
            <a:r>
              <a:rPr lang="en-US" sz="1200" dirty="0">
                <a:solidFill>
                  <a:schemeClr val="accent6">
                    <a:lumMod val="10000"/>
                  </a:schemeClr>
                </a:solidFill>
              </a:rPr>
              <a:t>Blood Pressure</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Serum </a:t>
            </a:r>
            <a:r>
              <a:rPr lang="en-US" sz="1200" dirty="0">
                <a:solidFill>
                  <a:schemeClr val="accent6">
                    <a:lumMod val="10000"/>
                  </a:schemeClr>
                </a:solidFill>
              </a:rPr>
              <a:t>Cholesterol</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Maximum </a:t>
            </a:r>
            <a:r>
              <a:rPr lang="en-US" sz="1200" dirty="0">
                <a:solidFill>
                  <a:schemeClr val="accent6">
                    <a:lumMod val="10000"/>
                  </a:schemeClr>
                </a:solidFill>
              </a:rPr>
              <a:t>heart rate achieved(</a:t>
            </a:r>
            <a:r>
              <a:rPr lang="en-US" sz="1200" dirty="0" err="1">
                <a:solidFill>
                  <a:schemeClr val="accent6">
                    <a:lumMod val="10000"/>
                  </a:schemeClr>
                </a:solidFill>
              </a:rPr>
              <a:t>Thalach</a:t>
            </a:r>
            <a:r>
              <a:rPr lang="en-US" sz="1200" dirty="0">
                <a:solidFill>
                  <a:schemeClr val="accent6">
                    <a:lumMod val="10000"/>
                  </a:schemeClr>
                </a:solidFill>
              </a:rPr>
              <a:t>)</a:t>
            </a:r>
            <a:endParaRPr lang="en-IN" sz="1200" dirty="0">
              <a:solidFill>
                <a:schemeClr val="accent6">
                  <a:lumMod val="10000"/>
                </a:schemeClr>
              </a:solidFill>
            </a:endParaRPr>
          </a:p>
          <a:p>
            <a:pPr marL="571500" lvl="1" indent="0" algn="just">
              <a:lnSpc>
                <a:spcPct val="100000"/>
              </a:lnSpc>
              <a:buNone/>
            </a:pPr>
            <a:r>
              <a:rPr lang="en-US" sz="1200" dirty="0" smtClean="0">
                <a:solidFill>
                  <a:schemeClr val="accent6">
                    <a:lumMod val="10000"/>
                  </a:schemeClr>
                </a:solidFill>
              </a:rPr>
              <a:t>  ST </a:t>
            </a:r>
            <a:r>
              <a:rPr lang="en-US" sz="1200" dirty="0">
                <a:solidFill>
                  <a:schemeClr val="accent6">
                    <a:lumMod val="10000"/>
                  </a:schemeClr>
                </a:solidFill>
              </a:rPr>
              <a:t>depression induced by exercise(</a:t>
            </a:r>
            <a:r>
              <a:rPr lang="en-US" sz="1200" dirty="0" err="1">
                <a:solidFill>
                  <a:schemeClr val="accent6">
                    <a:lumMod val="10000"/>
                  </a:schemeClr>
                </a:solidFill>
              </a:rPr>
              <a:t>Oldpeak</a:t>
            </a:r>
            <a:r>
              <a:rPr lang="en-US" sz="1200" dirty="0">
                <a:solidFill>
                  <a:schemeClr val="accent6">
                    <a:lumMod val="10000"/>
                  </a:schemeClr>
                </a:solidFill>
              </a:rPr>
              <a:t>)</a:t>
            </a:r>
            <a:endParaRPr lang="en-IN" dirty="0">
              <a:solidFill>
                <a:schemeClr val="accent6">
                  <a:lumMod val="10000"/>
                </a:schemeClr>
              </a:solidFill>
            </a:endParaRPr>
          </a:p>
          <a:p>
            <a:pPr marL="114300" lvl="0" indent="0" algn="just">
              <a:buNone/>
            </a:pPr>
            <a:r>
              <a:rPr lang="en-US" sz="1600" dirty="0" smtClean="0">
                <a:solidFill>
                  <a:schemeClr val="accent6">
                    <a:lumMod val="10000"/>
                  </a:schemeClr>
                </a:solidFill>
              </a:rPr>
              <a:t>-System </a:t>
            </a:r>
            <a:r>
              <a:rPr lang="en-US" sz="1600" dirty="0">
                <a:solidFill>
                  <a:schemeClr val="accent6">
                    <a:lumMod val="10000"/>
                  </a:schemeClr>
                </a:solidFill>
              </a:rPr>
              <a:t>will accordingly view Doctor to consult.</a:t>
            </a:r>
            <a:endParaRPr lang="en-IN" sz="1600" dirty="0">
              <a:solidFill>
                <a:schemeClr val="accent6">
                  <a:lumMod val="10000"/>
                </a:schemeClr>
              </a:solidFill>
            </a:endParaRPr>
          </a:p>
          <a:p>
            <a:pPr marL="114300" lvl="0" indent="0" algn="just">
              <a:buNone/>
            </a:pPr>
            <a:r>
              <a:rPr lang="en-US" sz="1600" dirty="0" smtClean="0">
                <a:solidFill>
                  <a:schemeClr val="accent6">
                    <a:lumMod val="10000"/>
                  </a:schemeClr>
                </a:solidFill>
              </a:rPr>
              <a:t>-Give </a:t>
            </a:r>
            <a:r>
              <a:rPr lang="en-US" sz="1600" dirty="0">
                <a:solidFill>
                  <a:schemeClr val="accent6">
                    <a:lumMod val="10000"/>
                  </a:schemeClr>
                </a:solidFill>
              </a:rPr>
              <a:t>Feedback</a:t>
            </a:r>
            <a:endParaRPr lang="en-IN" sz="1600" dirty="0">
              <a:solidFill>
                <a:schemeClr val="accent6">
                  <a:lumMod val="10000"/>
                </a:schemeClr>
              </a:solidFill>
            </a:endParaRPr>
          </a:p>
          <a:p>
            <a:pPr marL="114300" lvl="0" indent="0" algn="just">
              <a:buNone/>
            </a:pPr>
            <a:r>
              <a:rPr lang="en-US" sz="1600" dirty="0" smtClean="0">
                <a:solidFill>
                  <a:schemeClr val="accent6">
                    <a:lumMod val="10000"/>
                  </a:schemeClr>
                </a:solidFill>
              </a:rPr>
              <a:t>-View </a:t>
            </a:r>
            <a:r>
              <a:rPr lang="en-US" sz="1600" dirty="0">
                <a:solidFill>
                  <a:schemeClr val="accent6">
                    <a:lumMod val="10000"/>
                  </a:schemeClr>
                </a:solidFill>
              </a:rPr>
              <a:t>Doctor </a:t>
            </a:r>
            <a:endParaRPr lang="en-IN" sz="1600" dirty="0">
              <a:solidFill>
                <a:schemeClr val="accent6">
                  <a:lumMod val="10000"/>
                </a:schemeClr>
              </a:solidFill>
            </a:endParaRPr>
          </a:p>
          <a:p>
            <a:pPr marL="114300" lvl="0" indent="0" algn="just">
              <a:buNone/>
            </a:pPr>
            <a:endParaRPr lang="en-IN" sz="1200" dirty="0">
              <a:solidFill>
                <a:schemeClr val="accent6">
                  <a:lumMod val="10000"/>
                </a:schemeClr>
              </a:solidFill>
            </a:endParaRPr>
          </a:p>
          <a:p>
            <a:pPr marL="114300" indent="0" algn="just">
              <a:buNone/>
            </a:pPr>
            <a:endParaRPr lang="en-IN" sz="1400" dirty="0">
              <a:solidFill>
                <a:schemeClr val="accent6">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6141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851068" y="2459193"/>
            <a:ext cx="7687500" cy="841800"/>
          </a:xfrm>
          <a:prstGeom prst="rect">
            <a:avLst/>
          </a:prstGeom>
        </p:spPr>
        <p:txBody>
          <a:bodyPr spcFirstLastPara="1" wrap="square" lIns="91425" tIns="91425" rIns="91425" bIns="91425" anchor="ctr" anchorCtr="0">
            <a:noAutofit/>
          </a:bodyPr>
          <a:lstStyle/>
          <a:p>
            <a:r>
              <a:rPr lang="en-US" dirty="0" smtClean="0">
                <a:solidFill>
                  <a:schemeClr val="accent6">
                    <a:lumMod val="10000"/>
                  </a:schemeClr>
                </a:solidFill>
              </a:rPr>
              <a:t>DATASET</a:t>
            </a: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t>05</a:t>
            </a:r>
            <a:endParaRPr dirty="0"/>
          </a:p>
        </p:txBody>
      </p:sp>
      <p:sp>
        <p:nvSpPr>
          <p:cNvPr id="2" name="TextBox 1"/>
          <p:cNvSpPr txBox="1"/>
          <p:nvPr/>
        </p:nvSpPr>
        <p:spPr>
          <a:xfrm>
            <a:off x="1081781" y="3364722"/>
            <a:ext cx="7462345" cy="1046440"/>
          </a:xfrm>
          <a:prstGeom prst="rect">
            <a:avLst/>
          </a:prstGeom>
          <a:noFill/>
        </p:spPr>
        <p:txBody>
          <a:bodyPr wrap="square" rtlCol="0">
            <a:spAutoFit/>
          </a:bodyPr>
          <a:lstStyle/>
          <a:p>
            <a:pPr marL="285750" indent="-285750">
              <a:buFontTx/>
              <a:buChar char="-"/>
            </a:pPr>
            <a:r>
              <a:rPr lang="en-US" sz="1600" dirty="0" smtClean="0">
                <a:solidFill>
                  <a:schemeClr val="accent6">
                    <a:lumMod val="10000"/>
                  </a:schemeClr>
                </a:solidFill>
                <a:latin typeface="Times New Roman" pitchFamily="18" charset="0"/>
                <a:cs typeface="Times New Roman" pitchFamily="18" charset="0"/>
              </a:rPr>
              <a:t>The dataset is taken from kaggle with above 14 parameters to predict the heart diseases.</a:t>
            </a:r>
          </a:p>
          <a:p>
            <a:pPr marL="285750" indent="-285750">
              <a:buFontTx/>
              <a:buChar char="-"/>
            </a:pPr>
            <a:r>
              <a:rPr lang="en-US" sz="1600" dirty="0" smtClean="0">
                <a:solidFill>
                  <a:schemeClr val="accent6">
                    <a:lumMod val="10000"/>
                  </a:schemeClr>
                </a:solidFill>
                <a:latin typeface="Times New Roman" pitchFamily="18" charset="0"/>
                <a:cs typeface="Times New Roman" pitchFamily="18" charset="0"/>
              </a:rPr>
              <a:t>According to these parameters to predict which heart diseases or not.</a:t>
            </a:r>
          </a:p>
          <a:p>
            <a:endParaRPr lang="en-IN" dirty="0"/>
          </a:p>
        </p:txBody>
      </p:sp>
    </p:spTree>
    <p:extLst>
      <p:ext uri="{BB962C8B-B14F-4D97-AF65-F5344CB8AC3E}">
        <p14:creationId xmlns:p14="http://schemas.microsoft.com/office/powerpoint/2010/main" val="276017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7" name="Text Placeholder 6"/>
          <p:cNvSpPr txBox="1">
            <a:spLocks noGrp="1"/>
          </p:cNvSpPr>
          <p:nvPr>
            <p:ph type="body" idx="1"/>
          </p:nvPr>
        </p:nvSpPr>
        <p:spPr>
          <a:xfrm>
            <a:off x="184057" y="709146"/>
            <a:ext cx="7669212" cy="738633"/>
          </a:xfrm>
          <a:prstGeom prst="rect">
            <a:avLst/>
          </a:prstGeom>
          <a:noFill/>
        </p:spPr>
        <p:txBody>
          <a:bodyPr wrap="square" rtlCol="0">
            <a:spAutoFit/>
          </a:bodyPr>
          <a:lstStyle/>
          <a:p>
            <a:pPr marL="114300" indent="0" algn="just" fontAlgn="base">
              <a:buNone/>
            </a:pPr>
            <a:endParaRPr lang="en-IN" dirty="0">
              <a:solidFill>
                <a:schemeClr val="accent6">
                  <a:lumMod val="10000"/>
                </a:schemeClr>
              </a:solidFill>
            </a:endParaRPr>
          </a:p>
          <a:p>
            <a:pPr marL="114300" indent="0">
              <a:buNone/>
            </a:pP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89" y="292717"/>
            <a:ext cx="5687495" cy="4640239"/>
          </a:xfrm>
          <a:prstGeom prst="rect">
            <a:avLst/>
          </a:prstGeom>
        </p:spPr>
      </p:pic>
    </p:spTree>
    <p:extLst>
      <p:ext uri="{BB962C8B-B14F-4D97-AF65-F5344CB8AC3E}">
        <p14:creationId xmlns:p14="http://schemas.microsoft.com/office/powerpoint/2010/main" val="178421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7" name="Text Placeholder 6"/>
          <p:cNvSpPr txBox="1">
            <a:spLocks noGrp="1"/>
          </p:cNvSpPr>
          <p:nvPr>
            <p:ph type="body" idx="1"/>
          </p:nvPr>
        </p:nvSpPr>
        <p:spPr>
          <a:xfrm>
            <a:off x="184057" y="709146"/>
            <a:ext cx="7669212" cy="2985402"/>
          </a:xfrm>
          <a:prstGeom prst="rect">
            <a:avLst/>
          </a:prstGeom>
          <a:noFill/>
        </p:spPr>
        <p:txBody>
          <a:bodyPr wrap="square" rtlCol="0">
            <a:spAutoFit/>
          </a:bodyPr>
          <a:lstStyle/>
          <a:p>
            <a:pPr marL="114300" indent="0" algn="just" fontAlgn="base">
              <a:buNone/>
            </a:pPr>
            <a:r>
              <a:rPr lang="en-IN" sz="1600" b="1" u="sng" dirty="0" smtClean="0">
                <a:solidFill>
                  <a:schemeClr val="accent6">
                    <a:lumMod val="10000"/>
                  </a:schemeClr>
                </a:solidFill>
                <a:latin typeface="Times New Roman" pitchFamily="18" charset="0"/>
                <a:cs typeface="Times New Roman" pitchFamily="18" charset="0"/>
              </a:rPr>
              <a:t>ADVANTAGES-</a:t>
            </a:r>
          </a:p>
          <a:p>
            <a:pPr algn="just" fontAlgn="base">
              <a:lnSpc>
                <a:spcPct val="150000"/>
              </a:lnSpc>
            </a:pPr>
            <a:r>
              <a:rPr lang="en-IN" sz="1600" dirty="0" smtClean="0">
                <a:solidFill>
                  <a:schemeClr val="accent6">
                    <a:lumMod val="10000"/>
                  </a:schemeClr>
                </a:solidFill>
                <a:latin typeface="Times New Roman" pitchFamily="18" charset="0"/>
                <a:cs typeface="Times New Roman" pitchFamily="18" charset="0"/>
              </a:rPr>
              <a:t>User </a:t>
            </a:r>
            <a:r>
              <a:rPr lang="en-IN" sz="1600" dirty="0">
                <a:solidFill>
                  <a:schemeClr val="accent6">
                    <a:lumMod val="10000"/>
                  </a:schemeClr>
                </a:solidFill>
                <a:latin typeface="Times New Roman" pitchFamily="18" charset="0"/>
                <a:cs typeface="Times New Roman" pitchFamily="18" charset="0"/>
              </a:rPr>
              <a:t>can search for doctor’s help at any point of time.</a:t>
            </a:r>
          </a:p>
          <a:p>
            <a:pPr algn="just" fontAlgn="base">
              <a:lnSpc>
                <a:spcPct val="150000"/>
              </a:lnSpc>
            </a:pPr>
            <a:r>
              <a:rPr lang="en-IN" sz="1600" dirty="0">
                <a:solidFill>
                  <a:schemeClr val="accent6">
                    <a:lumMod val="10000"/>
                  </a:schemeClr>
                </a:solidFill>
                <a:latin typeface="Times New Roman" pitchFamily="18" charset="0"/>
                <a:cs typeface="Times New Roman" pitchFamily="18" charset="0"/>
              </a:rPr>
              <a:t>User can talk about their Heart Disease and get instant diagnosis.</a:t>
            </a:r>
          </a:p>
          <a:p>
            <a:pPr algn="just" fontAlgn="base">
              <a:lnSpc>
                <a:spcPct val="150000"/>
              </a:lnSpc>
            </a:pPr>
            <a:r>
              <a:rPr lang="en-IN" sz="1600" dirty="0">
                <a:solidFill>
                  <a:schemeClr val="accent6">
                    <a:lumMod val="10000"/>
                  </a:schemeClr>
                </a:solidFill>
                <a:latin typeface="Times New Roman" pitchFamily="18" charset="0"/>
                <a:cs typeface="Times New Roman" pitchFamily="18" charset="0"/>
              </a:rPr>
              <a:t>Doctors get more clients online.</a:t>
            </a:r>
          </a:p>
          <a:p>
            <a:pPr algn="just" fontAlgn="base">
              <a:lnSpc>
                <a:spcPct val="150000"/>
              </a:lnSpc>
            </a:pPr>
            <a:r>
              <a:rPr lang="en-IN" sz="1600" dirty="0">
                <a:solidFill>
                  <a:schemeClr val="accent6">
                    <a:lumMod val="10000"/>
                  </a:schemeClr>
                </a:solidFill>
                <a:latin typeface="Times New Roman" pitchFamily="18" charset="0"/>
                <a:cs typeface="Times New Roman" pitchFamily="18" charset="0"/>
              </a:rPr>
              <a:t>Very useful in case of emergency</a:t>
            </a:r>
            <a:r>
              <a:rPr lang="en-IN" sz="1600" dirty="0" smtClean="0">
                <a:solidFill>
                  <a:schemeClr val="accent6">
                    <a:lumMod val="10000"/>
                  </a:schemeClr>
                </a:solidFill>
                <a:latin typeface="Times New Roman" pitchFamily="18" charset="0"/>
                <a:cs typeface="Times New Roman" pitchFamily="18" charset="0"/>
              </a:rPr>
              <a:t>.</a:t>
            </a:r>
          </a:p>
          <a:p>
            <a:pPr marL="114300" indent="0" fontAlgn="base">
              <a:buNone/>
            </a:pPr>
            <a:endParaRPr lang="en-US" sz="1600" b="1" u="sng" dirty="0" smtClean="0">
              <a:solidFill>
                <a:schemeClr val="accent6">
                  <a:lumMod val="10000"/>
                </a:schemeClr>
              </a:solidFill>
              <a:latin typeface="Times New Roman" pitchFamily="18" charset="0"/>
              <a:cs typeface="Times New Roman" pitchFamily="18" charset="0"/>
            </a:endParaRPr>
          </a:p>
          <a:p>
            <a:pPr marL="114300" indent="0" algn="just" fontAlgn="base">
              <a:buNone/>
            </a:pPr>
            <a:endParaRPr lang="en-US" dirty="0">
              <a:solidFill>
                <a:schemeClr val="accent6">
                  <a:lumMod val="10000"/>
                </a:schemeClr>
              </a:solidFill>
            </a:endParaRPr>
          </a:p>
          <a:p>
            <a:pPr marL="114300" indent="0" algn="just" fontAlgn="base">
              <a:buNone/>
            </a:pPr>
            <a:endParaRPr lang="en-IN" dirty="0">
              <a:solidFill>
                <a:schemeClr val="accent6">
                  <a:lumMod val="10000"/>
                </a:schemeClr>
              </a:solidFill>
            </a:endParaRPr>
          </a:p>
          <a:p>
            <a:pPr marL="114300" indent="0">
              <a:buNone/>
            </a:pPr>
            <a:endParaRPr lang="en-IN" dirty="0"/>
          </a:p>
        </p:txBody>
      </p:sp>
    </p:spTree>
    <p:extLst>
      <p:ext uri="{BB962C8B-B14F-4D97-AF65-F5344CB8AC3E}">
        <p14:creationId xmlns:p14="http://schemas.microsoft.com/office/powerpoint/2010/main" val="3028669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1"/>
        <p:cNvGrpSpPr/>
        <p:nvPr/>
      </p:nvGrpSpPr>
      <p:grpSpPr>
        <a:xfrm>
          <a:off x="0" y="0"/>
          <a:ext cx="0" cy="0"/>
          <a:chOff x="0" y="0"/>
          <a:chExt cx="0" cy="0"/>
        </a:xfrm>
      </p:grpSpPr>
      <p:sp>
        <p:nvSpPr>
          <p:cNvPr id="2912" name="Google Shape;2912;p54"/>
          <p:cNvSpPr txBox="1">
            <a:spLocks noGrp="1"/>
          </p:cNvSpPr>
          <p:nvPr>
            <p:ph type="title"/>
          </p:nvPr>
        </p:nvSpPr>
        <p:spPr>
          <a:xfrm>
            <a:off x="955800" y="1045425"/>
            <a:ext cx="7232400" cy="30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800" dirty="0" smtClean="0"/>
              <a:t>THANK YOU</a:t>
            </a:r>
            <a:endParaRPr sz="8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793957" y="3391059"/>
            <a:ext cx="7687500" cy="841800"/>
          </a:xfrm>
          <a:prstGeom prst="rect">
            <a:avLst/>
          </a:prstGeom>
        </p:spPr>
        <p:txBody>
          <a:bodyPr spcFirstLastPara="1" wrap="square" lIns="91425" tIns="91425" rIns="91425" bIns="91425" anchor="ctr" anchorCtr="0">
            <a:noAutofit/>
          </a:bodyPr>
          <a:lstStyle/>
          <a:p>
            <a:r>
              <a:rPr lang="en-IN" dirty="0" smtClean="0">
                <a:solidFill>
                  <a:schemeClr val="accent6">
                    <a:lumMod val="10000"/>
                  </a:schemeClr>
                </a:solidFill>
              </a:rPr>
              <a:t>PROJECT TITLE AND DESCRIPTION OF THE PROJECT</a:t>
            </a:r>
            <a:br>
              <a:rPr lang="en-IN" dirty="0" smtClean="0">
                <a:solidFill>
                  <a:schemeClr val="accent6">
                    <a:lumMod val="10000"/>
                  </a:schemeClr>
                </a:solidFill>
              </a:rPr>
            </a:b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4"/>
          <p:cNvSpPr/>
          <p:nvPr/>
        </p:nvSpPr>
        <p:spPr>
          <a:xfrm>
            <a:off x="713213" y="1069367"/>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 name="Google Shape;1437;p34"/>
          <p:cNvGrpSpPr/>
          <p:nvPr/>
        </p:nvGrpSpPr>
        <p:grpSpPr>
          <a:xfrm>
            <a:off x="713231" y="539495"/>
            <a:ext cx="4223988" cy="3765367"/>
            <a:chOff x="10461108" y="2321595"/>
            <a:chExt cx="4223988" cy="3765367"/>
          </a:xfrm>
        </p:grpSpPr>
        <p:sp>
          <p:nvSpPr>
            <p:cNvPr id="1438" name="Google Shape;1438;p34"/>
            <p:cNvSpPr/>
            <p:nvPr/>
          </p:nvSpPr>
          <p:spPr>
            <a:xfrm>
              <a:off x="10651491" y="239209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14258583" y="3111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2893895" y="23215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3320667" y="587903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10492925" y="43982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rgbClr val="EA5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14558153" y="4986937"/>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14628655" y="3534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14166891" y="2836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14068200" y="24202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12414375" y="2529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1367336" y="246628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4"/>
            <p:cNvSpPr/>
            <p:nvPr/>
          </p:nvSpPr>
          <p:spPr>
            <a:xfrm>
              <a:off x="10461108" y="280470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4"/>
            <p:cNvSpPr/>
            <p:nvPr/>
          </p:nvSpPr>
          <p:spPr>
            <a:xfrm>
              <a:off x="10623238" y="41125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4"/>
            <p:cNvSpPr/>
            <p:nvPr/>
          </p:nvSpPr>
          <p:spPr>
            <a:xfrm>
              <a:off x="10782063" y="50470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4"/>
            <p:cNvSpPr/>
            <p:nvPr/>
          </p:nvSpPr>
          <p:spPr>
            <a:xfrm>
              <a:off x="12950335" y="600233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4"/>
            <p:cNvSpPr/>
            <p:nvPr/>
          </p:nvSpPr>
          <p:spPr>
            <a:xfrm>
              <a:off x="13877753" y="576259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4"/>
            <p:cNvSpPr/>
            <p:nvPr/>
          </p:nvSpPr>
          <p:spPr>
            <a:xfrm>
              <a:off x="11631655" y="58189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34"/>
          <p:cNvSpPr txBox="1">
            <a:spLocks noGrp="1"/>
          </p:cNvSpPr>
          <p:nvPr>
            <p:ph type="subTitle" idx="1"/>
          </p:nvPr>
        </p:nvSpPr>
        <p:spPr>
          <a:xfrm>
            <a:off x="3267777" y="485273"/>
            <a:ext cx="5201902" cy="3967176"/>
          </a:xfrm>
          <a:prstGeom prst="rect">
            <a:avLst/>
          </a:prstGeom>
        </p:spPr>
        <p:txBody>
          <a:bodyPr spcFirstLastPara="1" wrap="square" lIns="91425" tIns="91425" rIns="91425" bIns="91425" anchor="t" anchorCtr="0">
            <a:noAutofit/>
          </a:bodyPr>
          <a:lstStyle/>
          <a:p>
            <a:pPr marL="0" lvl="0" indent="0" algn="just">
              <a:lnSpc>
                <a:spcPct val="150000"/>
              </a:lnSpc>
            </a:pPr>
            <a:r>
              <a:rPr lang="en-IN" sz="1400" dirty="0">
                <a:solidFill>
                  <a:schemeClr val="accent6">
                    <a:lumMod val="10000"/>
                  </a:schemeClr>
                </a:solidFill>
                <a:latin typeface="Times New Roman" pitchFamily="18" charset="0"/>
                <a:cs typeface="Times New Roman" pitchFamily="18" charset="0"/>
              </a:rPr>
              <a:t>The Heart Disease Prediction application is an end user support and online consultation project. Here, we propose </a:t>
            </a:r>
            <a:r>
              <a:rPr lang="en-IN" sz="1400" dirty="0" smtClean="0">
                <a:solidFill>
                  <a:schemeClr val="accent6">
                    <a:lumMod val="10000"/>
                  </a:schemeClr>
                </a:solidFill>
                <a:latin typeface="Times New Roman" pitchFamily="18" charset="0"/>
                <a:cs typeface="Times New Roman" pitchFamily="18" charset="0"/>
              </a:rPr>
              <a:t>a android application </a:t>
            </a:r>
            <a:r>
              <a:rPr lang="en-IN" sz="1400" dirty="0">
                <a:solidFill>
                  <a:schemeClr val="accent6">
                    <a:lumMod val="10000"/>
                  </a:schemeClr>
                </a:solidFill>
                <a:latin typeface="Times New Roman" pitchFamily="18" charset="0"/>
                <a:cs typeface="Times New Roman" pitchFamily="18" charset="0"/>
              </a:rPr>
              <a:t>that allows users to get instant guidance on their heart disease through an intelligent system online. The application is fed with various details and the heart disease associated with those details. The application allows user to share their heart related issues. It then processes user specific details to check for various illness that could be associated with it. Here we use some intelligent data mining techniques to guess the most accurate illness that could be associated with patient’s details. Based on result, the can contact doctor accordingly for further treatment. The system allows user to view doctor’s details too. The system can be used for free </a:t>
            </a:r>
            <a:r>
              <a:rPr lang="en-IN" sz="1400">
                <a:solidFill>
                  <a:schemeClr val="accent6">
                    <a:lumMod val="10000"/>
                  </a:schemeClr>
                </a:solidFill>
                <a:latin typeface="Times New Roman" pitchFamily="18" charset="0"/>
                <a:cs typeface="Times New Roman" pitchFamily="18" charset="0"/>
              </a:rPr>
              <a:t>heart </a:t>
            </a:r>
            <a:r>
              <a:rPr lang="en-IN" sz="1400" smtClean="0">
                <a:solidFill>
                  <a:schemeClr val="accent6">
                    <a:lumMod val="10000"/>
                  </a:schemeClr>
                </a:solidFill>
                <a:latin typeface="Times New Roman" pitchFamily="18" charset="0"/>
                <a:cs typeface="Times New Roman" pitchFamily="18" charset="0"/>
              </a:rPr>
              <a:t>pulse rate </a:t>
            </a:r>
            <a:r>
              <a:rPr lang="en-IN" sz="1400" dirty="0">
                <a:solidFill>
                  <a:schemeClr val="accent6">
                    <a:lumMod val="10000"/>
                  </a:schemeClr>
                </a:solidFill>
                <a:latin typeface="Times New Roman" pitchFamily="18" charset="0"/>
                <a:cs typeface="Times New Roman" pitchFamily="18" charset="0"/>
              </a:rPr>
              <a:t>online.</a:t>
            </a:r>
            <a:endParaRPr sz="1400" dirty="0">
              <a:solidFill>
                <a:schemeClr val="accent6">
                  <a:lumMod val="10000"/>
                </a:schemeClr>
              </a:solidFill>
              <a:latin typeface="Times New Roman" pitchFamily="18" charset="0"/>
              <a:cs typeface="Times New Roman" pitchFamily="18" charset="0"/>
            </a:endParaRPr>
          </a:p>
        </p:txBody>
      </p:sp>
      <p:grpSp>
        <p:nvGrpSpPr>
          <p:cNvPr id="1457" name="Google Shape;1457;p34"/>
          <p:cNvGrpSpPr/>
          <p:nvPr/>
        </p:nvGrpSpPr>
        <p:grpSpPr>
          <a:xfrm>
            <a:off x="1132943" y="937017"/>
            <a:ext cx="1906260" cy="3364963"/>
            <a:chOff x="3451925" y="3129975"/>
            <a:chExt cx="1308975" cy="2310625"/>
          </a:xfrm>
        </p:grpSpPr>
        <p:sp>
          <p:nvSpPr>
            <p:cNvPr id="1458" name="Google Shape;1458;p34"/>
            <p:cNvSpPr/>
            <p:nvPr/>
          </p:nvSpPr>
          <p:spPr>
            <a:xfrm>
              <a:off x="4083175" y="3771050"/>
              <a:ext cx="609800" cy="249475"/>
            </a:xfrm>
            <a:custGeom>
              <a:avLst/>
              <a:gdLst/>
              <a:ahLst/>
              <a:cxnLst/>
              <a:rect l="l" t="t" r="r" b="b"/>
              <a:pathLst>
                <a:path w="24392" h="9979" extrusionOk="0">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4"/>
            <p:cNvSpPr/>
            <p:nvPr/>
          </p:nvSpPr>
          <p:spPr>
            <a:xfrm>
              <a:off x="4050825" y="3157075"/>
              <a:ext cx="376650" cy="631275"/>
            </a:xfrm>
            <a:custGeom>
              <a:avLst/>
              <a:gdLst/>
              <a:ahLst/>
              <a:cxnLst/>
              <a:rect l="l" t="t" r="r" b="b"/>
              <a:pathLst>
                <a:path w="15066" h="25251" extrusionOk="0">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4"/>
            <p:cNvSpPr/>
            <p:nvPr/>
          </p:nvSpPr>
          <p:spPr>
            <a:xfrm>
              <a:off x="4092450" y="3785225"/>
              <a:ext cx="10900" cy="37075"/>
            </a:xfrm>
            <a:custGeom>
              <a:avLst/>
              <a:gdLst/>
              <a:ahLst/>
              <a:cxnLst/>
              <a:rect l="l" t="t" r="r" b="b"/>
              <a:pathLst>
                <a:path w="436" h="1483" extrusionOk="0">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4"/>
            <p:cNvSpPr/>
            <p:nvPr/>
          </p:nvSpPr>
          <p:spPr>
            <a:xfrm>
              <a:off x="4588000" y="3823875"/>
              <a:ext cx="78675" cy="174400"/>
            </a:xfrm>
            <a:custGeom>
              <a:avLst/>
              <a:gdLst/>
              <a:ahLst/>
              <a:cxnLst/>
              <a:rect l="l" t="t" r="r" b="b"/>
              <a:pathLst>
                <a:path w="3147" h="6976" extrusionOk="0">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4"/>
            <p:cNvSpPr/>
            <p:nvPr/>
          </p:nvSpPr>
          <p:spPr>
            <a:xfrm>
              <a:off x="3799175" y="3129975"/>
              <a:ext cx="632875" cy="939300"/>
            </a:xfrm>
            <a:custGeom>
              <a:avLst/>
              <a:gdLst/>
              <a:ahLst/>
              <a:cxnLst/>
              <a:rect l="l" t="t" r="r" b="b"/>
              <a:pathLst>
                <a:path w="25315" h="37572" extrusionOk="0">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4"/>
            <p:cNvSpPr/>
            <p:nvPr/>
          </p:nvSpPr>
          <p:spPr>
            <a:xfrm>
              <a:off x="3820775" y="3183250"/>
              <a:ext cx="243900" cy="734750"/>
            </a:xfrm>
            <a:custGeom>
              <a:avLst/>
              <a:gdLst/>
              <a:ahLst/>
              <a:cxnLst/>
              <a:rect l="l" t="t" r="r" b="b"/>
              <a:pathLst>
                <a:path w="9756" h="29390" extrusionOk="0">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4"/>
            <p:cNvSpPr/>
            <p:nvPr/>
          </p:nvSpPr>
          <p:spPr>
            <a:xfrm>
              <a:off x="3854750" y="3857850"/>
              <a:ext cx="71025" cy="103375"/>
            </a:xfrm>
            <a:custGeom>
              <a:avLst/>
              <a:gdLst/>
              <a:ahLst/>
              <a:cxnLst/>
              <a:rect l="l" t="t" r="r" b="b"/>
              <a:pathLst>
                <a:path w="2841" h="4135" extrusionOk="0">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4"/>
            <p:cNvSpPr/>
            <p:nvPr/>
          </p:nvSpPr>
          <p:spPr>
            <a:xfrm>
              <a:off x="4094050" y="3618525"/>
              <a:ext cx="155875" cy="126600"/>
            </a:xfrm>
            <a:custGeom>
              <a:avLst/>
              <a:gdLst/>
              <a:ahLst/>
              <a:cxnLst/>
              <a:rect l="l" t="t" r="r" b="b"/>
              <a:pathLst>
                <a:path w="6235" h="5064" extrusionOk="0">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4"/>
            <p:cNvSpPr/>
            <p:nvPr/>
          </p:nvSpPr>
          <p:spPr>
            <a:xfrm>
              <a:off x="4177400" y="3609275"/>
              <a:ext cx="182175" cy="89550"/>
            </a:xfrm>
            <a:custGeom>
              <a:avLst/>
              <a:gdLst/>
              <a:ahLst/>
              <a:cxnLst/>
              <a:rect l="l" t="t" r="r" b="b"/>
              <a:pathLst>
                <a:path w="7287" h="3582" extrusionOk="0">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4"/>
            <p:cNvSpPr/>
            <p:nvPr/>
          </p:nvSpPr>
          <p:spPr>
            <a:xfrm>
              <a:off x="3649500" y="3162550"/>
              <a:ext cx="402850" cy="760150"/>
            </a:xfrm>
            <a:custGeom>
              <a:avLst/>
              <a:gdLst/>
              <a:ahLst/>
              <a:cxnLst/>
              <a:rect l="l" t="t" r="r" b="b"/>
              <a:pathLst>
                <a:path w="16114" h="30406" extrusionOk="0">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4"/>
            <p:cNvSpPr/>
            <p:nvPr/>
          </p:nvSpPr>
          <p:spPr>
            <a:xfrm>
              <a:off x="3837825" y="3917975"/>
              <a:ext cx="37075" cy="101900"/>
            </a:xfrm>
            <a:custGeom>
              <a:avLst/>
              <a:gdLst/>
              <a:ahLst/>
              <a:cxnLst/>
              <a:rect l="l" t="t" r="r" b="b"/>
              <a:pathLst>
                <a:path w="1483" h="4076" extrusionOk="0">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4"/>
            <p:cNvSpPr/>
            <p:nvPr/>
          </p:nvSpPr>
          <p:spPr>
            <a:xfrm>
              <a:off x="3826950" y="3911800"/>
              <a:ext cx="12375" cy="15475"/>
            </a:xfrm>
            <a:custGeom>
              <a:avLst/>
              <a:gdLst/>
              <a:ahLst/>
              <a:cxnLst/>
              <a:rect l="l" t="t" r="r" b="b"/>
              <a:pathLst>
                <a:path w="495" h="619" extrusionOk="0">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4"/>
            <p:cNvSpPr/>
            <p:nvPr/>
          </p:nvSpPr>
          <p:spPr>
            <a:xfrm>
              <a:off x="3691125" y="3845500"/>
              <a:ext cx="135850" cy="72500"/>
            </a:xfrm>
            <a:custGeom>
              <a:avLst/>
              <a:gdLst/>
              <a:ahLst/>
              <a:cxnLst/>
              <a:rect l="l" t="t" r="r" b="b"/>
              <a:pathLst>
                <a:path w="5434" h="2900" extrusionOk="0">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4"/>
            <p:cNvSpPr/>
            <p:nvPr/>
          </p:nvSpPr>
          <p:spPr>
            <a:xfrm>
              <a:off x="3819300" y="3263500"/>
              <a:ext cx="100300" cy="67950"/>
            </a:xfrm>
            <a:custGeom>
              <a:avLst/>
              <a:gdLst/>
              <a:ahLst/>
              <a:cxnLst/>
              <a:rect l="l" t="t" r="r" b="b"/>
              <a:pathLst>
                <a:path w="4012" h="2718" extrusionOk="0">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4"/>
            <p:cNvSpPr/>
            <p:nvPr/>
          </p:nvSpPr>
          <p:spPr>
            <a:xfrm>
              <a:off x="3702000" y="3348475"/>
              <a:ext cx="205250" cy="455400"/>
            </a:xfrm>
            <a:custGeom>
              <a:avLst/>
              <a:gdLst/>
              <a:ahLst/>
              <a:cxnLst/>
              <a:rect l="l" t="t" r="r" b="b"/>
              <a:pathLst>
                <a:path w="8210" h="18216" extrusionOk="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4"/>
            <p:cNvSpPr/>
            <p:nvPr/>
          </p:nvSpPr>
          <p:spPr>
            <a:xfrm>
              <a:off x="3862525" y="3387000"/>
              <a:ext cx="124975" cy="146725"/>
            </a:xfrm>
            <a:custGeom>
              <a:avLst/>
              <a:gdLst/>
              <a:ahLst/>
              <a:cxnLst/>
              <a:rect l="l" t="t" r="r" b="b"/>
              <a:pathLst>
                <a:path w="4999" h="5869" extrusionOk="0">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4"/>
            <p:cNvSpPr/>
            <p:nvPr/>
          </p:nvSpPr>
          <p:spPr>
            <a:xfrm>
              <a:off x="4483025" y="4002225"/>
              <a:ext cx="277875" cy="450400"/>
            </a:xfrm>
            <a:custGeom>
              <a:avLst/>
              <a:gdLst/>
              <a:ahLst/>
              <a:cxnLst/>
              <a:rect l="l" t="t" r="r" b="b"/>
              <a:pathLst>
                <a:path w="11115" h="18016" extrusionOk="0">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4"/>
            <p:cNvSpPr/>
            <p:nvPr/>
          </p:nvSpPr>
          <p:spPr>
            <a:xfrm>
              <a:off x="4472150" y="3930325"/>
              <a:ext cx="64875" cy="74125"/>
            </a:xfrm>
            <a:custGeom>
              <a:avLst/>
              <a:gdLst/>
              <a:ahLst/>
              <a:cxnLst/>
              <a:rect l="l" t="t" r="r" b="b"/>
              <a:pathLst>
                <a:path w="2595" h="2965" extrusionOk="0">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4"/>
            <p:cNvSpPr/>
            <p:nvPr/>
          </p:nvSpPr>
          <p:spPr>
            <a:xfrm>
              <a:off x="4521550" y="4002950"/>
              <a:ext cx="37075" cy="304025"/>
            </a:xfrm>
            <a:custGeom>
              <a:avLst/>
              <a:gdLst/>
              <a:ahLst/>
              <a:cxnLst/>
              <a:rect l="l" t="t" r="r" b="b"/>
              <a:pathLst>
                <a:path w="1483" h="12161" extrusionOk="0">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4"/>
            <p:cNvSpPr/>
            <p:nvPr/>
          </p:nvSpPr>
          <p:spPr>
            <a:xfrm>
              <a:off x="4691350" y="4039200"/>
              <a:ext cx="44850" cy="85150"/>
            </a:xfrm>
            <a:custGeom>
              <a:avLst/>
              <a:gdLst/>
              <a:ahLst/>
              <a:cxnLst/>
              <a:rect l="l" t="t" r="r" b="b"/>
              <a:pathLst>
                <a:path w="1794" h="3406" extrusionOk="0">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4"/>
            <p:cNvSpPr/>
            <p:nvPr/>
          </p:nvSpPr>
          <p:spPr>
            <a:xfrm>
              <a:off x="4702225" y="4148700"/>
              <a:ext cx="43225" cy="100775"/>
            </a:xfrm>
            <a:custGeom>
              <a:avLst/>
              <a:gdLst/>
              <a:ahLst/>
              <a:cxnLst/>
              <a:rect l="l" t="t" r="r" b="b"/>
              <a:pathLst>
                <a:path w="1729" h="4031" extrusionOk="0">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4"/>
            <p:cNvSpPr/>
            <p:nvPr/>
          </p:nvSpPr>
          <p:spPr>
            <a:xfrm>
              <a:off x="4177400" y="3895225"/>
              <a:ext cx="367400" cy="427475"/>
            </a:xfrm>
            <a:custGeom>
              <a:avLst/>
              <a:gdLst/>
              <a:ahLst/>
              <a:cxnLst/>
              <a:rect l="l" t="t" r="r" b="b"/>
              <a:pathLst>
                <a:path w="14696" h="17099" extrusionOk="0">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4427450" y="3999850"/>
              <a:ext cx="40175" cy="240825"/>
            </a:xfrm>
            <a:custGeom>
              <a:avLst/>
              <a:gdLst/>
              <a:ahLst/>
              <a:cxnLst/>
              <a:rect l="l" t="t" r="r" b="b"/>
              <a:pathLst>
                <a:path w="1607" h="9633" extrusionOk="0">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4569475" y="4043075"/>
              <a:ext cx="44725" cy="81775"/>
            </a:xfrm>
            <a:custGeom>
              <a:avLst/>
              <a:gdLst/>
              <a:ahLst/>
              <a:cxnLst/>
              <a:rect l="l" t="t" r="r" b="b"/>
              <a:pathLst>
                <a:path w="1789" h="3271" extrusionOk="0">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p:nvPr/>
          </p:nvSpPr>
          <p:spPr>
            <a:xfrm>
              <a:off x="4620350" y="4177300"/>
              <a:ext cx="15450" cy="78800"/>
            </a:xfrm>
            <a:custGeom>
              <a:avLst/>
              <a:gdLst/>
              <a:ahLst/>
              <a:cxnLst/>
              <a:rect l="l" t="t" r="r" b="b"/>
              <a:pathLst>
                <a:path w="618" h="3152" extrusionOk="0">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4560200" y="4112475"/>
              <a:ext cx="38550" cy="47925"/>
            </a:xfrm>
            <a:custGeom>
              <a:avLst/>
              <a:gdLst/>
              <a:ahLst/>
              <a:cxnLst/>
              <a:rect l="l" t="t" r="r" b="b"/>
              <a:pathLst>
                <a:path w="1542" h="1917" extrusionOk="0">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3451925" y="3844950"/>
              <a:ext cx="412100" cy="672150"/>
            </a:xfrm>
            <a:custGeom>
              <a:avLst/>
              <a:gdLst/>
              <a:ahLst/>
              <a:cxnLst/>
              <a:rect l="l" t="t" r="r" b="b"/>
              <a:pathLst>
                <a:path w="16484" h="26886" extrusionOk="0">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3592325" y="4050725"/>
              <a:ext cx="152900" cy="160550"/>
            </a:xfrm>
            <a:custGeom>
              <a:avLst/>
              <a:gdLst/>
              <a:ahLst/>
              <a:cxnLst/>
              <a:rect l="l" t="t" r="r" b="b"/>
              <a:pathLst>
                <a:path w="6116" h="6422" extrusionOk="0">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3839300" y="3999850"/>
              <a:ext cx="15475" cy="30900"/>
            </a:xfrm>
            <a:custGeom>
              <a:avLst/>
              <a:gdLst/>
              <a:ahLst/>
              <a:cxnLst/>
              <a:rect l="l" t="t" r="r" b="b"/>
              <a:pathLst>
                <a:path w="619" h="1236" extrusionOk="0">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3723600" y="3955025"/>
              <a:ext cx="131175" cy="137475"/>
            </a:xfrm>
            <a:custGeom>
              <a:avLst/>
              <a:gdLst/>
              <a:ahLst/>
              <a:cxnLst/>
              <a:rect l="l" t="t" r="r" b="b"/>
              <a:pathLst>
                <a:path w="5247" h="5499" extrusionOk="0">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3513675" y="4205075"/>
              <a:ext cx="106475" cy="234650"/>
            </a:xfrm>
            <a:custGeom>
              <a:avLst/>
              <a:gdLst/>
              <a:ahLst/>
              <a:cxnLst/>
              <a:rect l="l" t="t" r="r" b="b"/>
              <a:pathLst>
                <a:path w="4259" h="9386" extrusionOk="0">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530600" y="3950450"/>
              <a:ext cx="297975" cy="371975"/>
            </a:xfrm>
            <a:custGeom>
              <a:avLst/>
              <a:gdLst/>
              <a:ahLst/>
              <a:cxnLst/>
              <a:rect l="l" t="t" r="r" b="b"/>
              <a:pathLst>
                <a:path w="11919" h="14879" extrusionOk="0">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695825" y="4043075"/>
              <a:ext cx="52500" cy="69425"/>
            </a:xfrm>
            <a:custGeom>
              <a:avLst/>
              <a:gdLst/>
              <a:ahLst/>
              <a:cxnLst/>
              <a:rect l="l" t="t" r="r" b="b"/>
              <a:pathLst>
                <a:path w="2100" h="2777" extrusionOk="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3593950" y="4168050"/>
              <a:ext cx="55575" cy="41750"/>
            </a:xfrm>
            <a:custGeom>
              <a:avLst/>
              <a:gdLst/>
              <a:ahLst/>
              <a:cxnLst/>
              <a:rect l="l" t="t" r="r" b="b"/>
              <a:pathLst>
                <a:path w="2223" h="1670" extrusionOk="0">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579975" y="4197425"/>
              <a:ext cx="40175" cy="52500"/>
            </a:xfrm>
            <a:custGeom>
              <a:avLst/>
              <a:gdLst/>
              <a:ahLst/>
              <a:cxnLst/>
              <a:rect l="l" t="t" r="r" b="b"/>
              <a:pathLst>
                <a:path w="1607" h="2100" extrusionOk="0">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722000" y="4021450"/>
              <a:ext cx="55575" cy="67950"/>
            </a:xfrm>
            <a:custGeom>
              <a:avLst/>
              <a:gdLst/>
              <a:ahLst/>
              <a:cxnLst/>
              <a:rect l="l" t="t" r="r" b="b"/>
              <a:pathLst>
                <a:path w="2223" h="2718" extrusionOk="0">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4209750" y="3172500"/>
              <a:ext cx="38675" cy="206850"/>
            </a:xfrm>
            <a:custGeom>
              <a:avLst/>
              <a:gdLst/>
              <a:ahLst/>
              <a:cxnLst/>
              <a:rect l="l" t="t" r="r" b="b"/>
              <a:pathLst>
                <a:path w="1547" h="8274" extrusionOk="0">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3499725" y="3760250"/>
              <a:ext cx="1216350" cy="1680350"/>
            </a:xfrm>
            <a:custGeom>
              <a:avLst/>
              <a:gdLst/>
              <a:ahLst/>
              <a:cxnLst/>
              <a:rect l="l" t="t" r="r" b="b"/>
              <a:pathLst>
                <a:path w="48654" h="67214" extrusionOk="0">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3532200" y="4441325"/>
              <a:ext cx="3100" cy="23100"/>
            </a:xfrm>
            <a:custGeom>
              <a:avLst/>
              <a:gdLst/>
              <a:ahLst/>
              <a:cxnLst/>
              <a:rect l="l" t="t" r="r" b="b"/>
              <a:pathLst>
                <a:path w="124" h="924" extrusionOk="0">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3533675" y="4408825"/>
              <a:ext cx="10900" cy="35600"/>
            </a:xfrm>
            <a:custGeom>
              <a:avLst/>
              <a:gdLst/>
              <a:ahLst/>
              <a:cxnLst/>
              <a:rect l="l" t="t" r="r" b="b"/>
              <a:pathLst>
                <a:path w="436" h="1424" extrusionOk="0">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3530600" y="4117175"/>
              <a:ext cx="558775" cy="855150"/>
            </a:xfrm>
            <a:custGeom>
              <a:avLst/>
              <a:gdLst/>
              <a:ahLst/>
              <a:cxnLst/>
              <a:rect l="l" t="t" r="r" b="b"/>
              <a:pathLst>
                <a:path w="22351" h="34206" extrusionOk="0">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4030700" y="5341150"/>
              <a:ext cx="24725" cy="38675"/>
            </a:xfrm>
            <a:custGeom>
              <a:avLst/>
              <a:gdLst/>
              <a:ahLst/>
              <a:cxnLst/>
              <a:rect l="l" t="t" r="r" b="b"/>
              <a:pathLst>
                <a:path w="989" h="1547" extrusionOk="0">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3907225" y="4391925"/>
              <a:ext cx="452350" cy="961600"/>
            </a:xfrm>
            <a:custGeom>
              <a:avLst/>
              <a:gdLst/>
              <a:ahLst/>
              <a:cxnLst/>
              <a:rect l="l" t="t" r="r" b="b"/>
              <a:pathLst>
                <a:path w="18094" h="38464" extrusionOk="0">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4601825" y="4402650"/>
              <a:ext cx="10900" cy="51025"/>
            </a:xfrm>
            <a:custGeom>
              <a:avLst/>
              <a:gdLst/>
              <a:ahLst/>
              <a:cxnLst/>
              <a:rect l="l" t="t" r="r" b="b"/>
              <a:pathLst>
                <a:path w="436" h="2041" extrusionOk="0">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4546250" y="4306950"/>
              <a:ext cx="64850" cy="118950"/>
            </a:xfrm>
            <a:custGeom>
              <a:avLst/>
              <a:gdLst/>
              <a:ahLst/>
              <a:cxnLst/>
              <a:rect l="l" t="t" r="r" b="b"/>
              <a:pathLst>
                <a:path w="2594" h="4758" extrusionOk="0">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4537000" y="4297700"/>
              <a:ext cx="17050" cy="20150"/>
            </a:xfrm>
            <a:custGeom>
              <a:avLst/>
              <a:gdLst/>
              <a:ahLst/>
              <a:cxnLst/>
              <a:rect l="l" t="t" r="r" b="b"/>
              <a:pathLst>
                <a:path w="682" h="806" extrusionOk="0">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4191225" y="4098650"/>
              <a:ext cx="350475" cy="209950"/>
            </a:xfrm>
            <a:custGeom>
              <a:avLst/>
              <a:gdLst/>
              <a:ahLst/>
              <a:cxnLst/>
              <a:rect l="l" t="t" r="r" b="b"/>
              <a:pathLst>
                <a:path w="14019" h="8398" extrusionOk="0">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3822375" y="4114075"/>
              <a:ext cx="821200" cy="1165350"/>
            </a:xfrm>
            <a:custGeom>
              <a:avLst/>
              <a:gdLst/>
              <a:ahLst/>
              <a:cxnLst/>
              <a:rect l="l" t="t" r="r" b="b"/>
              <a:pathLst>
                <a:path w="32848" h="46614" extrusionOk="0">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4090975" y="4640375"/>
              <a:ext cx="30875" cy="71025"/>
            </a:xfrm>
            <a:custGeom>
              <a:avLst/>
              <a:gdLst/>
              <a:ahLst/>
              <a:cxnLst/>
              <a:rect l="l" t="t" r="r" b="b"/>
              <a:pathLst>
                <a:path w="1235" h="2841" extrusionOk="0">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4243725" y="4739150"/>
              <a:ext cx="183750" cy="375175"/>
            </a:xfrm>
            <a:custGeom>
              <a:avLst/>
              <a:gdLst/>
              <a:ahLst/>
              <a:cxnLst/>
              <a:rect l="l" t="t" r="r" b="b"/>
              <a:pathLst>
                <a:path w="7350" h="15007" extrusionOk="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4220625" y="4737675"/>
              <a:ext cx="75600" cy="200700"/>
            </a:xfrm>
            <a:custGeom>
              <a:avLst/>
              <a:gdLst/>
              <a:ahLst/>
              <a:cxnLst/>
              <a:rect l="l" t="t" r="r" b="b"/>
              <a:pathLst>
                <a:path w="3024" h="8028" extrusionOk="0">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85350" y="4950700"/>
              <a:ext cx="260825" cy="169800"/>
            </a:xfrm>
            <a:custGeom>
              <a:avLst/>
              <a:gdLst/>
              <a:ahLst/>
              <a:cxnLst/>
              <a:rect l="l" t="t" r="r" b="b"/>
              <a:pathLst>
                <a:path w="10433" h="6792" extrusionOk="0">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452150" y="4606425"/>
              <a:ext cx="263925" cy="764150"/>
            </a:xfrm>
            <a:custGeom>
              <a:avLst/>
              <a:gdLst/>
              <a:ahLst/>
              <a:cxnLst/>
              <a:rect l="l" t="t" r="r" b="b"/>
              <a:pathLst>
                <a:path w="10557" h="30566" extrusionOk="0">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4334850" y="4604925"/>
              <a:ext cx="381225" cy="782550"/>
            </a:xfrm>
            <a:custGeom>
              <a:avLst/>
              <a:gdLst/>
              <a:ahLst/>
              <a:cxnLst/>
              <a:rect l="l" t="t" r="r" b="b"/>
              <a:pathLst>
                <a:path w="15249" h="31302" extrusionOk="0">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3516750" y="4624925"/>
              <a:ext cx="4600" cy="21650"/>
            </a:xfrm>
            <a:custGeom>
              <a:avLst/>
              <a:gdLst/>
              <a:ahLst/>
              <a:cxnLst/>
              <a:rect l="l" t="t" r="r" b="b"/>
              <a:pathLst>
                <a:path w="184" h="866" extrusionOk="0">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518250" y="4623450"/>
              <a:ext cx="279475" cy="262425"/>
            </a:xfrm>
            <a:custGeom>
              <a:avLst/>
              <a:gdLst/>
              <a:ahLst/>
              <a:cxnLst/>
              <a:rect l="l" t="t" r="r" b="b"/>
              <a:pathLst>
                <a:path w="11179" h="10497" extrusionOk="0">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3615550" y="4790150"/>
              <a:ext cx="38550" cy="30900"/>
            </a:xfrm>
            <a:custGeom>
              <a:avLst/>
              <a:gdLst/>
              <a:ahLst/>
              <a:cxnLst/>
              <a:rect l="l" t="t" r="r" b="b"/>
              <a:pathLst>
                <a:path w="1542" h="1236" extrusionOk="0">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3495150" y="4679025"/>
              <a:ext cx="421350" cy="608200"/>
            </a:xfrm>
            <a:custGeom>
              <a:avLst/>
              <a:gdLst/>
              <a:ahLst/>
              <a:cxnLst/>
              <a:rect l="l" t="t" r="r" b="b"/>
              <a:pathLst>
                <a:path w="16854" h="24328" extrusionOk="0">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3513675" y="4679025"/>
              <a:ext cx="405925" cy="603500"/>
            </a:xfrm>
            <a:custGeom>
              <a:avLst/>
              <a:gdLst/>
              <a:ahLst/>
              <a:cxnLst/>
              <a:rect l="l" t="t" r="r" b="b"/>
              <a:pathLst>
                <a:path w="16237" h="24140" extrusionOk="0">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3527500" y="4106850"/>
              <a:ext cx="560400" cy="855825"/>
            </a:xfrm>
            <a:custGeom>
              <a:avLst/>
              <a:gdLst/>
              <a:ahLst/>
              <a:cxnLst/>
              <a:rect l="l" t="t" r="r" b="b"/>
              <a:pathLst>
                <a:path w="22416" h="34233" extrusionOk="0">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3905750" y="4381050"/>
              <a:ext cx="452225" cy="987650"/>
            </a:xfrm>
            <a:custGeom>
              <a:avLst/>
              <a:gdLst/>
              <a:ahLst/>
              <a:cxnLst/>
              <a:rect l="l" t="t" r="r" b="b"/>
              <a:pathLst>
                <a:path w="18089" h="39506" extrusionOk="0">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3820775" y="4087650"/>
              <a:ext cx="821200" cy="1181025"/>
            </a:xfrm>
            <a:custGeom>
              <a:avLst/>
              <a:gdLst/>
              <a:ahLst/>
              <a:cxnLst/>
              <a:rect l="l" t="t" r="r" b="b"/>
              <a:pathLst>
                <a:path w="32848" h="47241" extrusionOk="0">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4219025" y="4726250"/>
              <a:ext cx="206850" cy="377225"/>
            </a:xfrm>
            <a:custGeom>
              <a:avLst/>
              <a:gdLst/>
              <a:ahLst/>
              <a:cxnLst/>
              <a:rect l="l" t="t" r="r" b="b"/>
              <a:pathLst>
                <a:path w="8274" h="15089" extrusionOk="0">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3783725" y="4939825"/>
              <a:ext cx="260950" cy="169825"/>
            </a:xfrm>
            <a:custGeom>
              <a:avLst/>
              <a:gdLst/>
              <a:ahLst/>
              <a:cxnLst/>
              <a:rect l="l" t="t" r="r" b="b"/>
              <a:pathLst>
                <a:path w="10438" h="6793" extrusionOk="0">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4333250" y="4593725"/>
              <a:ext cx="370475" cy="783025"/>
            </a:xfrm>
            <a:custGeom>
              <a:avLst/>
              <a:gdLst/>
              <a:ahLst/>
              <a:cxnLst/>
              <a:rect l="l" t="t" r="r" b="b"/>
              <a:pathLst>
                <a:path w="14819" h="31321" extrusionOk="0">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3513675" y="4612575"/>
              <a:ext cx="282425" cy="262975"/>
            </a:xfrm>
            <a:custGeom>
              <a:avLst/>
              <a:gdLst/>
              <a:ahLst/>
              <a:cxnLst/>
              <a:rect l="l" t="t" r="r" b="b"/>
              <a:pathLst>
                <a:path w="11297" h="10519" extrusionOk="0">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3493950" y="4668350"/>
              <a:ext cx="424150" cy="608425"/>
            </a:xfrm>
            <a:custGeom>
              <a:avLst/>
              <a:gdLst/>
              <a:ahLst/>
              <a:cxnLst/>
              <a:rect l="l" t="t" r="r" b="b"/>
              <a:pathLst>
                <a:path w="16966" h="24337" extrusionOk="0">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3967475" y="4001325"/>
              <a:ext cx="209950" cy="101900"/>
            </a:xfrm>
            <a:custGeom>
              <a:avLst/>
              <a:gdLst/>
              <a:ahLst/>
              <a:cxnLst/>
              <a:rect l="l" t="t" r="r" b="b"/>
              <a:pathLst>
                <a:path w="8398" h="4076" extrusionOk="0">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4492300" y="3767700"/>
              <a:ext cx="69425" cy="79725"/>
            </a:xfrm>
            <a:custGeom>
              <a:avLst/>
              <a:gdLst/>
              <a:ahLst/>
              <a:cxnLst/>
              <a:rect l="l" t="t" r="r" b="b"/>
              <a:pathLst>
                <a:path w="2777" h="3189" extrusionOk="0">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009100" y="3238800"/>
              <a:ext cx="9275" cy="7825"/>
            </a:xfrm>
            <a:custGeom>
              <a:avLst/>
              <a:gdLst/>
              <a:ahLst/>
              <a:cxnLst/>
              <a:rect l="l" t="t" r="r" b="b"/>
              <a:pathLst>
                <a:path w="371" h="313" extrusionOk="0">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015275" y="3246600"/>
              <a:ext cx="30900" cy="137325"/>
            </a:xfrm>
            <a:custGeom>
              <a:avLst/>
              <a:gdLst/>
              <a:ahLst/>
              <a:cxnLst/>
              <a:rect l="l" t="t" r="r" b="b"/>
              <a:pathLst>
                <a:path w="1236" h="5493" extrusionOk="0">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4006000" y="3240425"/>
              <a:ext cx="38675" cy="143500"/>
            </a:xfrm>
            <a:custGeom>
              <a:avLst/>
              <a:gdLst/>
              <a:ahLst/>
              <a:cxnLst/>
              <a:rect l="l" t="t" r="r" b="b"/>
              <a:pathLst>
                <a:path w="1547" h="5740" extrusionOk="0">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3825475" y="3948850"/>
              <a:ext cx="26200" cy="81900"/>
            </a:xfrm>
            <a:custGeom>
              <a:avLst/>
              <a:gdLst/>
              <a:ahLst/>
              <a:cxnLst/>
              <a:rect l="l" t="t" r="r" b="b"/>
              <a:pathLst>
                <a:path w="1048" h="3276" extrusionOk="0">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3649500" y="4073950"/>
              <a:ext cx="43250" cy="46325"/>
            </a:xfrm>
            <a:custGeom>
              <a:avLst/>
              <a:gdLst/>
              <a:ahLst/>
              <a:cxnLst/>
              <a:rect l="l" t="t" r="r" b="b"/>
              <a:pathLst>
                <a:path w="1730" h="1853" extrusionOk="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3766825" y="3982800"/>
              <a:ext cx="49400" cy="27825"/>
            </a:xfrm>
            <a:custGeom>
              <a:avLst/>
              <a:gdLst/>
              <a:ahLst/>
              <a:cxnLst/>
              <a:rect l="l" t="t" r="r" b="b"/>
              <a:pathLst>
                <a:path w="1976" h="1113" extrusionOk="0">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3567625" y="4231400"/>
              <a:ext cx="14000" cy="38550"/>
            </a:xfrm>
            <a:custGeom>
              <a:avLst/>
              <a:gdLst/>
              <a:ahLst/>
              <a:cxnLst/>
              <a:rect l="l" t="t" r="r" b="b"/>
              <a:pathLst>
                <a:path w="560" h="1542" extrusionOk="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3647900" y="3862425"/>
              <a:ext cx="101900" cy="40150"/>
            </a:xfrm>
            <a:custGeom>
              <a:avLst/>
              <a:gdLst/>
              <a:ahLst/>
              <a:cxnLst/>
              <a:rect l="l" t="t" r="r" b="b"/>
              <a:pathLst>
                <a:path w="4076" h="1606" extrusionOk="0">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4379550" y="3789925"/>
              <a:ext cx="49425" cy="66350"/>
            </a:xfrm>
            <a:custGeom>
              <a:avLst/>
              <a:gdLst/>
              <a:ahLst/>
              <a:cxnLst/>
              <a:rect l="l" t="t" r="r" b="b"/>
              <a:pathLst>
                <a:path w="1977" h="2654" extrusionOk="0">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713275" y="2631300"/>
            <a:ext cx="7687500" cy="841800"/>
          </a:xfrm>
          <a:prstGeom prst="rect">
            <a:avLst/>
          </a:prstGeom>
        </p:spPr>
        <p:txBody>
          <a:bodyPr spcFirstLastPara="1" wrap="square" lIns="91425" tIns="91425" rIns="91425" bIns="91425" anchor="ctr" anchorCtr="0">
            <a:noAutofit/>
          </a:bodyPr>
          <a:lstStyle/>
          <a:p>
            <a:pPr marL="0" lvl="0" indent="0">
              <a:spcAft>
                <a:spcPts val="1600"/>
              </a:spcAft>
            </a:pPr>
            <a:r>
              <a:rPr lang="en-IN" dirty="0" smtClean="0">
                <a:solidFill>
                  <a:schemeClr val="accent6">
                    <a:lumMod val="10000"/>
                  </a:schemeClr>
                </a:solidFill>
              </a:rPr>
              <a:t>RELEVANCE OF TOPIC</a:t>
            </a: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t>02</a:t>
            </a:r>
            <a:endParaRPr dirty="0"/>
          </a:p>
        </p:txBody>
      </p:sp>
    </p:spTree>
    <p:extLst>
      <p:ext uri="{BB962C8B-B14F-4D97-AF65-F5344CB8AC3E}">
        <p14:creationId xmlns:p14="http://schemas.microsoft.com/office/powerpoint/2010/main" val="382286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338666" y="518707"/>
            <a:ext cx="8087161" cy="3539430"/>
          </a:xfrm>
          <a:prstGeom prst="rect">
            <a:avLst/>
          </a:prstGeom>
          <a:noFill/>
        </p:spPr>
        <p:txBody>
          <a:bodyPr wrap="square" rtlCol="0">
            <a:spAutoFit/>
          </a:bodyPr>
          <a:lstStyle/>
          <a:p>
            <a:pPr lvl="0">
              <a:lnSpc>
                <a:spcPct val="150000"/>
              </a:lnSpc>
            </a:pPr>
            <a:r>
              <a:rPr lang="en-US" dirty="0" smtClean="0">
                <a:solidFill>
                  <a:schemeClr val="accent6">
                    <a:lumMod val="10000"/>
                  </a:schemeClr>
                </a:solidFill>
                <a:latin typeface="Times New Roman" pitchFamily="18" charset="0"/>
                <a:cs typeface="Times New Roman" pitchFamily="18" charset="0"/>
              </a:rPr>
              <a:t>- It </a:t>
            </a:r>
            <a:r>
              <a:rPr lang="en-US" dirty="0">
                <a:solidFill>
                  <a:schemeClr val="accent6">
                    <a:lumMod val="10000"/>
                  </a:schemeClr>
                </a:solidFill>
                <a:latin typeface="Times New Roman" pitchFamily="18" charset="0"/>
                <a:cs typeface="Times New Roman" pitchFamily="18" charset="0"/>
              </a:rPr>
              <a:t>might have happened so many times that you or someone yours need doctors help immediately, but they are not available due to some reason. </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-The </a:t>
            </a:r>
            <a:r>
              <a:rPr lang="en-US" dirty="0">
                <a:solidFill>
                  <a:schemeClr val="accent6">
                    <a:lumMod val="10000"/>
                  </a:schemeClr>
                </a:solidFill>
                <a:latin typeface="Times New Roman" pitchFamily="18" charset="0"/>
                <a:cs typeface="Times New Roman" pitchFamily="18" charset="0"/>
              </a:rPr>
              <a:t>application is fed with various details and the heart disease associated with those details. </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-The </a:t>
            </a:r>
            <a:r>
              <a:rPr lang="en-US" dirty="0">
                <a:solidFill>
                  <a:schemeClr val="accent6">
                    <a:lumMod val="10000"/>
                  </a:schemeClr>
                </a:solidFill>
                <a:latin typeface="Times New Roman" pitchFamily="18" charset="0"/>
                <a:cs typeface="Times New Roman" pitchFamily="18" charset="0"/>
              </a:rPr>
              <a:t>application allows user to share their heart related issues. </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-It </a:t>
            </a:r>
            <a:r>
              <a:rPr lang="en-US" dirty="0">
                <a:solidFill>
                  <a:schemeClr val="accent6">
                    <a:lumMod val="10000"/>
                  </a:schemeClr>
                </a:solidFill>
                <a:latin typeface="Times New Roman" pitchFamily="18" charset="0"/>
                <a:cs typeface="Times New Roman" pitchFamily="18" charset="0"/>
              </a:rPr>
              <a:t>then processes user specific details to check for various illness that could be associated with it. </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-Here </a:t>
            </a:r>
            <a:r>
              <a:rPr lang="en-US" dirty="0">
                <a:solidFill>
                  <a:schemeClr val="accent6">
                    <a:lumMod val="10000"/>
                  </a:schemeClr>
                </a:solidFill>
                <a:latin typeface="Times New Roman" pitchFamily="18" charset="0"/>
                <a:cs typeface="Times New Roman" pitchFamily="18" charset="0"/>
              </a:rPr>
              <a:t>we use some intelligent data mining techniques to guess the most accurate illness that could be associated with patient’s details. </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-Based </a:t>
            </a:r>
            <a:r>
              <a:rPr lang="en-US" dirty="0">
                <a:solidFill>
                  <a:schemeClr val="accent6">
                    <a:lumMod val="10000"/>
                  </a:schemeClr>
                </a:solidFill>
                <a:latin typeface="Times New Roman" pitchFamily="18" charset="0"/>
                <a:cs typeface="Times New Roman" pitchFamily="18" charset="0"/>
              </a:rPr>
              <a:t>on result, system automatically shows the result specific doctors for further treatment.</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-The </a:t>
            </a:r>
            <a:r>
              <a:rPr lang="en-US" dirty="0">
                <a:solidFill>
                  <a:schemeClr val="accent6">
                    <a:lumMod val="10000"/>
                  </a:schemeClr>
                </a:solidFill>
                <a:latin typeface="Times New Roman" pitchFamily="18" charset="0"/>
                <a:cs typeface="Times New Roman" pitchFamily="18" charset="0"/>
              </a:rPr>
              <a:t>system allows user to view doctor’s details.</a:t>
            </a:r>
            <a:endParaRPr lang="en-IN" dirty="0">
              <a:solidFill>
                <a:schemeClr val="accent6">
                  <a:lumMod val="10000"/>
                </a:schemeClr>
              </a:solidFill>
              <a:latin typeface="Times New Roman" pitchFamily="18" charset="0"/>
              <a:cs typeface="Times New Roman" pitchFamily="18" charset="0"/>
            </a:endParaRPr>
          </a:p>
          <a:p>
            <a:pPr lvl="0">
              <a:lnSpc>
                <a:spcPct val="150000"/>
              </a:lnSpc>
            </a:pPr>
            <a:r>
              <a:rPr lang="en-US" dirty="0" smtClean="0">
                <a:solidFill>
                  <a:schemeClr val="accent6">
                    <a:lumMod val="10000"/>
                  </a:schemeClr>
                </a:solidFill>
                <a:latin typeface="Times New Roman" pitchFamily="18" charset="0"/>
                <a:cs typeface="Times New Roman" pitchFamily="18" charset="0"/>
              </a:rPr>
              <a:t>-The </a:t>
            </a:r>
            <a:r>
              <a:rPr lang="en-US" dirty="0">
                <a:solidFill>
                  <a:schemeClr val="accent6">
                    <a:lumMod val="10000"/>
                  </a:schemeClr>
                </a:solidFill>
                <a:latin typeface="Times New Roman" pitchFamily="18" charset="0"/>
                <a:cs typeface="Times New Roman" pitchFamily="18" charset="0"/>
              </a:rPr>
              <a:t>system can be use in case of emergency.</a:t>
            </a:r>
            <a:endParaRPr lang="en-IN" dirty="0">
              <a:solidFill>
                <a:schemeClr val="accent6">
                  <a:lumMod val="10000"/>
                </a:schemeClr>
              </a:solidFill>
              <a:latin typeface="Times New Roman" pitchFamily="18" charset="0"/>
              <a:cs typeface="Times New Roman"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2"/>
        <p:cNvGrpSpPr/>
        <p:nvPr/>
      </p:nvGrpSpPr>
      <p:grpSpPr>
        <a:xfrm>
          <a:off x="0" y="0"/>
          <a:ext cx="0" cy="0"/>
          <a:chOff x="0" y="0"/>
          <a:chExt cx="0" cy="0"/>
        </a:xfrm>
      </p:grpSpPr>
      <p:sp>
        <p:nvSpPr>
          <p:cNvPr id="1703" name="Google Shape;1703;p39"/>
          <p:cNvSpPr txBox="1">
            <a:spLocks noGrp="1"/>
          </p:cNvSpPr>
          <p:nvPr>
            <p:ph type="title"/>
          </p:nvPr>
        </p:nvSpPr>
        <p:spPr>
          <a:xfrm>
            <a:off x="4645398" y="1157568"/>
            <a:ext cx="2571900" cy="2280900"/>
          </a:xfrm>
          <a:prstGeom prst="rect">
            <a:avLst/>
          </a:prstGeom>
        </p:spPr>
        <p:txBody>
          <a:bodyPr spcFirstLastPara="1" wrap="square" lIns="91425" tIns="91425" rIns="91425" bIns="91425" anchor="t" anchorCtr="0">
            <a:noAutofit/>
          </a:bodyPr>
          <a:lstStyle/>
          <a:p>
            <a:pPr lvl="0"/>
            <a:r>
              <a:rPr lang="en-IN" sz="3600" dirty="0" smtClean="0"/>
              <a:t>“DO YOUR PART, CARE FOR YOUR HEART.”</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35"/>
          <p:cNvSpPr/>
          <p:nvPr/>
        </p:nvSpPr>
        <p:spPr>
          <a:xfrm>
            <a:off x="3779588" y="1252525"/>
            <a:ext cx="1554875" cy="1067800"/>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txBox="1">
            <a:spLocks noGrp="1"/>
          </p:cNvSpPr>
          <p:nvPr>
            <p:ph type="title"/>
          </p:nvPr>
        </p:nvSpPr>
        <p:spPr>
          <a:xfrm>
            <a:off x="713275" y="2631300"/>
            <a:ext cx="7687500" cy="841800"/>
          </a:xfrm>
          <a:prstGeom prst="rect">
            <a:avLst/>
          </a:prstGeom>
        </p:spPr>
        <p:txBody>
          <a:bodyPr spcFirstLastPara="1" wrap="square" lIns="91425" tIns="91425" rIns="91425" bIns="91425" anchor="ctr" anchorCtr="0">
            <a:noAutofit/>
          </a:bodyPr>
          <a:lstStyle/>
          <a:p>
            <a:pPr marL="0" lvl="0" indent="0"/>
            <a:r>
              <a:rPr lang="en-IN" dirty="0" smtClean="0">
                <a:solidFill>
                  <a:schemeClr val="accent6">
                    <a:lumMod val="10000"/>
                  </a:schemeClr>
                </a:solidFill>
              </a:rPr>
              <a:t>OBJECTIVES OF THE STUDY</a:t>
            </a:r>
            <a:endParaRPr lang="en-IN" dirty="0">
              <a:solidFill>
                <a:schemeClr val="accent6">
                  <a:lumMod val="10000"/>
                </a:schemeClr>
              </a:solidFill>
            </a:endParaRPr>
          </a:p>
        </p:txBody>
      </p:sp>
      <p:sp>
        <p:nvSpPr>
          <p:cNvPr id="1542" name="Google Shape;1542;p35"/>
          <p:cNvSpPr txBox="1">
            <a:spLocks noGrp="1"/>
          </p:cNvSpPr>
          <p:nvPr>
            <p:ph type="title" idx="2"/>
          </p:nvPr>
        </p:nvSpPr>
        <p:spPr>
          <a:xfrm>
            <a:off x="3994525" y="1619250"/>
            <a:ext cx="1125000" cy="44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smtClean="0"/>
              <a:t>03</a:t>
            </a:r>
            <a:endParaRPr dirty="0"/>
          </a:p>
        </p:txBody>
      </p:sp>
    </p:spTree>
    <p:extLst>
      <p:ext uri="{BB962C8B-B14F-4D97-AF65-F5344CB8AC3E}">
        <p14:creationId xmlns:p14="http://schemas.microsoft.com/office/powerpoint/2010/main" val="392498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97542" y="423581"/>
            <a:ext cx="8249770" cy="4847481"/>
          </a:xfrm>
          <a:prstGeom prst="rect">
            <a:avLst/>
          </a:prstGeom>
          <a:noFill/>
        </p:spPr>
        <p:txBody>
          <a:bodyPr wrap="square" rtlCol="0">
            <a:spAutoFit/>
          </a:bodyPr>
          <a:lstStyle/>
          <a:p>
            <a:pPr lvl="0">
              <a:lnSpc>
                <a:spcPct val="150000"/>
              </a:lnSpc>
            </a:pPr>
            <a:r>
              <a:rPr lang="en-IN" sz="1600" b="1" dirty="0" smtClean="0">
                <a:solidFill>
                  <a:schemeClr val="accent6">
                    <a:lumMod val="10000"/>
                  </a:schemeClr>
                </a:solidFill>
                <a:latin typeface="Times New Roman" pitchFamily="18" charset="0"/>
                <a:cs typeface="Times New Roman" pitchFamily="18" charset="0"/>
              </a:rPr>
              <a:t>- </a:t>
            </a:r>
            <a:r>
              <a:rPr lang="en-IN" sz="1600" dirty="0" smtClean="0">
                <a:solidFill>
                  <a:schemeClr val="accent6">
                    <a:lumMod val="10000"/>
                  </a:schemeClr>
                </a:solidFill>
                <a:latin typeface="Times New Roman" pitchFamily="18" charset="0"/>
                <a:cs typeface="Times New Roman" pitchFamily="18" charset="0"/>
              </a:rPr>
              <a:t>The </a:t>
            </a:r>
            <a:r>
              <a:rPr lang="en-IN" sz="1600" dirty="0">
                <a:solidFill>
                  <a:schemeClr val="accent6">
                    <a:lumMod val="10000"/>
                  </a:schemeClr>
                </a:solidFill>
                <a:latin typeface="Times New Roman" pitchFamily="18" charset="0"/>
                <a:cs typeface="Times New Roman" pitchFamily="18" charset="0"/>
              </a:rPr>
              <a:t>Cardio Disease monitoring and pulse checker Android Application has been designed to help users with assessing their cardiovascular health</a:t>
            </a:r>
            <a:r>
              <a:rPr lang="en-IN" sz="1600" dirty="0" smtClean="0">
                <a:solidFill>
                  <a:schemeClr val="accent6">
                    <a:lumMod val="10000"/>
                  </a:schemeClr>
                </a:solidFill>
                <a:latin typeface="Times New Roman" pitchFamily="18" charset="0"/>
                <a:cs typeface="Times New Roman" pitchFamily="18" charset="0"/>
              </a:rPr>
              <a:t>.</a:t>
            </a:r>
          </a:p>
          <a:p>
            <a:pPr lvl="0">
              <a:lnSpc>
                <a:spcPct val="150000"/>
              </a:lnSpc>
            </a:pPr>
            <a:r>
              <a:rPr lang="en-IN" sz="1600" b="1" dirty="0" smtClean="0">
                <a:solidFill>
                  <a:schemeClr val="accent6">
                    <a:lumMod val="10000"/>
                  </a:schemeClr>
                </a:solidFill>
                <a:latin typeface="Times New Roman" pitchFamily="18" charset="0"/>
                <a:cs typeface="Times New Roman" pitchFamily="18" charset="0"/>
              </a:rPr>
              <a:t>-</a:t>
            </a:r>
            <a:r>
              <a:rPr lang="en-IN" sz="1600" dirty="0" smtClean="0">
                <a:solidFill>
                  <a:schemeClr val="accent6">
                    <a:lumMod val="10000"/>
                  </a:schemeClr>
                </a:solidFill>
                <a:latin typeface="Times New Roman" pitchFamily="18" charset="0"/>
                <a:cs typeface="Times New Roman" pitchFamily="18" charset="0"/>
              </a:rPr>
              <a:t> Based </a:t>
            </a:r>
            <a:r>
              <a:rPr lang="en-IN" sz="1600" dirty="0">
                <a:solidFill>
                  <a:schemeClr val="accent6">
                    <a:lumMod val="10000"/>
                  </a:schemeClr>
                </a:solidFill>
                <a:latin typeface="Times New Roman" pitchFamily="18" charset="0"/>
                <a:cs typeface="Times New Roman" pitchFamily="18" charset="0"/>
              </a:rPr>
              <a:t>on a number of factors such as the user’s age, gender, blood sugar, cholesterol levels, blood pressure, etc. this system generates a prediction about the disease that the user might be suffering from. Moreover, apart from assessing their cardiovascular health, users can also find contact details of various doctors on this application</a:t>
            </a:r>
            <a:r>
              <a:rPr lang="en-IN" sz="1600" dirty="0" smtClean="0">
                <a:solidFill>
                  <a:schemeClr val="accent6">
                    <a:lumMod val="10000"/>
                  </a:schemeClr>
                </a:solidFill>
                <a:latin typeface="Times New Roman" pitchFamily="18" charset="0"/>
                <a:cs typeface="Times New Roman" pitchFamily="18" charset="0"/>
              </a:rPr>
              <a:t>.</a:t>
            </a:r>
          </a:p>
          <a:p>
            <a:pPr lvl="0">
              <a:lnSpc>
                <a:spcPct val="150000"/>
              </a:lnSpc>
            </a:pPr>
            <a:r>
              <a:rPr lang="en-IN" sz="1600" b="1" dirty="0" smtClean="0">
                <a:solidFill>
                  <a:schemeClr val="accent6">
                    <a:lumMod val="10000"/>
                  </a:schemeClr>
                </a:solidFill>
                <a:latin typeface="Times New Roman" pitchFamily="18" charset="0"/>
                <a:cs typeface="Times New Roman" pitchFamily="18" charset="0"/>
              </a:rPr>
              <a:t>-</a:t>
            </a:r>
            <a:r>
              <a:rPr lang="en-IN" sz="1600" dirty="0" smtClean="0">
                <a:solidFill>
                  <a:schemeClr val="accent6">
                    <a:lumMod val="10000"/>
                  </a:schemeClr>
                </a:solidFill>
                <a:latin typeface="Times New Roman" pitchFamily="18" charset="0"/>
                <a:cs typeface="Times New Roman" pitchFamily="18" charset="0"/>
              </a:rPr>
              <a:t> The </a:t>
            </a:r>
            <a:r>
              <a:rPr lang="en-IN" sz="1600" dirty="0">
                <a:solidFill>
                  <a:schemeClr val="accent6">
                    <a:lumMod val="10000"/>
                  </a:schemeClr>
                </a:solidFill>
                <a:latin typeface="Times New Roman" pitchFamily="18" charset="0"/>
                <a:cs typeface="Times New Roman" pitchFamily="18" charset="0"/>
              </a:rPr>
              <a:t>user can search for doctors by filtering them based on their specialty. Admin is the sole user who manages the training data and can actively change or update any values. Admin is also the person who will manage the doctor &amp; their clinic details, view users &amp; view their feedbacks. </a:t>
            </a:r>
            <a:endParaRPr lang="en-IN" sz="1600" dirty="0" smtClean="0">
              <a:solidFill>
                <a:schemeClr val="accent6">
                  <a:lumMod val="10000"/>
                </a:schemeClr>
              </a:solidFill>
              <a:latin typeface="Times New Roman" pitchFamily="18" charset="0"/>
              <a:cs typeface="Times New Roman" pitchFamily="18" charset="0"/>
            </a:endParaRPr>
          </a:p>
          <a:p>
            <a:pPr lvl="0">
              <a:lnSpc>
                <a:spcPct val="150000"/>
              </a:lnSpc>
            </a:pPr>
            <a:r>
              <a:rPr lang="en-IN" sz="1600" b="1" dirty="0" smtClean="0">
                <a:solidFill>
                  <a:schemeClr val="accent6">
                    <a:lumMod val="10000"/>
                  </a:schemeClr>
                </a:solidFill>
                <a:latin typeface="Times New Roman" pitchFamily="18" charset="0"/>
                <a:cs typeface="Times New Roman" pitchFamily="18" charset="0"/>
              </a:rPr>
              <a:t>-</a:t>
            </a:r>
            <a:r>
              <a:rPr lang="en-IN" sz="1600" dirty="0" smtClean="0">
                <a:solidFill>
                  <a:schemeClr val="accent6">
                    <a:lumMod val="10000"/>
                  </a:schemeClr>
                </a:solidFill>
                <a:latin typeface="Times New Roman" pitchFamily="18" charset="0"/>
                <a:cs typeface="Times New Roman" pitchFamily="18" charset="0"/>
              </a:rPr>
              <a:t> User </a:t>
            </a:r>
            <a:r>
              <a:rPr lang="en-IN" sz="1600" dirty="0">
                <a:solidFill>
                  <a:schemeClr val="accent6">
                    <a:lumMod val="10000"/>
                  </a:schemeClr>
                </a:solidFill>
                <a:latin typeface="Times New Roman" pitchFamily="18" charset="0"/>
                <a:cs typeface="Times New Roman" pitchFamily="18" charset="0"/>
              </a:rPr>
              <a:t>on the other hand has to create an account to use the prediction services. User will have to enter 13 data to get a prediction which system uses Random Forest algorithm to predict. User can also update their profile and change the password.</a:t>
            </a:r>
          </a:p>
          <a:p>
            <a:pPr marL="285750" indent="-285750">
              <a:lnSpc>
                <a:spcPct val="150000"/>
              </a:lnSpc>
              <a:buFont typeface="Arial" pitchFamily="34" charset="0"/>
              <a:buChar char="•"/>
            </a:pPr>
            <a:endParaRPr lang="en-IN" dirty="0">
              <a:solidFill>
                <a:schemeClr val="tx2"/>
              </a:solidFill>
            </a:endParaRPr>
          </a:p>
        </p:txBody>
      </p:sp>
    </p:spTree>
    <p:extLst>
      <p:ext uri="{BB962C8B-B14F-4D97-AF65-F5344CB8AC3E}">
        <p14:creationId xmlns:p14="http://schemas.microsoft.com/office/powerpoint/2010/main" val="3865445381"/>
      </p:ext>
    </p:extLst>
  </p:cSld>
  <p:clrMapOvr>
    <a:masterClrMapping/>
  </p:clrMapOvr>
</p:sld>
</file>

<file path=ppt/theme/theme1.xml><?xml version="1.0" encoding="utf-8"?>
<a:theme xmlns:a="http://schemas.openxmlformats.org/drawingml/2006/main"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1150</Words>
  <Application>Microsoft Office PowerPoint</Application>
  <PresentationFormat>On-screen Show (16:9)</PresentationFormat>
  <Paragraphs>129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Lilita One</vt:lpstr>
      <vt:lpstr>Times New Roman</vt:lpstr>
      <vt:lpstr>Nunito</vt:lpstr>
      <vt:lpstr>Nunito ExtraBold</vt:lpstr>
      <vt:lpstr>Arial</vt:lpstr>
      <vt:lpstr>Neucha</vt:lpstr>
      <vt:lpstr>Roboto Condensed</vt:lpstr>
      <vt:lpstr>Cardiovascular Disease by Slidesgo</vt:lpstr>
      <vt:lpstr>CARDIO DISEASE MONITORING AND PULSE CHECKER</vt:lpstr>
      <vt:lpstr>TABLE OF CONTENTS</vt:lpstr>
      <vt:lpstr>PROJECT TITLE AND DESCRIPTION OF THE PROJECT </vt:lpstr>
      <vt:lpstr>PowerPoint Presentation</vt:lpstr>
      <vt:lpstr>RELEVANCE OF TOPIC</vt:lpstr>
      <vt:lpstr>PowerPoint Presentation</vt:lpstr>
      <vt:lpstr>“DO YOUR PART, CARE FOR YOUR HEART.”</vt:lpstr>
      <vt:lpstr>OBJECTIVES OF THE STUDY</vt:lpstr>
      <vt:lpstr>PowerPoint Presentation</vt:lpstr>
      <vt:lpstr>PowerPoint Presentation</vt:lpstr>
      <vt:lpstr>PowerPoint Presentation</vt:lpstr>
      <vt:lpstr>PowerPoint Presentation</vt:lpstr>
      <vt:lpstr>PowerPoint Presentation</vt:lpstr>
      <vt:lpstr>EXISTING SYSTEM AND PROPOSED SYSTEM </vt:lpstr>
      <vt:lpstr>PowerPoint Presentation</vt:lpstr>
      <vt:lpstr>PowerPoint Presentation</vt:lpstr>
      <vt:lpstr>The Heart Disease prediction will have the following key takeaways:</vt:lpstr>
      <vt:lpstr>INPUT/ OUTPUT AND MODULES IDENTIFIED. </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DISEASE MONITORING AND PULSE CHECKER</dc:title>
  <dc:creator>USER</dc:creator>
  <cp:lastModifiedBy>USER</cp:lastModifiedBy>
  <cp:revision>32</cp:revision>
  <dcterms:modified xsi:type="dcterms:W3CDTF">2022-05-23T19:24:54Z</dcterms:modified>
</cp:coreProperties>
</file>