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mp4"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9"/>
  </p:notesMasterIdLst>
  <p:sldIdLst>
    <p:sldId id="256" r:id="rId2"/>
    <p:sldId id="257" r:id="rId3"/>
    <p:sldId id="298" r:id="rId4"/>
    <p:sldId id="299" r:id="rId5"/>
    <p:sldId id="300" r:id="rId6"/>
    <p:sldId id="259" r:id="rId7"/>
    <p:sldId id="297" r:id="rId8"/>
    <p:sldId id="301" r:id="rId9"/>
    <p:sldId id="302" r:id="rId10"/>
    <p:sldId id="303" r:id="rId11"/>
    <p:sldId id="304" r:id="rId12"/>
    <p:sldId id="305" r:id="rId13"/>
    <p:sldId id="306" r:id="rId14"/>
    <p:sldId id="307" r:id="rId15"/>
    <p:sldId id="308" r:id="rId16"/>
    <p:sldId id="309" r:id="rId17"/>
    <p:sldId id="268" r:id="rId18"/>
  </p:sldIdLst>
  <p:sldSz cx="9144000" cy="5143500" type="screen16x9"/>
  <p:notesSz cx="6858000" cy="9144000"/>
  <p:embeddedFontLst>
    <p:embeddedFont>
      <p:font typeface="Share Tech" charset="0"/>
      <p:regular r:id="rId20"/>
    </p:embeddedFont>
    <p:embeddedFont>
      <p:font typeface="Maven Pro"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E3EECAA-37C0-4AD4-A5DC-FDAE2F38E04B}">
  <a:tblStyle styleId="{5E3EECAA-37C0-4AD4-A5DC-FDAE2F38E0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42" d="100"/>
          <a:sy n="142" d="100"/>
        </p:scale>
        <p:origin x="-108"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607815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66" r:id="rId5"/>
    <p:sldLayoutId id="2147483667" r:id="rId6"/>
    <p:sldLayoutId id="214748366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hyperlink" Target="https://qiskit.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4.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5.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DONE BY:</a:t>
            </a:r>
          </a:p>
          <a:p>
            <a:pPr marL="0" lvl="0" indent="0" algn="ctr" rtl="0">
              <a:spcBef>
                <a:spcPts val="0"/>
              </a:spcBef>
              <a:spcAft>
                <a:spcPts val="0"/>
              </a:spcAft>
              <a:buNone/>
            </a:pPr>
            <a:r>
              <a:rPr lang="en-US" dirty="0" smtClean="0"/>
              <a:t>AISHA FARHEEN RASHEED A</a:t>
            </a:r>
          </a:p>
          <a:p>
            <a:pPr marL="0" lvl="0" indent="0" algn="ctr" rtl="0">
              <a:spcBef>
                <a:spcPts val="0"/>
              </a:spcBef>
              <a:spcAft>
                <a:spcPts val="0"/>
              </a:spcAft>
              <a:buNone/>
            </a:pPr>
            <a:r>
              <a:rPr lang="en-US" dirty="0" smtClean="0"/>
              <a:t>ROLL NO:04</a:t>
            </a:r>
            <a:endParaRPr dirty="0"/>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QUANTUM COMPUTING</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0" y="1521844"/>
            <a:ext cx="4714803" cy="2757599"/>
          </a:xfrm>
          <a:prstGeom prst="rect">
            <a:avLst/>
          </a:prstGeom>
        </p:spPr>
        <p:txBody>
          <a:bodyPr spcFirstLastPara="1" wrap="square" lIns="91425" tIns="91425" rIns="91425" bIns="91425" anchor="t" anchorCtr="0">
            <a:noAutofit/>
          </a:bodyPr>
          <a:lstStyle/>
          <a:p>
            <a:pPr>
              <a:buAutoNum type="arabicPeriod"/>
            </a:pPr>
            <a:r>
              <a:rPr lang="en-IN" sz="1400" b="1" dirty="0" smtClean="0"/>
              <a:t>Superfluid's-</a:t>
            </a:r>
            <a:r>
              <a:rPr lang="en-IN" sz="1400" dirty="0"/>
              <a:t/>
            </a:r>
            <a:br>
              <a:rPr lang="en-IN" sz="1400" dirty="0"/>
            </a:br>
            <a:r>
              <a:rPr lang="en-IN" sz="1400" dirty="0"/>
              <a:t>Your desktop computer likely uses a fan to get cold enough to work. Our quantum processors need to be very cold – about a hundredth of a degree above absolute zero</a:t>
            </a:r>
            <a:r>
              <a:rPr lang="en-IN" sz="1400" dirty="0" smtClean="0"/>
              <a:t>.</a:t>
            </a:r>
          </a:p>
          <a:p>
            <a:pPr>
              <a:buAutoNum type="arabicPeriod"/>
            </a:pPr>
            <a:r>
              <a:rPr lang="en-IN" sz="1400" b="1" dirty="0" smtClean="0"/>
              <a:t>Superconductors-</a:t>
            </a:r>
            <a:r>
              <a:rPr lang="en-IN" sz="1400" dirty="0"/>
              <a:t/>
            </a:r>
            <a:br>
              <a:rPr lang="en-IN" sz="1400" dirty="0"/>
            </a:br>
            <a:r>
              <a:rPr lang="en-IN" sz="1400" dirty="0"/>
              <a:t>At those ultra-low temperatures certain materials in our processors exhibit another important quantum mechanical effect: electrons move through them without resistance.</a:t>
            </a:r>
          </a:p>
        </p:txBody>
      </p:sp>
      <p:sp>
        <p:nvSpPr>
          <p:cNvPr id="507" name="Google Shape;507;p28"/>
          <p:cNvSpPr txBox="1">
            <a:spLocks noGrp="1"/>
          </p:cNvSpPr>
          <p:nvPr>
            <p:ph type="ctrTitle"/>
          </p:nvPr>
        </p:nvSpPr>
        <p:spPr>
          <a:xfrm>
            <a:off x="467544" y="888823"/>
            <a:ext cx="5328592" cy="360613"/>
          </a:xfrm>
          <a:prstGeom prst="rect">
            <a:avLst/>
          </a:prstGeom>
        </p:spPr>
        <p:txBody>
          <a:bodyPr spcFirstLastPara="1" wrap="square" lIns="91425" tIns="91425" rIns="91425" bIns="91425" anchor="b" anchorCtr="0">
            <a:noAutofit/>
          </a:bodyPr>
          <a:lstStyle/>
          <a:p>
            <a:pPr fontAlgn="base"/>
            <a:r>
              <a:rPr lang="en-IN" sz="3200" dirty="0"/>
              <a:t>How do quantum computers work?</a:t>
            </a:r>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94" name="Picture 2" descr="Playing Games with Quantum Entangl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539287"/>
            <a:ext cx="3014269" cy="2153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7160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119858" y="623603"/>
            <a:ext cx="4714803" cy="2757599"/>
          </a:xfrm>
          <a:prstGeom prst="rect">
            <a:avLst/>
          </a:prstGeom>
        </p:spPr>
        <p:txBody>
          <a:bodyPr spcFirstLastPara="1" wrap="square" lIns="91425" tIns="91425" rIns="91425" bIns="91425" anchor="t" anchorCtr="0">
            <a:noAutofit/>
          </a:bodyPr>
          <a:lstStyle/>
          <a:p>
            <a:pPr marL="114300" indent="0">
              <a:buNone/>
            </a:pPr>
            <a:r>
              <a:rPr lang="en-US" sz="1400" dirty="0" smtClean="0"/>
              <a:t>3. </a:t>
            </a:r>
            <a:r>
              <a:rPr lang="en-IN" sz="1400" b="1" dirty="0"/>
              <a:t>Control</a:t>
            </a:r>
            <a:r>
              <a:rPr lang="en-IN" sz="1400" dirty="0"/>
              <a:t/>
            </a:r>
            <a:br>
              <a:rPr lang="en-IN" sz="1400" dirty="0"/>
            </a:br>
            <a:r>
              <a:rPr lang="en-IN" sz="1400" dirty="0"/>
              <a:t>Our quantum computers use Josephson junctions as superconducting qubits. By firing microwave photons at these qubits, we can control their </a:t>
            </a:r>
            <a:r>
              <a:rPr lang="en-IN" sz="1400" dirty="0" err="1"/>
              <a:t>behavior</a:t>
            </a:r>
            <a:r>
              <a:rPr lang="en-IN" sz="1400" dirty="0"/>
              <a:t> and get them to hold, change, and read out individual units of quantum information</a:t>
            </a:r>
            <a:r>
              <a:rPr lang="en-IN" sz="1400" dirty="0" smtClean="0"/>
              <a:t>.</a:t>
            </a:r>
          </a:p>
          <a:p>
            <a:pPr marL="114300" indent="0">
              <a:buNone/>
            </a:pPr>
            <a:r>
              <a:rPr lang="en-US" sz="1400" dirty="0" smtClean="0"/>
              <a:t>4. </a:t>
            </a:r>
            <a:r>
              <a:rPr lang="en-IN" sz="1400" b="1" dirty="0"/>
              <a:t>Superposition</a:t>
            </a:r>
            <a:r>
              <a:rPr lang="en-IN" sz="1400" dirty="0"/>
              <a:t/>
            </a:r>
            <a:br>
              <a:rPr lang="en-IN" sz="1400" dirty="0"/>
            </a:br>
            <a:r>
              <a:rPr lang="en-IN" sz="1400" dirty="0"/>
              <a:t>A </a:t>
            </a:r>
            <a:r>
              <a:rPr lang="en-IN" sz="1400" dirty="0" err="1"/>
              <a:t>qubit</a:t>
            </a:r>
            <a:r>
              <a:rPr lang="en-IN" sz="1400" dirty="0"/>
              <a:t> itself isn't very useful. But it can perform an important trick: placing the quantum information it holds into a state of superposition, which represents a combination of all possible configurations of the </a:t>
            </a:r>
            <a:r>
              <a:rPr lang="en-IN" sz="1400" dirty="0" err="1"/>
              <a:t>qubit</a:t>
            </a:r>
            <a:r>
              <a:rPr lang="en-IN" sz="1400" dirty="0" smtClean="0"/>
              <a:t>.</a:t>
            </a:r>
          </a:p>
          <a:p>
            <a:pPr marL="114300" indent="0">
              <a:buNone/>
            </a:pPr>
            <a:r>
              <a:rPr lang="en-US" sz="1400" dirty="0" smtClean="0"/>
              <a:t>5. </a:t>
            </a:r>
            <a:r>
              <a:rPr lang="en-IN" sz="1400" b="1" dirty="0"/>
              <a:t>Entanglement</a:t>
            </a:r>
            <a:r>
              <a:rPr lang="en-IN" sz="1400" dirty="0"/>
              <a:t/>
            </a:r>
            <a:br>
              <a:rPr lang="en-IN" sz="1400" dirty="0"/>
            </a:br>
            <a:r>
              <a:rPr lang="en-IN" sz="1400" dirty="0" err="1"/>
              <a:t>Entanglement</a:t>
            </a:r>
            <a:r>
              <a:rPr lang="en-IN" sz="1400" dirty="0"/>
              <a:t> is a quantum mechanical effect that correlates the </a:t>
            </a:r>
            <a:r>
              <a:rPr lang="en-IN" sz="1400" dirty="0" err="1"/>
              <a:t>behavior</a:t>
            </a:r>
            <a:r>
              <a:rPr lang="en-IN" sz="1400" dirty="0"/>
              <a:t> of two separate things. When two qubits are entangled, changes to one </a:t>
            </a:r>
            <a:r>
              <a:rPr lang="en-IN" sz="1400" dirty="0" err="1"/>
              <a:t>qubit</a:t>
            </a:r>
            <a:r>
              <a:rPr lang="en-IN" sz="1400" dirty="0"/>
              <a:t> directly impact the other.</a:t>
            </a:r>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170" name="Picture 2" descr="How To Understand Quantum Superposition - YouTu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119" y="1755177"/>
            <a:ext cx="3390549" cy="1907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652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618824" y="411675"/>
            <a:ext cx="6329439" cy="4318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APPLICATION OF QUANTUM COMPUTING</a:t>
            </a:r>
            <a:endParaRPr dirty="0"/>
          </a:p>
        </p:txBody>
      </p:sp>
      <p:sp>
        <p:nvSpPr>
          <p:cNvPr id="2" name="TextBox 1"/>
          <p:cNvSpPr txBox="1"/>
          <p:nvPr/>
        </p:nvSpPr>
        <p:spPr>
          <a:xfrm>
            <a:off x="395536" y="915566"/>
            <a:ext cx="7272808" cy="2246769"/>
          </a:xfrm>
          <a:prstGeom prst="rect">
            <a:avLst/>
          </a:prstGeom>
          <a:noFill/>
        </p:spPr>
        <p:txBody>
          <a:bodyPr wrap="square" rtlCol="0">
            <a:spAutoFit/>
          </a:bodyPr>
          <a:lstStyle/>
          <a:p>
            <a:endParaRPr lang="en-US" dirty="0" smtClean="0">
              <a:latin typeface="Times New Roman" pitchFamily="18" charset="0"/>
              <a:cs typeface="Times New Roman" pitchFamily="18" charset="0"/>
            </a:endParaRPr>
          </a:p>
          <a:p>
            <a:pPr algn="just">
              <a:lnSpc>
                <a:spcPct val="150000"/>
              </a:lnSpc>
            </a:pPr>
            <a:r>
              <a:rPr lang="en-US" sz="1200" u="sng" dirty="0" smtClean="0">
                <a:solidFill>
                  <a:schemeClr val="bg1"/>
                </a:solidFill>
                <a:latin typeface="Times New Roman" pitchFamily="18" charset="0"/>
                <a:cs typeface="Times New Roman" pitchFamily="18" charset="0"/>
              </a:rPr>
              <a:t>A. </a:t>
            </a:r>
            <a:r>
              <a:rPr lang="en-IN" sz="1200" u="sng" dirty="0">
                <a:solidFill>
                  <a:schemeClr val="bg1"/>
                </a:solidFill>
                <a:latin typeface="Times New Roman" pitchFamily="18" charset="0"/>
                <a:cs typeface="Times New Roman" pitchFamily="18" charset="0"/>
              </a:rPr>
              <a:t>Quantum teleportation</a:t>
            </a:r>
            <a:endParaRPr lang="en-US" sz="1200" u="sng" dirty="0" smtClean="0">
              <a:solidFill>
                <a:schemeClr val="bg1"/>
              </a:solidFill>
              <a:latin typeface="Times New Roman" pitchFamily="18" charset="0"/>
              <a:cs typeface="Times New Roman" pitchFamily="18" charset="0"/>
            </a:endParaRPr>
          </a:p>
          <a:p>
            <a:pPr algn="just">
              <a:lnSpc>
                <a:spcPct val="150000"/>
              </a:lnSpc>
            </a:pPr>
            <a:r>
              <a:rPr lang="en-IN" sz="1200" dirty="0" smtClean="0">
                <a:solidFill>
                  <a:schemeClr val="bg1"/>
                </a:solidFill>
                <a:latin typeface="Times New Roman" pitchFamily="18" charset="0"/>
                <a:cs typeface="Times New Roman" pitchFamily="18" charset="0"/>
              </a:rPr>
              <a:t>-Quantum </a:t>
            </a:r>
            <a:r>
              <a:rPr lang="en-IN" sz="1200" dirty="0">
                <a:solidFill>
                  <a:schemeClr val="bg1"/>
                </a:solidFill>
                <a:latin typeface="Times New Roman" pitchFamily="18" charset="0"/>
                <a:cs typeface="Times New Roman" pitchFamily="18" charset="0"/>
              </a:rPr>
              <a:t>teleportation is a technique for transferring quantum information from a sender at one location to a receiver some distance away. While teleportation is portrayed in science fiction as a means to transfer physical objects from one location to the next, quantum teleportation only transfers quantum information</a:t>
            </a:r>
            <a:r>
              <a:rPr lang="en-IN" sz="1200" dirty="0" smtClean="0">
                <a:solidFill>
                  <a:schemeClr val="bg1"/>
                </a:solidFill>
                <a:latin typeface="Times New Roman" pitchFamily="18" charset="0"/>
                <a:cs typeface="Times New Roman" pitchFamily="18" charset="0"/>
              </a:rPr>
              <a:t>.</a:t>
            </a:r>
          </a:p>
          <a:p>
            <a:pPr algn="just">
              <a:lnSpc>
                <a:spcPct val="150000"/>
              </a:lnSpc>
            </a:pPr>
            <a:r>
              <a:rPr lang="en-IN" sz="1200" dirty="0" smtClean="0">
                <a:solidFill>
                  <a:schemeClr val="bg1"/>
                </a:solidFill>
                <a:latin typeface="Times New Roman" pitchFamily="18" charset="0"/>
                <a:cs typeface="Times New Roman" pitchFamily="18" charset="0"/>
              </a:rPr>
              <a:t>-Quantum teleportation a </a:t>
            </a:r>
            <a:r>
              <a:rPr lang="en-IN" sz="1200" dirty="0">
                <a:solidFill>
                  <a:schemeClr val="bg1"/>
                </a:solidFill>
                <a:latin typeface="Times New Roman" pitchFamily="18" charset="0"/>
                <a:cs typeface="Times New Roman" pitchFamily="18" charset="0"/>
              </a:rPr>
              <a:t>quantum information protocol by which the unknown quantum state of one particle can be transferred to another distant particle, using a pair of entangled particles, a projective measurement, and exchange of two bits of classical information.</a:t>
            </a:r>
            <a:endParaRPr lang="en-US" sz="1200" dirty="0">
              <a:solidFill>
                <a:schemeClr val="bg1"/>
              </a:solidFill>
              <a:latin typeface="Times New Roman" pitchFamily="18" charset="0"/>
              <a:cs typeface="Times New Roman" pitchFamily="18" charset="0"/>
            </a:endParaRPr>
          </a:p>
        </p:txBody>
      </p:sp>
      <p:pic>
        <p:nvPicPr>
          <p:cNvPr id="9218" name="Picture 2" descr="Teleportation or Death? | The Merely Real"/>
          <p:cNvPicPr>
            <a:picLocks noChangeAspect="1" noChangeArrowheads="1"/>
          </p:cNvPicPr>
          <p:nvPr/>
        </p:nvPicPr>
        <p:blipFill rotWithShape="1">
          <a:blip r:embed="rId3">
            <a:extLst>
              <a:ext uri="{28A0092B-C50C-407E-A947-70E740481C1C}">
                <a14:useLocalDpi xmlns:a14="http://schemas.microsoft.com/office/drawing/2010/main" val="0"/>
              </a:ext>
            </a:extLst>
          </a:blip>
          <a:srcRect t="29121" b="13960"/>
          <a:stretch/>
        </p:blipFill>
        <p:spPr bwMode="auto">
          <a:xfrm>
            <a:off x="3491880" y="3162335"/>
            <a:ext cx="3927648" cy="1765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230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2" name="TextBox 1"/>
          <p:cNvSpPr txBox="1"/>
          <p:nvPr/>
        </p:nvSpPr>
        <p:spPr>
          <a:xfrm>
            <a:off x="323528" y="411510"/>
            <a:ext cx="7272808" cy="4047262"/>
          </a:xfrm>
          <a:prstGeom prst="rect">
            <a:avLst/>
          </a:prstGeom>
          <a:noFill/>
        </p:spPr>
        <p:txBody>
          <a:bodyPr wrap="square" rtlCol="0">
            <a:spAutoFit/>
          </a:bodyPr>
          <a:lstStyle/>
          <a:p>
            <a:endParaRPr lang="en-US" dirty="0" smtClean="0">
              <a:latin typeface="Times New Roman" pitchFamily="18" charset="0"/>
              <a:cs typeface="Times New Roman" pitchFamily="18" charset="0"/>
            </a:endParaRPr>
          </a:p>
          <a:p>
            <a:pPr algn="just">
              <a:lnSpc>
                <a:spcPct val="150000"/>
              </a:lnSpc>
            </a:pPr>
            <a:r>
              <a:rPr lang="en-US" sz="1200" u="sng" dirty="0" smtClean="0">
                <a:solidFill>
                  <a:schemeClr val="bg1"/>
                </a:solidFill>
                <a:latin typeface="Times New Roman" pitchFamily="18" charset="0"/>
                <a:cs typeface="Times New Roman" pitchFamily="18" charset="0"/>
              </a:rPr>
              <a:t>B.</a:t>
            </a:r>
            <a:r>
              <a:rPr lang="en-IN" sz="1200" b="1" u="sng" dirty="0"/>
              <a:t> </a:t>
            </a:r>
            <a:r>
              <a:rPr lang="en-IN" sz="1200" b="1" u="sng" dirty="0" smtClean="0">
                <a:solidFill>
                  <a:schemeClr val="bg1"/>
                </a:solidFill>
                <a:latin typeface="Times New Roman" pitchFamily="18" charset="0"/>
                <a:cs typeface="Times New Roman" pitchFamily="18" charset="0"/>
              </a:rPr>
              <a:t>Cyber security.</a:t>
            </a:r>
            <a:r>
              <a:rPr lang="en-IN" sz="1200" u="sng" dirty="0">
                <a:solidFill>
                  <a:schemeClr val="bg1"/>
                </a:solidFill>
                <a:latin typeface="Times New Roman" pitchFamily="18" charset="0"/>
                <a:cs typeface="Times New Roman" pitchFamily="18" charset="0"/>
              </a:rPr>
              <a:t> </a:t>
            </a:r>
            <a:endParaRPr lang="en-IN" sz="1200" u="sng" dirty="0" smtClean="0">
              <a:solidFill>
                <a:schemeClr val="bg1"/>
              </a:solidFill>
              <a:latin typeface="Times New Roman" pitchFamily="18" charset="0"/>
              <a:cs typeface="Times New Roman" pitchFamily="18" charset="0"/>
            </a:endParaRPr>
          </a:p>
          <a:p>
            <a:pPr algn="just">
              <a:lnSpc>
                <a:spcPct val="150000"/>
              </a:lnSpc>
            </a:pPr>
            <a:r>
              <a:rPr lang="en-IN" sz="1200" dirty="0">
                <a:solidFill>
                  <a:schemeClr val="bg1"/>
                </a:solidFill>
                <a:latin typeface="Times New Roman" pitchFamily="18" charset="0"/>
                <a:cs typeface="Times New Roman" pitchFamily="18" charset="0"/>
              </a:rPr>
              <a:t> With quantum computing, however, cracking encryption becomes much easier, which poses a threat to data security. A new industry is growing that helps companies prepare for upcoming vulnerabilities in their </a:t>
            </a:r>
            <a:r>
              <a:rPr lang="en-IN" sz="1200" dirty="0" smtClean="0">
                <a:solidFill>
                  <a:schemeClr val="bg1"/>
                </a:solidFill>
                <a:latin typeface="Times New Roman" pitchFamily="18" charset="0"/>
                <a:cs typeface="Times New Roman" pitchFamily="18" charset="0"/>
              </a:rPr>
              <a:t>cyber security.</a:t>
            </a:r>
            <a:r>
              <a:rPr lang="en-IN" sz="1200" b="1" dirty="0">
                <a:solidFill>
                  <a:schemeClr val="bg1"/>
                </a:solidFill>
                <a:latin typeface="Times New Roman" pitchFamily="18" charset="0"/>
                <a:cs typeface="Times New Roman" pitchFamily="18" charset="0"/>
              </a:rPr>
              <a:t> </a:t>
            </a:r>
            <a:r>
              <a:rPr lang="en-IN" sz="1200" dirty="0">
                <a:solidFill>
                  <a:schemeClr val="bg1"/>
                </a:solidFill>
                <a:latin typeface="Times New Roman" pitchFamily="18" charset="0"/>
                <a:cs typeface="Times New Roman" pitchFamily="18" charset="0"/>
              </a:rPr>
              <a:t> </a:t>
            </a:r>
            <a:r>
              <a:rPr lang="en-US" sz="1200" u="sng" dirty="0" smtClean="0">
                <a:solidFill>
                  <a:schemeClr val="bg1"/>
                </a:solidFill>
                <a:latin typeface="Times New Roman" pitchFamily="18" charset="0"/>
                <a:cs typeface="Times New Roman" pitchFamily="18" charset="0"/>
              </a:rPr>
              <a:t> </a:t>
            </a:r>
          </a:p>
          <a:p>
            <a:pPr algn="just">
              <a:lnSpc>
                <a:spcPct val="150000"/>
              </a:lnSpc>
            </a:pPr>
            <a:endParaRPr lang="en-US" sz="1200" u="sng" dirty="0">
              <a:solidFill>
                <a:schemeClr val="bg1"/>
              </a:solidFill>
              <a:latin typeface="Times New Roman" pitchFamily="18" charset="0"/>
              <a:cs typeface="Times New Roman" pitchFamily="18" charset="0"/>
            </a:endParaRPr>
          </a:p>
          <a:p>
            <a:pPr algn="just">
              <a:lnSpc>
                <a:spcPct val="150000"/>
              </a:lnSpc>
            </a:pPr>
            <a:r>
              <a:rPr lang="en-US" sz="1200" u="sng" dirty="0" smtClean="0">
                <a:solidFill>
                  <a:schemeClr val="bg1"/>
                </a:solidFill>
                <a:latin typeface="Times New Roman" pitchFamily="18" charset="0"/>
                <a:cs typeface="Times New Roman" pitchFamily="18" charset="0"/>
              </a:rPr>
              <a:t>C. </a:t>
            </a:r>
            <a:r>
              <a:rPr lang="en-IN" sz="1200" b="1" u="sng" dirty="0">
                <a:solidFill>
                  <a:schemeClr val="bg1"/>
                </a:solidFill>
                <a:latin typeface="Times New Roman" pitchFamily="18" charset="0"/>
                <a:cs typeface="Times New Roman" pitchFamily="18" charset="0"/>
              </a:rPr>
              <a:t>Artificial intelligence. </a:t>
            </a:r>
            <a:endParaRPr lang="en-IN" sz="1200" b="1" u="sng" dirty="0" smtClean="0">
              <a:solidFill>
                <a:schemeClr val="bg1"/>
              </a:solidFill>
              <a:latin typeface="Times New Roman" pitchFamily="18" charset="0"/>
              <a:cs typeface="Times New Roman" pitchFamily="18" charset="0"/>
            </a:endParaRPr>
          </a:p>
          <a:p>
            <a:pPr algn="just">
              <a:lnSpc>
                <a:spcPct val="150000"/>
              </a:lnSpc>
            </a:pPr>
            <a:r>
              <a:rPr lang="en-IN" sz="1200" dirty="0" smtClean="0">
                <a:solidFill>
                  <a:schemeClr val="bg1"/>
                </a:solidFill>
                <a:latin typeface="Times New Roman" pitchFamily="18" charset="0"/>
                <a:cs typeface="Times New Roman" pitchFamily="18" charset="0"/>
              </a:rPr>
              <a:t>Quantum </a:t>
            </a:r>
            <a:r>
              <a:rPr lang="en-IN" sz="1200" dirty="0">
                <a:solidFill>
                  <a:schemeClr val="bg1"/>
                </a:solidFill>
                <a:latin typeface="Times New Roman" pitchFamily="18" charset="0"/>
                <a:cs typeface="Times New Roman" pitchFamily="18" charset="0"/>
              </a:rPr>
              <a:t>computing potentially opens up new opportunities in artificial intelligence, which often involves the </a:t>
            </a:r>
            <a:r>
              <a:rPr lang="en-IN" sz="1200" dirty="0" err="1">
                <a:solidFill>
                  <a:schemeClr val="bg1"/>
                </a:solidFill>
                <a:latin typeface="Times New Roman" pitchFamily="18" charset="0"/>
                <a:cs typeface="Times New Roman" pitchFamily="18" charset="0"/>
              </a:rPr>
              <a:t>combinatoric</a:t>
            </a:r>
            <a:r>
              <a:rPr lang="en-IN" sz="1200" dirty="0">
                <a:solidFill>
                  <a:schemeClr val="bg1"/>
                </a:solidFill>
                <a:latin typeface="Times New Roman" pitchFamily="18" charset="0"/>
                <a:cs typeface="Times New Roman" pitchFamily="18" charset="0"/>
              </a:rPr>
              <a:t> processing of very large quantities of data in order to make better predictions and decisions (think facial recognition or fraud detection). </a:t>
            </a:r>
            <a:endParaRPr lang="en-IN" sz="1200" dirty="0" smtClean="0">
              <a:solidFill>
                <a:schemeClr val="bg1"/>
              </a:solidFill>
              <a:latin typeface="Times New Roman" pitchFamily="18" charset="0"/>
              <a:cs typeface="Times New Roman" pitchFamily="18" charset="0"/>
            </a:endParaRPr>
          </a:p>
          <a:p>
            <a:pPr algn="just">
              <a:lnSpc>
                <a:spcPct val="150000"/>
              </a:lnSpc>
            </a:pPr>
            <a:endParaRPr lang="en-US" sz="1200" dirty="0">
              <a:solidFill>
                <a:schemeClr val="bg1"/>
              </a:solidFill>
              <a:latin typeface="Times New Roman" pitchFamily="18" charset="0"/>
              <a:cs typeface="Times New Roman" pitchFamily="18" charset="0"/>
            </a:endParaRPr>
          </a:p>
          <a:p>
            <a:pPr algn="just">
              <a:lnSpc>
                <a:spcPct val="150000"/>
              </a:lnSpc>
            </a:pPr>
            <a:r>
              <a:rPr lang="en-US" sz="1200" u="sng" dirty="0" smtClean="0">
                <a:solidFill>
                  <a:schemeClr val="bg1"/>
                </a:solidFill>
                <a:latin typeface="Times New Roman" pitchFamily="18" charset="0"/>
                <a:cs typeface="Times New Roman" pitchFamily="18" charset="0"/>
              </a:rPr>
              <a:t>D. </a:t>
            </a:r>
            <a:r>
              <a:rPr lang="en-IN" sz="1200" b="1" u="sng" dirty="0">
                <a:solidFill>
                  <a:schemeClr val="bg1"/>
                </a:solidFill>
                <a:latin typeface="Times New Roman" pitchFamily="18" charset="0"/>
                <a:cs typeface="Times New Roman" pitchFamily="18" charset="0"/>
              </a:rPr>
              <a:t>Financial services.</a:t>
            </a:r>
            <a:r>
              <a:rPr lang="en-IN" sz="1200" u="sng" dirty="0">
                <a:solidFill>
                  <a:schemeClr val="bg1"/>
                </a:solidFill>
                <a:latin typeface="Times New Roman" pitchFamily="18" charset="0"/>
                <a:cs typeface="Times New Roman" pitchFamily="18" charset="0"/>
              </a:rPr>
              <a:t> </a:t>
            </a:r>
            <a:endParaRPr lang="en-IN" sz="1200" u="sng" dirty="0" smtClean="0">
              <a:solidFill>
                <a:schemeClr val="bg1"/>
              </a:solidFill>
              <a:latin typeface="Times New Roman" pitchFamily="18" charset="0"/>
              <a:cs typeface="Times New Roman" pitchFamily="18" charset="0"/>
            </a:endParaRPr>
          </a:p>
          <a:p>
            <a:pPr algn="just">
              <a:lnSpc>
                <a:spcPct val="150000"/>
              </a:lnSpc>
            </a:pPr>
            <a:r>
              <a:rPr lang="en-IN" sz="1200" dirty="0" smtClean="0">
                <a:solidFill>
                  <a:schemeClr val="bg1"/>
                </a:solidFill>
                <a:latin typeface="Times New Roman" pitchFamily="18" charset="0"/>
                <a:cs typeface="Times New Roman" pitchFamily="18" charset="0"/>
              </a:rPr>
              <a:t>Finance </a:t>
            </a:r>
            <a:r>
              <a:rPr lang="en-IN" sz="1200" dirty="0">
                <a:solidFill>
                  <a:schemeClr val="bg1"/>
                </a:solidFill>
                <a:latin typeface="Times New Roman" pitchFamily="18" charset="0"/>
                <a:cs typeface="Times New Roman" pitchFamily="18" charset="0"/>
              </a:rPr>
              <a:t>was one of the earliest domains to embrace Big Data. And much of the science behind the pricing of complex assets </a:t>
            </a:r>
            <a:r>
              <a:rPr lang="en-IN" sz="1200" dirty="0" smtClean="0">
                <a:solidFill>
                  <a:schemeClr val="bg1"/>
                </a:solidFill>
                <a:latin typeface="Times New Roman" pitchFamily="18" charset="0"/>
                <a:cs typeface="Times New Roman" pitchFamily="18" charset="0"/>
              </a:rPr>
              <a:t>such </a:t>
            </a:r>
            <a:r>
              <a:rPr lang="en-IN" sz="1200" dirty="0">
                <a:solidFill>
                  <a:schemeClr val="bg1"/>
                </a:solidFill>
                <a:latin typeface="Times New Roman" pitchFamily="18" charset="0"/>
                <a:cs typeface="Times New Roman" pitchFamily="18" charset="0"/>
              </a:rPr>
              <a:t>as stock </a:t>
            </a:r>
            <a:r>
              <a:rPr lang="en-IN" sz="1200" dirty="0" smtClean="0">
                <a:solidFill>
                  <a:schemeClr val="bg1"/>
                </a:solidFill>
                <a:latin typeface="Times New Roman" pitchFamily="18" charset="0"/>
                <a:cs typeface="Times New Roman" pitchFamily="18" charset="0"/>
              </a:rPr>
              <a:t>options involves combinatory </a:t>
            </a:r>
            <a:r>
              <a:rPr lang="en-IN" sz="1200" dirty="0">
                <a:solidFill>
                  <a:schemeClr val="bg1"/>
                </a:solidFill>
                <a:latin typeface="Times New Roman" pitchFamily="18" charset="0"/>
                <a:cs typeface="Times New Roman" pitchFamily="18" charset="0"/>
              </a:rPr>
              <a:t>calculation.</a:t>
            </a:r>
            <a:endParaRPr lang="en-US" sz="12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539504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611560" y="555526"/>
            <a:ext cx="6329439" cy="4318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FUTURE SCOPE</a:t>
            </a:r>
            <a:endParaRPr dirty="0"/>
          </a:p>
        </p:txBody>
      </p:sp>
      <p:sp>
        <p:nvSpPr>
          <p:cNvPr id="2" name="TextBox 1"/>
          <p:cNvSpPr txBox="1"/>
          <p:nvPr/>
        </p:nvSpPr>
        <p:spPr>
          <a:xfrm>
            <a:off x="467544" y="1347614"/>
            <a:ext cx="7272808" cy="2954655"/>
          </a:xfrm>
          <a:prstGeom prst="rect">
            <a:avLst/>
          </a:prstGeom>
          <a:noFill/>
        </p:spPr>
        <p:txBody>
          <a:bodyPr wrap="square" rtlCol="0">
            <a:spAutoFit/>
          </a:bodyPr>
          <a:lstStyle/>
          <a:p>
            <a:pPr algn="just">
              <a:lnSpc>
                <a:spcPct val="200000"/>
              </a:lnSpc>
            </a:pPr>
            <a:r>
              <a:rPr lang="en-IN" sz="1200" dirty="0" smtClean="0">
                <a:solidFill>
                  <a:schemeClr val="bg1"/>
                </a:solidFill>
                <a:latin typeface="Times New Roman" pitchFamily="18" charset="0"/>
                <a:cs typeface="Times New Roman" pitchFamily="18" charset="0"/>
              </a:rPr>
              <a:t>-Quantum </a:t>
            </a:r>
            <a:r>
              <a:rPr lang="en-IN" sz="1200" dirty="0">
                <a:solidFill>
                  <a:schemeClr val="bg1"/>
                </a:solidFill>
                <a:latin typeface="Times New Roman" pitchFamily="18" charset="0"/>
                <a:cs typeface="Times New Roman" pitchFamily="18" charset="0"/>
              </a:rPr>
              <a:t>computing and quantum communication could impact many sectors, including </a:t>
            </a:r>
            <a:r>
              <a:rPr lang="en-IN" sz="1200" b="1" dirty="0">
                <a:solidFill>
                  <a:schemeClr val="bg1"/>
                </a:solidFill>
                <a:latin typeface="Times New Roman" pitchFamily="18" charset="0"/>
                <a:cs typeface="Times New Roman" pitchFamily="18" charset="0"/>
              </a:rPr>
              <a:t>healthcare, energy, finance, security, and entertainment</a:t>
            </a:r>
            <a:r>
              <a:rPr lang="en-IN" sz="1200" dirty="0">
                <a:solidFill>
                  <a:schemeClr val="bg1"/>
                </a:solidFill>
                <a:latin typeface="Times New Roman" pitchFamily="18" charset="0"/>
                <a:cs typeface="Times New Roman" pitchFamily="18" charset="0"/>
              </a:rPr>
              <a:t>. Recent studies predict a multibillion-dollar quantum industry by 2030</a:t>
            </a:r>
            <a:r>
              <a:rPr lang="en-IN" sz="1200" dirty="0" smtClean="0">
                <a:solidFill>
                  <a:schemeClr val="bg1"/>
                </a:solidFill>
                <a:latin typeface="Times New Roman" pitchFamily="18" charset="0"/>
                <a:cs typeface="Times New Roman" pitchFamily="18" charset="0"/>
              </a:rPr>
              <a:t>.</a:t>
            </a:r>
          </a:p>
          <a:p>
            <a:pPr algn="just">
              <a:lnSpc>
                <a:spcPct val="200000"/>
              </a:lnSpc>
            </a:pPr>
            <a:r>
              <a:rPr lang="en-US" sz="1200" dirty="0" smtClean="0">
                <a:solidFill>
                  <a:schemeClr val="bg1"/>
                </a:solidFill>
                <a:latin typeface="Times New Roman" pitchFamily="18" charset="0"/>
                <a:cs typeface="Times New Roman" pitchFamily="18" charset="0"/>
              </a:rPr>
              <a:t>-</a:t>
            </a:r>
            <a:r>
              <a:rPr lang="en-IN" sz="1200" b="1" dirty="0">
                <a:solidFill>
                  <a:schemeClr val="bg1"/>
                </a:solidFill>
                <a:latin typeface="Times New Roman" pitchFamily="18" charset="0"/>
                <a:cs typeface="Times New Roman" pitchFamily="18" charset="0"/>
              </a:rPr>
              <a:t>quantum computing can make it possible by solving equations that impede advances in extracting an exact model of molecules</a:t>
            </a:r>
            <a:r>
              <a:rPr lang="en-IN" sz="1200" dirty="0">
                <a:solidFill>
                  <a:schemeClr val="bg1"/>
                </a:solidFill>
                <a:latin typeface="Times New Roman" pitchFamily="18" charset="0"/>
                <a:cs typeface="Times New Roman" pitchFamily="18" charset="0"/>
              </a:rPr>
              <a:t>. This development has the potential to transform biology, chemistry and material science</a:t>
            </a:r>
            <a:r>
              <a:rPr lang="en-IN" sz="1200" dirty="0" smtClean="0">
                <a:solidFill>
                  <a:schemeClr val="bg1"/>
                </a:solidFill>
                <a:latin typeface="Times New Roman" pitchFamily="18" charset="0"/>
                <a:cs typeface="Times New Roman" pitchFamily="18" charset="0"/>
              </a:rPr>
              <a:t>.</a:t>
            </a:r>
          </a:p>
          <a:p>
            <a:pPr algn="just">
              <a:lnSpc>
                <a:spcPct val="200000"/>
              </a:lnSpc>
            </a:pPr>
            <a:r>
              <a:rPr lang="en-IN" sz="1200" dirty="0" smtClean="0">
                <a:solidFill>
                  <a:schemeClr val="bg1"/>
                </a:solidFill>
                <a:latin typeface="Times New Roman" pitchFamily="18" charset="0"/>
                <a:cs typeface="Times New Roman" pitchFamily="18" charset="0"/>
              </a:rPr>
              <a:t>-The </a:t>
            </a:r>
            <a:r>
              <a:rPr lang="en-IN" sz="1200" dirty="0">
                <a:solidFill>
                  <a:schemeClr val="bg1"/>
                </a:solidFill>
                <a:latin typeface="Times New Roman" pitchFamily="18" charset="0"/>
                <a:cs typeface="Times New Roman" pitchFamily="18" charset="0"/>
              </a:rPr>
              <a:t>largest quantum computers have dozens of qubits. However, </a:t>
            </a:r>
            <a:r>
              <a:rPr lang="en-IN" sz="1200" b="1" dirty="0">
                <a:solidFill>
                  <a:schemeClr val="bg1"/>
                </a:solidFill>
                <a:latin typeface="Times New Roman" pitchFamily="18" charset="0"/>
                <a:cs typeface="Times New Roman" pitchFamily="18" charset="0"/>
              </a:rPr>
              <a:t>IBM plans to deliver a 1,121-qubit computer by 2023</a:t>
            </a:r>
            <a:r>
              <a:rPr lang="en-IN" sz="1200" dirty="0">
                <a:solidFill>
                  <a:schemeClr val="bg1"/>
                </a:solidFill>
                <a:latin typeface="Times New Roman" pitchFamily="18" charset="0"/>
                <a:cs typeface="Times New Roman" pitchFamily="18" charset="0"/>
              </a:rPr>
              <a:t>, and others have shared similar plans. This will cause significant change in the business landscape. Here's what the quantum world could look like with 1,000 qubits.</a:t>
            </a:r>
            <a:endParaRPr lang="en-IN" sz="1200" dirty="0" smtClean="0">
              <a:solidFill>
                <a:schemeClr val="bg1"/>
              </a:solidFill>
              <a:latin typeface="Times New Roman" pitchFamily="18" charset="0"/>
              <a:cs typeface="Times New Roman" pitchFamily="18" charset="0"/>
            </a:endParaRPr>
          </a:p>
          <a:p>
            <a:pPr algn="just">
              <a:lnSpc>
                <a:spcPct val="150000"/>
              </a:lnSpc>
            </a:pPr>
            <a:endParaRPr lang="en-US" sz="1200" u="sng" dirty="0" smtClean="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841090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2" name="TextBox 1"/>
          <p:cNvSpPr txBox="1"/>
          <p:nvPr/>
        </p:nvSpPr>
        <p:spPr>
          <a:xfrm>
            <a:off x="467544" y="1347614"/>
            <a:ext cx="7272808" cy="405367"/>
          </a:xfrm>
          <a:prstGeom prst="rect">
            <a:avLst/>
          </a:prstGeom>
          <a:noFill/>
        </p:spPr>
        <p:txBody>
          <a:bodyPr wrap="square" rtlCol="0">
            <a:spAutoFit/>
          </a:bodyPr>
          <a:lstStyle/>
          <a:p>
            <a:pPr algn="just">
              <a:lnSpc>
                <a:spcPct val="200000"/>
              </a:lnSpc>
            </a:pPr>
            <a:endParaRPr lang="en-US" sz="1200" u="sng" dirty="0" smtClean="0">
              <a:solidFill>
                <a:schemeClr val="bg1"/>
              </a:solidFill>
              <a:latin typeface="Times New Roman" pitchFamily="18" charset="0"/>
              <a:cs typeface="Times New Roman" pitchFamily="18" charset="0"/>
            </a:endParaRPr>
          </a:p>
        </p:txBody>
      </p:sp>
      <p:pic>
        <p:nvPicPr>
          <p:cNvPr id="10242" name="Picture 2" descr="IBM Q System One Quantum Computer Launched - ServeTheHo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51521" y="267494"/>
            <a:ext cx="3024336" cy="20616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707904" y="483518"/>
            <a:ext cx="4392488" cy="1708160"/>
          </a:xfrm>
          <a:prstGeom prst="rect">
            <a:avLst/>
          </a:prstGeom>
          <a:noFill/>
        </p:spPr>
        <p:txBody>
          <a:bodyPr wrap="square" rtlCol="0">
            <a:spAutoFit/>
          </a:bodyPr>
          <a:lstStyle/>
          <a:p>
            <a:pPr>
              <a:lnSpc>
                <a:spcPct val="150000"/>
              </a:lnSpc>
            </a:pPr>
            <a:r>
              <a:rPr lang="en-IN" dirty="0">
                <a:solidFill>
                  <a:schemeClr val="bg1"/>
                </a:solidFill>
                <a:latin typeface="Times New Roman" pitchFamily="18" charset="0"/>
                <a:cs typeface="Times New Roman" pitchFamily="18" charset="0"/>
              </a:rPr>
              <a:t>IBM Q System One is the first circuit-based commercial quantum computer, introduced by IBM in January 2019. This integrated quantum computing system is housed in a 2.7x2.7x2.7 m airtight glass cube that maintains a controlled physical environment.</a:t>
            </a:r>
            <a:endParaRPr lang="en-IN" dirty="0">
              <a:solidFill>
                <a:schemeClr val="bg1"/>
              </a:solidFill>
              <a:latin typeface="Times New Roman" pitchFamily="18" charset="0"/>
              <a:cs typeface="Times New Roman" pitchFamily="18" charset="0"/>
            </a:endParaRPr>
          </a:p>
        </p:txBody>
      </p:sp>
      <p:sp>
        <p:nvSpPr>
          <p:cNvPr id="4" name="TextBox 3"/>
          <p:cNvSpPr txBox="1"/>
          <p:nvPr/>
        </p:nvSpPr>
        <p:spPr>
          <a:xfrm>
            <a:off x="323528" y="3291830"/>
            <a:ext cx="4176463" cy="1600438"/>
          </a:xfrm>
          <a:prstGeom prst="rect">
            <a:avLst/>
          </a:prstGeom>
          <a:noFill/>
        </p:spPr>
        <p:txBody>
          <a:bodyPr wrap="square" rtlCol="0">
            <a:spAutoFit/>
          </a:bodyPr>
          <a:lstStyle/>
          <a:p>
            <a:pPr>
              <a:lnSpc>
                <a:spcPct val="150000"/>
              </a:lnSpc>
            </a:pPr>
            <a:r>
              <a:rPr lang="en-IN" dirty="0" smtClean="0">
                <a:solidFill>
                  <a:schemeClr val="bg1"/>
                </a:solidFill>
                <a:latin typeface="Times New Roman" pitchFamily="18" charset="0"/>
                <a:cs typeface="Times New Roman" pitchFamily="18" charset="0"/>
              </a:rPr>
              <a:t>Azure </a:t>
            </a:r>
            <a:r>
              <a:rPr lang="en-IN" dirty="0">
                <a:solidFill>
                  <a:schemeClr val="bg1"/>
                </a:solidFill>
                <a:latin typeface="Times New Roman" pitchFamily="18" charset="0"/>
                <a:cs typeface="Times New Roman" pitchFamily="18" charset="0"/>
              </a:rPr>
              <a:t>Quantum is a full-stack cloud service designed to allow users remote access to quantum computers. Azure Quantum focuses on integrating quantum computing tools and its Azure cloud service.</a:t>
            </a:r>
          </a:p>
          <a:p>
            <a:endParaRPr lang="en-IN" dirty="0"/>
          </a:p>
        </p:txBody>
      </p:sp>
      <p:pic>
        <p:nvPicPr>
          <p:cNvPr id="10244" name="Picture 4" descr="Microsoft's quantum computing platform is now in limited preview |  TechCrun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2435583"/>
            <a:ext cx="3703237" cy="2468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798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0" y="1521844"/>
            <a:ext cx="4714803" cy="2757599"/>
          </a:xfrm>
          <a:prstGeom prst="rect">
            <a:avLst/>
          </a:prstGeom>
        </p:spPr>
        <p:txBody>
          <a:bodyPr spcFirstLastPara="1" wrap="square" lIns="91425" tIns="91425" rIns="91425" bIns="91425" anchor="t" anchorCtr="0">
            <a:noAutofit/>
          </a:bodyPr>
          <a:lstStyle/>
          <a:p>
            <a:pPr marL="114300" indent="0" algn="just">
              <a:lnSpc>
                <a:spcPct val="150000"/>
              </a:lnSpc>
              <a:buNone/>
            </a:pPr>
            <a:r>
              <a:rPr lang="en-IN" sz="1200" dirty="0" smtClean="0">
                <a:latin typeface="Times New Roman" pitchFamily="18" charset="0"/>
                <a:cs typeface="Times New Roman" pitchFamily="18" charset="0"/>
              </a:rPr>
              <a:t>-IBM's </a:t>
            </a:r>
            <a:r>
              <a:rPr lang="en-IN" sz="1200" dirty="0">
                <a:latin typeface="Times New Roman" pitchFamily="18" charset="0"/>
                <a:cs typeface="Times New Roman" pitchFamily="18" charset="0"/>
              </a:rPr>
              <a:t>quantum computers are programmed using </a:t>
            </a:r>
            <a:r>
              <a:rPr lang="en-IN" sz="1200" dirty="0">
                <a:latin typeface="Times New Roman" pitchFamily="18" charset="0"/>
                <a:cs typeface="Times New Roman" pitchFamily="18" charset="0"/>
                <a:hlinkClick r:id="rId3"/>
              </a:rPr>
              <a:t>Qiskit</a:t>
            </a:r>
            <a:r>
              <a:rPr lang="en-IN" sz="1200" dirty="0">
                <a:latin typeface="Times New Roman" pitchFamily="18" charset="0"/>
                <a:cs typeface="Times New Roman" pitchFamily="18" charset="0"/>
              </a:rPr>
              <a:t> </a:t>
            </a:r>
            <a:r>
              <a:rPr lang="en-IN" sz="1200" dirty="0" smtClean="0">
                <a:latin typeface="Times New Roman" pitchFamily="18" charset="0"/>
                <a:cs typeface="Times New Roman" pitchFamily="18" charset="0"/>
              </a:rPr>
              <a:t>a </a:t>
            </a:r>
            <a:r>
              <a:rPr lang="en-IN" sz="1200" dirty="0">
                <a:latin typeface="Times New Roman" pitchFamily="18" charset="0"/>
                <a:cs typeface="Times New Roman" pitchFamily="18" charset="0"/>
              </a:rPr>
              <a:t>software development kit in Python</a:t>
            </a:r>
            <a:r>
              <a:rPr lang="en-IN" sz="1200" dirty="0" smtClean="0">
                <a:latin typeface="Times New Roman" pitchFamily="18" charset="0"/>
                <a:cs typeface="Times New Roman" pitchFamily="18" charset="0"/>
              </a:rPr>
              <a:t>.</a:t>
            </a:r>
          </a:p>
          <a:p>
            <a:pPr marL="114300" indent="0" algn="just">
              <a:lnSpc>
                <a:spcPct val="150000"/>
              </a:lnSpc>
              <a:buNone/>
            </a:pPr>
            <a:r>
              <a:rPr lang="en-IN" sz="1200" dirty="0" smtClean="0">
                <a:latin typeface="Times New Roman" pitchFamily="18" charset="0"/>
                <a:cs typeface="Times New Roman" pitchFamily="18" charset="0"/>
              </a:rPr>
              <a:t>-Qiskit </a:t>
            </a:r>
            <a:r>
              <a:rPr lang="en-IN" sz="1200" dirty="0">
                <a:latin typeface="Times New Roman" pitchFamily="18" charset="0"/>
                <a:cs typeface="Times New Roman" pitchFamily="18" charset="0"/>
              </a:rPr>
              <a:t>is free, open source, and accompanied with a comprehensive textbook and semester-length course</a:t>
            </a:r>
            <a:r>
              <a:rPr lang="en-IN" sz="1200" dirty="0" smtClean="0">
                <a:latin typeface="Times New Roman" pitchFamily="18" charset="0"/>
                <a:cs typeface="Times New Roman" pitchFamily="18" charset="0"/>
              </a:rPr>
              <a:t>.</a:t>
            </a:r>
          </a:p>
          <a:p>
            <a:pPr marL="114300" indent="0" algn="just">
              <a:lnSpc>
                <a:spcPct val="150000"/>
              </a:lnSpc>
              <a:buNone/>
            </a:pPr>
            <a:r>
              <a:rPr lang="en-IN" sz="1200" dirty="0" smtClean="0">
                <a:latin typeface="Times New Roman" pitchFamily="18" charset="0"/>
                <a:cs typeface="Times New Roman" pitchFamily="18" charset="0"/>
              </a:rPr>
              <a:t>-QISKit </a:t>
            </a:r>
            <a:r>
              <a:rPr lang="en-IN" sz="1200" dirty="0">
                <a:latin typeface="Times New Roman" pitchFamily="18" charset="0"/>
                <a:cs typeface="Times New Roman" pitchFamily="18" charset="0"/>
              </a:rPr>
              <a:t>is the software that sits between quantum algorithms from one side, and the physical quantum device from the other. </a:t>
            </a:r>
            <a:endParaRPr lang="en-IN" sz="1200" dirty="0" smtClean="0">
              <a:latin typeface="Times New Roman" pitchFamily="18" charset="0"/>
              <a:cs typeface="Times New Roman" pitchFamily="18" charset="0"/>
            </a:endParaRPr>
          </a:p>
          <a:p>
            <a:pPr marL="114300" indent="0" algn="just">
              <a:lnSpc>
                <a:spcPct val="150000"/>
              </a:lnSpc>
              <a:buNone/>
            </a:pPr>
            <a:r>
              <a:rPr lang="en-IN" sz="1200" dirty="0" smtClean="0">
                <a:latin typeface="Times New Roman" pitchFamily="18" charset="0"/>
                <a:cs typeface="Times New Roman" pitchFamily="18" charset="0"/>
              </a:rPr>
              <a:t>-It </a:t>
            </a:r>
            <a:r>
              <a:rPr lang="en-IN" sz="1200" dirty="0">
                <a:latin typeface="Times New Roman" pitchFamily="18" charset="0"/>
                <a:cs typeface="Times New Roman" pitchFamily="18" charset="0"/>
              </a:rPr>
              <a:t>translates common programming languages like Python into quantum machine language. This means anyone outside of the IBM Q lab can program a quantum computer.</a:t>
            </a:r>
          </a:p>
        </p:txBody>
      </p:sp>
      <p:sp>
        <p:nvSpPr>
          <p:cNvPr id="507" name="Google Shape;507;p28"/>
          <p:cNvSpPr txBox="1">
            <a:spLocks noGrp="1"/>
          </p:cNvSpPr>
          <p:nvPr>
            <p:ph type="ctrTitle"/>
          </p:nvPr>
        </p:nvSpPr>
        <p:spPr>
          <a:xfrm>
            <a:off x="539552" y="1161231"/>
            <a:ext cx="5328592" cy="360613"/>
          </a:xfrm>
          <a:prstGeom prst="rect">
            <a:avLst/>
          </a:prstGeom>
        </p:spPr>
        <p:txBody>
          <a:bodyPr spcFirstLastPara="1" wrap="square" lIns="91425" tIns="91425" rIns="91425" bIns="91425" anchor="b" anchorCtr="0">
            <a:noAutofit/>
          </a:bodyPr>
          <a:lstStyle/>
          <a:p>
            <a:pPr fontAlgn="base"/>
            <a:r>
              <a:rPr lang="en-IN" sz="3200" dirty="0"/>
              <a:t>Learn quantum computing </a:t>
            </a:r>
            <a:r>
              <a:rPr lang="en-IN" sz="3200" dirty="0" smtClean="0"/>
              <a:t>programming</a:t>
            </a:r>
            <a:endParaRPr lang="en-IN" sz="3200"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314" name="Picture 2" descr="Coding single qubit circuits in Qiskit | by Madeline Farina | QubitCo |  Medium"/>
          <p:cNvPicPr>
            <a:picLocks noChangeAspect="1" noChangeArrowheads="1"/>
          </p:cNvPicPr>
          <p:nvPr/>
        </p:nvPicPr>
        <p:blipFill rotWithShape="1">
          <a:blip r:embed="rId4">
            <a:extLst>
              <a:ext uri="{28A0092B-C50C-407E-A947-70E740481C1C}">
                <a14:useLocalDpi xmlns:a14="http://schemas.microsoft.com/office/drawing/2010/main" val="0"/>
              </a:ext>
            </a:extLst>
          </a:blip>
          <a:srcRect r="66056"/>
          <a:stretch/>
        </p:blipFill>
        <p:spPr bwMode="auto">
          <a:xfrm>
            <a:off x="5155793" y="1638056"/>
            <a:ext cx="2446054" cy="1928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328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smtClean="0"/>
              <a:t>THANK </a:t>
            </a:r>
            <a:br>
              <a:rPr lang="en" dirty="0" smtClean="0"/>
            </a:br>
            <a:r>
              <a:rPr lang="en" dirty="0" smtClean="0">
                <a:solidFill>
                  <a:schemeClr val="accent3"/>
                </a:solidFill>
              </a:rPr>
              <a:t>YOU</a:t>
            </a:r>
            <a:endParaRPr dirty="0">
              <a:solidFill>
                <a:schemeClr val="accent3"/>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nSpc>
                <a:spcPct val="150000"/>
              </a:lnSpc>
              <a:spcBef>
                <a:spcPts val="1600"/>
              </a:spcBef>
              <a:spcAft>
                <a:spcPts val="1600"/>
              </a:spcAft>
              <a:buNone/>
            </a:pPr>
            <a:r>
              <a:rPr lang="en-IN" sz="1400" dirty="0" smtClean="0"/>
              <a:t>-</a:t>
            </a:r>
            <a:r>
              <a:rPr lang="en-IN" sz="1400" dirty="0" smtClean="0">
                <a:latin typeface="Times New Roman" pitchFamily="18" charset="0"/>
                <a:cs typeface="Times New Roman" pitchFamily="18" charset="0"/>
              </a:rPr>
              <a:t>This </a:t>
            </a:r>
            <a:r>
              <a:rPr lang="en-IN" sz="1400" dirty="0">
                <a:latin typeface="Times New Roman" pitchFamily="18" charset="0"/>
                <a:cs typeface="Times New Roman" pitchFamily="18" charset="0"/>
              </a:rPr>
              <a:t>branch of computer science is </a:t>
            </a:r>
            <a:r>
              <a:rPr lang="en-IN" sz="1400" b="1" dirty="0">
                <a:latin typeface="Times New Roman" pitchFamily="18" charset="0"/>
                <a:cs typeface="Times New Roman" pitchFamily="18" charset="0"/>
              </a:rPr>
              <a:t>based on the principles of the superposition of matter and quantum entanglement and uses a different computation method from the traditional one.</a:t>
            </a:r>
            <a:r>
              <a:rPr lang="en-IN" sz="1400" dirty="0">
                <a:latin typeface="Times New Roman" pitchFamily="18" charset="0"/>
                <a:cs typeface="Times New Roman" pitchFamily="18" charset="0"/>
              </a:rPr>
              <a:t> </a:t>
            </a:r>
            <a:endParaRPr lang="en-IN" sz="1400" dirty="0">
              <a:latin typeface="Times New Roman" pitchFamily="18" charset="0"/>
              <a:cs typeface="Times New Roman" pitchFamily="18" charset="0"/>
            </a:endParaRPr>
          </a:p>
          <a:p>
            <a:pPr marL="0" lvl="0" indent="0">
              <a:lnSpc>
                <a:spcPct val="150000"/>
              </a:lnSpc>
              <a:spcBef>
                <a:spcPts val="1600"/>
              </a:spcBef>
              <a:spcAft>
                <a:spcPts val="1600"/>
              </a:spcAft>
              <a:buNone/>
            </a:pPr>
            <a:r>
              <a:rPr lang="en-IN" sz="1400" dirty="0" smtClean="0">
                <a:latin typeface="Times New Roman" pitchFamily="18" charset="0"/>
                <a:cs typeface="Times New Roman" pitchFamily="18" charset="0"/>
              </a:rPr>
              <a:t>-In </a:t>
            </a:r>
            <a:r>
              <a:rPr lang="en-IN" sz="1400" dirty="0">
                <a:latin typeface="Times New Roman" pitchFamily="18" charset="0"/>
                <a:cs typeface="Times New Roman" pitchFamily="18" charset="0"/>
              </a:rPr>
              <a:t>theory, it would be able to store many more states per unit of information and operate with much more efficient </a:t>
            </a:r>
            <a:r>
              <a:rPr lang="en-IN" sz="1400" dirty="0" smtClean="0">
                <a:latin typeface="Times New Roman" pitchFamily="18" charset="0"/>
                <a:cs typeface="Times New Roman" pitchFamily="18" charset="0"/>
              </a:rPr>
              <a:t>algorithms </a:t>
            </a:r>
            <a:r>
              <a:rPr lang="en-IN" sz="1400" dirty="0">
                <a:latin typeface="Times New Roman" pitchFamily="18" charset="0"/>
                <a:cs typeface="Times New Roman" pitchFamily="18" charset="0"/>
              </a:rPr>
              <a:t>at the numerical level, such as Shor's or quantum annealing</a:t>
            </a:r>
            <a:r>
              <a:rPr lang="en-IN" sz="1400" dirty="0" smtClean="0">
                <a:latin typeface="Times New Roman" pitchFamily="18" charset="0"/>
                <a:cs typeface="Times New Roman" pitchFamily="18" charset="0"/>
              </a:rPr>
              <a:t>.</a:t>
            </a:r>
          </a:p>
          <a:p>
            <a:pPr marL="0" lvl="0" indent="0">
              <a:lnSpc>
                <a:spcPct val="150000"/>
              </a:lnSpc>
              <a:spcBef>
                <a:spcPts val="1600"/>
              </a:spcBef>
              <a:spcAft>
                <a:spcPts val="1600"/>
              </a:spcAft>
              <a:buNone/>
            </a:pPr>
            <a:r>
              <a:rPr lang="en-IN" sz="1400" dirty="0" smtClean="0"/>
              <a:t>-</a:t>
            </a:r>
            <a:r>
              <a:rPr lang="en-IN" sz="1400" dirty="0" smtClean="0">
                <a:latin typeface="Times New Roman" pitchFamily="18" charset="0"/>
                <a:cs typeface="Times New Roman" pitchFamily="18" charset="0"/>
              </a:rPr>
              <a:t>quantum </a:t>
            </a:r>
            <a:r>
              <a:rPr lang="en-IN" sz="1400" dirty="0">
                <a:latin typeface="Times New Roman" pitchFamily="18" charset="0"/>
                <a:cs typeface="Times New Roman" pitchFamily="18" charset="0"/>
              </a:rPr>
              <a:t>computing faces evident problems regarding scalability and incoherence, </a:t>
            </a:r>
            <a:r>
              <a:rPr lang="en-IN" sz="1400" b="1" dirty="0">
                <a:latin typeface="Times New Roman" pitchFamily="18" charset="0"/>
                <a:cs typeface="Times New Roman" pitchFamily="18" charset="0"/>
              </a:rPr>
              <a:t>it makes it possible to perform multiple simultaneous operations and eliminates the tunnel effect that limits current </a:t>
            </a:r>
            <a:r>
              <a:rPr lang="en-IN" sz="1400" b="1" dirty="0" smtClean="0">
                <a:latin typeface="Times New Roman" pitchFamily="18" charset="0"/>
                <a:cs typeface="Times New Roman" pitchFamily="18" charset="0"/>
              </a:rPr>
              <a:t>nanometres </a:t>
            </a:r>
            <a:r>
              <a:rPr lang="en-IN" sz="1400" b="1" dirty="0">
                <a:latin typeface="Times New Roman" pitchFamily="18" charset="0"/>
                <a:cs typeface="Times New Roman" pitchFamily="18" charset="0"/>
              </a:rPr>
              <a:t>scale programming.</a:t>
            </a:r>
            <a:endParaRPr sz="1400" dirty="0">
              <a:latin typeface="Times New Roman" pitchFamily="18" charset="0"/>
              <a:cs typeface="Times New Roman" pitchFamily="18" charset="0"/>
            </a:endParaRPr>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WHAT IS QUANTUM COMPUTING</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251520" y="339502"/>
            <a:ext cx="3744416" cy="2088232"/>
          </a:xfrm>
          <a:prstGeom prst="rect">
            <a:avLst/>
          </a:prstGeom>
        </p:spPr>
        <p:txBody>
          <a:bodyPr spcFirstLastPara="1" wrap="square" lIns="91425" tIns="91425" rIns="91425" bIns="91425" anchor="t" anchorCtr="0">
            <a:noAutofit/>
          </a:bodyPr>
          <a:lstStyle/>
          <a:p>
            <a:pPr marL="165100" indent="0" algn="just" fontAlgn="base">
              <a:buNone/>
            </a:pPr>
            <a:r>
              <a:rPr lang="en-IN" sz="1400" b="1" u="sng" dirty="0">
                <a:latin typeface="Times New Roman" pitchFamily="18" charset="0"/>
                <a:cs typeface="Times New Roman" pitchFamily="18" charset="0"/>
              </a:rPr>
              <a:t>Why do we need quantum computers?</a:t>
            </a:r>
          </a:p>
          <a:p>
            <a:pPr algn="just" fontAlgn="base"/>
            <a:r>
              <a:rPr lang="en-IN" sz="1400" dirty="0" smtClean="0">
                <a:latin typeface="Times New Roman" pitchFamily="18" charset="0"/>
                <a:cs typeface="Times New Roman" pitchFamily="18" charset="0"/>
              </a:rPr>
              <a:t>When </a:t>
            </a:r>
            <a:r>
              <a:rPr lang="en-IN" sz="1400" dirty="0">
                <a:latin typeface="Times New Roman" pitchFamily="18" charset="0"/>
                <a:cs typeface="Times New Roman" pitchFamily="18" charset="0"/>
              </a:rPr>
              <a:t>scientists and engineers encounter difficult problems, they turn to supercomputers. </a:t>
            </a:r>
            <a:endParaRPr lang="en-IN" sz="1400" dirty="0" smtClean="0">
              <a:latin typeface="Times New Roman" pitchFamily="18" charset="0"/>
              <a:cs typeface="Times New Roman" pitchFamily="18" charset="0"/>
            </a:endParaRPr>
          </a:p>
          <a:p>
            <a:pPr algn="just" fontAlgn="base"/>
            <a:r>
              <a:rPr lang="en-IN" sz="1400" dirty="0" smtClean="0">
                <a:latin typeface="Times New Roman" pitchFamily="18" charset="0"/>
                <a:cs typeface="Times New Roman" pitchFamily="18" charset="0"/>
              </a:rPr>
              <a:t>These </a:t>
            </a:r>
            <a:r>
              <a:rPr lang="en-IN" sz="1400" dirty="0">
                <a:latin typeface="Times New Roman" pitchFamily="18" charset="0"/>
                <a:cs typeface="Times New Roman" pitchFamily="18" charset="0"/>
              </a:rPr>
              <a:t>are very large classical computers, often with thousands of classical CPU and GPU cores. However, even supercomputers struggle to solve certain kinds of </a:t>
            </a:r>
            <a:r>
              <a:rPr lang="en-IN" sz="1400" dirty="0" smtClean="0">
                <a:latin typeface="Times New Roman" pitchFamily="18" charset="0"/>
                <a:cs typeface="Times New Roman" pitchFamily="18" charset="0"/>
              </a:rPr>
              <a:t>problems.</a:t>
            </a:r>
            <a:endParaRPr lang="en-IN" sz="1400" dirty="0">
              <a:latin typeface="Times New Roman" pitchFamily="18" charset="0"/>
              <a:cs typeface="Times New Roman" pitchFamily="18" charset="0"/>
            </a:endParaRPr>
          </a:p>
        </p:txBody>
      </p:sp>
      <p:pic>
        <p:nvPicPr>
          <p:cNvPr id="2050" name="Picture 2" descr="The Quantum Computing Era Is Here. Why It Matters—And How It May Change Our  Wor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643758"/>
            <a:ext cx="3312368" cy="22082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The computational power of Quantum Computers: an intuitive guide | by Karel  Dumon | 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19" y="2550953"/>
            <a:ext cx="2956665" cy="2253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786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323528" y="771550"/>
            <a:ext cx="3744416" cy="4320480"/>
          </a:xfrm>
          <a:prstGeom prst="rect">
            <a:avLst/>
          </a:prstGeom>
        </p:spPr>
        <p:txBody>
          <a:bodyPr spcFirstLastPara="1" wrap="square" lIns="91425" tIns="91425" rIns="91425" bIns="91425" anchor="t" anchorCtr="0">
            <a:noAutofit/>
          </a:bodyPr>
          <a:lstStyle/>
          <a:p>
            <a:pPr algn="just" fontAlgn="base"/>
            <a:r>
              <a:rPr lang="en-IN" sz="1400" dirty="0" smtClean="0">
                <a:latin typeface="Times New Roman" pitchFamily="18" charset="0"/>
                <a:cs typeface="Times New Roman" pitchFamily="18" charset="0"/>
              </a:rPr>
              <a:t>If </a:t>
            </a:r>
            <a:r>
              <a:rPr lang="en-IN" sz="1400" dirty="0">
                <a:latin typeface="Times New Roman" pitchFamily="18" charset="0"/>
                <a:cs typeface="Times New Roman" pitchFamily="18" charset="0"/>
              </a:rPr>
              <a:t>a supercomputer gets stumped, that's probably because the big classical machine was asked to solve a problem with a high degree of complexity. When classical computers fail, it's often due to </a:t>
            </a:r>
            <a:r>
              <a:rPr lang="en-IN" sz="1400" dirty="0" smtClean="0">
                <a:latin typeface="Times New Roman" pitchFamily="18" charset="0"/>
                <a:cs typeface="Times New Roman" pitchFamily="18" charset="0"/>
              </a:rPr>
              <a:t>complexity.</a:t>
            </a:r>
            <a:endParaRPr lang="en-IN" sz="1400" dirty="0">
              <a:latin typeface="Times New Roman" pitchFamily="18" charset="0"/>
              <a:cs typeface="Times New Roman" pitchFamily="18" charset="0"/>
            </a:endParaRPr>
          </a:p>
          <a:p>
            <a:pPr algn="just" fontAlgn="base"/>
            <a:r>
              <a:rPr lang="en-IN" sz="1400" dirty="0">
                <a:latin typeface="Times New Roman" pitchFamily="18" charset="0"/>
                <a:cs typeface="Times New Roman" pitchFamily="18" charset="0"/>
              </a:rPr>
              <a:t>Complex problems are problems with lots of variables interacting in complicated </a:t>
            </a:r>
            <a:r>
              <a:rPr lang="en-IN" sz="1400" dirty="0" smtClean="0">
                <a:latin typeface="Times New Roman" pitchFamily="18" charset="0"/>
                <a:cs typeface="Times New Roman" pitchFamily="18" charset="0"/>
              </a:rPr>
              <a:t>ways.</a:t>
            </a:r>
          </a:p>
          <a:p>
            <a:pPr algn="just" fontAlgn="base"/>
            <a:r>
              <a:rPr lang="en-IN" sz="1400" dirty="0" err="1" smtClean="0">
                <a:latin typeface="Times New Roman" pitchFamily="18" charset="0"/>
                <a:cs typeface="Times New Roman" pitchFamily="18" charset="0"/>
              </a:rPr>
              <a:t>Modeling</a:t>
            </a:r>
            <a:r>
              <a:rPr lang="en-IN" sz="1400" dirty="0" smtClean="0">
                <a:latin typeface="Times New Roman" pitchFamily="18" charset="0"/>
                <a:cs typeface="Times New Roman" pitchFamily="18" charset="0"/>
              </a:rPr>
              <a:t> </a:t>
            </a:r>
            <a:r>
              <a:rPr lang="en-IN" sz="1400" dirty="0">
                <a:latin typeface="Times New Roman" pitchFamily="18" charset="0"/>
                <a:cs typeface="Times New Roman" pitchFamily="18" charset="0"/>
              </a:rPr>
              <a:t>the </a:t>
            </a:r>
            <a:r>
              <a:rPr lang="en-IN" sz="1400" dirty="0" err="1">
                <a:latin typeface="Times New Roman" pitchFamily="18" charset="0"/>
                <a:cs typeface="Times New Roman" pitchFamily="18" charset="0"/>
              </a:rPr>
              <a:t>behavior</a:t>
            </a:r>
            <a:r>
              <a:rPr lang="en-IN" sz="1400" dirty="0">
                <a:latin typeface="Times New Roman" pitchFamily="18" charset="0"/>
                <a:cs typeface="Times New Roman" pitchFamily="18" charset="0"/>
              </a:rPr>
              <a:t> of individual atoms in a molecule is a complex problem, because of all the different electrons interacting with one </a:t>
            </a:r>
            <a:r>
              <a:rPr lang="en-IN" sz="1400" dirty="0" smtClean="0">
                <a:latin typeface="Times New Roman" pitchFamily="18" charset="0"/>
                <a:cs typeface="Times New Roman" pitchFamily="18" charset="0"/>
              </a:rPr>
              <a:t>another.</a:t>
            </a:r>
          </a:p>
          <a:p>
            <a:pPr algn="just" fontAlgn="base"/>
            <a:r>
              <a:rPr lang="en-IN" sz="1400" dirty="0" smtClean="0">
                <a:latin typeface="Times New Roman" pitchFamily="18" charset="0"/>
                <a:cs typeface="Times New Roman" pitchFamily="18" charset="0"/>
              </a:rPr>
              <a:t>Sorting </a:t>
            </a:r>
            <a:r>
              <a:rPr lang="en-IN" sz="1400" dirty="0">
                <a:latin typeface="Times New Roman" pitchFamily="18" charset="0"/>
                <a:cs typeface="Times New Roman" pitchFamily="18" charset="0"/>
              </a:rPr>
              <a:t>out the ideal routes for a few hundred tankers in a global shipping network is complex too. </a:t>
            </a:r>
            <a:r>
              <a:rPr lang="en-IN" sz="1600" dirty="0">
                <a:latin typeface="Times New Roman" pitchFamily="18" charset="0"/>
                <a:cs typeface="Times New Roman" pitchFamily="18" charset="0"/>
              </a:rPr>
              <a:t> </a:t>
            </a:r>
          </a:p>
          <a:p>
            <a:pPr marL="0" lvl="0" indent="0">
              <a:lnSpc>
                <a:spcPct val="150000"/>
              </a:lnSpc>
              <a:spcBef>
                <a:spcPts val="1600"/>
              </a:spcBef>
              <a:spcAft>
                <a:spcPts val="1600"/>
              </a:spcAft>
              <a:buNone/>
            </a:pPr>
            <a:endParaRPr sz="1400" dirty="0">
              <a:latin typeface="Times New Roman" pitchFamily="18" charset="0"/>
              <a:cs typeface="Times New Roman" pitchFamily="18" charset="0"/>
            </a:endParaRPr>
          </a:p>
        </p:txBody>
      </p:sp>
      <p:pic>
        <p:nvPicPr>
          <p:cNvPr id="3074" name="Picture 2" descr="Alphabet Has a Second, Secretive Quantum Computing Team | WI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79662"/>
            <a:ext cx="3996444"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566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just">
              <a:spcBef>
                <a:spcPts val="1600"/>
              </a:spcBef>
              <a:spcAft>
                <a:spcPts val="1600"/>
              </a:spcAft>
              <a:buNone/>
            </a:pPr>
            <a:r>
              <a:rPr lang="en-IN" sz="1400" dirty="0" smtClean="0">
                <a:latin typeface="Times New Roman" pitchFamily="18" charset="0"/>
                <a:cs typeface="Times New Roman" pitchFamily="18" charset="0"/>
              </a:rPr>
              <a:t>-</a:t>
            </a:r>
            <a:r>
              <a:rPr lang="en-IN" sz="1400" dirty="0">
                <a:latin typeface="Times New Roman" pitchFamily="18" charset="0"/>
                <a:cs typeface="Times New Roman" pitchFamily="18" charset="0"/>
              </a:rPr>
              <a:t>Quantum mechanics </a:t>
            </a:r>
            <a:r>
              <a:rPr lang="en-IN" sz="1400" b="1" dirty="0">
                <a:latin typeface="Times New Roman" pitchFamily="18" charset="0"/>
                <a:cs typeface="Times New Roman" pitchFamily="18" charset="0"/>
              </a:rPr>
              <a:t>explain how the universe works at a scale smaller than atoms</a:t>
            </a:r>
            <a:r>
              <a:rPr lang="en-IN" sz="1400" dirty="0">
                <a:latin typeface="Times New Roman" pitchFamily="18" charset="0"/>
                <a:cs typeface="Times New Roman" pitchFamily="18" charset="0"/>
              </a:rPr>
              <a:t>. It is also called quantum physics or quantum theory. Mechanics is the part of physics that explains how things move and quantum is the Latin word for 'how much</a:t>
            </a:r>
            <a:r>
              <a:rPr lang="en-IN" sz="1400" dirty="0" smtClean="0">
                <a:latin typeface="Times New Roman" pitchFamily="18" charset="0"/>
                <a:cs typeface="Times New Roman" pitchFamily="18" charset="0"/>
              </a:rPr>
              <a:t>'.</a:t>
            </a:r>
          </a:p>
          <a:p>
            <a:pPr marL="0" lvl="0" indent="0" algn="just">
              <a:spcBef>
                <a:spcPts val="1600"/>
              </a:spcBef>
              <a:spcAft>
                <a:spcPts val="1600"/>
              </a:spcAft>
              <a:buNone/>
            </a:pPr>
            <a:r>
              <a:rPr lang="en-US" sz="1400" dirty="0" smtClean="0">
                <a:latin typeface="Times New Roman" pitchFamily="18" charset="0"/>
                <a:cs typeface="Times New Roman" pitchFamily="18" charset="0"/>
              </a:rPr>
              <a:t>-</a:t>
            </a:r>
            <a:r>
              <a:rPr lang="en-IN" sz="1400" dirty="0">
                <a:latin typeface="Times New Roman" pitchFamily="18" charset="0"/>
                <a:cs typeface="Times New Roman" pitchFamily="18" charset="0"/>
              </a:rPr>
              <a:t>We propose six principles as the fundamental principles of quantum mechanics: </a:t>
            </a:r>
            <a:r>
              <a:rPr lang="en-IN" sz="1400" b="1" dirty="0">
                <a:latin typeface="Times New Roman" pitchFamily="18" charset="0"/>
                <a:cs typeface="Times New Roman" pitchFamily="18" charset="0"/>
              </a:rPr>
              <a:t>principle of space and time, Galilean principle of relativity, Hamilton's principle, wave principle, probability principle, and principle of indestructibility and increatiblity of particles</a:t>
            </a:r>
            <a:r>
              <a:rPr lang="en-IN" sz="1400" dirty="0" smtClean="0">
                <a:latin typeface="Times New Roman" pitchFamily="18" charset="0"/>
                <a:cs typeface="Times New Roman" pitchFamily="18" charset="0"/>
              </a:rPr>
              <a:t>.</a:t>
            </a:r>
          </a:p>
          <a:p>
            <a:pPr marL="0" lvl="0" indent="0" algn="just">
              <a:spcBef>
                <a:spcPts val="1600"/>
              </a:spcBef>
              <a:spcAft>
                <a:spcPts val="1600"/>
              </a:spcAft>
              <a:buNone/>
            </a:pPr>
            <a:r>
              <a:rPr lang="en-US" sz="1400" dirty="0" smtClean="0">
                <a:latin typeface="Times New Roman" pitchFamily="18" charset="0"/>
                <a:cs typeface="Times New Roman" pitchFamily="18" charset="0"/>
              </a:rPr>
              <a:t>-</a:t>
            </a:r>
            <a:r>
              <a:rPr lang="en-IN" sz="1400" b="1" dirty="0">
                <a:latin typeface="Times New Roman" pitchFamily="18" charset="0"/>
                <a:cs typeface="Times New Roman" pitchFamily="18" charset="0"/>
              </a:rPr>
              <a:t>quantum mechanics plays a role in the brain</a:t>
            </a:r>
            <a:r>
              <a:rPr lang="en-IN" sz="1400" dirty="0">
                <a:latin typeface="Times New Roman" pitchFamily="18" charset="0"/>
                <a:cs typeface="Times New Roman" pitchFamily="18" charset="0"/>
              </a:rPr>
              <a:t> since quantum mechanics determines the shapes and properties of molecules like neurotransmitters and proteins, and these molecules affect how the brain works. This is the reason that drugs such as morphine affect consciousness.</a:t>
            </a:r>
            <a:endParaRPr lang="en-IN" sz="1400" dirty="0" smtClean="0">
              <a:latin typeface="Times New Roman" pitchFamily="18" charset="0"/>
              <a:cs typeface="Times New Roman" pitchFamily="18" charset="0"/>
            </a:endParaRPr>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WHAT IS QUANTUM MECHANICS</a:t>
            </a:r>
            <a:endParaRPr dirty="0"/>
          </a:p>
        </p:txBody>
      </p:sp>
    </p:spTree>
    <p:extLst>
      <p:ext uri="{BB962C8B-B14F-4D97-AF65-F5344CB8AC3E}">
        <p14:creationId xmlns:p14="http://schemas.microsoft.com/office/powerpoint/2010/main" val="2393882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26196" y="1091177"/>
            <a:ext cx="4714803" cy="2757599"/>
          </a:xfrm>
          <a:prstGeom prst="rect">
            <a:avLst/>
          </a:prstGeom>
        </p:spPr>
        <p:txBody>
          <a:bodyPr spcFirstLastPara="1" wrap="square" lIns="91425" tIns="91425" rIns="91425" bIns="91425" anchor="t" anchorCtr="0">
            <a:noAutofit/>
          </a:bodyPr>
          <a:lstStyle/>
          <a:p>
            <a:r>
              <a:rPr lang="en-IN" sz="1400" dirty="0" smtClean="0"/>
              <a:t>Quantum </a:t>
            </a:r>
            <a:r>
              <a:rPr lang="en-IN" sz="1400" dirty="0"/>
              <a:t>computing uses the </a:t>
            </a:r>
            <a:r>
              <a:rPr lang="en-IN" sz="1400" dirty="0" err="1"/>
              <a:t>qubit</a:t>
            </a:r>
            <a:r>
              <a:rPr lang="en-IN" sz="1400" dirty="0"/>
              <a:t> as the basic unit of information rather than the conventional bit. </a:t>
            </a:r>
            <a:endParaRPr lang="en-IN" sz="1400" dirty="0" smtClean="0"/>
          </a:p>
          <a:p>
            <a:r>
              <a:rPr lang="en-IN" sz="1400" b="1" dirty="0" smtClean="0"/>
              <a:t>The </a:t>
            </a:r>
            <a:r>
              <a:rPr lang="en-IN" sz="1400" b="1" dirty="0"/>
              <a:t>main characteristic of this alternative system is that it permits the coherent superposition of ones and zeros,</a:t>
            </a:r>
            <a:r>
              <a:rPr lang="en-IN" sz="1400" dirty="0"/>
              <a:t> the digits of the binary system around which all computing revolves. </a:t>
            </a:r>
            <a:endParaRPr lang="en-IN" sz="1400" dirty="0" smtClean="0"/>
          </a:p>
          <a:p>
            <a:r>
              <a:rPr lang="en-IN" sz="1400" dirty="0" smtClean="0"/>
              <a:t>Bits</a:t>
            </a:r>
            <a:r>
              <a:rPr lang="en-IN" sz="1400" dirty="0"/>
              <a:t>, on the other hand, can only have one value at a time — either one or zero </a:t>
            </a:r>
            <a:r>
              <a:rPr lang="en-IN" sz="1400" dirty="0" smtClean="0"/>
              <a:t>—.</a:t>
            </a:r>
            <a:endParaRPr lang="en-IN" sz="1400" dirty="0"/>
          </a:p>
        </p:txBody>
      </p:sp>
      <p:sp>
        <p:nvSpPr>
          <p:cNvPr id="507" name="Google Shape;507;p28"/>
          <p:cNvSpPr txBox="1">
            <a:spLocks noGrp="1"/>
          </p:cNvSpPr>
          <p:nvPr>
            <p:ph type="ctrTitle"/>
          </p:nvPr>
        </p:nvSpPr>
        <p:spPr>
          <a:xfrm>
            <a:off x="467544" y="628868"/>
            <a:ext cx="3377111" cy="431883"/>
          </a:xfrm>
          <a:prstGeom prst="rect">
            <a:avLst/>
          </a:prstGeom>
        </p:spPr>
        <p:txBody>
          <a:bodyPr spcFirstLastPara="1" wrap="square" lIns="91425" tIns="91425" rIns="91425" bIns="91425" anchor="b" anchorCtr="0">
            <a:noAutofit/>
          </a:bodyPr>
          <a:lstStyle/>
          <a:p>
            <a:r>
              <a:rPr lang="en-IN" sz="3200" dirty="0"/>
              <a:t>WHAT IS A QUBIT?</a:t>
            </a:r>
            <a:endParaRPr lang="en-IN" sz="3200"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GenuineGargantuanHogget-mobile-1.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841421" y="1521844"/>
            <a:ext cx="3916626" cy="2203102"/>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mute="1">
                <p:cTn id="7" fill="hold" display="0">
                  <p:stCondLst>
                    <p:cond delay="indefinite"/>
                  </p:stCondLst>
                </p:cTn>
                <p:tgtEl>
                  <p:spTgt spid="2"/>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103344" y="1108462"/>
            <a:ext cx="4714803" cy="2757599"/>
          </a:xfrm>
          <a:prstGeom prst="rect">
            <a:avLst/>
          </a:prstGeom>
        </p:spPr>
        <p:txBody>
          <a:bodyPr spcFirstLastPara="1" wrap="square" lIns="91425" tIns="91425" rIns="91425" bIns="91425" anchor="t" anchorCtr="0">
            <a:noAutofit/>
          </a:bodyPr>
          <a:lstStyle/>
          <a:p>
            <a:r>
              <a:rPr lang="en-IN" sz="1400" dirty="0" smtClean="0"/>
              <a:t>This </a:t>
            </a:r>
            <a:r>
              <a:rPr lang="en-IN" sz="1400" dirty="0"/>
              <a:t>aspect of quantum technology means that a </a:t>
            </a:r>
            <a:r>
              <a:rPr lang="en-IN" sz="1400" dirty="0" err="1"/>
              <a:t>qubit</a:t>
            </a:r>
            <a:r>
              <a:rPr lang="en-IN" sz="1400" dirty="0"/>
              <a:t> can be both zero and one at the same time, and in different proportions</a:t>
            </a:r>
            <a:r>
              <a:rPr lang="en-IN" sz="1400" dirty="0" smtClean="0"/>
              <a:t>.</a:t>
            </a:r>
          </a:p>
          <a:p>
            <a:endParaRPr lang="en-IN" sz="1400" dirty="0" smtClean="0"/>
          </a:p>
          <a:p>
            <a:r>
              <a:rPr lang="en-IN" sz="1400" dirty="0"/>
              <a:t> </a:t>
            </a:r>
            <a:r>
              <a:rPr lang="en-IN" sz="1400" b="1" dirty="0"/>
              <a:t>This multiplicity of states makes it possible for a quantum computer with just 30 qubits, for example, to perform 10 billion floating-point operations per second,</a:t>
            </a:r>
            <a:r>
              <a:rPr lang="en-IN" sz="1400" dirty="0"/>
              <a:t> which is about 5.8 billion more than the most powerful PlayStation video game console on the market.</a:t>
            </a:r>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4" name="GlisteningHonestHammerheadshark-mobile.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123090" y="1580069"/>
            <a:ext cx="3613892" cy="2032814"/>
          </a:xfrm>
          <a:prstGeom prst="rect">
            <a:avLst/>
          </a:prstGeom>
        </p:spPr>
      </p:pic>
    </p:spTree>
    <p:extLst>
      <p:ext uri="{BB962C8B-B14F-4D97-AF65-F5344CB8AC3E}">
        <p14:creationId xmlns:p14="http://schemas.microsoft.com/office/powerpoint/2010/main" val="121777154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4"/>
                                        </p:tgtEl>
                                      </p:cBhvr>
                                    </p:cmd>
                                  </p:childTnLst>
                                </p:cTn>
                              </p:par>
                            </p:childTnLst>
                          </p:cTn>
                        </p:par>
                      </p:childTnLst>
                    </p:cTn>
                  </p:par>
                </p:childTnLst>
              </p:cTn>
              <p:nextCondLst>
                <p:cond evt="onClick" delay="0">
                  <p:tgtEl>
                    <p:spTgt spid="64"/>
                  </p:tgtEl>
                </p:cond>
              </p:nextCondLst>
            </p:seq>
            <p:video>
              <p:cMediaNode vol="80000">
                <p:cTn id="7" fill="hold" display="0">
                  <p:stCondLst>
                    <p:cond delay="indefinite"/>
                  </p:stCondLst>
                </p:cTn>
                <p:tgtEl>
                  <p:spTgt spid="64"/>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323528" y="411510"/>
            <a:ext cx="7985624" cy="5758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CLASSICAL COMPUTING VS QUANTUM COMPUTING</a:t>
            </a:r>
            <a:endParaRPr dirty="0"/>
          </a:p>
        </p:txBody>
      </p:sp>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50000"/>
          <a:stretch/>
        </p:blipFill>
        <p:spPr bwMode="auto">
          <a:xfrm>
            <a:off x="611560" y="1275606"/>
            <a:ext cx="3240360" cy="3579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descr="Quantum Computing ?/!. Zeros and ones. This is how we imagined… | by Bhavin  Jawade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1491630"/>
            <a:ext cx="4538566"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726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pic>
        <p:nvPicPr>
          <p:cNvPr id="6146" name="Picture 2" descr="Quantum Computing Vs. Classical Computing In One Graphic - CB Insights  Research"/>
          <p:cNvPicPr>
            <a:picLocks noChangeAspect="1" noChangeArrowheads="1"/>
          </p:cNvPicPr>
          <p:nvPr/>
        </p:nvPicPr>
        <p:blipFill rotWithShape="1">
          <a:blip r:embed="rId3">
            <a:extLst>
              <a:ext uri="{28A0092B-C50C-407E-A947-70E740481C1C}">
                <a14:useLocalDpi xmlns:a14="http://schemas.microsoft.com/office/drawing/2010/main" val="0"/>
              </a:ext>
            </a:extLst>
          </a:blip>
          <a:srcRect b="7289"/>
          <a:stretch/>
        </p:blipFill>
        <p:spPr bwMode="auto">
          <a:xfrm>
            <a:off x="188568" y="377561"/>
            <a:ext cx="3960440" cy="458971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QOQMS | Research - Quantum Comput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1995686"/>
            <a:ext cx="4200982" cy="1879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483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301</Words>
  <Application>Microsoft Office PowerPoint</Application>
  <PresentationFormat>On-screen Show (16:9)</PresentationFormat>
  <Paragraphs>59</Paragraphs>
  <Slides>17</Slides>
  <Notes>17</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Share Tech</vt:lpstr>
      <vt:lpstr>Times New Roman</vt:lpstr>
      <vt:lpstr>Maven Pro</vt:lpstr>
      <vt:lpstr>Nunito Light</vt:lpstr>
      <vt:lpstr>Livvic Light</vt:lpstr>
      <vt:lpstr>Data Science Consulting by Slidesgo</vt:lpstr>
      <vt:lpstr>QUANTUM COMPUTING</vt:lpstr>
      <vt:lpstr>WHAT IS QUANTUM COMPUTING</vt:lpstr>
      <vt:lpstr>PowerPoint Presentation</vt:lpstr>
      <vt:lpstr>PowerPoint Presentation</vt:lpstr>
      <vt:lpstr>WHAT IS QUANTUM MECHANICS</vt:lpstr>
      <vt:lpstr>WHAT IS A QUBIT?</vt:lpstr>
      <vt:lpstr>PowerPoint Presentation</vt:lpstr>
      <vt:lpstr>CLASSICAL COMPUTING VS QUANTUM COMPUTING</vt:lpstr>
      <vt:lpstr>PowerPoint Presentation</vt:lpstr>
      <vt:lpstr>How do quantum computers work?</vt:lpstr>
      <vt:lpstr>PowerPoint Presentation</vt:lpstr>
      <vt:lpstr>APPLICATION OF QUANTUM COMPUTING</vt:lpstr>
      <vt:lpstr>PowerPoint Presentation</vt:lpstr>
      <vt:lpstr>FUTURE SCOPE</vt:lpstr>
      <vt:lpstr>PowerPoint Presentation</vt:lpstr>
      <vt:lpstr>Learn quantum computing programming</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COMPUTING</dc:title>
  <dc:creator>USER</dc:creator>
  <cp:lastModifiedBy>USER</cp:lastModifiedBy>
  <cp:revision>10</cp:revision>
  <dcterms:modified xsi:type="dcterms:W3CDTF">2022-05-31T15:01:44Z</dcterms:modified>
</cp:coreProperties>
</file>