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99" r:id="rId4"/>
  </p:sldMasterIdLst>
  <p:notesMasterIdLst>
    <p:notesMasterId r:id="rId14"/>
  </p:notesMasterIdLst>
  <p:handoutMasterIdLst>
    <p:handoutMasterId r:id="rId15"/>
  </p:handoutMasterIdLst>
  <p:sldIdLst>
    <p:sldId id="256" r:id="rId5"/>
    <p:sldId id="292" r:id="rId6"/>
    <p:sldId id="297" r:id="rId7"/>
    <p:sldId id="287" r:id="rId8"/>
    <p:sldId id="283" r:id="rId9"/>
    <p:sldId id="302" r:id="rId10"/>
    <p:sldId id="299" r:id="rId11"/>
    <p:sldId id="300" r:id="rId12"/>
    <p:sldId id="30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2" autoAdjust="0"/>
    <p:restoredTop sz="95414" autoAdjust="0"/>
  </p:normalViewPr>
  <p:slideViewPr>
    <p:cSldViewPr snapToGrid="0" showGuides="1">
      <p:cViewPr varScale="1">
        <p:scale>
          <a:sx n="110" d="100"/>
          <a:sy n="110" d="100"/>
        </p:scale>
        <p:origin x="656" y="16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12/28/24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12/28/24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174803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165702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956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8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3045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18629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5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47680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64149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087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9392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162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204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244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66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012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225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00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B1561DF-26A0-6739-95BB-64CDC4C2C6C7}"/>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053579F-32D7-9FD1-DC84-FA7E491BF51E}"/>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DA544AA-CD43-1627-B3BA-3D86AE3F66BA}"/>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B9861A-053E-6F37-B96F-66C27B486406}"/>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16712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6" r:id="rId15"/>
    <p:sldLayoutId id="2147483817" r:id="rId16"/>
    <p:sldLayoutId id="2147483818"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ml.azure.com/fileexplorerAzNB?wsid=/subscriptions/eac65e27-7f2d-4146-846e-db4999f92ad8/resourceGroups/amohammad4-rg/providers/Microsoft.MachineLearningServices/workspaces/Aisha_Mohammad&amp;tid=350c54e6-0497-4fff-b117-17d8181c8aac&amp;activeFilePath=Users/amohammad4/Capstone.ipynb" TargetMode="External"/><Relationship Id="rId2" Type="http://schemas.openxmlformats.org/officeDocument/2006/relationships/hyperlink" Target="https://ml.azure.com/fileexplorerAzNB?wsid=/subscriptions/eac65e27-7f2d-4146-846e-db4999f92ad8/resourceGroups/amohammad4-rg/providers/Microsoft.MachineLearningServices/workspaces/Aisha_Mohammad&amp;tid=350c54e6-0497-4fff-b117-17d8181c8aac&amp;activeFilePath=Users/amohammad4/Capstone%20MVP.ipynb" TargetMode="External"/><Relationship Id="rId1" Type="http://schemas.openxmlformats.org/officeDocument/2006/relationships/slideLayout" Target="../slideLayouts/slideLayout16.xml"/><Relationship Id="rId5" Type="http://schemas.openxmlformats.org/officeDocument/2006/relationships/hyperlink" Target="https://saintpeters-team-hisfhzp1.atlassian.net/jira/core/projects/DTP/timeline?rangeMode=weeks&amp;atlOrigin=eyJpIjoiZTI2YzQwYWQ4ZjcwNGY1ZWIyMGQ2YzU0YWY0NzRlYjEiLCJwIjoiaiJ9" TargetMode="External"/><Relationship Id="rId4" Type="http://schemas.openxmlformats.org/officeDocument/2006/relationships/hyperlink" Target="https://github.com/Aisha-datatech/Capston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48055" y="1956121"/>
            <a:ext cx="11265407" cy="1019509"/>
          </a:xfrm>
        </p:spPr>
        <p:txBody>
          <a:bodyPr/>
          <a:lstStyle/>
          <a:p>
            <a:r>
              <a:rPr lang="en-GB" b="1" dirty="0"/>
              <a:t>Predicting  Heart  Disease  Risk:  Analyzing Health and Socio-Economic Indicators</a:t>
            </a:r>
            <a:br>
              <a:rPr lang="en-GB" b="1" dirty="0"/>
            </a:br>
            <a:br>
              <a:rPr lang="en-GB" b="1" dirty="0"/>
            </a:br>
            <a:r>
              <a:rPr lang="en-GB" sz="1600" dirty="0"/>
              <a:t>Aisha Mohammad</a:t>
            </a:r>
            <a:br>
              <a:rPr lang="en-GB" dirty="0"/>
            </a:br>
            <a:endParaRPr lang="en-US" dirty="0"/>
          </a:p>
        </p:txBody>
      </p:sp>
      <p:pic>
        <p:nvPicPr>
          <p:cNvPr id="10" name="Picture Placeholder 9">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a:blip r:embed="rId3"/>
          <a:srcRect t="24054" b="24054"/>
          <a:stretch/>
        </p:blipFill>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657600" cy="725734"/>
          </a:xfrm>
        </p:spPr>
        <p:txBody>
          <a:bodyPr/>
          <a:lstStyle/>
          <a:p>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219920" y="1365812"/>
            <a:ext cx="4618298" cy="5007555"/>
          </a:xfrm>
        </p:spPr>
        <p:txBody>
          <a:bodyPr/>
          <a:lstStyle/>
          <a:p>
            <a:pPr marL="285750" indent="-285750">
              <a:buFont typeface="Arial" panose="020B0604020202020204" pitchFamily="34" charset="0"/>
              <a:buChar char="•"/>
            </a:pPr>
            <a:r>
              <a:rPr lang="en-US" dirty="0"/>
              <a:t> Literature review </a:t>
            </a:r>
          </a:p>
          <a:p>
            <a:pPr marL="285750" indent="-285750">
              <a:buFont typeface="Arial" panose="020B0604020202020204" pitchFamily="34" charset="0"/>
              <a:buChar char="•"/>
            </a:pPr>
            <a:r>
              <a:rPr lang="en-US" dirty="0"/>
              <a:t>Literature review - Zotero </a:t>
            </a:r>
          </a:p>
          <a:p>
            <a:pPr marL="285750" indent="-285750">
              <a:buFont typeface="Arial" panose="020B0604020202020204" pitchFamily="34" charset="0"/>
              <a:buChar char="•"/>
            </a:pPr>
            <a:r>
              <a:rPr lang="en-US" dirty="0"/>
              <a:t>Data Source identification</a:t>
            </a:r>
          </a:p>
          <a:p>
            <a:pPr marL="285750" indent="-285750">
              <a:buFont typeface="Arial" panose="020B0604020202020204" pitchFamily="34" charset="0"/>
              <a:buChar char="•"/>
            </a:pPr>
            <a:r>
              <a:rPr lang="en-SA" sz="1800" dirty="0"/>
              <a:t>Phase 1 – Technical requirements </a:t>
            </a:r>
            <a:endParaRPr lang="en-US" sz="1800" dirty="0"/>
          </a:p>
          <a:p>
            <a:pPr marL="285750" indent="-285750">
              <a:buFont typeface="Arial" panose="020B0604020202020204" pitchFamily="34" charset="0"/>
              <a:buChar char="•"/>
            </a:pPr>
            <a:r>
              <a:rPr lang="en-US" dirty="0"/>
              <a:t> MVP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1293E7D-AD65-D923-D5BD-31E15BA3ECBE}"/>
              </a:ext>
            </a:extLst>
          </p:cNvPr>
          <p:cNvSpPr txBox="1"/>
          <p:nvPr/>
        </p:nvSpPr>
        <p:spPr>
          <a:xfrm>
            <a:off x="457200" y="749401"/>
            <a:ext cx="4195823" cy="523220"/>
          </a:xfrm>
          <a:prstGeom prst="rect">
            <a:avLst/>
          </a:prstGeom>
          <a:noFill/>
        </p:spPr>
        <p:txBody>
          <a:bodyPr wrap="square" rtlCol="0">
            <a:spAutoFit/>
          </a:bodyPr>
          <a:lstStyle/>
          <a:p>
            <a:r>
              <a:rPr lang="en-SA" sz="2800" dirty="0"/>
              <a:t>Contents:</a:t>
            </a:r>
          </a:p>
        </p:txBody>
      </p:sp>
      <p:pic>
        <p:nvPicPr>
          <p:cNvPr id="6" name="Picture Placeholder 5">
            <a:extLst>
              <a:ext uri="{FF2B5EF4-FFF2-40B4-BE49-F238E27FC236}">
                <a16:creationId xmlns:a16="http://schemas.microsoft.com/office/drawing/2014/main" id="{26F5D1D5-865D-726D-89DF-4460670F6E69}"/>
              </a:ext>
            </a:extLst>
          </p:cNvPr>
          <p:cNvPicPr>
            <a:picLocks noGrp="1" noChangeAspect="1"/>
          </p:cNvPicPr>
          <p:nvPr>
            <p:ph type="pic" sz="quarter" idx="13"/>
          </p:nvPr>
        </p:nvPicPr>
        <p:blipFill>
          <a:blip r:embed="rId3">
            <a:alphaModFix/>
            <a:extLst>
              <a:ext uri="{BEBA8EAE-BF5A-486C-A8C5-ECC9F3942E4B}">
                <a14:imgProps xmlns:a14="http://schemas.microsoft.com/office/drawing/2010/main">
                  <a14:imgLayer r:embed="rId4">
                    <a14:imgEffect>
                      <a14:saturation sat="66000"/>
                    </a14:imgEffect>
                  </a14:imgLayer>
                </a14:imgProps>
              </a:ext>
            </a:extLst>
          </a:blip>
          <a:srcRect l="12010" r="12010"/>
          <a:stretch>
            <a:fillRect/>
          </a:stretch>
        </p:blipFill>
        <p:spPr>
          <a:xfrm>
            <a:off x="4114800" y="749401"/>
            <a:ext cx="7620000" cy="5751576"/>
          </a:xfrm>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5D9E456-AA37-998A-E996-93B16C9385D2}"/>
              </a:ext>
            </a:extLst>
          </p:cNvPr>
          <p:cNvPicPr>
            <a:picLocks noGrp="1" noChangeAspect="1"/>
          </p:cNvPicPr>
          <p:nvPr>
            <p:ph type="pic" sz="quarter" idx="13"/>
          </p:nvPr>
        </p:nvPicPr>
        <p:blipFill>
          <a:blip r:embed="rId2">
            <a:alphaModFix amt="20000"/>
          </a:blip>
          <a:srcRect t="8877" b="8877"/>
          <a:stretch>
            <a:fillRect/>
          </a:stretch>
        </p:blipFill>
        <p:spPr>
          <a:xfrm>
            <a:off x="0" y="0"/>
            <a:ext cx="12189027" cy="6886800"/>
          </a:xfrm>
          <a:noFill/>
        </p:spPr>
      </p:pic>
      <p:sp>
        <p:nvSpPr>
          <p:cNvPr id="2" name="TextBox 1">
            <a:extLst>
              <a:ext uri="{FF2B5EF4-FFF2-40B4-BE49-F238E27FC236}">
                <a16:creationId xmlns:a16="http://schemas.microsoft.com/office/drawing/2014/main" id="{43A80A88-9B69-4722-1883-8C13C7C33C8B}"/>
              </a:ext>
            </a:extLst>
          </p:cNvPr>
          <p:cNvSpPr txBox="1"/>
          <p:nvPr/>
        </p:nvSpPr>
        <p:spPr>
          <a:xfrm>
            <a:off x="4224759" y="740779"/>
            <a:ext cx="7187878" cy="523220"/>
          </a:xfrm>
          <a:prstGeom prst="rect">
            <a:avLst/>
          </a:prstGeom>
          <a:noFill/>
        </p:spPr>
        <p:txBody>
          <a:bodyPr wrap="square" rtlCol="0">
            <a:spAutoFit/>
          </a:bodyPr>
          <a:lstStyle/>
          <a:p>
            <a:r>
              <a:rPr lang="en-SA" sz="2800" dirty="0">
                <a:solidFill>
                  <a:schemeClr val="tx1">
                    <a:lumMod val="75000"/>
                    <a:lumOff val="25000"/>
                  </a:schemeClr>
                </a:solidFill>
                <a:latin typeface="+mj-lt"/>
              </a:rPr>
              <a:t>LITERATURE REVIEW</a:t>
            </a:r>
          </a:p>
        </p:txBody>
      </p:sp>
      <p:sp>
        <p:nvSpPr>
          <p:cNvPr id="3" name="TextBox 2">
            <a:extLst>
              <a:ext uri="{FF2B5EF4-FFF2-40B4-BE49-F238E27FC236}">
                <a16:creationId xmlns:a16="http://schemas.microsoft.com/office/drawing/2014/main" id="{E99F5DD6-01CC-3271-FD40-F6D17A037ECD}"/>
              </a:ext>
            </a:extLst>
          </p:cNvPr>
          <p:cNvSpPr txBox="1"/>
          <p:nvPr/>
        </p:nvSpPr>
        <p:spPr>
          <a:xfrm>
            <a:off x="1030147" y="2236272"/>
            <a:ext cx="9502816" cy="2554545"/>
          </a:xfrm>
          <a:prstGeom prst="rect">
            <a:avLst/>
          </a:prstGeom>
          <a:noFill/>
        </p:spPr>
        <p:txBody>
          <a:bodyPr wrap="square" rtlCol="0">
            <a:spAutoFit/>
          </a:bodyPr>
          <a:lstStyle/>
          <a:p>
            <a:pPr marL="285750" indent="-285750">
              <a:buFont typeface="Arial" panose="020B0604020202020204" pitchFamily="34" charset="0"/>
              <a:buChar char="•"/>
            </a:pPr>
            <a:r>
              <a:rPr lang="en-SA" sz="1600" dirty="0"/>
              <a:t>Scope: </a:t>
            </a:r>
            <a:r>
              <a:rPr lang="en-US" sz="1600" kern="0" dirty="0">
                <a:effectLst/>
                <a:ea typeface="Times New Roman" panose="02020603050405020304" pitchFamily="18" charset="0"/>
              </a:rPr>
              <a:t>Articles from journals dating from 2019-2024 have been studied</a:t>
            </a:r>
            <a:r>
              <a:rPr lang="en-SA" sz="1600" kern="0" dirty="0">
                <a:ea typeface="Times New Roman" panose="02020603050405020304" pitchFamily="18" charset="0"/>
              </a:rPr>
              <a:t>.</a:t>
            </a:r>
          </a:p>
          <a:p>
            <a:endParaRPr lang="en-SA" sz="1600" kern="0" dirty="0">
              <a:ea typeface="Times New Roman" panose="02020603050405020304" pitchFamily="18" charset="0"/>
            </a:endParaRPr>
          </a:p>
          <a:p>
            <a:pPr marL="285750" indent="-285750">
              <a:buFont typeface="Arial" panose="020B0604020202020204" pitchFamily="34" charset="0"/>
              <a:buChar char="•"/>
            </a:pPr>
            <a:r>
              <a:rPr lang="en-SA" sz="1600" kern="0" dirty="0">
                <a:ea typeface="Times New Roman" panose="02020603050405020304" pitchFamily="18" charset="0"/>
              </a:rPr>
              <a:t>Relevance: These articles are all related to heart disease prediction and significance of socio-econimic determinants of health.</a:t>
            </a:r>
          </a:p>
          <a:p>
            <a:endParaRPr lang="en-SA" sz="1600" kern="0" dirty="0">
              <a:ea typeface="Times New Roman" panose="02020603050405020304" pitchFamily="18" charset="0"/>
            </a:endParaRPr>
          </a:p>
          <a:p>
            <a:pPr marL="285750" indent="-285750">
              <a:buFont typeface="Arial" panose="020B0604020202020204" pitchFamily="34" charset="0"/>
              <a:buChar char="•"/>
            </a:pPr>
            <a:r>
              <a:rPr lang="en-SA" sz="1600" kern="0" dirty="0"/>
              <a:t> Objective: The studies aim to predict heart disease using various techniques such as ML algorithms, EDA, DL neural networks, Visualizations and feature selection. Diverse datasets were used to perform these analysis. </a:t>
            </a:r>
          </a:p>
          <a:p>
            <a:pPr marL="285750" indent="-285750">
              <a:buFont typeface="Arial" panose="020B0604020202020204" pitchFamily="34" charset="0"/>
              <a:buChar char="•"/>
            </a:pPr>
            <a:r>
              <a:rPr lang="en-SA" sz="1600" kern="0" dirty="0"/>
              <a:t> A 3 page detailed literature review was  created by doing a carreful literature survey.</a:t>
            </a:r>
          </a:p>
          <a:p>
            <a:pPr marL="285750" indent="-285750">
              <a:buFont typeface="Arial" panose="020B0604020202020204" pitchFamily="34" charset="0"/>
              <a:buChar char="•"/>
            </a:pPr>
            <a:endParaRPr lang="en-SA" sz="1600" dirty="0"/>
          </a:p>
        </p:txBody>
      </p:sp>
    </p:spTree>
    <p:extLst>
      <p:ext uri="{BB962C8B-B14F-4D97-AF65-F5344CB8AC3E}">
        <p14:creationId xmlns:p14="http://schemas.microsoft.com/office/powerpoint/2010/main" val="316798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3341225" y="729205"/>
            <a:ext cx="5625296" cy="833377"/>
          </a:xfrm>
        </p:spPr>
        <p:txBody>
          <a:bodyPr/>
          <a:lstStyle/>
          <a:p>
            <a:r>
              <a:rPr lang="en-US" dirty="0"/>
              <a:t>Literature articles - Zotero</a:t>
            </a:r>
            <a:br>
              <a:rPr lang="en-US" dirty="0"/>
            </a:br>
            <a:endParaRPr lang="en-US" dirty="0"/>
          </a:p>
        </p:txBody>
      </p:sp>
      <p:pic>
        <p:nvPicPr>
          <p:cNvPr id="5" name="Content Placeholder 4">
            <a:extLst>
              <a:ext uri="{FF2B5EF4-FFF2-40B4-BE49-F238E27FC236}">
                <a16:creationId xmlns:a16="http://schemas.microsoft.com/office/drawing/2014/main" id="{A3DAB43F-193E-84D5-C9C1-B53612F65B44}"/>
              </a:ext>
            </a:extLst>
          </p:cNvPr>
          <p:cNvPicPr>
            <a:picLocks noGrp="1" noChangeAspect="1"/>
          </p:cNvPicPr>
          <p:nvPr>
            <p:ph idx="1"/>
          </p:nvPr>
        </p:nvPicPr>
        <p:blipFill>
          <a:blip r:embed="rId3"/>
          <a:stretch>
            <a:fillRect/>
          </a:stretch>
        </p:blipFill>
        <p:spPr>
          <a:xfrm>
            <a:off x="-1" y="1400538"/>
            <a:ext cx="12211953" cy="5457462"/>
          </a:xfrm>
        </p:spPr>
      </p:pic>
    </p:spTree>
    <p:extLst>
      <p:ext uri="{BB962C8B-B14F-4D97-AF65-F5344CB8AC3E}">
        <p14:creationId xmlns:p14="http://schemas.microsoft.com/office/powerpoint/2010/main" val="385444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642395"/>
            <a:ext cx="9144000" cy="654259"/>
          </a:xfrm>
          <a:noFill/>
        </p:spPr>
        <p:txBody>
          <a:bodyPr/>
          <a:lstStyle/>
          <a:p>
            <a:r>
              <a:rPr lang="en-US" sz="2800" dirty="0"/>
              <a:t>Data  justification</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268147" y="1296654"/>
            <a:ext cx="11655706" cy="5335351"/>
          </a:xfrm>
          <a:noFill/>
        </p:spPr>
        <p:txBody>
          <a:bodyPr anchor="t"/>
          <a:lstStyle/>
          <a:p>
            <a:pPr algn="l"/>
            <a:r>
              <a:rPr lang="en-GB" sz="1600" dirty="0"/>
              <a:t>For this capstone project, I will utilize two well-curated datasets:</a:t>
            </a:r>
          </a:p>
          <a:p>
            <a:pPr algn="l">
              <a:buFont typeface="+mj-lt"/>
              <a:buAutoNum type="arabicPeriod"/>
            </a:pPr>
            <a:r>
              <a:rPr lang="en-GB" sz="1600" b="1" dirty="0"/>
              <a:t>Diabetes Binary Health Indicators Dataset</a:t>
            </a:r>
            <a:r>
              <a:rPr lang="en-GB" sz="1600" dirty="0"/>
              <a:t>:</a:t>
            </a:r>
          </a:p>
          <a:p>
            <a:pPr marL="742950" lvl="1" indent="-285750" algn="l">
              <a:buFont typeface="Arial" panose="020B0604020202020204" pitchFamily="34" charset="0"/>
              <a:buChar char="•"/>
            </a:pPr>
            <a:r>
              <a:rPr lang="en-GB" sz="1600" dirty="0"/>
              <a:t>Sourced from </a:t>
            </a:r>
            <a:r>
              <a:rPr lang="en-GB" sz="1600" i="1" dirty="0"/>
              <a:t>Kaggle</a:t>
            </a:r>
            <a:r>
              <a:rPr lang="en-GB" sz="1600" dirty="0"/>
              <a:t>, this dataset contains 253,680 survey responses from the 2015 Behavioural Risk Factor Surveillance System (BRFSS) conducted by the CDC.</a:t>
            </a:r>
          </a:p>
          <a:p>
            <a:pPr marL="742950" lvl="1" indent="-285750" algn="l">
              <a:buFont typeface="Arial" panose="020B0604020202020204" pitchFamily="34" charset="0"/>
              <a:buChar char="•"/>
            </a:pPr>
            <a:r>
              <a:rPr lang="en-GB" sz="1600" dirty="0"/>
              <a:t>It was cleaned and reduced by Alex Teboul to 21 feature variables from the original dataset of 441,455 responses with 330 features.</a:t>
            </a:r>
          </a:p>
          <a:p>
            <a:pPr marL="742950" lvl="1" indent="-285750" algn="l">
              <a:buFont typeface="Arial" panose="020B0604020202020204" pitchFamily="34" charset="0"/>
              <a:buChar char="•"/>
            </a:pPr>
            <a:r>
              <a:rPr lang="en-GB" sz="1600" dirty="0"/>
              <a:t>The dataset includes health-related risk behaviours, chronic conditions, and preventive service usage but is imbalanced, offering opportunities for data pre-processing.</a:t>
            </a:r>
          </a:p>
          <a:p>
            <a:pPr algn="l">
              <a:buFont typeface="+mj-lt"/>
              <a:buAutoNum type="arabicPeriod"/>
            </a:pPr>
            <a:r>
              <a:rPr lang="en-GB" sz="1600" b="1" dirty="0"/>
              <a:t>Heart Disease Comprehensive Dataset</a:t>
            </a:r>
            <a:r>
              <a:rPr lang="en-GB" sz="1600" dirty="0"/>
              <a:t>:</a:t>
            </a:r>
          </a:p>
          <a:p>
            <a:pPr marL="742950" lvl="1" indent="-285750" algn="l">
              <a:buFont typeface="Arial" panose="020B0604020202020204" pitchFamily="34" charset="0"/>
              <a:buChar char="•"/>
            </a:pPr>
            <a:r>
              <a:rPr lang="en-GB" sz="1600" dirty="0"/>
              <a:t>Retrieved from </a:t>
            </a:r>
            <a:r>
              <a:rPr lang="en-GB" sz="1600" i="1" dirty="0"/>
              <a:t>IEEE DataPort</a:t>
            </a:r>
            <a:r>
              <a:rPr lang="en-GB" sz="1600" dirty="0"/>
              <a:t>, this dataset was created by Manu Siddhartha by combining five popular heart disease datasets from the UCI ML repository.</a:t>
            </a:r>
          </a:p>
          <a:p>
            <a:pPr marL="742950" lvl="1" indent="-285750" algn="l">
              <a:buFont typeface="Arial" panose="020B0604020202020204" pitchFamily="34" charset="0"/>
              <a:buChar char="•"/>
            </a:pPr>
            <a:r>
              <a:rPr lang="en-GB" sz="1600" dirty="0"/>
              <a:t>It integrates 11 common features, making it the largest heart disease dataset currently available for research, with a focus on cardiovascular conditions.</a:t>
            </a:r>
          </a:p>
          <a:p>
            <a:pPr algn="l"/>
            <a:r>
              <a:rPr lang="en-GB" sz="1600" b="1" dirty="0"/>
              <a:t>Rationale</a:t>
            </a:r>
            <a:r>
              <a:rPr lang="en-GB" sz="1600" dirty="0"/>
              <a:t>:</a:t>
            </a:r>
            <a:br>
              <a:rPr lang="en-GB" sz="1600" dirty="0"/>
            </a:br>
            <a:r>
              <a:rPr lang="en-GB" sz="1600" dirty="0"/>
              <a:t>Using </a:t>
            </a:r>
            <a:r>
              <a:rPr lang="en-GB" sz="1600" b="1" dirty="0"/>
              <a:t>Azure ML</a:t>
            </a:r>
            <a:r>
              <a:rPr lang="en-GB" sz="1600" dirty="0"/>
              <a:t>, these datasets will be merged to provide a unified source for an in-depth analysis of the relationship between diabetes, socio-economic factors, and heart disease. This combination leverages the strengths of both datasets to support comprehensive analysis and actionable insights.</a:t>
            </a:r>
          </a:p>
          <a:p>
            <a:pPr algn="l" fontAlgn="base"/>
            <a:endParaRPr lang="en-GB" sz="1400" b="0" i="0" dirty="0">
              <a:solidFill>
                <a:srgbClr val="3C4043"/>
              </a:solidFill>
              <a:effectLst/>
            </a:endParaRPr>
          </a:p>
        </p:txBody>
      </p:sp>
    </p:spTree>
    <p:extLst>
      <p:ext uri="{BB962C8B-B14F-4D97-AF65-F5344CB8AC3E}">
        <p14:creationId xmlns:p14="http://schemas.microsoft.com/office/powerpoint/2010/main" val="43519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E459-F5C1-8173-BC72-705627D10D56}"/>
              </a:ext>
            </a:extLst>
          </p:cNvPr>
          <p:cNvSpPr>
            <a:spLocks noGrp="1"/>
          </p:cNvSpPr>
          <p:nvPr>
            <p:ph type="ctrTitle"/>
          </p:nvPr>
        </p:nvSpPr>
        <p:spPr>
          <a:xfrm>
            <a:off x="1524000" y="610565"/>
            <a:ext cx="9144000" cy="627927"/>
          </a:xfrm>
        </p:spPr>
        <p:txBody>
          <a:bodyPr/>
          <a:lstStyle/>
          <a:p>
            <a:r>
              <a:rPr lang="en-SA" sz="2800" dirty="0"/>
              <a:t>Phase 1 – Technical requirements </a:t>
            </a:r>
          </a:p>
        </p:txBody>
      </p:sp>
      <p:sp>
        <p:nvSpPr>
          <p:cNvPr id="3" name="Subtitle 2">
            <a:extLst>
              <a:ext uri="{FF2B5EF4-FFF2-40B4-BE49-F238E27FC236}">
                <a16:creationId xmlns:a16="http://schemas.microsoft.com/office/drawing/2014/main" id="{B12FA19C-B01A-6E77-E1C1-F0AD4F90E825}"/>
              </a:ext>
            </a:extLst>
          </p:cNvPr>
          <p:cNvSpPr>
            <a:spLocks noGrp="1"/>
          </p:cNvSpPr>
          <p:nvPr>
            <p:ph type="subTitle" idx="1"/>
          </p:nvPr>
        </p:nvSpPr>
        <p:spPr>
          <a:xfrm>
            <a:off x="1269356" y="1527859"/>
            <a:ext cx="9911787" cy="5092860"/>
          </a:xfrm>
        </p:spPr>
        <p:txBody>
          <a:bodyPr/>
          <a:lstStyle/>
          <a:p>
            <a:r>
              <a:rPr lang="en-GB" sz="1600" b="1" dirty="0"/>
              <a:t>Data Pre-processing</a:t>
            </a:r>
            <a:r>
              <a:rPr lang="en-GB" sz="1600" dirty="0"/>
              <a:t>:</a:t>
            </a:r>
            <a:br>
              <a:rPr lang="en-GB" sz="1600" dirty="0"/>
            </a:br>
            <a:r>
              <a:rPr lang="en-GB" sz="1600" dirty="0"/>
              <a:t>loaded datasets, standardized numerical data, and checked for null values. </a:t>
            </a:r>
          </a:p>
          <a:p>
            <a:endParaRPr lang="en-GB" sz="1600" dirty="0"/>
          </a:p>
          <a:p>
            <a:r>
              <a:rPr lang="en-GB" sz="1600" b="1" dirty="0"/>
              <a:t>Imputation of Missing Values</a:t>
            </a:r>
            <a:r>
              <a:rPr lang="en-GB" sz="1600" dirty="0"/>
              <a:t>:</a:t>
            </a:r>
            <a:br>
              <a:rPr lang="en-GB" sz="1600" dirty="0"/>
            </a:br>
            <a:r>
              <a:rPr lang="en-US" sz="1600" dirty="0">
                <a:solidFill>
                  <a:srgbClr val="000000"/>
                </a:solidFill>
                <a:effectLst/>
                <a:ea typeface="SimSun" panose="02010600030101010101" pitchFamily="2" charset="-122"/>
                <a:cs typeface="Times New Roman" panose="02020603050405020304" pitchFamily="18" charset="0"/>
              </a:rPr>
              <a:t>All features were assessed for null values. No missing values were identified in either dataset, eliminating the need for imputation. </a:t>
            </a:r>
          </a:p>
          <a:p>
            <a:endParaRPr lang="en-US" sz="1600" dirty="0">
              <a:solidFill>
                <a:srgbClr val="000000"/>
              </a:solidFill>
              <a:ea typeface="SimSun" panose="02010600030101010101" pitchFamily="2" charset="-122"/>
              <a:cs typeface="Times New Roman" panose="02020603050405020304" pitchFamily="18" charset="0"/>
            </a:endParaRPr>
          </a:p>
          <a:p>
            <a:r>
              <a:rPr lang="en-GB" sz="1600" b="1" dirty="0"/>
              <a:t>Addressing Imbalanced Data and Resampling Techniques</a:t>
            </a:r>
            <a:r>
              <a:rPr lang="en-GB" sz="1600" dirty="0"/>
              <a:t>:</a:t>
            </a:r>
            <a:br>
              <a:rPr lang="en-GB" sz="1600" dirty="0"/>
            </a:br>
            <a:r>
              <a:rPr lang="en-GB" sz="1600" dirty="0"/>
              <a:t>applied resampling techniques, to up sample the first dataset.</a:t>
            </a:r>
          </a:p>
          <a:p>
            <a:endParaRPr lang="en-GB" sz="1600" dirty="0"/>
          </a:p>
          <a:p>
            <a:r>
              <a:rPr lang="en-SA" sz="1600" b="1" dirty="0"/>
              <a:t>Feature engineering</a:t>
            </a:r>
          </a:p>
          <a:p>
            <a:r>
              <a:rPr lang="en-GB" sz="1600" dirty="0"/>
              <a:t>StandardScaler was used for numerical data. Moving forward the following will be applied:</a:t>
            </a:r>
            <a:endParaRPr lang="en-SA" sz="1600" b="1" dirty="0"/>
          </a:p>
          <a:p>
            <a:r>
              <a:rPr lang="en-GB" sz="1600" dirty="0"/>
              <a:t>Feature Selection: Identifying and selecting the most relevant features. </a:t>
            </a:r>
            <a:endParaRPr lang="en-SA" sz="1600" b="1" dirty="0"/>
          </a:p>
          <a:p>
            <a:endParaRPr lang="en-SA" dirty="0"/>
          </a:p>
        </p:txBody>
      </p:sp>
    </p:spTree>
    <p:extLst>
      <p:ext uri="{BB962C8B-B14F-4D97-AF65-F5344CB8AC3E}">
        <p14:creationId xmlns:p14="http://schemas.microsoft.com/office/powerpoint/2010/main" val="401848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E6BF-4182-EEC5-121A-62152267574A}"/>
              </a:ext>
            </a:extLst>
          </p:cNvPr>
          <p:cNvSpPr>
            <a:spLocks noGrp="1"/>
          </p:cNvSpPr>
          <p:nvPr>
            <p:ph type="title"/>
          </p:nvPr>
        </p:nvSpPr>
        <p:spPr>
          <a:xfrm>
            <a:off x="5444360" y="483477"/>
            <a:ext cx="1923392" cy="667014"/>
          </a:xfrm>
        </p:spPr>
        <p:txBody>
          <a:bodyPr>
            <a:normAutofit/>
          </a:bodyPr>
          <a:lstStyle/>
          <a:p>
            <a:r>
              <a:rPr lang="en-SA" dirty="0"/>
              <a:t>MVP</a:t>
            </a:r>
          </a:p>
        </p:txBody>
      </p:sp>
      <p:sp>
        <p:nvSpPr>
          <p:cNvPr id="4" name="Content Placeholder 3">
            <a:extLst>
              <a:ext uri="{FF2B5EF4-FFF2-40B4-BE49-F238E27FC236}">
                <a16:creationId xmlns:a16="http://schemas.microsoft.com/office/drawing/2014/main" id="{77563E01-C234-275D-F527-D35FE1D3311D}"/>
              </a:ext>
            </a:extLst>
          </p:cNvPr>
          <p:cNvSpPr>
            <a:spLocks noGrp="1"/>
          </p:cNvSpPr>
          <p:nvPr>
            <p:ph sz="half" idx="2"/>
          </p:nvPr>
        </p:nvSpPr>
        <p:spPr>
          <a:xfrm>
            <a:off x="92597" y="1150491"/>
            <a:ext cx="12099403" cy="5806966"/>
          </a:xfrm>
        </p:spPr>
        <p:txBody>
          <a:bodyPr>
            <a:normAutofit/>
          </a:bodyPr>
          <a:lstStyle/>
          <a:p>
            <a:pPr marL="285750" indent="-285750">
              <a:buFont typeface="Arial" panose="020B0604020202020204" pitchFamily="34" charset="0"/>
              <a:buChar char="•"/>
            </a:pPr>
            <a:r>
              <a:rPr lang="en-SA" dirty="0"/>
              <a:t> </a:t>
            </a:r>
            <a:r>
              <a:rPr lang="en-SA" sz="1600" b="1" dirty="0"/>
              <a:t>Data preprocessing</a:t>
            </a:r>
            <a:r>
              <a:rPr lang="en-SA" sz="1600" dirty="0"/>
              <a:t>:</a:t>
            </a:r>
          </a:p>
          <a:p>
            <a:r>
              <a:rPr lang="en-SA" sz="1600" dirty="0"/>
              <a:t>Did Standard scaling for numerical data, checked for null values and combined both datasets into a new dataset called ‘combined’.</a:t>
            </a:r>
          </a:p>
          <a:p>
            <a:r>
              <a:rPr lang="en-SA" sz="1600" dirty="0"/>
              <a:t>Dropped columns from new dataset that were not needed, for simpler model development for MVP.  Also dropped columns that were similar in both datsets.</a:t>
            </a:r>
          </a:p>
          <a:p>
            <a:pPr marL="285750" indent="-285750">
              <a:buFont typeface="Arial" panose="020B0604020202020204" pitchFamily="34" charset="0"/>
              <a:buChar char="•"/>
            </a:pPr>
            <a:r>
              <a:rPr lang="en-SA" sz="1600" dirty="0"/>
              <a:t> </a:t>
            </a:r>
            <a:r>
              <a:rPr lang="en-SA" sz="1600" b="1" dirty="0"/>
              <a:t>Model selection</a:t>
            </a:r>
            <a:r>
              <a:rPr lang="en-SA" sz="1600" dirty="0"/>
              <a:t>:</a:t>
            </a:r>
          </a:p>
          <a:p>
            <a:r>
              <a:rPr lang="en-SA" sz="1600" dirty="0"/>
              <a:t>Logistic regression was applied on ‘combined’ because it is easy to interpret and it’s simplicity makes it fast to train. Since ‘target’ variable is binary, this model is well suited as it outputs probabilities.</a:t>
            </a:r>
          </a:p>
          <a:p>
            <a:pPr marL="285750" indent="-285750">
              <a:buFont typeface="Arial" panose="020B0604020202020204" pitchFamily="34" charset="0"/>
              <a:buChar char="•"/>
            </a:pPr>
            <a:r>
              <a:rPr lang="en-SA" sz="1600" dirty="0"/>
              <a:t> </a:t>
            </a:r>
            <a:r>
              <a:rPr lang="en-SA" sz="1600" b="1" dirty="0"/>
              <a:t>Model Performance</a:t>
            </a:r>
            <a:r>
              <a:rPr lang="en-SA" sz="1600" dirty="0"/>
              <a:t>:</a:t>
            </a:r>
          </a:p>
          <a:p>
            <a:r>
              <a:rPr lang="en-SA" sz="1600" dirty="0"/>
              <a:t> </a:t>
            </a:r>
            <a:r>
              <a:rPr lang="en-GB" sz="1600" dirty="0"/>
              <a:t>The model achieves an accuracy of </a:t>
            </a:r>
            <a:r>
              <a:rPr lang="en-GB" sz="1600" b="1" dirty="0"/>
              <a:t>~79%</a:t>
            </a:r>
            <a:r>
              <a:rPr lang="en-GB" sz="1600" dirty="0"/>
              <a:t>, which is reasonable for a binary classification problem.</a:t>
            </a:r>
            <a:endParaRPr lang="en-SA" sz="1600" dirty="0"/>
          </a:p>
          <a:p>
            <a:endParaRPr lang="en-SA" dirty="0"/>
          </a:p>
          <a:p>
            <a:endParaRPr lang="en-SA" dirty="0"/>
          </a:p>
          <a:p>
            <a:endParaRPr lang="en-SA" dirty="0"/>
          </a:p>
          <a:p>
            <a:endParaRPr lang="en-SA" dirty="0"/>
          </a:p>
          <a:p>
            <a:endParaRPr lang="en-SA" dirty="0"/>
          </a:p>
          <a:p>
            <a:endParaRPr lang="en-SA" dirty="0"/>
          </a:p>
        </p:txBody>
      </p:sp>
      <p:pic>
        <p:nvPicPr>
          <p:cNvPr id="11" name="Picture 10">
            <a:extLst>
              <a:ext uri="{FF2B5EF4-FFF2-40B4-BE49-F238E27FC236}">
                <a16:creationId xmlns:a16="http://schemas.microsoft.com/office/drawing/2014/main" id="{5FD5AF0A-C4AA-5529-8501-0A6803E17405}"/>
              </a:ext>
            </a:extLst>
          </p:cNvPr>
          <p:cNvPicPr>
            <a:picLocks noChangeAspect="1"/>
          </p:cNvPicPr>
          <p:nvPr/>
        </p:nvPicPr>
        <p:blipFill rotWithShape="1">
          <a:blip r:embed="rId2"/>
          <a:srcRect l="3291" r="33853"/>
          <a:stretch/>
        </p:blipFill>
        <p:spPr>
          <a:xfrm>
            <a:off x="3178620" y="4180413"/>
            <a:ext cx="5085546" cy="1919871"/>
          </a:xfrm>
          <a:prstGeom prst="rect">
            <a:avLst/>
          </a:prstGeom>
        </p:spPr>
      </p:pic>
    </p:spTree>
    <p:extLst>
      <p:ext uri="{BB962C8B-B14F-4D97-AF65-F5344CB8AC3E}">
        <p14:creationId xmlns:p14="http://schemas.microsoft.com/office/powerpoint/2010/main" val="75316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7CAB-80A0-4BEF-936E-7918C63A8BD6}"/>
              </a:ext>
            </a:extLst>
          </p:cNvPr>
          <p:cNvSpPr>
            <a:spLocks noGrp="1"/>
          </p:cNvSpPr>
          <p:nvPr>
            <p:ph type="title"/>
          </p:nvPr>
        </p:nvSpPr>
        <p:spPr>
          <a:xfrm>
            <a:off x="4698109" y="671237"/>
            <a:ext cx="2964332" cy="613457"/>
          </a:xfrm>
        </p:spPr>
        <p:txBody>
          <a:bodyPr>
            <a:normAutofit/>
          </a:bodyPr>
          <a:lstStyle/>
          <a:p>
            <a:r>
              <a:rPr lang="en-SA" dirty="0"/>
              <a:t>MVP </a:t>
            </a:r>
            <a:r>
              <a:rPr lang="en-SA" cap="none" dirty="0"/>
              <a:t>visualization</a:t>
            </a:r>
            <a:endParaRPr lang="en-SA" dirty="0"/>
          </a:p>
        </p:txBody>
      </p:sp>
      <p:sp>
        <p:nvSpPr>
          <p:cNvPr id="3" name="Content Placeholder 2">
            <a:extLst>
              <a:ext uri="{FF2B5EF4-FFF2-40B4-BE49-F238E27FC236}">
                <a16:creationId xmlns:a16="http://schemas.microsoft.com/office/drawing/2014/main" id="{33A20CE3-F11C-6FA5-91C1-AE90EE00DF01}"/>
              </a:ext>
            </a:extLst>
          </p:cNvPr>
          <p:cNvSpPr>
            <a:spLocks noGrp="1"/>
          </p:cNvSpPr>
          <p:nvPr>
            <p:ph sz="half" idx="13"/>
          </p:nvPr>
        </p:nvSpPr>
        <p:spPr>
          <a:xfrm>
            <a:off x="341453" y="1568548"/>
            <a:ext cx="5503762" cy="5289452"/>
          </a:xfrm>
        </p:spPr>
        <p:txBody>
          <a:bodyPr/>
          <a:lstStyle/>
          <a:p>
            <a:pPr marL="0" indent="0">
              <a:buNone/>
            </a:pPr>
            <a:r>
              <a:rPr lang="en-SA" dirty="0"/>
              <a:t> </a:t>
            </a:r>
            <a:r>
              <a:rPr lang="en-GB" sz="1600" dirty="0"/>
              <a:t>This confusion matrix shows the performance of a model predicting </a:t>
            </a:r>
            <a:r>
              <a:rPr lang="en-GB" sz="1600" i="1" dirty="0"/>
              <a:t>Disease</a:t>
            </a:r>
            <a:r>
              <a:rPr lang="en-GB" sz="1600" dirty="0"/>
              <a:t> vs. </a:t>
            </a:r>
            <a:r>
              <a:rPr lang="en-GB" sz="1600" i="1" dirty="0"/>
              <a:t>No Disease</a:t>
            </a:r>
            <a:r>
              <a:rPr lang="en-GB" sz="1600" dirty="0"/>
              <a:t>:</a:t>
            </a:r>
          </a:p>
          <a:p>
            <a:pPr>
              <a:buFont typeface="Arial" panose="020B0604020202020204" pitchFamily="34" charset="0"/>
              <a:buChar char="•"/>
            </a:pPr>
            <a:r>
              <a:rPr lang="en-GB" sz="1600" b="1" dirty="0"/>
              <a:t>True Negatives (TN)</a:t>
            </a:r>
            <a:r>
              <a:rPr lang="en-GB" sz="1600" dirty="0"/>
              <a:t>: 18,827 correctly predicted </a:t>
            </a:r>
            <a:r>
              <a:rPr lang="en-GB" sz="1600" i="1" dirty="0"/>
              <a:t>No Disease</a:t>
            </a:r>
            <a:r>
              <a:rPr lang="en-GB" sz="1600" dirty="0"/>
              <a:t>.</a:t>
            </a:r>
          </a:p>
          <a:p>
            <a:pPr>
              <a:buFont typeface="Arial" panose="020B0604020202020204" pitchFamily="34" charset="0"/>
              <a:buChar char="•"/>
            </a:pPr>
            <a:r>
              <a:rPr lang="en-GB" sz="1600" b="1" dirty="0"/>
              <a:t>False Positives (FP)</a:t>
            </a:r>
            <a:r>
              <a:rPr lang="en-GB" sz="1600" dirty="0"/>
              <a:t>: 5,056 incorrectly predicted as </a:t>
            </a:r>
            <a:r>
              <a:rPr lang="en-GB" sz="1600" i="1" dirty="0"/>
              <a:t>Disease</a:t>
            </a:r>
            <a:r>
              <a:rPr lang="en-GB" sz="1600" dirty="0"/>
              <a:t>.</a:t>
            </a:r>
          </a:p>
          <a:p>
            <a:pPr>
              <a:buFont typeface="Arial" panose="020B0604020202020204" pitchFamily="34" charset="0"/>
              <a:buChar char="•"/>
            </a:pPr>
            <a:r>
              <a:rPr lang="en-GB" sz="1600" b="1" dirty="0"/>
              <a:t>False Negatives (FN)</a:t>
            </a:r>
            <a:r>
              <a:rPr lang="en-GB" sz="1600" dirty="0"/>
              <a:t>: 5,727 incorrectly predicted as </a:t>
            </a:r>
            <a:r>
              <a:rPr lang="en-GB" sz="1600" i="1" dirty="0"/>
              <a:t>No Disease</a:t>
            </a:r>
            <a:r>
              <a:rPr lang="en-GB" sz="1600" dirty="0"/>
              <a:t>.</a:t>
            </a:r>
          </a:p>
          <a:p>
            <a:pPr>
              <a:buFont typeface="Arial" panose="020B0604020202020204" pitchFamily="34" charset="0"/>
              <a:buChar char="•"/>
            </a:pPr>
            <a:r>
              <a:rPr lang="en-GB" sz="1600" b="1" dirty="0"/>
              <a:t>True Positives (TP)</a:t>
            </a:r>
            <a:r>
              <a:rPr lang="en-GB" sz="1600" dirty="0"/>
              <a:t>: 21,126 correctly predicted </a:t>
            </a:r>
            <a:r>
              <a:rPr lang="en-GB" sz="1600" i="1" dirty="0"/>
              <a:t>Disease</a:t>
            </a:r>
            <a:r>
              <a:rPr lang="en-GB" sz="1600" dirty="0"/>
              <a:t>.</a:t>
            </a:r>
          </a:p>
          <a:p>
            <a:pPr>
              <a:buFont typeface="Arial" panose="020B0604020202020204" pitchFamily="34" charset="0"/>
              <a:buChar char="•"/>
            </a:pPr>
            <a:endParaRPr lang="en-SA" sz="1600" dirty="0"/>
          </a:p>
          <a:p>
            <a:pPr>
              <a:buFont typeface="Arial" panose="020B0604020202020204" pitchFamily="34" charset="0"/>
              <a:buChar char="•"/>
            </a:pPr>
            <a:r>
              <a:rPr lang="en-GB" sz="1600" dirty="0"/>
              <a:t>This indicates a strong model with good precision, but there's room to improve recall by reducing false negatives.</a:t>
            </a:r>
          </a:p>
          <a:p>
            <a:pPr>
              <a:buFont typeface="Arial" panose="020B0604020202020204" pitchFamily="34" charset="0"/>
              <a:buChar char="•"/>
            </a:pPr>
            <a:r>
              <a:rPr lang="en-GB" sz="1600" dirty="0"/>
              <a:t>Overall, the model offers a reliable foundation for predicting disease outcomes, suitable for use in real-world applications with some fine-tuning.</a:t>
            </a:r>
            <a:endParaRPr lang="en-SA" sz="1600" dirty="0"/>
          </a:p>
        </p:txBody>
      </p:sp>
      <p:pic>
        <p:nvPicPr>
          <p:cNvPr id="6" name="Content Placeholder 5">
            <a:extLst>
              <a:ext uri="{FF2B5EF4-FFF2-40B4-BE49-F238E27FC236}">
                <a16:creationId xmlns:a16="http://schemas.microsoft.com/office/drawing/2014/main" id="{B4C27FE4-40E2-8CC6-DA41-4DD824C7AE14}"/>
              </a:ext>
            </a:extLst>
          </p:cNvPr>
          <p:cNvPicPr>
            <a:picLocks noGrp="1" noChangeAspect="1"/>
          </p:cNvPicPr>
          <p:nvPr>
            <p:ph sz="half" idx="2"/>
          </p:nvPr>
        </p:nvPicPr>
        <p:blipFill>
          <a:blip r:embed="rId2"/>
          <a:stretch>
            <a:fillRect/>
          </a:stretch>
        </p:blipFill>
        <p:spPr>
          <a:xfrm>
            <a:off x="6096000" y="1824105"/>
            <a:ext cx="5084204" cy="3749201"/>
          </a:xfrm>
        </p:spPr>
      </p:pic>
    </p:spTree>
    <p:extLst>
      <p:ext uri="{BB962C8B-B14F-4D97-AF65-F5344CB8AC3E}">
        <p14:creationId xmlns:p14="http://schemas.microsoft.com/office/powerpoint/2010/main" val="41059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3F36-539D-8B29-6434-2F305AA3E6B8}"/>
              </a:ext>
            </a:extLst>
          </p:cNvPr>
          <p:cNvSpPr>
            <a:spLocks noGrp="1"/>
          </p:cNvSpPr>
          <p:nvPr>
            <p:ph type="title"/>
          </p:nvPr>
        </p:nvSpPr>
        <p:spPr>
          <a:xfrm>
            <a:off x="457200" y="1037591"/>
            <a:ext cx="2054506" cy="711136"/>
          </a:xfrm>
        </p:spPr>
        <p:txBody>
          <a:bodyPr/>
          <a:lstStyle/>
          <a:p>
            <a:r>
              <a:rPr lang="en-SA" dirty="0"/>
              <a:t>Tools :-</a:t>
            </a:r>
          </a:p>
        </p:txBody>
      </p:sp>
      <p:sp>
        <p:nvSpPr>
          <p:cNvPr id="3" name="Content Placeholder 2">
            <a:extLst>
              <a:ext uri="{FF2B5EF4-FFF2-40B4-BE49-F238E27FC236}">
                <a16:creationId xmlns:a16="http://schemas.microsoft.com/office/drawing/2014/main" id="{5C4424CC-7695-776F-EE29-16F0CB9679BF}"/>
              </a:ext>
            </a:extLst>
          </p:cNvPr>
          <p:cNvSpPr>
            <a:spLocks noGrp="1"/>
          </p:cNvSpPr>
          <p:nvPr>
            <p:ph sz="half" idx="13"/>
          </p:nvPr>
        </p:nvSpPr>
        <p:spPr/>
        <p:txBody>
          <a:bodyPr/>
          <a:lstStyle/>
          <a:p>
            <a:r>
              <a:rPr lang="en-SA" dirty="0"/>
              <a:t> Zotero</a:t>
            </a:r>
          </a:p>
          <a:p>
            <a:r>
              <a:rPr lang="en-SA" dirty="0"/>
              <a:t> GitHub</a:t>
            </a:r>
          </a:p>
          <a:p>
            <a:r>
              <a:rPr lang="en-SA" dirty="0"/>
              <a:t> Azure ML – notebooks</a:t>
            </a:r>
          </a:p>
          <a:p>
            <a:r>
              <a:rPr lang="en-SA" dirty="0"/>
              <a:t> Jira – Gantt chart</a:t>
            </a:r>
          </a:p>
        </p:txBody>
      </p:sp>
      <p:sp>
        <p:nvSpPr>
          <p:cNvPr id="4" name="Content Placeholder 3">
            <a:extLst>
              <a:ext uri="{FF2B5EF4-FFF2-40B4-BE49-F238E27FC236}">
                <a16:creationId xmlns:a16="http://schemas.microsoft.com/office/drawing/2014/main" id="{9EE88886-B288-55CF-602F-475324C17C50}"/>
              </a:ext>
            </a:extLst>
          </p:cNvPr>
          <p:cNvSpPr>
            <a:spLocks noGrp="1"/>
          </p:cNvSpPr>
          <p:nvPr>
            <p:ph sz="half" idx="2"/>
          </p:nvPr>
        </p:nvSpPr>
        <p:spPr>
          <a:xfrm>
            <a:off x="4292597" y="2187361"/>
            <a:ext cx="7899403" cy="3633047"/>
          </a:xfrm>
        </p:spPr>
        <p:txBody>
          <a:bodyPr/>
          <a:lstStyle/>
          <a:p>
            <a:pPr marL="285750" indent="-285750">
              <a:buFont typeface="Arial" panose="020B0604020202020204" pitchFamily="34" charset="0"/>
              <a:buChar char="•"/>
            </a:pPr>
            <a:r>
              <a:rPr lang="en-SA" dirty="0"/>
              <a:t> MVP code </a:t>
            </a:r>
            <a:r>
              <a:rPr lang="en-GB" dirty="0">
                <a:hlinkClick r:id="rId2"/>
              </a:rPr>
              <a:t>Capstone MVP.ipynb - Azure Machine Learning</a:t>
            </a:r>
            <a:endParaRPr lang="en-GB" dirty="0"/>
          </a:p>
          <a:p>
            <a:pPr marL="285750" indent="-285750">
              <a:buFont typeface="Arial" panose="020B0604020202020204" pitchFamily="34" charset="0"/>
              <a:buChar char="•"/>
            </a:pPr>
            <a:r>
              <a:rPr lang="en-GB" dirty="0"/>
              <a:t> Capstone project code </a:t>
            </a:r>
            <a:r>
              <a:rPr lang="en-GB" dirty="0">
                <a:hlinkClick r:id="rId3"/>
              </a:rPr>
              <a:t>Capstone.ipynb - Azure Machine Learning</a:t>
            </a:r>
            <a:endParaRPr lang="en-GB" dirty="0"/>
          </a:p>
          <a:p>
            <a:pPr marL="285750" indent="-285750">
              <a:buFont typeface="Arial" panose="020B0604020202020204" pitchFamily="34" charset="0"/>
              <a:buChar char="•"/>
            </a:pPr>
            <a:r>
              <a:rPr lang="en-GB" dirty="0"/>
              <a:t> GitHub </a:t>
            </a:r>
            <a:r>
              <a:rPr lang="en-GB" dirty="0">
                <a:hlinkClick r:id="rId4"/>
              </a:rPr>
              <a:t>https://github.com/Aisha-datatech/Capstone-Project</a:t>
            </a:r>
            <a:endParaRPr lang="en-GB" dirty="0"/>
          </a:p>
          <a:p>
            <a:pPr marL="285750" indent="-285750">
              <a:buFont typeface="Arial" panose="020B0604020202020204" pitchFamily="34" charset="0"/>
              <a:buChar char="•"/>
            </a:pPr>
            <a:r>
              <a:rPr lang="en-GB" dirty="0"/>
              <a:t> Jira</a:t>
            </a:r>
          </a:p>
          <a:p>
            <a:r>
              <a:rPr lang="en-GB" dirty="0">
                <a:hlinkClick r:id="rId5"/>
              </a:rPr>
              <a:t>https://saintpeters-team-hisfhzp1.atlassian.net/jira/core/projects/DTP/timeline?rangeMode=weeks&amp;atlOrigin=eyJpIjoiZTI2YzQwYWQ4ZjcwNGY1ZWIyMGQ2YzU0YWY0NzRlYjEiLCJwIjoiaiJ9</a:t>
            </a:r>
            <a:endParaRPr lang="en-GB" dirty="0"/>
          </a:p>
          <a:p>
            <a:pPr marL="285750" indent="-285750">
              <a:buFont typeface="Arial" panose="020B0604020202020204" pitchFamily="34" charset="0"/>
              <a:buChar char="•"/>
            </a:pPr>
            <a:endParaRPr lang="en-SA" dirty="0"/>
          </a:p>
        </p:txBody>
      </p:sp>
      <p:sp>
        <p:nvSpPr>
          <p:cNvPr id="5" name="TextBox 4">
            <a:extLst>
              <a:ext uri="{FF2B5EF4-FFF2-40B4-BE49-F238E27FC236}">
                <a16:creationId xmlns:a16="http://schemas.microsoft.com/office/drawing/2014/main" id="{92CE3E76-CB33-3E94-91BB-86D1D146BC39}"/>
              </a:ext>
            </a:extLst>
          </p:cNvPr>
          <p:cNvSpPr txBox="1"/>
          <p:nvPr/>
        </p:nvSpPr>
        <p:spPr>
          <a:xfrm>
            <a:off x="4520696" y="1131549"/>
            <a:ext cx="1575304" cy="523220"/>
          </a:xfrm>
          <a:prstGeom prst="rect">
            <a:avLst/>
          </a:prstGeom>
          <a:noFill/>
        </p:spPr>
        <p:txBody>
          <a:bodyPr wrap="square" rtlCol="0">
            <a:spAutoFit/>
          </a:bodyPr>
          <a:lstStyle/>
          <a:p>
            <a:r>
              <a:rPr lang="en-SA" sz="2800" dirty="0"/>
              <a:t>LINKS:-</a:t>
            </a:r>
          </a:p>
        </p:txBody>
      </p:sp>
    </p:spTree>
    <p:extLst>
      <p:ext uri="{BB962C8B-B14F-4D97-AF65-F5344CB8AC3E}">
        <p14:creationId xmlns:p14="http://schemas.microsoft.com/office/powerpoint/2010/main" val="92445965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26303C-A89C-422C-9097-BDF7002EFC5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0437772-7826-4CEE-8E78-517B414A42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679C34-122C-4127-90D9-C271AEE94CE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DividendVTI</Template>
  <TotalTime>0</TotalTime>
  <Words>734</Words>
  <Application>Microsoft Macintosh PowerPoint</Application>
  <PresentationFormat>Widescreen</PresentationFormat>
  <Paragraphs>72</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DividendVTI</vt:lpstr>
      <vt:lpstr>Predicting  Heart  Disease  Risk:  Analyzing Health and Socio-Economic Indicators  Aisha Mohammad </vt:lpstr>
      <vt:lpstr> </vt:lpstr>
      <vt:lpstr>PowerPoint Presentation</vt:lpstr>
      <vt:lpstr>Literature articles - Zotero </vt:lpstr>
      <vt:lpstr>Data  justification</vt:lpstr>
      <vt:lpstr>Phase 1 – Technical requirements </vt:lpstr>
      <vt:lpstr>MVP</vt:lpstr>
      <vt:lpstr>MVP visualization</vt:lpstr>
      <vt:lpstr>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2023-12-10T17:10:56Z</dcterms:created>
  <dcterms:modified xsi:type="dcterms:W3CDTF">2024-12-29T01:16:55Z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