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2" r:id="rId6"/>
    <p:sldId id="297" r:id="rId7"/>
    <p:sldId id="287" r:id="rId8"/>
    <p:sldId id="283" r:id="rId9"/>
    <p:sldId id="299" r:id="rId10"/>
    <p:sldId id="303" r:id="rId11"/>
    <p:sldId id="306" r:id="rId12"/>
    <p:sldId id="307" r:id="rId13"/>
    <p:sldId id="309" r:id="rId14"/>
    <p:sldId id="308" r:id="rId15"/>
    <p:sldId id="305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5414" autoAdjust="0"/>
  </p:normalViewPr>
  <p:slideViewPr>
    <p:cSldViewPr snapToGrid="0" showGuides="1">
      <p:cViewPr varScale="1">
        <p:scale>
          <a:sx n="110" d="100"/>
          <a:sy n="110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6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85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4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629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414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2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4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4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676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2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5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44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561DF-26A0-6739-95BB-64CDC4C2C6C7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3579F-32D7-9FD1-DC84-FA7E491BF51E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544AA-CD43-1627-B3BA-3D86AE3F66BA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9861A-053E-6F37-B96F-66C27B486406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6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fileexplorerAzNB?wsid=/subscriptions/eac65e27-7f2d-4146-846e-db4999f92ad8/resourceGroups/amohammad4-rg/providers/Microsoft.MachineLearningServices/workspaces/Aisha_Mohammad&amp;tid=350c54e6-0497-4fff-b117-17d8181c8aac&amp;activeFilePath=Users/amohammad4/Capstone.ipynb" TargetMode="External"/><Relationship Id="rId2" Type="http://schemas.openxmlformats.org/officeDocument/2006/relationships/hyperlink" Target="https://ml.azure.com/fileexplorerAzNB?wsid=/subscriptions/eac65e27-7f2d-4146-846e-db4999f92ad8/resourceGroups/amohammad4-rg/providers/Microsoft.MachineLearningServices/workspaces/Aisha_Mohammad&amp;tid=350c54e6-0497-4fff-b117-17d8181c8aac&amp;activeFilePath=Users/amohammad4/Capstone%20MVP.ipynb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saintpeters-team-hisfhzp1.atlassian.net/jira/core/projects/DTP/timeline?rangeMode=weeks&amp;atlOrigin=eyJpIjoiZTI2YzQwYWQ4ZjcwNGY1ZWIyMGQ2YzU0YWY0NzRlYjEiLCJwIjoiaiJ9" TargetMode="External"/><Relationship Id="rId4" Type="http://schemas.openxmlformats.org/officeDocument/2006/relationships/hyperlink" Target="https://github.com/Aisha-datatech/Capstone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1956121"/>
            <a:ext cx="11265407" cy="1019509"/>
          </a:xfrm>
        </p:spPr>
        <p:txBody>
          <a:bodyPr/>
          <a:lstStyle/>
          <a:p>
            <a:r>
              <a:rPr lang="en-GB" b="1" dirty="0"/>
              <a:t>Predicting  Heart  Disease  Risk:  Analyzing Health and Socio-Economic Indicators   </a:t>
            </a:r>
            <a:r>
              <a:rPr lang="en-GB" dirty="0"/>
              <a:t>(Assignment 3)</a:t>
            </a:r>
            <a:br>
              <a:rPr lang="en-GB" dirty="0"/>
            </a:br>
            <a:br>
              <a:rPr lang="en-GB" b="1" dirty="0"/>
            </a:br>
            <a:r>
              <a:rPr lang="en-GB" sz="1600" dirty="0"/>
              <a:t>Aisha Mohammad</a:t>
            </a:r>
            <a:br>
              <a:rPr lang="en-GB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4054" b="2405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305-885E-DEE1-A43D-C6DE36B3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447812"/>
            <a:ext cx="3553428" cy="755955"/>
          </a:xfrm>
        </p:spPr>
        <p:txBody>
          <a:bodyPr/>
          <a:lstStyle/>
          <a:p>
            <a:r>
              <a:rPr lang="en-SA" dirty="0"/>
              <a:t>CODE SNIPPETS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1A2EE4-E829-C0E7-AD65-86E9A633BA7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57199" y="1883469"/>
            <a:ext cx="5249120" cy="487614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829C15-8CE3-8428-C40E-857F9AEF3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6319" y="2338086"/>
            <a:ext cx="6366199" cy="44215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A1A36-89BC-9BA7-E5E2-F5EAFF240942}"/>
              </a:ext>
            </a:extLst>
          </p:cNvPr>
          <p:cNvSpPr txBox="1"/>
          <p:nvPr/>
        </p:nvSpPr>
        <p:spPr>
          <a:xfrm>
            <a:off x="4282437" y="1412111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000" b="1" dirty="0">
                <a:solidFill>
                  <a:schemeClr val="accent1">
                    <a:lumMod val="75000"/>
                  </a:schemeClr>
                </a:solidFill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25134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D3C3-A9F6-210F-10DE-926BEF88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555585"/>
            <a:ext cx="4444680" cy="752355"/>
          </a:xfrm>
        </p:spPr>
        <p:txBody>
          <a:bodyPr/>
          <a:lstStyle/>
          <a:p>
            <a:r>
              <a:rPr lang="en-SA" dirty="0"/>
              <a:t>Code snippets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48DEA7-AF23-C90C-DDD9-F0D203823F5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0" y="1979271"/>
            <a:ext cx="5893888" cy="47282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59CC48-13A6-0F02-7F15-687CDDFEA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210765"/>
            <a:ext cx="6105157" cy="46472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EE73B8-48C4-C471-5EED-19EB080FC424}"/>
              </a:ext>
            </a:extLst>
          </p:cNvPr>
          <p:cNvSpPr txBox="1"/>
          <p:nvPr/>
        </p:nvSpPr>
        <p:spPr>
          <a:xfrm>
            <a:off x="5135347" y="1574686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000" b="1" dirty="0">
                <a:solidFill>
                  <a:schemeClr val="accent1">
                    <a:lumMod val="75000"/>
                  </a:schemeClr>
                </a:solidFill>
              </a:rPr>
              <a:t>SVM</a:t>
            </a:r>
            <a:r>
              <a:rPr lang="en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6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0C3-F08F-A71E-14EE-0F914073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79" y="717629"/>
            <a:ext cx="5347504" cy="606963"/>
          </a:xfrm>
        </p:spPr>
        <p:txBody>
          <a:bodyPr>
            <a:normAutofit fontScale="90000"/>
          </a:bodyPr>
          <a:lstStyle/>
          <a:p>
            <a:r>
              <a:rPr lang="en-SA" dirty="0"/>
              <a:t>MODEL COMPARISION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21AF-699A-2EF6-B22F-C98B6AAE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12" y="2187616"/>
            <a:ext cx="11289175" cy="31533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Best Model: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due to its high accuracy, precision, and AUC/ROC.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Runner-up: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Gradient Boosting</a:t>
            </a:r>
            <a:r>
              <a:rPr lang="en-GB" dirty="0"/>
              <a:t>, with high precision but slightly lower performance compared to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Moderate Performance: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with good accuracy but low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Underperforming Model: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SVM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due to low precision and higher error metrics.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4039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3F36-539D-8B29-6434-2F305AA3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7591"/>
            <a:ext cx="2054506" cy="711136"/>
          </a:xfrm>
        </p:spPr>
        <p:txBody>
          <a:bodyPr/>
          <a:lstStyle/>
          <a:p>
            <a:r>
              <a:rPr lang="en-SA" dirty="0"/>
              <a:t>Tools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24CC-7695-776F-EE29-16F0CB9679B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SA" dirty="0"/>
              <a:t> Zotero</a:t>
            </a:r>
          </a:p>
          <a:p>
            <a:r>
              <a:rPr lang="en-SA" dirty="0"/>
              <a:t> GitHub</a:t>
            </a:r>
          </a:p>
          <a:p>
            <a:r>
              <a:rPr lang="en-SA" dirty="0"/>
              <a:t> Azure ML – notebooks</a:t>
            </a:r>
          </a:p>
          <a:p>
            <a:r>
              <a:rPr lang="en-SA" dirty="0"/>
              <a:t> Jira – Gantt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88886-B288-55CF-602F-475324C1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597" y="2187361"/>
            <a:ext cx="7899403" cy="36330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 MVP code </a:t>
            </a:r>
            <a:r>
              <a:rPr lang="en-GB" dirty="0">
                <a:hlinkClick r:id="rId2"/>
              </a:rPr>
              <a:t>Capstone MVP.ipynb - Azure Machine Learning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Capstone project code </a:t>
            </a:r>
            <a:r>
              <a:rPr lang="en-GB" dirty="0">
                <a:hlinkClick r:id="rId3"/>
              </a:rPr>
              <a:t>Capstone.ipynb - Azure Machine Learning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GitHub </a:t>
            </a:r>
            <a:r>
              <a:rPr lang="en-GB" dirty="0">
                <a:hlinkClick r:id="rId4"/>
              </a:rPr>
              <a:t>https://github.com/Aisha-datatech/Capstone-Project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Jira</a:t>
            </a:r>
          </a:p>
          <a:p>
            <a:r>
              <a:rPr lang="en-GB" dirty="0">
                <a:hlinkClick r:id="rId5"/>
              </a:rPr>
              <a:t>https://saintpeters-team-hisfhzp1.atlassian.net/jira/core/projects/DTP/timeline?rangeMode=weeks&amp;atlOrigin=eyJpIjoiZTI2YzQwYWQ4ZjcwNGY1ZWIyMGQ2YzU0YWY0NzRlYjEiLCJwIjoiaiJ9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E3E76-CB33-3E94-91BB-86D1D146BC39}"/>
              </a:ext>
            </a:extLst>
          </p:cNvPr>
          <p:cNvSpPr txBox="1"/>
          <p:nvPr/>
        </p:nvSpPr>
        <p:spPr>
          <a:xfrm>
            <a:off x="4520696" y="1131549"/>
            <a:ext cx="157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/>
              <a:t>LINKS:-</a:t>
            </a:r>
          </a:p>
        </p:txBody>
      </p:sp>
    </p:spTree>
    <p:extLst>
      <p:ext uri="{BB962C8B-B14F-4D97-AF65-F5344CB8AC3E}">
        <p14:creationId xmlns:p14="http://schemas.microsoft.com/office/powerpoint/2010/main" val="924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725734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23149" y="1365813"/>
            <a:ext cx="4618298" cy="5007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development overview.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evaluations – key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comparison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93E7D-AD65-D923-D5BD-31E15BA3ECBE}"/>
              </a:ext>
            </a:extLst>
          </p:cNvPr>
          <p:cNvSpPr txBox="1"/>
          <p:nvPr/>
        </p:nvSpPr>
        <p:spPr>
          <a:xfrm>
            <a:off x="457200" y="749401"/>
            <a:ext cx="4195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/>
              <a:t>Contents: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F5D1D5-865D-726D-89DF-4460670F6E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2010" r="12010"/>
          <a:stretch>
            <a:fillRect/>
          </a:stretch>
        </p:blipFill>
        <p:spPr>
          <a:xfrm>
            <a:off x="4114800" y="749401"/>
            <a:ext cx="7620000" cy="5751576"/>
          </a:xfr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5D9E456-AA37-998A-E996-93B16C9385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0000"/>
          </a:blip>
          <a:srcRect t="8877" b="8877"/>
          <a:stretch>
            <a:fillRect/>
          </a:stretch>
        </p:blipFill>
        <p:spPr>
          <a:xfrm>
            <a:off x="2973" y="-28800"/>
            <a:ext cx="12189027" cy="68868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A80A88-9B69-4722-1883-8C13C7C33C8B}"/>
              </a:ext>
            </a:extLst>
          </p:cNvPr>
          <p:cNvSpPr txBox="1"/>
          <p:nvPr/>
        </p:nvSpPr>
        <p:spPr>
          <a:xfrm>
            <a:off x="4896090" y="892510"/>
            <a:ext cx="285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F5DD6-01CC-3271-FD40-F6D17A037ECD}"/>
              </a:ext>
            </a:extLst>
          </p:cNvPr>
          <p:cNvSpPr txBox="1"/>
          <p:nvPr/>
        </p:nvSpPr>
        <p:spPr>
          <a:xfrm>
            <a:off x="868102" y="2103027"/>
            <a:ext cx="107413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kern="0" dirty="0">
                <a:ea typeface="Times New Roman" panose="02020603050405020304" pitchFamily="18" charset="0"/>
              </a:rPr>
              <a:t> Utilize the new ‘combined’ dataset (after undersampling) with </a:t>
            </a:r>
            <a:r>
              <a:rPr lang="en-SA" sz="1600" dirty="0"/>
              <a:t>(1190, 34) shape.</a:t>
            </a:r>
          </a:p>
          <a:p>
            <a:endParaRPr lang="en-SA" sz="1600" kern="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kern="0" dirty="0">
                <a:ea typeface="Times New Roman" panose="02020603050405020304" pitchFamily="18" charset="0"/>
              </a:rPr>
              <a:t>To implement 4 Machine Learning models:  </a:t>
            </a:r>
            <a:r>
              <a:rPr lang="en-GB" dirty="0"/>
              <a:t>Logistic Regression,  Random Forest,  Gradient Boosting,  SVM</a:t>
            </a:r>
            <a:endParaRPr lang="en-SA" kern="0" dirty="0">
              <a:ea typeface="Times New Roman" panose="02020603050405020304" pitchFamily="18" charset="0"/>
            </a:endParaRPr>
          </a:p>
          <a:p>
            <a:endParaRPr lang="en-SA" kern="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kern="0" dirty="0">
                <a:ea typeface="Times New Roman" panose="02020603050405020304" pitchFamily="18" charset="0"/>
              </a:rPr>
              <a:t> Evaluate the performance of the models using metrics such as </a:t>
            </a:r>
            <a:r>
              <a:rPr lang="en-GB" kern="0" dirty="0">
                <a:ea typeface="Times New Roman" panose="02020603050405020304" pitchFamily="18" charset="0"/>
              </a:rPr>
              <a:t>k</a:t>
            </a:r>
            <a:r>
              <a:rPr lang="en-GB" dirty="0"/>
              <a:t>ey evaluation metrics : </a:t>
            </a:r>
          </a:p>
          <a:p>
            <a:r>
              <a:rPr lang="en-GB" dirty="0"/>
              <a:t>                      Accuracy,   Precision,   AUC/ROC,   MAE,   MSE,   RMSE,   MAPE.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kern="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kern="0" dirty="0"/>
              <a:t> Compare the models performances.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kern="0" dirty="0"/>
              <a:t> Problem statement 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prediction of heart disease risk by examining both clinical health indicators and socioeconomic determinants.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chemeClr val="tx2"/>
                </a:solidFill>
              </a:rPr>
              <a:t> </a:t>
            </a:r>
            <a:r>
              <a:rPr lang="en-GB" kern="0" dirty="0"/>
              <a:t>The target variable is binary. Whether patients have heart disease or not. </a:t>
            </a:r>
            <a:endParaRPr lang="en-SA" kern="0" dirty="0"/>
          </a:p>
          <a:p>
            <a:endParaRPr lang="en-SA" sz="1600" dirty="0"/>
          </a:p>
        </p:txBody>
      </p:sp>
    </p:spTree>
    <p:extLst>
      <p:ext uri="{BB962C8B-B14F-4D97-AF65-F5344CB8AC3E}">
        <p14:creationId xmlns:p14="http://schemas.microsoft.com/office/powerpoint/2010/main" val="31679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650" y="729205"/>
            <a:ext cx="4008699" cy="833377"/>
          </a:xfrm>
        </p:spPr>
        <p:txBody>
          <a:bodyPr/>
          <a:lstStyle/>
          <a:p>
            <a:r>
              <a:rPr lang="en-GB" dirty="0"/>
              <a:t>Data pre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9EF1-C36D-4214-F062-674B2532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9001"/>
            <a:ext cx="12072395" cy="5578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A" dirty="0"/>
              <a:t> Tecnhniques applied for data pre processing : </a:t>
            </a:r>
          </a:p>
          <a:p>
            <a:pPr marL="0" indent="0">
              <a:buNone/>
            </a:pPr>
            <a:endParaRPr lang="en-SA" dirty="0"/>
          </a:p>
          <a:p>
            <a:pPr>
              <a:buFont typeface="Arial" panose="020B0604020202020204" pitchFamily="34" charset="0"/>
              <a:buChar char="•"/>
            </a:pPr>
            <a:r>
              <a:rPr lang="en-SA" b="1" dirty="0"/>
              <a:t>Feature Engineering </a:t>
            </a:r>
            <a:r>
              <a:rPr lang="en-SA" dirty="0"/>
              <a:t>: The target variable of dataset 1 ‘Target’ and a feature variable conating similar data ‘HeartDiseaseorAttack’ were merged to a new target variable. </a:t>
            </a:r>
          </a:p>
          <a:p>
            <a:pPr marL="0" indent="0">
              <a:buNone/>
            </a:pPr>
            <a:endParaRPr lang="en-SA" dirty="0"/>
          </a:p>
          <a:p>
            <a:pPr>
              <a:buFont typeface="Arial" panose="020B0604020202020204" pitchFamily="34" charset="0"/>
              <a:buChar char="•"/>
            </a:pPr>
            <a:r>
              <a:rPr lang="en-SA" dirty="0"/>
              <a:t> </a:t>
            </a:r>
            <a:r>
              <a:rPr lang="en-SA" b="1" dirty="0"/>
              <a:t>Imbalanced Data Handling </a:t>
            </a:r>
            <a:r>
              <a:rPr lang="en-SA" dirty="0"/>
              <a:t>:  The new target variable was imbalanced. </a:t>
            </a:r>
            <a:r>
              <a:rPr lang="en-GB" dirty="0"/>
              <a:t>S</a:t>
            </a:r>
            <a:r>
              <a:rPr lang="en-SA" dirty="0"/>
              <a:t>o </a:t>
            </a:r>
            <a:r>
              <a:rPr lang="en-SA" dirty="0">
                <a:solidFill>
                  <a:srgbClr val="C00000"/>
                </a:solidFill>
              </a:rPr>
              <a:t>SMOTE</a:t>
            </a:r>
            <a:r>
              <a:rPr lang="en-SA" dirty="0"/>
              <a:t> was applied to balance the data.</a:t>
            </a:r>
          </a:p>
          <a:p>
            <a:pPr marL="0" indent="0">
              <a:buNone/>
            </a:pPr>
            <a:endParaRPr lang="en-SA" dirty="0"/>
          </a:p>
          <a:p>
            <a:pPr>
              <a:buFont typeface="Arial" panose="020B0604020202020204" pitchFamily="34" charset="0"/>
              <a:buChar char="•"/>
            </a:pPr>
            <a:r>
              <a:rPr lang="en-SA" dirty="0"/>
              <a:t> </a:t>
            </a:r>
            <a:r>
              <a:rPr lang="en-SA" b="1" dirty="0"/>
              <a:t>Feature Selection </a:t>
            </a:r>
            <a:r>
              <a:rPr lang="en-SA" dirty="0"/>
              <a:t>: 4 techniques were used to select most relevant features.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SA" dirty="0"/>
              <a:t> </a:t>
            </a:r>
            <a:r>
              <a:rPr lang="en-GB" i="0" dirty="0">
                <a:solidFill>
                  <a:srgbClr val="3B3A39"/>
                </a:solidFill>
                <a:effectLst/>
              </a:rPr>
              <a:t>Correlation matrix </a:t>
            </a:r>
            <a:endParaRPr lang="en-GB" dirty="0">
              <a:solidFill>
                <a:srgbClr val="3B3A39"/>
              </a:solidFill>
            </a:endParaRPr>
          </a:p>
          <a:p>
            <a:pPr marL="666900" lvl="1" indent="-342900">
              <a:buFont typeface="+mj-lt"/>
              <a:buAutoNum type="arabicPeriod"/>
            </a:pPr>
            <a:r>
              <a:rPr lang="en-GB" i="0" dirty="0">
                <a:solidFill>
                  <a:srgbClr val="3B3A39"/>
                </a:solidFill>
                <a:effectLst/>
              </a:rPr>
              <a:t>Point-biserial correlation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SA" dirty="0"/>
              <a:t> </a:t>
            </a:r>
            <a:r>
              <a:rPr lang="en-GB" i="0" dirty="0">
                <a:solidFill>
                  <a:srgbClr val="3B3A39"/>
                </a:solidFill>
                <a:effectLst/>
              </a:rPr>
              <a:t>Random Forest classifier 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dirty="0">
                <a:solidFill>
                  <a:srgbClr val="3B3A39"/>
                </a:solidFill>
              </a:rPr>
              <a:t> </a:t>
            </a:r>
            <a:r>
              <a:rPr lang="en-GB" i="0" dirty="0">
                <a:solidFill>
                  <a:srgbClr val="3B3A39"/>
                </a:solidFill>
                <a:effectLst/>
              </a:rPr>
              <a:t>RFE - using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dirty="0"/>
              <a:t> Results from </a:t>
            </a:r>
            <a:r>
              <a:rPr lang="en-GB" i="0" dirty="0">
                <a:solidFill>
                  <a:srgbClr val="3B3A39"/>
                </a:solidFill>
                <a:effectLst/>
              </a:rPr>
              <a:t>Random Forest classifier aligned with my socio-economic goals. These were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B3A39"/>
                </a:solidFill>
              </a:rPr>
              <a:t> Features not required for this analysis were dropped.</a:t>
            </a:r>
            <a:endParaRPr lang="en-SA" dirty="0"/>
          </a:p>
          <a:p>
            <a:pPr>
              <a:buFont typeface="Arial" panose="020B0604020202020204" pitchFamily="34" charset="0"/>
              <a:buChar char="•"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023" y="503499"/>
            <a:ext cx="9144000" cy="654259"/>
          </a:xfrm>
          <a:noFill/>
        </p:spPr>
        <p:txBody>
          <a:bodyPr/>
          <a:lstStyle/>
          <a:p>
            <a:r>
              <a:rPr lang="en-US" sz="2800" dirty="0"/>
              <a:t>Model developments Overview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285080"/>
            <a:ext cx="12192001" cy="5700242"/>
          </a:xfrm>
          <a:noFill/>
        </p:spPr>
        <p:txBody>
          <a:bodyPr anchor="t"/>
          <a:lstStyle/>
          <a:p>
            <a:pPr algn="l"/>
            <a:r>
              <a:rPr lang="en-GB" sz="1600" dirty="0"/>
              <a:t>Using function- based coding 4 models were developed: </a:t>
            </a:r>
          </a:p>
          <a:p>
            <a:pPr algn="l">
              <a:buFont typeface="+mj-lt"/>
              <a:buAutoNum type="arabicPeriod"/>
            </a:pPr>
            <a:r>
              <a:rPr lang="en-GB" sz="1600" b="1" dirty="0"/>
              <a:t> Logistic Regression</a:t>
            </a:r>
            <a:r>
              <a:rPr lang="en-GB" sz="16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 type of regression analysis used for prediction of outcome variables that are binary.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 Efficient and requires less computational power. Can perform well with linearly separable data.</a:t>
            </a:r>
          </a:p>
          <a:p>
            <a:pPr algn="l">
              <a:buFont typeface="+mj-lt"/>
              <a:buAutoNum type="arabicPeriod"/>
            </a:pPr>
            <a:r>
              <a:rPr lang="en-GB" sz="1600" b="1" dirty="0"/>
              <a:t>Random Forest (RF):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 decision-tree-based ensemble algorithm that combines multiple decision trees to make predictions.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 Handles large datasets and missing values well. Also is robust to overfitting and works well with a mix of continuous and categorical data.</a:t>
            </a:r>
            <a:endParaRPr lang="en-GB" sz="1600" b="1" dirty="0"/>
          </a:p>
          <a:p>
            <a:pPr algn="l">
              <a:buFont typeface="+mj-lt"/>
              <a:buAutoNum type="arabicPeriod"/>
            </a:pPr>
            <a:r>
              <a:rPr lang="en-GB" sz="1600" b="1" dirty="0"/>
              <a:t>  Gradient Boosting 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  </a:t>
            </a:r>
            <a:r>
              <a:rPr lang="en-GB" sz="1800" dirty="0"/>
              <a:t>An algorithm that </a:t>
            </a:r>
            <a:r>
              <a:rPr lang="en-GB" sz="1600" dirty="0"/>
              <a:t>involves sequentially training weak models (typically decision trees) where each new model corrects the errors made by the previous one.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 </a:t>
            </a:r>
            <a:r>
              <a:rPr lang="en-GB" sz="1600" dirty="0"/>
              <a:t>Can achieve high performance on both classification and regression tasks. Also, handles imbalanced datasets better with tuning. </a:t>
            </a:r>
            <a:endParaRPr lang="en-GB" sz="1600" b="1" dirty="0"/>
          </a:p>
          <a:p>
            <a:pPr algn="l">
              <a:buFont typeface="+mj-lt"/>
              <a:buAutoNum type="arabicPeriod"/>
            </a:pPr>
            <a:r>
              <a:rPr lang="en-GB" sz="1600" b="1" dirty="0"/>
              <a:t> SVM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 powerful classifier that aims to find a hyperplane in an n-dimensional space that separates the data points of different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 Effective in high-dimensional spaces, especially useful in cases where the number of dimensions exceeds the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E6BF-4182-EEC5-121A-62152267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34" y="483477"/>
            <a:ext cx="8380071" cy="667014"/>
          </a:xfrm>
        </p:spPr>
        <p:txBody>
          <a:bodyPr>
            <a:normAutofit/>
          </a:bodyPr>
          <a:lstStyle/>
          <a:p>
            <a:r>
              <a:rPr lang="en-SA" dirty="0"/>
              <a:t>MODEL evaluation - Key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3E01-C234-275D-F527-D35FE1D33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242" y="1312537"/>
            <a:ext cx="11065396" cy="580696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  <a:r>
              <a:rPr lang="en-GB" dirty="0"/>
              <a:t>: Moderate at 0.739.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Precision</a:t>
            </a:r>
            <a:r>
              <a:rPr lang="en-GB" dirty="0"/>
              <a:t>: Low at 0.222, indicating many false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AUC/ROC</a:t>
            </a:r>
            <a:r>
              <a:rPr lang="en-GB" dirty="0"/>
              <a:t>: Fair at 0.728, showing acceptable but not strong classification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Error Metrics</a:t>
            </a:r>
            <a:r>
              <a:rPr lang="en-GB" dirty="0"/>
              <a:t>: High MAE, MSE, and RMSE compared to others suggest less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Suitability</a:t>
            </a:r>
            <a:r>
              <a:rPr lang="en-GB" dirty="0"/>
              <a:t>: Poor performance overall; not the best model here.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2. </a:t>
            </a:r>
            <a:r>
              <a:rPr lang="en-GB" b="1" dirty="0"/>
              <a:t>Random Forest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n-GB" dirty="0"/>
              <a:t>High at 0.882, the best among all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Precision</a:t>
            </a:r>
            <a:r>
              <a:rPr lang="en-GB" dirty="0"/>
              <a:t>: Moderate at 0.429, better than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AUC/ROC: </a:t>
            </a:r>
            <a:r>
              <a:rPr lang="en-GB" dirty="0"/>
              <a:t>Good at 0.792, indicating strong classification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Error Metrics: </a:t>
            </a:r>
            <a:r>
              <a:rPr lang="en-GB" dirty="0"/>
              <a:t>Lowest MAE, MSE, and RMSE, implying high prediction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Suitability</a:t>
            </a:r>
            <a:r>
              <a:rPr lang="en-GB" dirty="0"/>
              <a:t>: Excellent model performance; likely the best choice.</a:t>
            </a:r>
            <a:endParaRPr lang="en-SA" b="1" dirty="0"/>
          </a:p>
        </p:txBody>
      </p:sp>
    </p:spTree>
    <p:extLst>
      <p:ext uri="{BB962C8B-B14F-4D97-AF65-F5344CB8AC3E}">
        <p14:creationId xmlns:p14="http://schemas.microsoft.com/office/powerpoint/2010/main" val="7531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E111B3-0961-F9E7-7899-FA1FAAA09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93" y="1250066"/>
            <a:ext cx="11817752" cy="5497973"/>
          </a:xfrm>
        </p:spPr>
        <p:txBody>
          <a:bodyPr/>
          <a:lstStyle/>
          <a:p>
            <a:r>
              <a:rPr lang="en-SA" dirty="0"/>
              <a:t>3. </a:t>
            </a:r>
            <a:r>
              <a:rPr lang="en-SA" b="1" dirty="0"/>
              <a:t>Gradient Boosting: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n-GB" dirty="0"/>
              <a:t>High at 0.882, the best among all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Precision: </a:t>
            </a:r>
            <a:r>
              <a:rPr lang="en-GB" dirty="0"/>
              <a:t>Moderate at 0.429, better than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AUC/ROC: </a:t>
            </a:r>
            <a:r>
              <a:rPr lang="en-GB" dirty="0"/>
              <a:t>Good at 0.792, indicating strong classification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Error Metrics</a:t>
            </a:r>
            <a:r>
              <a:rPr lang="en-GB" dirty="0"/>
              <a:t>: Lowest MAE, MSE, and RMSE, implying high prediction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Suitability</a:t>
            </a:r>
            <a:r>
              <a:rPr lang="en-GB" dirty="0"/>
              <a:t>: Excellent model performance; likely the best choice.</a:t>
            </a:r>
            <a:endParaRPr lang="en-SA" b="1" dirty="0"/>
          </a:p>
          <a:p>
            <a:r>
              <a:rPr lang="en-SA" b="1" dirty="0"/>
              <a:t>4. SVM: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Accuracy:</a:t>
            </a:r>
            <a:r>
              <a:rPr lang="en-GB" dirty="0"/>
              <a:t> Moderate at 0.769.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Precision: </a:t>
            </a:r>
            <a:r>
              <a:rPr lang="en-GB" dirty="0"/>
              <a:t>Low at 0.241, better than Logistic Regression but not ideal.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AUC/ROC: </a:t>
            </a:r>
            <a:r>
              <a:rPr lang="en-GB" dirty="0"/>
              <a:t>Acceptable at 0.700 but the lowest among all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Error Metrics</a:t>
            </a:r>
            <a:r>
              <a:rPr lang="en-GB" dirty="0"/>
              <a:t>: Higher MAE, MSE, and RMSE compared to Random Forest and Gradient Boosting.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Suitability: </a:t>
            </a:r>
            <a:r>
              <a:rPr lang="en-GB" dirty="0"/>
              <a:t>Moderate performance; not as strong as Random Forest or Gradient Boosting.</a:t>
            </a:r>
            <a:endParaRPr lang="en-SA" b="1" dirty="0"/>
          </a:p>
        </p:txBody>
      </p:sp>
    </p:spTree>
    <p:extLst>
      <p:ext uri="{BB962C8B-B14F-4D97-AF65-F5344CB8AC3E}">
        <p14:creationId xmlns:p14="http://schemas.microsoft.com/office/powerpoint/2010/main" val="613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598A-DEC5-C675-9A10-F1D6C94A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023" y="690880"/>
            <a:ext cx="2974694" cy="455014"/>
          </a:xfrm>
        </p:spPr>
        <p:txBody>
          <a:bodyPr>
            <a:normAutofit fontScale="90000"/>
          </a:bodyPr>
          <a:lstStyle/>
          <a:p>
            <a:r>
              <a:rPr lang="en-SA" dirty="0"/>
              <a:t>CODE SNIPPETS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76043D-EE81-0759-E2EC-F92DA0D397C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77478" y="1971361"/>
            <a:ext cx="5517266" cy="476291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42A84D-A2F5-E7DA-03AE-0CED2F181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207" y="2080257"/>
            <a:ext cx="6298503" cy="42626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C9A2A8-A990-5E1C-8BC6-49E536AE7DB4}"/>
              </a:ext>
            </a:extLst>
          </p:cNvPr>
          <p:cNvSpPr txBox="1"/>
          <p:nvPr/>
        </p:nvSpPr>
        <p:spPr>
          <a:xfrm>
            <a:off x="4490978" y="1413020"/>
            <a:ext cx="28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000" b="1" dirty="0">
                <a:solidFill>
                  <a:schemeClr val="accent1">
                    <a:lumMod val="75000"/>
                  </a:schemeClr>
                </a:solidFill>
              </a:rPr>
              <a:t>Logistic regres</a:t>
            </a:r>
            <a:r>
              <a:rPr lang="en-SA" b="1" dirty="0">
                <a:solidFill>
                  <a:schemeClr val="accent1">
                    <a:lumMod val="75000"/>
                  </a:schemeClr>
                </a:solidFill>
              </a:rPr>
              <a:t>sion</a:t>
            </a:r>
          </a:p>
        </p:txBody>
      </p:sp>
    </p:spTree>
    <p:extLst>
      <p:ext uri="{BB962C8B-B14F-4D97-AF65-F5344CB8AC3E}">
        <p14:creationId xmlns:p14="http://schemas.microsoft.com/office/powerpoint/2010/main" val="76931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DDA7-1EAC-FF57-9A54-969DCB7C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51" y="717448"/>
            <a:ext cx="3611498" cy="501312"/>
          </a:xfrm>
        </p:spPr>
        <p:txBody>
          <a:bodyPr>
            <a:normAutofit fontScale="90000"/>
          </a:bodyPr>
          <a:lstStyle/>
          <a:p>
            <a:r>
              <a:rPr lang="en-SA" dirty="0"/>
              <a:t>Code snippets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30A5AD-C7EB-3919-AE6C-AF7A98E98D8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15599" y="1760683"/>
            <a:ext cx="5787489" cy="462854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FFBB2E-C5C4-6020-A8EC-A24E6E3A8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87360"/>
            <a:ext cx="5980400" cy="42018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D185C-174B-873F-C8F6-378AF41B0664}"/>
              </a:ext>
            </a:extLst>
          </p:cNvPr>
          <p:cNvSpPr txBox="1"/>
          <p:nvPr/>
        </p:nvSpPr>
        <p:spPr>
          <a:xfrm>
            <a:off x="3981494" y="1503005"/>
            <a:ext cx="360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000" b="1" dirty="0">
                <a:solidFill>
                  <a:schemeClr val="accent1">
                    <a:lumMod val="75000"/>
                  </a:schemeClr>
                </a:solidFill>
              </a:rPr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01760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0</TotalTime>
  <Words>905</Words>
  <Application>Microsoft Macintosh PowerPoint</Application>
  <PresentationFormat>Widescreen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DividendVTI</vt:lpstr>
      <vt:lpstr>Predicting  Heart  Disease  Risk:  Analyzing Health and Socio-Economic Indicators   (Assignment 3)  Aisha Mohammad </vt:lpstr>
      <vt:lpstr> </vt:lpstr>
      <vt:lpstr>PowerPoint Presentation</vt:lpstr>
      <vt:lpstr>Data pre processing </vt:lpstr>
      <vt:lpstr>Model developments Overview</vt:lpstr>
      <vt:lpstr>MODEL evaluation - Key observations</vt:lpstr>
      <vt:lpstr>PowerPoint Presentation</vt:lpstr>
      <vt:lpstr>CODE SNIPPETS</vt:lpstr>
      <vt:lpstr>Code snippets</vt:lpstr>
      <vt:lpstr>CODE SNIPPETS</vt:lpstr>
      <vt:lpstr>Code snippets</vt:lpstr>
      <vt:lpstr>MODEL COMPARISION SUMMARY</vt:lpstr>
      <vt:lpstr>Tools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2025-01-24T00:43:13Z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