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99" r:id="rId4"/>
  </p:sldMasterIdLst>
  <p:notesMasterIdLst>
    <p:notesMasterId r:id="rId18"/>
  </p:notesMasterIdLst>
  <p:handoutMasterIdLst>
    <p:handoutMasterId r:id="rId19"/>
  </p:handoutMasterIdLst>
  <p:sldIdLst>
    <p:sldId id="256" r:id="rId5"/>
    <p:sldId id="292" r:id="rId6"/>
    <p:sldId id="297" r:id="rId7"/>
    <p:sldId id="295" r:id="rId8"/>
    <p:sldId id="293" r:id="rId9"/>
    <p:sldId id="283" r:id="rId10"/>
    <p:sldId id="264" r:id="rId11"/>
    <p:sldId id="299" r:id="rId12"/>
    <p:sldId id="300" r:id="rId13"/>
    <p:sldId id="289" r:id="rId14"/>
    <p:sldId id="287" r:id="rId15"/>
    <p:sldId id="301" r:id="rId16"/>
    <p:sldId id="29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2" autoAdjust="0"/>
    <p:restoredTop sz="95414" autoAdjust="0"/>
  </p:normalViewPr>
  <p:slideViewPr>
    <p:cSldViewPr snapToGrid="0" showGuides="1">
      <p:cViewPr varScale="1">
        <p:scale>
          <a:sx n="110" d="100"/>
          <a:sy n="110" d="100"/>
        </p:scale>
        <p:origin x="656" y="16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12/10/24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12/10/24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117480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09561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85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63045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18629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5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47680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endParaRPr lang="en-US" dirty="0"/>
          </a:p>
        </p:txBody>
      </p:sp>
    </p:spTree>
    <p:extLst>
      <p:ext uri="{BB962C8B-B14F-4D97-AF65-F5344CB8AC3E}">
        <p14:creationId xmlns:p14="http://schemas.microsoft.com/office/powerpoint/2010/main" val="404088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703606"/>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64149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087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9392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162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6204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2445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6676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012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636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225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004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B1561DF-26A0-6739-95BB-64CDC4C2C6C7}"/>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053579F-32D7-9FD1-DC84-FA7E491BF51E}"/>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DA544AA-CD43-1627-B3BA-3D86AE3F66BA}"/>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B9861A-053E-6F37-B96F-66C27B486406}"/>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16712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ml.azure.com/fileexplorerAzNB?wsid=/subscriptions/eac65e27-7f2d-4146-846e-db4999f92ad8/resourceGroups/amohammad4-rg/providers/Microsoft.MachineLearningServices/workspaces/Aisha_Mohammad&amp;tid=350c54e6-0497-4fff-b117-17d8181c8aac&amp;activeFilePath=Users/amohammad4/Capstone.ipynb" TargetMode="External"/><Relationship Id="rId2" Type="http://schemas.openxmlformats.org/officeDocument/2006/relationships/hyperlink" Target="https://ml.azure.com/fileexplorerAzNB?wsid=/subscriptions/eac65e27-7f2d-4146-846e-db4999f92ad8/resourceGroups/amohammad4-rg/providers/Microsoft.MachineLearningServices/workspaces/Aisha_Mohammad&amp;tid=350c54e6-0497-4fff-b117-17d8181c8aac&amp;activeFilePath=Users/amohammad4/Capstone%20MVP.ipynb" TargetMode="External"/><Relationship Id="rId1" Type="http://schemas.openxmlformats.org/officeDocument/2006/relationships/slideLayout" Target="../slideLayouts/slideLayout18.xml"/><Relationship Id="rId5" Type="http://schemas.openxmlformats.org/officeDocument/2006/relationships/hyperlink" Target="https://saintpeters-team-hisfhzp1.atlassian.net/jira/core/projects/DTP/timeline?rangeMode=weeks&amp;atlOrigin=eyJpIjoiZTI2YzQwYWQ4ZjcwNGY1ZWIyMGQ2YzU0YWY0NzRlYjEiLCJwIjoiaiJ9" TargetMode="External"/><Relationship Id="rId4" Type="http://schemas.openxmlformats.org/officeDocument/2006/relationships/hyperlink" Target="https://github.com/Aisha-datatech/Capstone-Projec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48055" y="1956121"/>
            <a:ext cx="11265407" cy="1019509"/>
          </a:xfrm>
        </p:spPr>
        <p:txBody>
          <a:bodyPr/>
          <a:lstStyle/>
          <a:p>
            <a:r>
              <a:rPr lang="en-GB" b="1" dirty="0"/>
              <a:t>Predicting  Heart  Disease  Risk:  Analyzing Health and Socio-Economic Indicators</a:t>
            </a:r>
            <a:br>
              <a:rPr lang="en-GB" b="1" dirty="0"/>
            </a:br>
            <a:br>
              <a:rPr lang="en-GB" b="1" dirty="0"/>
            </a:br>
            <a:r>
              <a:rPr lang="en-GB" sz="1600" dirty="0"/>
              <a:t>Aisha Mohammad</a:t>
            </a:r>
            <a:br>
              <a:rPr lang="en-GB" dirty="0"/>
            </a:br>
            <a:endParaRPr lang="en-US" dirty="0"/>
          </a:p>
        </p:txBody>
      </p:sp>
      <p:pic>
        <p:nvPicPr>
          <p:cNvPr id="10" name="Picture Placeholder 9">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a:blip r:embed="rId3"/>
          <a:srcRect t="24054" b="24054"/>
          <a:stretch/>
        </p:blip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4577788" y="554378"/>
            <a:ext cx="4739833" cy="593910"/>
          </a:xfrm>
        </p:spPr>
        <p:txBody>
          <a:bodyPr/>
          <a:lstStyle/>
          <a:p>
            <a:r>
              <a:rPr lang="en-US" dirty="0"/>
              <a:t>Gantt  chart</a:t>
            </a:r>
          </a:p>
        </p:txBody>
      </p:sp>
      <p:pic>
        <p:nvPicPr>
          <p:cNvPr id="8" name="Content Placeholder 7">
            <a:extLst>
              <a:ext uri="{FF2B5EF4-FFF2-40B4-BE49-F238E27FC236}">
                <a16:creationId xmlns:a16="http://schemas.microsoft.com/office/drawing/2014/main" id="{C09BAB64-4399-2604-1065-C27718D7E72C}"/>
              </a:ext>
            </a:extLst>
          </p:cNvPr>
          <p:cNvPicPr>
            <a:picLocks noGrp="1" noChangeAspect="1"/>
          </p:cNvPicPr>
          <p:nvPr>
            <p:ph sz="half" idx="2"/>
          </p:nvPr>
        </p:nvPicPr>
        <p:blipFill>
          <a:blip r:embed="rId3"/>
          <a:stretch>
            <a:fillRect/>
          </a:stretch>
        </p:blipFill>
        <p:spPr>
          <a:xfrm>
            <a:off x="0" y="1148288"/>
            <a:ext cx="11949304" cy="5524669"/>
          </a:xfrm>
        </p:spPr>
      </p:pic>
    </p:spTree>
    <p:extLst>
      <p:ext uri="{BB962C8B-B14F-4D97-AF65-F5344CB8AC3E}">
        <p14:creationId xmlns:p14="http://schemas.microsoft.com/office/powerpoint/2010/main" val="267690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3341225" y="729205"/>
            <a:ext cx="5625296" cy="833377"/>
          </a:xfrm>
        </p:spPr>
        <p:txBody>
          <a:bodyPr/>
          <a:lstStyle/>
          <a:p>
            <a:r>
              <a:rPr lang="en-US" dirty="0"/>
              <a:t>Literature articles - Zotero</a:t>
            </a:r>
            <a:br>
              <a:rPr lang="en-US" dirty="0"/>
            </a:br>
            <a:endParaRPr lang="en-US" dirty="0"/>
          </a:p>
        </p:txBody>
      </p:sp>
      <p:pic>
        <p:nvPicPr>
          <p:cNvPr id="5" name="Content Placeholder 4">
            <a:extLst>
              <a:ext uri="{FF2B5EF4-FFF2-40B4-BE49-F238E27FC236}">
                <a16:creationId xmlns:a16="http://schemas.microsoft.com/office/drawing/2014/main" id="{A3DAB43F-193E-84D5-C9C1-B53612F65B44}"/>
              </a:ext>
            </a:extLst>
          </p:cNvPr>
          <p:cNvPicPr>
            <a:picLocks noGrp="1" noChangeAspect="1"/>
          </p:cNvPicPr>
          <p:nvPr>
            <p:ph idx="1"/>
          </p:nvPr>
        </p:nvPicPr>
        <p:blipFill>
          <a:blip r:embed="rId3"/>
          <a:stretch>
            <a:fillRect/>
          </a:stretch>
        </p:blipFill>
        <p:spPr>
          <a:xfrm>
            <a:off x="-1" y="1400538"/>
            <a:ext cx="12211953" cy="5457462"/>
          </a:xfrm>
        </p:spPr>
      </p:pic>
    </p:spTree>
    <p:extLst>
      <p:ext uri="{BB962C8B-B14F-4D97-AF65-F5344CB8AC3E}">
        <p14:creationId xmlns:p14="http://schemas.microsoft.com/office/powerpoint/2010/main" val="385444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3F36-539D-8B29-6434-2F305AA3E6B8}"/>
              </a:ext>
            </a:extLst>
          </p:cNvPr>
          <p:cNvSpPr>
            <a:spLocks noGrp="1"/>
          </p:cNvSpPr>
          <p:nvPr>
            <p:ph type="title"/>
          </p:nvPr>
        </p:nvSpPr>
        <p:spPr>
          <a:xfrm>
            <a:off x="457200" y="1037591"/>
            <a:ext cx="2054506" cy="711136"/>
          </a:xfrm>
        </p:spPr>
        <p:txBody>
          <a:bodyPr/>
          <a:lstStyle/>
          <a:p>
            <a:r>
              <a:rPr lang="en-SA" dirty="0"/>
              <a:t>Tools :-</a:t>
            </a:r>
          </a:p>
        </p:txBody>
      </p:sp>
      <p:sp>
        <p:nvSpPr>
          <p:cNvPr id="3" name="Content Placeholder 2">
            <a:extLst>
              <a:ext uri="{FF2B5EF4-FFF2-40B4-BE49-F238E27FC236}">
                <a16:creationId xmlns:a16="http://schemas.microsoft.com/office/drawing/2014/main" id="{5C4424CC-7695-776F-EE29-16F0CB9679BF}"/>
              </a:ext>
            </a:extLst>
          </p:cNvPr>
          <p:cNvSpPr>
            <a:spLocks noGrp="1"/>
          </p:cNvSpPr>
          <p:nvPr>
            <p:ph sz="half" idx="13"/>
          </p:nvPr>
        </p:nvSpPr>
        <p:spPr/>
        <p:txBody>
          <a:bodyPr/>
          <a:lstStyle/>
          <a:p>
            <a:r>
              <a:rPr lang="en-SA" dirty="0"/>
              <a:t> Zotero</a:t>
            </a:r>
          </a:p>
          <a:p>
            <a:r>
              <a:rPr lang="en-SA" dirty="0"/>
              <a:t> GitHub</a:t>
            </a:r>
          </a:p>
          <a:p>
            <a:r>
              <a:rPr lang="en-SA" dirty="0"/>
              <a:t> Azure ML – notebooks</a:t>
            </a:r>
          </a:p>
          <a:p>
            <a:r>
              <a:rPr lang="en-SA" dirty="0"/>
              <a:t> Jira – Gantt chart</a:t>
            </a:r>
          </a:p>
        </p:txBody>
      </p:sp>
      <p:sp>
        <p:nvSpPr>
          <p:cNvPr id="4" name="Content Placeholder 3">
            <a:extLst>
              <a:ext uri="{FF2B5EF4-FFF2-40B4-BE49-F238E27FC236}">
                <a16:creationId xmlns:a16="http://schemas.microsoft.com/office/drawing/2014/main" id="{9EE88886-B288-55CF-602F-475324C17C50}"/>
              </a:ext>
            </a:extLst>
          </p:cNvPr>
          <p:cNvSpPr>
            <a:spLocks noGrp="1"/>
          </p:cNvSpPr>
          <p:nvPr>
            <p:ph sz="half" idx="2"/>
          </p:nvPr>
        </p:nvSpPr>
        <p:spPr>
          <a:xfrm>
            <a:off x="4292597" y="2187361"/>
            <a:ext cx="7899403" cy="3633047"/>
          </a:xfrm>
        </p:spPr>
        <p:txBody>
          <a:bodyPr/>
          <a:lstStyle/>
          <a:p>
            <a:pPr marL="285750" indent="-285750">
              <a:buFont typeface="Arial" panose="020B0604020202020204" pitchFamily="34" charset="0"/>
              <a:buChar char="•"/>
            </a:pPr>
            <a:r>
              <a:rPr lang="en-SA" dirty="0"/>
              <a:t> MVP code </a:t>
            </a:r>
            <a:r>
              <a:rPr lang="en-GB" dirty="0">
                <a:hlinkClick r:id="rId2"/>
              </a:rPr>
              <a:t>Capstone MVP.ipynb - Azure Machine Learning</a:t>
            </a:r>
            <a:endParaRPr lang="en-GB" dirty="0"/>
          </a:p>
          <a:p>
            <a:pPr marL="285750" indent="-285750">
              <a:buFont typeface="Arial" panose="020B0604020202020204" pitchFamily="34" charset="0"/>
              <a:buChar char="•"/>
            </a:pPr>
            <a:r>
              <a:rPr lang="en-GB" dirty="0"/>
              <a:t> Capstone project code </a:t>
            </a:r>
            <a:r>
              <a:rPr lang="en-GB" dirty="0">
                <a:hlinkClick r:id="rId3"/>
              </a:rPr>
              <a:t>Capstone.ipynb - Azure Machine Learning</a:t>
            </a:r>
            <a:endParaRPr lang="en-GB" dirty="0"/>
          </a:p>
          <a:p>
            <a:pPr marL="285750" indent="-285750">
              <a:buFont typeface="Arial" panose="020B0604020202020204" pitchFamily="34" charset="0"/>
              <a:buChar char="•"/>
            </a:pPr>
            <a:r>
              <a:rPr lang="en-GB" dirty="0"/>
              <a:t> GitHub </a:t>
            </a:r>
            <a:r>
              <a:rPr lang="en-GB" dirty="0">
                <a:hlinkClick r:id="rId4"/>
              </a:rPr>
              <a:t>https://github.com/Aisha-datatech/Capstone-Project</a:t>
            </a:r>
            <a:endParaRPr lang="en-GB" dirty="0"/>
          </a:p>
          <a:p>
            <a:pPr marL="285750" indent="-285750">
              <a:buFont typeface="Arial" panose="020B0604020202020204" pitchFamily="34" charset="0"/>
              <a:buChar char="•"/>
            </a:pPr>
            <a:r>
              <a:rPr lang="en-GB" dirty="0"/>
              <a:t> Jira</a:t>
            </a:r>
          </a:p>
          <a:p>
            <a:r>
              <a:rPr lang="en-GB" dirty="0">
                <a:hlinkClick r:id="rId5"/>
              </a:rPr>
              <a:t>https://saintpeters-team-hisfhzp1.atlassian.net/jira/core/projects/DTP/timeline?rangeMode=weeks&amp;atlOrigin=eyJpIjoiZTI2YzQwYWQ4ZjcwNGY1ZWIyMGQ2YzU0YWY0NzRlYjEiLCJwIjoiaiJ9</a:t>
            </a:r>
            <a:endParaRPr lang="en-GB" dirty="0"/>
          </a:p>
          <a:p>
            <a:pPr marL="285750" indent="-285750">
              <a:buFont typeface="Arial" panose="020B0604020202020204" pitchFamily="34" charset="0"/>
              <a:buChar char="•"/>
            </a:pPr>
            <a:endParaRPr lang="en-SA" dirty="0"/>
          </a:p>
        </p:txBody>
      </p:sp>
      <p:sp>
        <p:nvSpPr>
          <p:cNvPr id="5" name="TextBox 4">
            <a:extLst>
              <a:ext uri="{FF2B5EF4-FFF2-40B4-BE49-F238E27FC236}">
                <a16:creationId xmlns:a16="http://schemas.microsoft.com/office/drawing/2014/main" id="{92CE3E76-CB33-3E94-91BB-86D1D146BC39}"/>
              </a:ext>
            </a:extLst>
          </p:cNvPr>
          <p:cNvSpPr txBox="1"/>
          <p:nvPr/>
        </p:nvSpPr>
        <p:spPr>
          <a:xfrm>
            <a:off x="4520696" y="1131549"/>
            <a:ext cx="1575304" cy="523220"/>
          </a:xfrm>
          <a:prstGeom prst="rect">
            <a:avLst/>
          </a:prstGeom>
          <a:noFill/>
        </p:spPr>
        <p:txBody>
          <a:bodyPr wrap="square" rtlCol="0">
            <a:spAutoFit/>
          </a:bodyPr>
          <a:lstStyle/>
          <a:p>
            <a:r>
              <a:rPr lang="en-SA" sz="2800" dirty="0"/>
              <a:t>LINKS:-</a:t>
            </a:r>
          </a:p>
        </p:txBody>
      </p:sp>
    </p:spTree>
    <p:extLst>
      <p:ext uri="{BB962C8B-B14F-4D97-AF65-F5344CB8AC3E}">
        <p14:creationId xmlns:p14="http://schemas.microsoft.com/office/powerpoint/2010/main" val="92445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34262-583A-1481-5313-46F7D595A527}"/>
              </a:ext>
            </a:extLst>
          </p:cNvPr>
          <p:cNvSpPr txBox="1"/>
          <p:nvPr/>
        </p:nvSpPr>
        <p:spPr>
          <a:xfrm>
            <a:off x="4247909" y="752355"/>
            <a:ext cx="3368233" cy="523220"/>
          </a:xfrm>
          <a:prstGeom prst="rect">
            <a:avLst/>
          </a:prstGeom>
          <a:noFill/>
        </p:spPr>
        <p:txBody>
          <a:bodyPr wrap="square" rtlCol="0">
            <a:spAutoFit/>
          </a:bodyPr>
          <a:lstStyle/>
          <a:p>
            <a:r>
              <a:rPr lang="en-SA" sz="2800" dirty="0"/>
              <a:t>GitHub REPOSITORY</a:t>
            </a:r>
          </a:p>
        </p:txBody>
      </p:sp>
      <p:pic>
        <p:nvPicPr>
          <p:cNvPr id="5" name="Picture 4">
            <a:extLst>
              <a:ext uri="{FF2B5EF4-FFF2-40B4-BE49-F238E27FC236}">
                <a16:creationId xmlns:a16="http://schemas.microsoft.com/office/drawing/2014/main" id="{6A95CE1E-B399-8916-20DB-01968CFCACEA}"/>
              </a:ext>
            </a:extLst>
          </p:cNvPr>
          <p:cNvPicPr>
            <a:picLocks noChangeAspect="1"/>
          </p:cNvPicPr>
          <p:nvPr/>
        </p:nvPicPr>
        <p:blipFill>
          <a:blip r:embed="rId2"/>
          <a:stretch>
            <a:fillRect/>
          </a:stretch>
        </p:blipFill>
        <p:spPr>
          <a:xfrm>
            <a:off x="0" y="1224476"/>
            <a:ext cx="12192000" cy="5633524"/>
          </a:xfrm>
          <a:prstGeom prst="rect">
            <a:avLst/>
          </a:prstGeom>
        </p:spPr>
      </p:pic>
    </p:spTree>
    <p:extLst>
      <p:ext uri="{BB962C8B-B14F-4D97-AF65-F5344CB8AC3E}">
        <p14:creationId xmlns:p14="http://schemas.microsoft.com/office/powerpoint/2010/main" val="38785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3657600" cy="725734"/>
          </a:xfrm>
        </p:spPr>
        <p:txBody>
          <a:bodyPr/>
          <a:lstStyle/>
          <a:p>
            <a:r>
              <a:rPr lang="en-US" dirty="0"/>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219920" y="1365812"/>
            <a:ext cx="4618298" cy="5007555"/>
          </a:xfrm>
        </p:spPr>
        <p:txBody>
          <a:bodyPr/>
          <a:lstStyle/>
          <a:p>
            <a:pPr marL="285750" indent="-285750">
              <a:buFont typeface="Arial" panose="020B0604020202020204" pitchFamily="34" charset="0"/>
              <a:buChar char="•"/>
            </a:pPr>
            <a:r>
              <a:rPr lang="en-US" dirty="0"/>
              <a:t>Define subject.</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Stakeholder needs</a:t>
            </a:r>
          </a:p>
          <a:p>
            <a:pPr marL="285750" indent="-285750">
              <a:buFont typeface="Arial" panose="020B0604020202020204" pitchFamily="34" charset="0"/>
              <a:buChar char="•"/>
            </a:pPr>
            <a:r>
              <a:rPr lang="en-US" dirty="0"/>
              <a:t>Data Justification</a:t>
            </a:r>
          </a:p>
          <a:p>
            <a:pPr marL="285750" indent="-285750">
              <a:buFont typeface="Arial" panose="020B0604020202020204" pitchFamily="34" charset="0"/>
              <a:buChar char="•"/>
            </a:pPr>
            <a:r>
              <a:rPr lang="en-US" dirty="0"/>
              <a:t>High architecture diagram</a:t>
            </a:r>
          </a:p>
          <a:p>
            <a:pPr marL="285750" indent="-285750">
              <a:buFont typeface="Arial" panose="020B0604020202020204" pitchFamily="34" charset="0"/>
              <a:buChar char="•"/>
            </a:pPr>
            <a:r>
              <a:rPr lang="en-US" dirty="0"/>
              <a:t> MVP</a:t>
            </a:r>
          </a:p>
          <a:p>
            <a:pPr marL="285750" indent="-285750">
              <a:buFont typeface="Arial" panose="020B0604020202020204" pitchFamily="34" charset="0"/>
              <a:buChar char="•"/>
            </a:pPr>
            <a:r>
              <a:rPr lang="en-US" dirty="0"/>
              <a:t>Gantt chart</a:t>
            </a:r>
          </a:p>
          <a:p>
            <a:pPr marL="285750" indent="-285750">
              <a:buFont typeface="Arial" panose="020B0604020202020204" pitchFamily="34" charset="0"/>
              <a:buChar char="•"/>
            </a:pPr>
            <a:r>
              <a:rPr lang="en-US" dirty="0"/>
              <a:t>Literature articles – Zotero</a:t>
            </a:r>
          </a:p>
          <a:p>
            <a:pPr marL="285750" indent="-285750">
              <a:buFont typeface="Arial" panose="020B0604020202020204" pitchFamily="34" charset="0"/>
              <a:buChar char="•"/>
            </a:pPr>
            <a:r>
              <a:rPr lang="en-US" dirty="0"/>
              <a:t>GitHub repository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61293E7D-AD65-D923-D5BD-31E15BA3ECBE}"/>
              </a:ext>
            </a:extLst>
          </p:cNvPr>
          <p:cNvSpPr txBox="1"/>
          <p:nvPr/>
        </p:nvSpPr>
        <p:spPr>
          <a:xfrm>
            <a:off x="457200" y="749401"/>
            <a:ext cx="4195823" cy="523220"/>
          </a:xfrm>
          <a:prstGeom prst="rect">
            <a:avLst/>
          </a:prstGeom>
          <a:noFill/>
        </p:spPr>
        <p:txBody>
          <a:bodyPr wrap="square" rtlCol="0">
            <a:spAutoFit/>
          </a:bodyPr>
          <a:lstStyle/>
          <a:p>
            <a:r>
              <a:rPr lang="en-SA" sz="2800" dirty="0"/>
              <a:t>Contents:</a:t>
            </a:r>
          </a:p>
        </p:txBody>
      </p:sp>
      <p:pic>
        <p:nvPicPr>
          <p:cNvPr id="6" name="Picture Placeholder 5">
            <a:extLst>
              <a:ext uri="{FF2B5EF4-FFF2-40B4-BE49-F238E27FC236}">
                <a16:creationId xmlns:a16="http://schemas.microsoft.com/office/drawing/2014/main" id="{26F5D1D5-865D-726D-89DF-4460670F6E69}"/>
              </a:ext>
            </a:extLst>
          </p:cNvPr>
          <p:cNvPicPr>
            <a:picLocks noGrp="1" noChangeAspect="1"/>
          </p:cNvPicPr>
          <p:nvPr>
            <p:ph type="pic" sz="quarter" idx="13"/>
          </p:nvPr>
        </p:nvPicPr>
        <p:blipFill>
          <a:blip r:embed="rId3">
            <a:alphaModFix/>
            <a:extLst>
              <a:ext uri="{BEBA8EAE-BF5A-486C-A8C5-ECC9F3942E4B}">
                <a14:imgProps xmlns:a14="http://schemas.microsoft.com/office/drawing/2010/main">
                  <a14:imgLayer r:embed="rId4">
                    <a14:imgEffect>
                      <a14:saturation sat="66000"/>
                    </a14:imgEffect>
                  </a14:imgLayer>
                </a14:imgProps>
              </a:ext>
            </a:extLst>
          </a:blip>
          <a:srcRect l="12010" r="12010"/>
          <a:stretch>
            <a:fillRect/>
          </a:stretch>
        </p:blipFill>
        <p:spPr>
          <a:xfrm>
            <a:off x="4114800" y="749401"/>
            <a:ext cx="7620000" cy="5751576"/>
          </a:xfrm>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5D9E456-AA37-998A-E996-93B16C9385D2}"/>
              </a:ext>
            </a:extLst>
          </p:cNvPr>
          <p:cNvPicPr>
            <a:picLocks noGrp="1" noChangeAspect="1"/>
          </p:cNvPicPr>
          <p:nvPr>
            <p:ph type="pic" sz="quarter" idx="13"/>
          </p:nvPr>
        </p:nvPicPr>
        <p:blipFill>
          <a:blip r:embed="rId2">
            <a:alphaModFix amt="20000"/>
          </a:blip>
          <a:srcRect t="8877" b="8877"/>
          <a:stretch>
            <a:fillRect/>
          </a:stretch>
        </p:blipFill>
        <p:spPr>
          <a:xfrm>
            <a:off x="0" y="0"/>
            <a:ext cx="12189027" cy="6886800"/>
          </a:xfrm>
          <a:noFill/>
        </p:spPr>
      </p:pic>
      <p:sp>
        <p:nvSpPr>
          <p:cNvPr id="9" name="TextBox 8">
            <a:extLst>
              <a:ext uri="{FF2B5EF4-FFF2-40B4-BE49-F238E27FC236}">
                <a16:creationId xmlns:a16="http://schemas.microsoft.com/office/drawing/2014/main" id="{43D81C41-D8A4-F4D8-327D-0029380EF547}"/>
              </a:ext>
            </a:extLst>
          </p:cNvPr>
          <p:cNvSpPr txBox="1"/>
          <p:nvPr/>
        </p:nvSpPr>
        <p:spPr>
          <a:xfrm>
            <a:off x="0" y="1407559"/>
            <a:ext cx="12189027" cy="3693319"/>
          </a:xfrm>
          <a:prstGeom prst="rect">
            <a:avLst/>
          </a:prstGeom>
          <a:noFill/>
        </p:spPr>
        <p:txBody>
          <a:bodyPr wrap="square" rtlCol="0">
            <a:spAutoFit/>
          </a:bodyPr>
          <a:lstStyle/>
          <a:p>
            <a:pPr algn="ctr"/>
            <a:r>
              <a:rPr lang="en-US" sz="3600" dirty="0">
                <a:latin typeface="+mj-lt"/>
              </a:rPr>
              <a:t> DEFINING THE SUBJECT</a:t>
            </a:r>
            <a:br>
              <a:rPr lang="en-US" dirty="0"/>
            </a:br>
            <a:endParaRPr lang="en-US" dirty="0"/>
          </a:p>
          <a:p>
            <a:pPr algn="ctr"/>
            <a:endParaRPr lang="en-US" dirty="0"/>
          </a:p>
          <a:p>
            <a:pPr algn="ctr"/>
            <a:br>
              <a:rPr lang="en-US" dirty="0"/>
            </a:br>
            <a:r>
              <a:rPr lang="en-GB" sz="1800" cap="none" dirty="0">
                <a:latin typeface="+mn-lt"/>
              </a:rPr>
              <a:t>Heart disease remains one of the leading global health challenges, with its prevalence steadily increasing. Studies highlight that individuals with diabetes are significantly more prone to developing cardiovascular conditions compared to those without diabetes. Alongside clinical indicators like physical activity and cholesterol levels, socioeconomic factors such as income, education, race, and gender also play a crucial role in influencing heart disease risk. This analysis project examines the intersection of health and socioeconomic factors, providing insights into the predictors of heart disease and identifying vulnerable groups.</a:t>
            </a:r>
            <a:br>
              <a:rPr lang="en-GB" sz="1800" cap="none" dirty="0">
                <a:latin typeface="+mn-lt"/>
              </a:rPr>
            </a:br>
            <a:r>
              <a:rPr lang="en-GB" sz="1800" cap="none" dirty="0">
                <a:latin typeface="+mn-lt"/>
              </a:rPr>
              <a:t> The findings aim to support informed decision-making and promote equitable healthcare strategies.</a:t>
            </a:r>
            <a:br>
              <a:rPr lang="en-US" sz="2800" cap="none" dirty="0">
                <a:latin typeface="+mn-lt"/>
              </a:rPr>
            </a:br>
            <a:br>
              <a:rPr lang="en-US" cap="none" dirty="0">
                <a:latin typeface="+mn-lt"/>
              </a:rPr>
            </a:br>
            <a:endParaRPr lang="en-SA" dirty="0"/>
          </a:p>
        </p:txBody>
      </p:sp>
    </p:spTree>
    <p:extLst>
      <p:ext uri="{BB962C8B-B14F-4D97-AF65-F5344CB8AC3E}">
        <p14:creationId xmlns:p14="http://schemas.microsoft.com/office/powerpoint/2010/main" val="316798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332708" y="2544663"/>
            <a:ext cx="3606800" cy="1038828"/>
          </a:xfrm>
        </p:spPr>
        <p:txBody>
          <a:bodyPr/>
          <a:lstStyle/>
          <a:p>
            <a:br>
              <a:rPr lang="en-US" dirty="0"/>
            </a:br>
            <a:br>
              <a:rPr lang="en-US" dirty="0"/>
            </a:b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408092" y="1940021"/>
            <a:ext cx="11375816" cy="3483316"/>
          </a:xfrm>
        </p:spPr>
        <p:txBody>
          <a:bodyPr/>
          <a:lstStyle/>
          <a:p>
            <a:r>
              <a:rPr lang="en-GB" dirty="0"/>
              <a:t> Heart disease remains a leading global health concern, however, the impact of socioeconomic factors like income, education, race, and gender on heart disease risk is often underexplored. </a:t>
            </a:r>
          </a:p>
          <a:p>
            <a:endParaRPr lang="en-GB" dirty="0"/>
          </a:p>
          <a:p>
            <a:r>
              <a:rPr lang="en-GB" dirty="0"/>
              <a:t>This project aims to conduct </a:t>
            </a:r>
            <a:r>
              <a:rPr lang="en-GB" dirty="0">
                <a:solidFill>
                  <a:schemeClr val="accent1">
                    <a:lumMod val="75000"/>
                  </a:schemeClr>
                </a:solidFill>
              </a:rPr>
              <a:t>an in-depth analysis and prediction of heart disease risk by examining both clinical health indicators and socioeconomic determinants</a:t>
            </a:r>
            <a:r>
              <a:rPr lang="en-GB" dirty="0"/>
              <a:t>. By identifying key patterns, disparities, and correlations, the project will not only provide insights into the underlying factors contributing to heart disease but also develop predictive models to identify individuals at risk. </a:t>
            </a:r>
          </a:p>
          <a:p>
            <a:endParaRPr lang="en-GB" dirty="0"/>
          </a:p>
          <a:p>
            <a:r>
              <a:rPr lang="en-GB" dirty="0"/>
              <a:t>These findings will help inform public health strategies, optimize resource allocation, and address health inequities in heart disease prevention and management.</a:t>
            </a:r>
            <a:endParaRPr lang="en-US" dirty="0">
              <a:solidFill>
                <a:schemeClr val="accent1">
                  <a:lumMod val="75000"/>
                </a:schemeClr>
              </a:solidFill>
            </a:endParaRPr>
          </a:p>
        </p:txBody>
      </p:sp>
      <p:sp>
        <p:nvSpPr>
          <p:cNvPr id="10" name="TextBox 9">
            <a:extLst>
              <a:ext uri="{FF2B5EF4-FFF2-40B4-BE49-F238E27FC236}">
                <a16:creationId xmlns:a16="http://schemas.microsoft.com/office/drawing/2014/main" id="{BBC4C246-FE8F-5881-4160-88F1090DD61B}"/>
              </a:ext>
            </a:extLst>
          </p:cNvPr>
          <p:cNvSpPr txBox="1"/>
          <p:nvPr/>
        </p:nvSpPr>
        <p:spPr>
          <a:xfrm>
            <a:off x="3857296" y="849888"/>
            <a:ext cx="4235669" cy="584775"/>
          </a:xfrm>
          <a:prstGeom prst="rect">
            <a:avLst/>
          </a:prstGeom>
          <a:noFill/>
        </p:spPr>
        <p:txBody>
          <a:bodyPr wrap="square" rtlCol="0">
            <a:spAutoFit/>
          </a:bodyPr>
          <a:lstStyle/>
          <a:p>
            <a:r>
              <a:rPr lang="en-SA" sz="3200" dirty="0"/>
              <a:t>PROBLEM STATEMENT</a:t>
            </a:r>
          </a:p>
        </p:txBody>
      </p:sp>
    </p:spTree>
    <p:extLst>
      <p:ext uri="{BB962C8B-B14F-4D97-AF65-F5344CB8AC3E}">
        <p14:creationId xmlns:p14="http://schemas.microsoft.com/office/powerpoint/2010/main" val="16053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1664013" y="905719"/>
            <a:ext cx="9100444" cy="1027253"/>
          </a:xfrm>
        </p:spPr>
        <p:txBody>
          <a:bodyPr/>
          <a:lstStyle/>
          <a:p>
            <a:r>
              <a:rPr lang="en-GB" dirty="0"/>
              <a:t>stakeholder Needs in Heart Disease Prediction</a:t>
            </a:r>
            <a:endParaRPr lang="en-US" dirty="0"/>
          </a:p>
        </p:txBody>
      </p:sp>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a:xfrm>
            <a:off x="428263" y="1932972"/>
            <a:ext cx="11083571" cy="3885598"/>
          </a:xfrm>
        </p:spPr>
        <p:txBody>
          <a:bodyPr>
            <a:normAutofit/>
          </a:bodyPr>
          <a:lstStyle/>
          <a:p>
            <a:pPr marL="0" indent="0">
              <a:buNone/>
            </a:pPr>
            <a:endParaRPr lang="en-GB" dirty="0"/>
          </a:p>
          <a:p>
            <a:r>
              <a:rPr lang="en-GB" dirty="0"/>
              <a:t>By identifying high-risk individuals and vulnerable groups, </a:t>
            </a:r>
            <a:r>
              <a:rPr lang="en-GB" dirty="0">
                <a:solidFill>
                  <a:schemeClr val="accent1">
                    <a:lumMod val="75000"/>
                  </a:schemeClr>
                </a:solidFill>
              </a:rPr>
              <a:t>healthcare organizations </a:t>
            </a:r>
            <a:r>
              <a:rPr lang="en-GB" dirty="0"/>
              <a:t>can implement proactive care strategies, optimize treatment plans, and improve accessibility to underserved communities, ultimately enhancing patient outcomes and reducing the financial burden on the healthcare system.</a:t>
            </a:r>
          </a:p>
          <a:p>
            <a:pPr marL="0" indent="0">
              <a:buNone/>
            </a:pPr>
            <a:endParaRPr lang="en-GB" dirty="0"/>
          </a:p>
          <a:p>
            <a:r>
              <a:rPr lang="en-GB" dirty="0">
                <a:solidFill>
                  <a:schemeClr val="accent1">
                    <a:lumMod val="75000"/>
                  </a:schemeClr>
                </a:solidFill>
              </a:rPr>
              <a:t>Government and public health agencies </a:t>
            </a:r>
            <a:r>
              <a:rPr lang="en-GB" dirty="0"/>
              <a:t>need these insights to design equitable health policies, allocate resources effectively, and address disparities.</a:t>
            </a:r>
          </a:p>
          <a:p>
            <a:pPr marL="0" indent="0">
              <a:buNone/>
            </a:pPr>
            <a:endParaRPr lang="en-GB" dirty="0"/>
          </a:p>
          <a:p>
            <a:r>
              <a:rPr lang="en-GB" dirty="0"/>
              <a:t>This aligns with the broader goals of improving population health, enhancing preventive care, and ensuring equitable healthcare delivery</a:t>
            </a:r>
          </a:p>
        </p:txBody>
      </p:sp>
    </p:spTree>
    <p:extLst>
      <p:ext uri="{BB962C8B-B14F-4D97-AF65-F5344CB8AC3E}">
        <p14:creationId xmlns:p14="http://schemas.microsoft.com/office/powerpoint/2010/main" val="36958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642395"/>
            <a:ext cx="9144000" cy="654259"/>
          </a:xfrm>
          <a:noFill/>
        </p:spPr>
        <p:txBody>
          <a:bodyPr/>
          <a:lstStyle/>
          <a:p>
            <a:r>
              <a:rPr lang="en-US" sz="2800" dirty="0"/>
              <a:t>Data  justification</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268147" y="1296654"/>
            <a:ext cx="11655706" cy="5335351"/>
          </a:xfrm>
          <a:noFill/>
        </p:spPr>
        <p:txBody>
          <a:bodyPr anchor="t"/>
          <a:lstStyle/>
          <a:p>
            <a:pPr algn="l"/>
            <a:r>
              <a:rPr lang="en-GB" sz="1600" dirty="0"/>
              <a:t>For this capstone project, I will utilize two well-curated datasets:</a:t>
            </a:r>
          </a:p>
          <a:p>
            <a:pPr algn="l">
              <a:buFont typeface="+mj-lt"/>
              <a:buAutoNum type="arabicPeriod"/>
            </a:pPr>
            <a:r>
              <a:rPr lang="en-GB" sz="1600" b="1" dirty="0"/>
              <a:t>Diabetes Binary Health Indicators Dataset</a:t>
            </a:r>
            <a:r>
              <a:rPr lang="en-GB" sz="1600" dirty="0"/>
              <a:t>:</a:t>
            </a:r>
          </a:p>
          <a:p>
            <a:pPr marL="742950" lvl="1" indent="-285750" algn="l">
              <a:buFont typeface="Arial" panose="020B0604020202020204" pitchFamily="34" charset="0"/>
              <a:buChar char="•"/>
            </a:pPr>
            <a:r>
              <a:rPr lang="en-GB" sz="1600" dirty="0"/>
              <a:t>Sourced from </a:t>
            </a:r>
            <a:r>
              <a:rPr lang="en-GB" sz="1600" i="1" dirty="0"/>
              <a:t>Kaggle</a:t>
            </a:r>
            <a:r>
              <a:rPr lang="en-GB" sz="1600" dirty="0"/>
              <a:t>, this dataset contains 253,680 survey responses from the 2015 Behavioural Risk Factor Surveillance System (BRFSS) conducted by the CDC.</a:t>
            </a:r>
          </a:p>
          <a:p>
            <a:pPr marL="742950" lvl="1" indent="-285750" algn="l">
              <a:buFont typeface="Arial" panose="020B0604020202020204" pitchFamily="34" charset="0"/>
              <a:buChar char="•"/>
            </a:pPr>
            <a:r>
              <a:rPr lang="en-GB" sz="1600" dirty="0"/>
              <a:t>It was cleaned and reduced by Alex Teboul to 21 feature variables from the original dataset of 441,455 responses with 330 features.</a:t>
            </a:r>
          </a:p>
          <a:p>
            <a:pPr marL="742950" lvl="1" indent="-285750" algn="l">
              <a:buFont typeface="Arial" panose="020B0604020202020204" pitchFamily="34" charset="0"/>
              <a:buChar char="•"/>
            </a:pPr>
            <a:r>
              <a:rPr lang="en-GB" sz="1600" dirty="0"/>
              <a:t>The dataset includes health-related risk behaviours, chronic conditions, and preventive service usage but is imbalanced, offering opportunities for data pre-processing.</a:t>
            </a:r>
          </a:p>
          <a:p>
            <a:pPr algn="l">
              <a:buFont typeface="+mj-lt"/>
              <a:buAutoNum type="arabicPeriod"/>
            </a:pPr>
            <a:r>
              <a:rPr lang="en-GB" sz="1600" b="1" dirty="0"/>
              <a:t>Heart Disease Comprehensive Dataset</a:t>
            </a:r>
            <a:r>
              <a:rPr lang="en-GB" sz="1600" dirty="0"/>
              <a:t>:</a:t>
            </a:r>
          </a:p>
          <a:p>
            <a:pPr marL="742950" lvl="1" indent="-285750" algn="l">
              <a:buFont typeface="Arial" panose="020B0604020202020204" pitchFamily="34" charset="0"/>
              <a:buChar char="•"/>
            </a:pPr>
            <a:r>
              <a:rPr lang="en-GB" sz="1600" dirty="0"/>
              <a:t>Retrieved from </a:t>
            </a:r>
            <a:r>
              <a:rPr lang="en-GB" sz="1600" i="1" dirty="0"/>
              <a:t>IEEE DataPort</a:t>
            </a:r>
            <a:r>
              <a:rPr lang="en-GB" sz="1600" dirty="0"/>
              <a:t>, this dataset was created by Manu Siddhartha by combining five popular heart disease datasets from the UCI ML repository.</a:t>
            </a:r>
          </a:p>
          <a:p>
            <a:pPr marL="742950" lvl="1" indent="-285750" algn="l">
              <a:buFont typeface="Arial" panose="020B0604020202020204" pitchFamily="34" charset="0"/>
              <a:buChar char="•"/>
            </a:pPr>
            <a:r>
              <a:rPr lang="en-GB" sz="1600" dirty="0"/>
              <a:t>It integrates 11 common features, making it the largest heart disease dataset currently available for research, with a focus on cardiovascular conditions.</a:t>
            </a:r>
          </a:p>
          <a:p>
            <a:pPr algn="l"/>
            <a:r>
              <a:rPr lang="en-GB" sz="1600" b="1" dirty="0"/>
              <a:t>Rationale</a:t>
            </a:r>
            <a:r>
              <a:rPr lang="en-GB" sz="1600" dirty="0"/>
              <a:t>:</a:t>
            </a:r>
            <a:br>
              <a:rPr lang="en-GB" sz="1600" dirty="0"/>
            </a:br>
            <a:r>
              <a:rPr lang="en-GB" sz="1600" dirty="0"/>
              <a:t>Using </a:t>
            </a:r>
            <a:r>
              <a:rPr lang="en-GB" sz="1600" b="1" dirty="0"/>
              <a:t>Azure ML</a:t>
            </a:r>
            <a:r>
              <a:rPr lang="en-GB" sz="1600" dirty="0"/>
              <a:t>, these datasets will be merged to provide a unified source for an in-depth analysis of the relationship between diabetes, socio-economic factors, and heart disease. This combination leverages the strengths of both datasets to support comprehensive analysis and actionable insights.</a:t>
            </a:r>
          </a:p>
          <a:p>
            <a:pPr algn="l" fontAlgn="base"/>
            <a:endParaRPr lang="en-GB" sz="1400" b="0" i="0" dirty="0">
              <a:solidFill>
                <a:srgbClr val="3C4043"/>
              </a:solidFill>
              <a:effectLst/>
            </a:endParaRPr>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3089733" y="671332"/>
            <a:ext cx="6551978" cy="436944"/>
          </a:xfrm>
        </p:spPr>
        <p:txBody>
          <a:bodyPr>
            <a:normAutofit fontScale="90000"/>
          </a:bodyPr>
          <a:lstStyle/>
          <a:p>
            <a:r>
              <a:rPr lang="en-US" dirty="0"/>
              <a:t>High - Level  Architecture  diagram</a:t>
            </a:r>
          </a:p>
        </p:txBody>
      </p:sp>
      <p:pic>
        <p:nvPicPr>
          <p:cNvPr id="3" name="Content Placeholder 2">
            <a:extLst>
              <a:ext uri="{FF2B5EF4-FFF2-40B4-BE49-F238E27FC236}">
                <a16:creationId xmlns:a16="http://schemas.microsoft.com/office/drawing/2014/main" id="{48187034-0004-8683-598A-BD1B92C73397}"/>
              </a:ext>
            </a:extLst>
          </p:cNvPr>
          <p:cNvPicPr>
            <a:picLocks noGrp="1" noChangeAspect="1"/>
          </p:cNvPicPr>
          <p:nvPr>
            <p:ph sz="half" idx="2"/>
          </p:nvPr>
        </p:nvPicPr>
        <p:blipFill>
          <a:blip r:embed="rId3"/>
          <a:stretch>
            <a:fillRect/>
          </a:stretch>
        </p:blipFill>
        <p:spPr>
          <a:xfrm>
            <a:off x="995421" y="1108276"/>
            <a:ext cx="10405642" cy="5749724"/>
          </a:xfrm>
          <a:noFill/>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E6BF-4182-EEC5-121A-62152267574A}"/>
              </a:ext>
            </a:extLst>
          </p:cNvPr>
          <p:cNvSpPr>
            <a:spLocks noGrp="1"/>
          </p:cNvSpPr>
          <p:nvPr>
            <p:ph type="title"/>
          </p:nvPr>
        </p:nvSpPr>
        <p:spPr>
          <a:xfrm>
            <a:off x="5444360" y="483477"/>
            <a:ext cx="1923392" cy="667014"/>
          </a:xfrm>
        </p:spPr>
        <p:txBody>
          <a:bodyPr>
            <a:normAutofit/>
          </a:bodyPr>
          <a:lstStyle/>
          <a:p>
            <a:r>
              <a:rPr lang="en-SA" dirty="0"/>
              <a:t>MVP</a:t>
            </a:r>
          </a:p>
        </p:txBody>
      </p:sp>
      <p:sp>
        <p:nvSpPr>
          <p:cNvPr id="4" name="Content Placeholder 3">
            <a:extLst>
              <a:ext uri="{FF2B5EF4-FFF2-40B4-BE49-F238E27FC236}">
                <a16:creationId xmlns:a16="http://schemas.microsoft.com/office/drawing/2014/main" id="{77563E01-C234-275D-F527-D35FE1D3311D}"/>
              </a:ext>
            </a:extLst>
          </p:cNvPr>
          <p:cNvSpPr>
            <a:spLocks noGrp="1"/>
          </p:cNvSpPr>
          <p:nvPr>
            <p:ph sz="half" idx="2"/>
          </p:nvPr>
        </p:nvSpPr>
        <p:spPr>
          <a:xfrm>
            <a:off x="92597" y="1150491"/>
            <a:ext cx="12099403" cy="5806966"/>
          </a:xfrm>
        </p:spPr>
        <p:txBody>
          <a:bodyPr>
            <a:normAutofit/>
          </a:bodyPr>
          <a:lstStyle/>
          <a:p>
            <a:pPr marL="285750" indent="-285750">
              <a:buFont typeface="Arial" panose="020B0604020202020204" pitchFamily="34" charset="0"/>
              <a:buChar char="•"/>
            </a:pPr>
            <a:r>
              <a:rPr lang="en-SA" dirty="0"/>
              <a:t> </a:t>
            </a:r>
            <a:r>
              <a:rPr lang="en-SA" sz="1600" b="1" dirty="0"/>
              <a:t>Data preprocessing</a:t>
            </a:r>
            <a:r>
              <a:rPr lang="en-SA" sz="1600" dirty="0"/>
              <a:t>:</a:t>
            </a:r>
          </a:p>
          <a:p>
            <a:r>
              <a:rPr lang="en-SA" sz="1600" dirty="0"/>
              <a:t>Did Standard scaling for numerical data and combined both datasets into a new dataset called ‘combined’.</a:t>
            </a:r>
          </a:p>
          <a:p>
            <a:r>
              <a:rPr lang="en-SA" sz="1600" dirty="0"/>
              <a:t>Dropped columns from new dataset with numerical data for simpler model development for MVP.  Also dropped columns that were similar.</a:t>
            </a:r>
          </a:p>
          <a:p>
            <a:pPr marL="285750" indent="-285750">
              <a:buFont typeface="Arial" panose="020B0604020202020204" pitchFamily="34" charset="0"/>
              <a:buChar char="•"/>
            </a:pPr>
            <a:r>
              <a:rPr lang="en-SA" sz="1600" dirty="0"/>
              <a:t> </a:t>
            </a:r>
            <a:r>
              <a:rPr lang="en-SA" sz="1600" b="1" dirty="0"/>
              <a:t>Model selection</a:t>
            </a:r>
            <a:r>
              <a:rPr lang="en-SA" sz="1600" dirty="0"/>
              <a:t>:</a:t>
            </a:r>
          </a:p>
          <a:p>
            <a:r>
              <a:rPr lang="en-SA" sz="1600" dirty="0"/>
              <a:t>Logistic regression was applied on ‘combined’ because it is easy to interpret and it’s simplicity makes it fast to train. Since ‘target’ variable is binary, this model is well suited as it outputs probabilities.</a:t>
            </a:r>
          </a:p>
          <a:p>
            <a:pPr marL="285750" indent="-285750">
              <a:buFont typeface="Arial" panose="020B0604020202020204" pitchFamily="34" charset="0"/>
              <a:buChar char="•"/>
            </a:pPr>
            <a:r>
              <a:rPr lang="en-SA" sz="1600" dirty="0"/>
              <a:t> </a:t>
            </a:r>
            <a:r>
              <a:rPr lang="en-SA" sz="1600" b="1" dirty="0"/>
              <a:t>Model Performance</a:t>
            </a:r>
            <a:r>
              <a:rPr lang="en-SA" sz="1600" dirty="0"/>
              <a:t>:</a:t>
            </a:r>
          </a:p>
          <a:p>
            <a:r>
              <a:rPr lang="en-SA" sz="1600" dirty="0"/>
              <a:t> </a:t>
            </a:r>
            <a:r>
              <a:rPr lang="en-GB" sz="1600" dirty="0"/>
              <a:t>The model achieves an accuracy of </a:t>
            </a:r>
            <a:r>
              <a:rPr lang="en-GB" sz="1600" b="1" dirty="0"/>
              <a:t>~79%</a:t>
            </a:r>
            <a:r>
              <a:rPr lang="en-GB" sz="1600" dirty="0"/>
              <a:t>, which is reasonable for a binary classification problem.</a:t>
            </a:r>
            <a:endParaRPr lang="en-SA" sz="1600" dirty="0"/>
          </a:p>
          <a:p>
            <a:endParaRPr lang="en-SA" dirty="0"/>
          </a:p>
          <a:p>
            <a:endParaRPr lang="en-SA" dirty="0"/>
          </a:p>
          <a:p>
            <a:endParaRPr lang="en-SA" dirty="0"/>
          </a:p>
          <a:p>
            <a:endParaRPr lang="en-SA" dirty="0"/>
          </a:p>
          <a:p>
            <a:endParaRPr lang="en-SA" dirty="0"/>
          </a:p>
          <a:p>
            <a:endParaRPr lang="en-SA" dirty="0"/>
          </a:p>
        </p:txBody>
      </p:sp>
      <p:pic>
        <p:nvPicPr>
          <p:cNvPr id="11" name="Picture 10">
            <a:extLst>
              <a:ext uri="{FF2B5EF4-FFF2-40B4-BE49-F238E27FC236}">
                <a16:creationId xmlns:a16="http://schemas.microsoft.com/office/drawing/2014/main" id="{5FD5AF0A-C4AA-5529-8501-0A6803E17405}"/>
              </a:ext>
            </a:extLst>
          </p:cNvPr>
          <p:cNvPicPr>
            <a:picLocks noChangeAspect="1"/>
          </p:cNvPicPr>
          <p:nvPr/>
        </p:nvPicPr>
        <p:blipFill rotWithShape="1">
          <a:blip r:embed="rId2"/>
          <a:srcRect l="3291" r="33853"/>
          <a:stretch/>
        </p:blipFill>
        <p:spPr>
          <a:xfrm>
            <a:off x="3178620" y="4180413"/>
            <a:ext cx="5085546" cy="1919871"/>
          </a:xfrm>
          <a:prstGeom prst="rect">
            <a:avLst/>
          </a:prstGeom>
        </p:spPr>
      </p:pic>
    </p:spTree>
    <p:extLst>
      <p:ext uri="{BB962C8B-B14F-4D97-AF65-F5344CB8AC3E}">
        <p14:creationId xmlns:p14="http://schemas.microsoft.com/office/powerpoint/2010/main" val="75316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7CAB-80A0-4BEF-936E-7918C63A8BD6}"/>
              </a:ext>
            </a:extLst>
          </p:cNvPr>
          <p:cNvSpPr>
            <a:spLocks noGrp="1"/>
          </p:cNvSpPr>
          <p:nvPr>
            <p:ph type="title"/>
          </p:nvPr>
        </p:nvSpPr>
        <p:spPr>
          <a:xfrm>
            <a:off x="4698109" y="671237"/>
            <a:ext cx="2964332" cy="613457"/>
          </a:xfrm>
        </p:spPr>
        <p:txBody>
          <a:bodyPr>
            <a:normAutofit/>
          </a:bodyPr>
          <a:lstStyle/>
          <a:p>
            <a:r>
              <a:rPr lang="en-SA" dirty="0"/>
              <a:t>MVP </a:t>
            </a:r>
            <a:r>
              <a:rPr lang="en-SA" cap="none" dirty="0"/>
              <a:t>visualization</a:t>
            </a:r>
            <a:endParaRPr lang="en-SA" dirty="0"/>
          </a:p>
        </p:txBody>
      </p:sp>
      <p:sp>
        <p:nvSpPr>
          <p:cNvPr id="3" name="Content Placeholder 2">
            <a:extLst>
              <a:ext uri="{FF2B5EF4-FFF2-40B4-BE49-F238E27FC236}">
                <a16:creationId xmlns:a16="http://schemas.microsoft.com/office/drawing/2014/main" id="{33A20CE3-F11C-6FA5-91C1-AE90EE00DF01}"/>
              </a:ext>
            </a:extLst>
          </p:cNvPr>
          <p:cNvSpPr>
            <a:spLocks noGrp="1"/>
          </p:cNvSpPr>
          <p:nvPr>
            <p:ph sz="half" idx="13"/>
          </p:nvPr>
        </p:nvSpPr>
        <p:spPr>
          <a:xfrm>
            <a:off x="341453" y="1568548"/>
            <a:ext cx="5503762" cy="5289452"/>
          </a:xfrm>
        </p:spPr>
        <p:txBody>
          <a:bodyPr/>
          <a:lstStyle/>
          <a:p>
            <a:pPr marL="0" indent="0">
              <a:buNone/>
            </a:pPr>
            <a:r>
              <a:rPr lang="en-SA" dirty="0"/>
              <a:t> </a:t>
            </a:r>
            <a:r>
              <a:rPr lang="en-GB" sz="1600" dirty="0"/>
              <a:t>This confusion matrix shows the performance of a model predicting </a:t>
            </a:r>
            <a:r>
              <a:rPr lang="en-GB" sz="1600" i="1" dirty="0"/>
              <a:t>Disease</a:t>
            </a:r>
            <a:r>
              <a:rPr lang="en-GB" sz="1600" dirty="0"/>
              <a:t> vs. </a:t>
            </a:r>
            <a:r>
              <a:rPr lang="en-GB" sz="1600" i="1" dirty="0"/>
              <a:t>No Disease</a:t>
            </a:r>
            <a:r>
              <a:rPr lang="en-GB" sz="1600" dirty="0"/>
              <a:t>:</a:t>
            </a:r>
          </a:p>
          <a:p>
            <a:pPr>
              <a:buFont typeface="Arial" panose="020B0604020202020204" pitchFamily="34" charset="0"/>
              <a:buChar char="•"/>
            </a:pPr>
            <a:r>
              <a:rPr lang="en-GB" sz="1600" b="1" dirty="0"/>
              <a:t>True Negatives (TN)</a:t>
            </a:r>
            <a:r>
              <a:rPr lang="en-GB" sz="1600" dirty="0"/>
              <a:t>: 18,827 correctly predicted </a:t>
            </a:r>
            <a:r>
              <a:rPr lang="en-GB" sz="1600" i="1" dirty="0"/>
              <a:t>No Disease</a:t>
            </a:r>
            <a:r>
              <a:rPr lang="en-GB" sz="1600" dirty="0"/>
              <a:t>.</a:t>
            </a:r>
          </a:p>
          <a:p>
            <a:pPr>
              <a:buFont typeface="Arial" panose="020B0604020202020204" pitchFamily="34" charset="0"/>
              <a:buChar char="•"/>
            </a:pPr>
            <a:r>
              <a:rPr lang="en-GB" sz="1600" b="1" dirty="0"/>
              <a:t>False Positives (FP)</a:t>
            </a:r>
            <a:r>
              <a:rPr lang="en-GB" sz="1600" dirty="0"/>
              <a:t>: 5,056 incorrectly predicted as </a:t>
            </a:r>
            <a:r>
              <a:rPr lang="en-GB" sz="1600" i="1" dirty="0"/>
              <a:t>Disease</a:t>
            </a:r>
            <a:r>
              <a:rPr lang="en-GB" sz="1600" dirty="0"/>
              <a:t>.</a:t>
            </a:r>
          </a:p>
          <a:p>
            <a:pPr>
              <a:buFont typeface="Arial" panose="020B0604020202020204" pitchFamily="34" charset="0"/>
              <a:buChar char="•"/>
            </a:pPr>
            <a:r>
              <a:rPr lang="en-GB" sz="1600" b="1" dirty="0"/>
              <a:t>False Negatives (FN)</a:t>
            </a:r>
            <a:r>
              <a:rPr lang="en-GB" sz="1600" dirty="0"/>
              <a:t>: 5,727 incorrectly predicted as </a:t>
            </a:r>
            <a:r>
              <a:rPr lang="en-GB" sz="1600" i="1" dirty="0"/>
              <a:t>No Disease</a:t>
            </a:r>
            <a:r>
              <a:rPr lang="en-GB" sz="1600" dirty="0"/>
              <a:t>.</a:t>
            </a:r>
          </a:p>
          <a:p>
            <a:pPr>
              <a:buFont typeface="Arial" panose="020B0604020202020204" pitchFamily="34" charset="0"/>
              <a:buChar char="•"/>
            </a:pPr>
            <a:r>
              <a:rPr lang="en-GB" sz="1600" b="1" dirty="0"/>
              <a:t>True Positives (TP)</a:t>
            </a:r>
            <a:r>
              <a:rPr lang="en-GB" sz="1600" dirty="0"/>
              <a:t>: 21,126 correctly predicted </a:t>
            </a:r>
            <a:r>
              <a:rPr lang="en-GB" sz="1600" i="1" dirty="0"/>
              <a:t>Disease</a:t>
            </a:r>
            <a:r>
              <a:rPr lang="en-GB" sz="1600" dirty="0"/>
              <a:t>.</a:t>
            </a:r>
          </a:p>
          <a:p>
            <a:pPr>
              <a:buFont typeface="Arial" panose="020B0604020202020204" pitchFamily="34" charset="0"/>
              <a:buChar char="•"/>
            </a:pPr>
            <a:endParaRPr lang="en-SA" sz="1600" dirty="0"/>
          </a:p>
          <a:p>
            <a:pPr>
              <a:buFont typeface="Arial" panose="020B0604020202020204" pitchFamily="34" charset="0"/>
              <a:buChar char="•"/>
            </a:pPr>
            <a:r>
              <a:rPr lang="en-GB" sz="1600" dirty="0"/>
              <a:t>This indicates a strong model with good precision, but there's room to improve recall by reducing false negatives.</a:t>
            </a:r>
          </a:p>
          <a:p>
            <a:pPr>
              <a:buFont typeface="Arial" panose="020B0604020202020204" pitchFamily="34" charset="0"/>
              <a:buChar char="•"/>
            </a:pPr>
            <a:r>
              <a:rPr lang="en-GB" sz="1600" dirty="0"/>
              <a:t>Overall, the model offers a reliable foundation for predicting disease outcomes, suitable for use in real-world applications with some fine-tuning.</a:t>
            </a:r>
            <a:endParaRPr lang="en-SA" sz="1600" dirty="0"/>
          </a:p>
        </p:txBody>
      </p:sp>
      <p:pic>
        <p:nvPicPr>
          <p:cNvPr id="6" name="Content Placeholder 5">
            <a:extLst>
              <a:ext uri="{FF2B5EF4-FFF2-40B4-BE49-F238E27FC236}">
                <a16:creationId xmlns:a16="http://schemas.microsoft.com/office/drawing/2014/main" id="{B4C27FE4-40E2-8CC6-DA41-4DD824C7AE14}"/>
              </a:ext>
            </a:extLst>
          </p:cNvPr>
          <p:cNvPicPr>
            <a:picLocks noGrp="1" noChangeAspect="1"/>
          </p:cNvPicPr>
          <p:nvPr>
            <p:ph sz="half" idx="2"/>
          </p:nvPr>
        </p:nvPicPr>
        <p:blipFill>
          <a:blip r:embed="rId2"/>
          <a:stretch>
            <a:fillRect/>
          </a:stretch>
        </p:blipFill>
        <p:spPr>
          <a:xfrm>
            <a:off x="6096000" y="1824105"/>
            <a:ext cx="5084204" cy="3749201"/>
          </a:xfrm>
        </p:spPr>
      </p:pic>
    </p:spTree>
    <p:extLst>
      <p:ext uri="{BB962C8B-B14F-4D97-AF65-F5344CB8AC3E}">
        <p14:creationId xmlns:p14="http://schemas.microsoft.com/office/powerpoint/2010/main" val="41059656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E679C34-122C-4127-90D9-C271AEE94CE4}">
  <ds:schemaRefs>
    <ds:schemaRef ds:uri="http://schemas.microsoft.com/sharepoint/v3/contenttype/forms"/>
  </ds:schemaRefs>
</ds:datastoreItem>
</file>

<file path=customXml/itemProps2.xml><?xml version="1.0" encoding="utf-8"?>
<ds:datastoreItem xmlns:ds="http://schemas.openxmlformats.org/officeDocument/2006/customXml" ds:itemID="{50437772-7826-4CEE-8E78-517B414A42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26303C-A89C-422C-9097-BDF7002EFC5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DividendVTI</Template>
  <TotalTime>0</TotalTime>
  <Words>889</Words>
  <Application>Microsoft Macintosh PowerPoint</Application>
  <PresentationFormat>Widescreen</PresentationFormat>
  <Paragraphs>84</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 2</vt:lpstr>
      <vt:lpstr>DividendVTI</vt:lpstr>
      <vt:lpstr>Predicting  Heart  Disease  Risk:  Analyzing Health and Socio-Economic Indicators  Aisha Mohammad </vt:lpstr>
      <vt:lpstr> </vt:lpstr>
      <vt:lpstr>PowerPoint Presentation</vt:lpstr>
      <vt:lpstr>     </vt:lpstr>
      <vt:lpstr>stakeholder Needs in Heart Disease Prediction</vt:lpstr>
      <vt:lpstr>Data  justification</vt:lpstr>
      <vt:lpstr>High - Level  Architecture  diagram</vt:lpstr>
      <vt:lpstr>MVP</vt:lpstr>
      <vt:lpstr>MVP visualization</vt:lpstr>
      <vt:lpstr>Gantt  chart</vt:lpstr>
      <vt:lpstr>Literature articles - Zotero </vt:lpstr>
      <vt:lpstr>Tools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2023-12-10T17:10:56Z</dcterms:created>
  <dcterms:modified xsi:type="dcterms:W3CDTF">2024-12-15T04:18:02Z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