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99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2" r:id="rId6"/>
    <p:sldId id="295" r:id="rId7"/>
    <p:sldId id="297" r:id="rId8"/>
    <p:sldId id="287" r:id="rId9"/>
    <p:sldId id="311" r:id="rId10"/>
    <p:sldId id="303" r:id="rId11"/>
    <p:sldId id="304" r:id="rId12"/>
    <p:sldId id="306" r:id="rId13"/>
    <p:sldId id="312" r:id="rId14"/>
    <p:sldId id="308" r:id="rId15"/>
    <p:sldId id="309" r:id="rId16"/>
    <p:sldId id="310" r:id="rId17"/>
    <p:sldId id="316" r:id="rId18"/>
    <p:sldId id="313" r:id="rId19"/>
    <p:sldId id="315" r:id="rId20"/>
    <p:sldId id="30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45" autoAdjust="0"/>
    <p:restoredTop sz="95414" autoAdjust="0"/>
  </p:normalViewPr>
  <p:slideViewPr>
    <p:cSldViewPr snapToGrid="0" showGuides="1">
      <p:cViewPr>
        <p:scale>
          <a:sx n="96" d="100"/>
          <a:sy n="96" d="100"/>
        </p:scale>
        <p:origin x="824" y="464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2/4/25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2/4/25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93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02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0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561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8859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045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86295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9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08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4149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87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2518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61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622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2048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2445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676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127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6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2255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44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1561DF-26A0-6739-95BB-64CDC4C2C6C7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53579F-32D7-9FD1-DC84-FA7E491BF51E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A544AA-CD43-1627-B3BA-3D86AE3F66BA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8B9861A-053E-6F37-B96F-66C27B486406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67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6" r:id="rId15"/>
    <p:sldLayoutId id="2147483817" r:id="rId16"/>
    <p:sldLayoutId id="2147483818" r:id="rId17"/>
    <p:sldLayoutId id="2147483819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treamlit-heart_disease_prediction_updated-2025-02-04-18-02-29.webm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l.azure.com/fileexplorerAzNB?wsid=/subscriptions/eac65e27-7f2d-4146-846e-db4999f92ad8/resourceGroups/amohammad4-rg/providers/Microsoft.MachineLearningServices/workspaces/Aisha_Mohammad&amp;tid=350c54e6-0497-4fff-b117-17d8181c8aac&amp;activeFilePath=Users/amohammad4/Capstone.ipynb" TargetMode="External"/><Relationship Id="rId2" Type="http://schemas.openxmlformats.org/officeDocument/2006/relationships/hyperlink" Target="https://ml.azure.com/fileexplorerAzNB?wsid=/subscriptions/eac65e27-7f2d-4146-846e-db4999f92ad8/resourceGroups/amohammad4-rg/providers/Microsoft.MachineLearningServices/workspaces/Aisha_Mohammad&amp;tid=350c54e6-0497-4fff-b117-17d8181c8aac&amp;activeFilePath=Users/amohammad4/Capstone%20MVP.ipynb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saintpeters-team-hisfhzp1.atlassian.net/jira/core/projects/DTP/timeline?rangeMode=weeks&amp;atlOrigin=eyJpIjoiZTI2YzQwYWQ4ZjcwNGY1ZWIyMGQ2YzU0YWY0NzRlYjEiLCJwIjoiaiJ9" TargetMode="External"/><Relationship Id="rId4" Type="http://schemas.openxmlformats.org/officeDocument/2006/relationships/hyperlink" Target="https://github.com/Aisha-datatech/Capstone-Project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1956121"/>
            <a:ext cx="11265407" cy="1019509"/>
          </a:xfrm>
        </p:spPr>
        <p:txBody>
          <a:bodyPr/>
          <a:lstStyle/>
          <a:p>
            <a:r>
              <a:rPr lang="en-GB" b="1" dirty="0"/>
              <a:t>Predicting  Heart  Disease  Risk:  Analyzing Health and Socio-Economic Indicators (Final project)</a:t>
            </a:r>
            <a:br>
              <a:rPr lang="en-GB" b="1" dirty="0"/>
            </a:br>
            <a:br>
              <a:rPr lang="en-GB" b="1" dirty="0"/>
            </a:br>
            <a:r>
              <a:rPr lang="en-GB" sz="1600" dirty="0"/>
              <a:t>Aisha Mohammad</a:t>
            </a:r>
            <a:br>
              <a:rPr lang="en-GB" dirty="0"/>
            </a:br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4054" b="24054"/>
          <a:stretch/>
        </p:blipFill>
        <p:spPr/>
      </p:pic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9344-C1BB-E7AB-15A0-138F2AA6E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373" y="516834"/>
            <a:ext cx="9912627" cy="662609"/>
          </a:xfrm>
        </p:spPr>
        <p:txBody>
          <a:bodyPr/>
          <a:lstStyle/>
          <a:p>
            <a:r>
              <a:rPr lang="en-GB" dirty="0"/>
              <a:t>INFLUENCE OF socio-economic disparities</a:t>
            </a:r>
            <a:endParaRPr lang="en-S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F195DD-E9F7-4C00-A657-BC6B828D0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1723"/>
            <a:ext cx="6384455" cy="5506277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1CF3B5-8821-6414-6EED-52E8A5AB48ED}"/>
              </a:ext>
            </a:extLst>
          </p:cNvPr>
          <p:cNvSpPr/>
          <p:nvPr/>
        </p:nvSpPr>
        <p:spPr>
          <a:xfrm>
            <a:off x="6546573" y="2135091"/>
            <a:ext cx="5247861" cy="312335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and General Health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a negative correlation (-0.34), suggesting lower income is associated with poorer health.</a:t>
            </a:r>
          </a:p>
          <a:p>
            <a:endParaRPr lang="en-GB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Education and General Health</a:t>
            </a:r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also show a negative correlation (-0.32).</a:t>
            </a:r>
          </a:p>
          <a:p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suggests an indirect influence of socio economic factors on heart disease prediction. </a:t>
            </a:r>
            <a:endParaRPr lang="en-SA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63168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F763-C3C8-1A4B-C5C4-E24349C30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513" y="460049"/>
            <a:ext cx="7510877" cy="728622"/>
          </a:xfrm>
        </p:spPr>
        <p:txBody>
          <a:bodyPr/>
          <a:lstStyle/>
          <a:p>
            <a:r>
              <a:rPr lang="en-SA" dirty="0"/>
              <a:t>MODEL TRAINING and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132BE3-0921-0C7F-C717-11A03A6AE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183" y="1649393"/>
            <a:ext cx="10046826" cy="52086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Size of X train and Y train</a:t>
            </a:r>
            <a:r>
              <a:rPr lang="en-SA" sz="16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(1453, 20) (1453,)</a:t>
            </a:r>
            <a:r>
              <a:rPr lang="en-SA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respectively.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train is balanced at 855 (0) and 855 (1).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Size of X_test and Y_test are </a:t>
            </a:r>
            <a:r>
              <a:rPr lang="en-SA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(238, 20) (238,)</a:t>
            </a:r>
            <a:r>
              <a:rPr lang="en-SA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respe</a:t>
            </a:r>
            <a:r>
              <a:rPr lang="en-S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ctively.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 models trained. </a:t>
            </a:r>
          </a:p>
          <a:p>
            <a:r>
              <a:rPr lang="en-SA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Evaluation metrics : </a:t>
            </a:r>
            <a:r>
              <a:rPr lang="en-GB" sz="1400" b="0" dirty="0">
                <a:solidFill>
                  <a:schemeClr val="accent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Accuracy</a:t>
            </a:r>
            <a:r>
              <a:rPr lang="en-GB" sz="1400" dirty="0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</a:rPr>
              <a:t>, </a:t>
            </a:r>
            <a:r>
              <a:rPr lang="en-GB" sz="1400" b="0" dirty="0">
                <a:solidFill>
                  <a:schemeClr val="accent1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Precision, AUC/ROC, MAE, MSE, RMSE, MAPE. </a:t>
            </a:r>
          </a:p>
          <a:p>
            <a:pPr>
              <a:buFont typeface="Arial" panose="020B0604020202020204" pitchFamily="34" charset="0"/>
              <a:buChar char="•"/>
            </a:pPr>
            <a:endParaRPr lang="en-S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743B89-CD62-866A-F501-59DDDC28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610" y="3867680"/>
            <a:ext cx="8849347" cy="261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2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F8F0-CF04-2E2D-0D4E-94254A48E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521" y="684582"/>
            <a:ext cx="8575582" cy="567161"/>
          </a:xfrm>
        </p:spPr>
        <p:txBody>
          <a:bodyPr/>
          <a:lstStyle/>
          <a:p>
            <a:r>
              <a:rPr lang="en-SA" dirty="0"/>
              <a:t>MODEL COMPARISION &amp; best model SUMMARY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B1250FE-1BE7-A6E6-8377-04BF511A8618}"/>
              </a:ext>
            </a:extLst>
          </p:cNvPr>
          <p:cNvSpPr/>
          <p:nvPr/>
        </p:nvSpPr>
        <p:spPr>
          <a:xfrm>
            <a:off x="1716960" y="1488252"/>
            <a:ext cx="8834362" cy="24516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7D7B5-B66F-160E-F0E5-CB91866C8B5B}"/>
              </a:ext>
            </a:extLst>
          </p:cNvPr>
          <p:cNvSpPr txBox="1"/>
          <p:nvPr/>
        </p:nvSpPr>
        <p:spPr>
          <a:xfrm>
            <a:off x="2038239" y="1683026"/>
            <a:ext cx="8360519" cy="20621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Model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 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with highest accuracy: 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87.81%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best AUC/ROC: 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79.13%.</a:t>
            </a:r>
          </a:p>
          <a:p>
            <a:pPr algn="just"/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Boosting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performs similarly (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86.13% accuracy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but has a slightly lower AUC/ROC.</a:t>
            </a:r>
          </a:p>
          <a:p>
            <a:pPr algn="just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Logistic Regression &amp; SVM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underperform, with lower accuracy and precision.</a:t>
            </a:r>
          </a:p>
          <a:p>
            <a:pPr algn="just"/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Error Metrics (MAE, MSE, RMSE)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are lowest for 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Forest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confirming its reliability.</a:t>
            </a:r>
          </a:p>
          <a:p>
            <a:pPr algn="just"/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MAPE is infinite (∞)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due to potential zero values in the denominator.</a:t>
            </a:r>
            <a:endParaRPr lang="en-S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BBD409C-CD3F-77F0-1537-F60D1E4A4880}"/>
              </a:ext>
            </a:extLst>
          </p:cNvPr>
          <p:cNvSpPr/>
          <p:nvPr/>
        </p:nvSpPr>
        <p:spPr>
          <a:xfrm>
            <a:off x="2038239" y="4304139"/>
            <a:ext cx="8436801" cy="22661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Model:  Random Forest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Highest Accuracy: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87.81%%</a:t>
            </a:r>
          </a:p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Best AUC/ROC: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79.13% (better ability to distinguish between classes)</a:t>
            </a:r>
          </a:p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Lowest Error Metrics (MAE, MSE, RMSE):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Indicating better overall predictions</a:t>
            </a:r>
          </a:p>
          <a:p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Precision (0.4286)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 Logistic Regression &amp; SVM</a:t>
            </a:r>
          </a:p>
          <a:p>
            <a:pPr algn="ctr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87327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2D88-2B86-D5FA-A3C9-A282C6D49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5932" y="615911"/>
            <a:ext cx="3975651" cy="800899"/>
          </a:xfrm>
        </p:spPr>
        <p:txBody>
          <a:bodyPr/>
          <a:lstStyle/>
          <a:p>
            <a:r>
              <a:rPr lang="en-SA" dirty="0"/>
              <a:t>FEATURE IMPORTANCE </a:t>
            </a:r>
            <a:br>
              <a:rPr lang="en-SA" dirty="0"/>
            </a:br>
            <a:r>
              <a:rPr lang="en-SA" sz="2000" dirty="0"/>
              <a:t>OF BEST MODEL </a:t>
            </a:r>
            <a:endParaRPr lang="en-S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B49FF0-EDBF-0BC9-803E-5BB344C33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5911"/>
            <a:ext cx="7195932" cy="609631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402A47-B10F-A2AE-8A4B-EBF1D510613D}"/>
              </a:ext>
            </a:extLst>
          </p:cNvPr>
          <p:cNvSpPr txBox="1"/>
          <p:nvPr/>
        </p:nvSpPr>
        <p:spPr>
          <a:xfrm>
            <a:off x="7195932" y="2171692"/>
            <a:ext cx="4704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Factors: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High Cholesterol, High Blood Pressure, Smoking, and General Health are the strongest predictors.</a:t>
            </a:r>
          </a:p>
          <a:p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Moderate Impact: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Diabetes, BMI, Difficulty Walking, Age, and Resting Blood Pressure contribute significantly.</a:t>
            </a:r>
          </a:p>
          <a:p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Lower Impact: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and Education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have relatively low importance, suggesting socioeconomic factors may not be direct indicators of heart disease risk.</a:t>
            </a:r>
          </a:p>
          <a:p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Least Important: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Sex, Alcohol Consumption, and Access to Healthcare show minimal influence.</a:t>
            </a:r>
            <a:endParaRPr lang="en-S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E7CC8-1328-199D-5AB4-694877BC2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4139" y="715618"/>
            <a:ext cx="5923721" cy="596348"/>
          </a:xfrm>
        </p:spPr>
        <p:txBody>
          <a:bodyPr/>
          <a:lstStyle/>
          <a:p>
            <a:r>
              <a:rPr lang="en-SA" dirty="0"/>
              <a:t>STREAMLIT APP RECORDING LINK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F28DE-4423-8C72-6AFE-A6FC5B95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036" y="2981739"/>
            <a:ext cx="8136834" cy="1789043"/>
          </a:xfrm>
        </p:spPr>
        <p:txBody>
          <a:bodyPr/>
          <a:lstStyle/>
          <a:p>
            <a:r>
              <a:rPr lang="en-GB" dirty="0">
                <a:hlinkClick r:id="rId2"/>
              </a:rPr>
              <a:t>HEART DISEASE PREDICTION STREAMLIT APP RECORDING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02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4A87-EBF6-7803-9907-FCA648EC5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7843" y="465483"/>
            <a:ext cx="5830957" cy="622852"/>
          </a:xfrm>
        </p:spPr>
        <p:txBody>
          <a:bodyPr/>
          <a:lstStyle/>
          <a:p>
            <a:r>
              <a:rPr lang="en-SA" dirty="0"/>
              <a:t>CHALLENGES &amp; LIMITATIONS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F0801-9C1C-C2C8-8131-003F8235A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643270"/>
            <a:ext cx="4744279" cy="5214730"/>
          </a:xfrm>
        </p:spPr>
        <p:txBody>
          <a:bodyPr>
            <a:normAutofit lnSpcReduction="10000"/>
          </a:bodyPr>
          <a:lstStyle/>
          <a:p>
            <a:r>
              <a:rPr lang="en-SA" sz="1800" dirty="0"/>
              <a:t> </a:t>
            </a:r>
            <a:r>
              <a:rPr lang="en-GB" sz="1800" b="1" dirty="0"/>
              <a:t>Model Bias in Predictions</a:t>
            </a:r>
            <a:endParaRPr lang="en-GB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Despite extensive efforts, including </a:t>
            </a:r>
            <a:r>
              <a:rPr lang="en-GB" b="1" dirty="0"/>
              <a:t>SMOTE </a:t>
            </a:r>
            <a:r>
              <a:rPr lang="en-GB" dirty="0"/>
              <a:t>for balancing, multiple </a:t>
            </a:r>
            <a:r>
              <a:rPr lang="en-GB" b="1" dirty="0"/>
              <a:t>feature selection techniques, </a:t>
            </a:r>
            <a:r>
              <a:rPr lang="en-GB" dirty="0"/>
              <a:t>and different </a:t>
            </a:r>
            <a:r>
              <a:rPr lang="en-GB" b="1" dirty="0"/>
              <a:t>preprocessing methods</a:t>
            </a:r>
            <a:r>
              <a:rPr lang="en-GB" dirty="0"/>
              <a:t>, the model consistently predicts a higher bias for no heart disease (0)’.</a:t>
            </a:r>
          </a:p>
          <a:p>
            <a:r>
              <a:rPr lang="en-GB" sz="1800" b="1" dirty="0"/>
              <a:t>Streamlit App Prediction Issue</a:t>
            </a:r>
            <a:endParaRPr lang="en-GB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Successfully built the Streamlit app</a:t>
            </a:r>
            <a:r>
              <a:rPr lang="en-GB" dirty="0"/>
              <a:t>, but despite </a:t>
            </a:r>
            <a:r>
              <a:rPr lang="en-GB" b="1" dirty="0"/>
              <a:t>multiple debugging attempts</a:t>
            </a:r>
            <a:r>
              <a:rPr lang="en-GB" dirty="0"/>
              <a:t>, it </a:t>
            </a:r>
            <a:r>
              <a:rPr lang="en-GB" b="1" dirty="0"/>
              <a:t>only predicts ‘Low risk of heart disease’ (0)</a:t>
            </a:r>
            <a:r>
              <a:rPr lang="en-GB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Verified training data balance (</a:t>
            </a:r>
            <a:r>
              <a:rPr lang="en-GB" b="1" dirty="0"/>
              <a:t>0 and 1 equally represented</a:t>
            </a:r>
            <a:r>
              <a:rPr lang="en-GB" dirty="0"/>
              <a:t>), yet the deployed model remains biased, likely due to </a:t>
            </a:r>
            <a:r>
              <a:rPr lang="en-GB" b="1" dirty="0"/>
              <a:t>decision boundary issues or feature influence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753576F-74FD-0BC6-041D-F92D89AD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93" y="1147970"/>
            <a:ext cx="4894476" cy="4007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774714-CCB7-7BD4-DE5D-9D76468F37A9}"/>
              </a:ext>
            </a:extLst>
          </p:cNvPr>
          <p:cNvSpPr txBox="1"/>
          <p:nvPr/>
        </p:nvSpPr>
        <p:spPr>
          <a:xfrm>
            <a:off x="6342793" y="5274367"/>
            <a:ext cx="5491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Despite being the best-performing model, the </a:t>
            </a:r>
            <a:r>
              <a:rPr lang="en-GB" b="1" dirty="0"/>
              <a:t>confusion matrix </a:t>
            </a:r>
            <a:r>
              <a:rPr lang="en-GB" dirty="0"/>
              <a:t>reveals - </a:t>
            </a:r>
            <a:r>
              <a:rPr lang="en-GB" b="1" dirty="0"/>
              <a:t>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Low recall for positive class (1), indicating bias.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Occurs despite balancing with SMOTE</a:t>
            </a:r>
            <a:endParaRPr lang="en-SA" dirty="0"/>
          </a:p>
          <a:p>
            <a:endParaRPr lang="en-SA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9D8E3F-CF18-CF49-D3FF-51EFFE330E85}"/>
              </a:ext>
            </a:extLst>
          </p:cNvPr>
          <p:cNvCxnSpPr/>
          <p:nvPr/>
        </p:nvCxnSpPr>
        <p:spPr>
          <a:xfrm>
            <a:off x="5738191" y="1285461"/>
            <a:ext cx="0" cy="5380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8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624E-EF3E-2A4A-EC51-D95CD2AC0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7408" y="622852"/>
            <a:ext cx="2637183" cy="622852"/>
          </a:xfrm>
        </p:spPr>
        <p:txBody>
          <a:bodyPr/>
          <a:lstStyle/>
          <a:p>
            <a:r>
              <a:rPr lang="en-SA" dirty="0"/>
              <a:t>Future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A5FB1-89E6-51C1-D39D-B9D32726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2" y="2027583"/>
            <a:ext cx="8348869" cy="3127513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 dataset concatenation for better data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Investigate potential issues arising from merging target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Apply advanced techniques to uncover stronger relationships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Explore additional feature selection methods to enhance model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Address bias and imbalance issues in model predictions.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93786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3F36-539D-8B29-6434-2F305AA3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7591"/>
            <a:ext cx="2054506" cy="711136"/>
          </a:xfrm>
        </p:spPr>
        <p:txBody>
          <a:bodyPr/>
          <a:lstStyle/>
          <a:p>
            <a:r>
              <a:rPr lang="en-SA" dirty="0"/>
              <a:t>Tools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424CC-7695-776F-EE29-16F0CB9679BF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SA" dirty="0"/>
              <a:t> Zotero</a:t>
            </a:r>
          </a:p>
          <a:p>
            <a:r>
              <a:rPr lang="en-SA" dirty="0"/>
              <a:t> GitHub</a:t>
            </a:r>
          </a:p>
          <a:p>
            <a:r>
              <a:rPr lang="en-SA" dirty="0"/>
              <a:t> Azure ML – notebooks</a:t>
            </a:r>
          </a:p>
          <a:p>
            <a:r>
              <a:rPr lang="en-SA" dirty="0"/>
              <a:t> Jira – Gantt chart</a:t>
            </a:r>
          </a:p>
          <a:p>
            <a:r>
              <a:rPr lang="en-SA" dirty="0"/>
              <a:t> VS CODE</a:t>
            </a:r>
          </a:p>
          <a:p>
            <a:r>
              <a:rPr lang="en-SA" dirty="0"/>
              <a:t> Streamlit</a:t>
            </a:r>
          </a:p>
          <a:p>
            <a:endParaRPr lang="en-S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88886-B288-55CF-602F-475324C17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1" y="2187361"/>
            <a:ext cx="8077200" cy="363304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/>
              <a:t> MVP code </a:t>
            </a:r>
            <a:r>
              <a:rPr lang="en-GB" dirty="0">
                <a:hlinkClick r:id="rId2"/>
              </a:rPr>
              <a:t>Capstone MVP.ipynb - Azure Machine Learning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Capstone project code </a:t>
            </a:r>
            <a:r>
              <a:rPr lang="en-GB" dirty="0">
                <a:hlinkClick r:id="rId3"/>
              </a:rPr>
              <a:t>Capstone.ipynb - Azure Machine Learning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GitHub </a:t>
            </a:r>
            <a:r>
              <a:rPr lang="en-GB" dirty="0">
                <a:hlinkClick r:id="rId4"/>
              </a:rPr>
              <a:t>https://github.com/Aisha-datatech/Capstone-Project.git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Jira</a:t>
            </a:r>
          </a:p>
          <a:p>
            <a:r>
              <a:rPr lang="en-GB" dirty="0">
                <a:hlinkClick r:id="rId5"/>
              </a:rPr>
              <a:t>https://saintpeters-team-hisfhzp1.atlassian.net/jira/core/projects/DTP/timeline?rangeMode=weeks&amp;atlOrigin=eyJpIjoiZTI2YzQwYWQ4ZjcwNGY1ZWIyMGQ2YzU0YWY0NzRlYjEiLCJwIjoiaiJ9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E3E76-CB33-3E94-91BB-86D1D146BC39}"/>
              </a:ext>
            </a:extLst>
          </p:cNvPr>
          <p:cNvSpPr txBox="1"/>
          <p:nvPr/>
        </p:nvSpPr>
        <p:spPr>
          <a:xfrm>
            <a:off x="4520696" y="1131549"/>
            <a:ext cx="1575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dirty="0"/>
              <a:t>LINKS:-</a:t>
            </a:r>
          </a:p>
        </p:txBody>
      </p:sp>
    </p:spTree>
    <p:extLst>
      <p:ext uri="{BB962C8B-B14F-4D97-AF65-F5344CB8AC3E}">
        <p14:creationId xmlns:p14="http://schemas.microsoft.com/office/powerpoint/2010/main" val="924459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725734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4348" y="1144913"/>
            <a:ext cx="4368228" cy="5585379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Literature review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Literature review - Zotero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High level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acquisition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Data pre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INFLUENCE OF socio-economic disparities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Model training and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Model comparison and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Feature importance of best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Challenges and 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Links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293E7D-AD65-D923-D5BD-31E15BA3ECBE}"/>
              </a:ext>
            </a:extLst>
          </p:cNvPr>
          <p:cNvSpPr txBox="1"/>
          <p:nvPr/>
        </p:nvSpPr>
        <p:spPr>
          <a:xfrm>
            <a:off x="405825" y="505316"/>
            <a:ext cx="4195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dirty="0"/>
              <a:t>Contents: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6F5D1D5-865D-726D-89DF-4460670F6E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2010" r="12010"/>
          <a:stretch>
            <a:fillRect/>
          </a:stretch>
        </p:blipFill>
        <p:spPr>
          <a:xfrm>
            <a:off x="4582576" y="736024"/>
            <a:ext cx="7203599" cy="5585379"/>
          </a:xfrm>
        </p:spPr>
      </p:pic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6CF7-69F4-F432-4747-28EF15528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08" y="2544663"/>
            <a:ext cx="3606800" cy="1038828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82E89-DB15-6D26-7098-DA9792B0B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092" y="1940021"/>
            <a:ext cx="11375816" cy="3483316"/>
          </a:xfrm>
        </p:spPr>
        <p:txBody>
          <a:bodyPr/>
          <a:lstStyle/>
          <a:p>
            <a:r>
              <a:rPr lang="en-GB" dirty="0"/>
              <a:t> Heart disease remains a leading global health concern, however, the impact of socioeconomic factors like income, education, race, and gender on heart disease risk is often underexplored. </a:t>
            </a:r>
          </a:p>
          <a:p>
            <a:endParaRPr lang="en-GB" dirty="0"/>
          </a:p>
          <a:p>
            <a:r>
              <a:rPr lang="en-GB" dirty="0"/>
              <a:t>This project aims to conduct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an in-depth prediction of heart disease risk by examining both clinical health indicators and socioeconomic determinants and</a:t>
            </a:r>
            <a:r>
              <a:rPr lang="en-GB" dirty="0"/>
              <a:t> develop predictive models to identify individuals at risk. </a:t>
            </a:r>
          </a:p>
          <a:p>
            <a:endParaRPr lang="en-GB" dirty="0"/>
          </a:p>
          <a:p>
            <a:r>
              <a:rPr lang="en-GB" dirty="0"/>
              <a:t>These findings will help inform public health strategies, optimize resource allocation, and address health inequities in heart disease prevention and management.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4C246-FE8F-5881-4160-88F1090DD61B}"/>
              </a:ext>
            </a:extLst>
          </p:cNvPr>
          <p:cNvSpPr txBox="1"/>
          <p:nvPr/>
        </p:nvSpPr>
        <p:spPr>
          <a:xfrm>
            <a:off x="3857296" y="849888"/>
            <a:ext cx="4235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3200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60530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A80A88-9B69-4722-1883-8C13C7C33C8B}"/>
              </a:ext>
            </a:extLst>
          </p:cNvPr>
          <p:cNvSpPr txBox="1"/>
          <p:nvPr/>
        </p:nvSpPr>
        <p:spPr>
          <a:xfrm>
            <a:off x="4224759" y="740779"/>
            <a:ext cx="718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A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LITERATURE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9F5DD6-01CC-3271-FD40-F6D17A037ECD}"/>
              </a:ext>
            </a:extLst>
          </p:cNvPr>
          <p:cNvSpPr txBox="1"/>
          <p:nvPr/>
        </p:nvSpPr>
        <p:spPr>
          <a:xfrm>
            <a:off x="1030147" y="2236272"/>
            <a:ext cx="950281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600" dirty="0"/>
              <a:t>Scope: </a:t>
            </a:r>
            <a:r>
              <a:rPr lang="en-US" sz="1600" kern="0" dirty="0">
                <a:effectLst/>
                <a:ea typeface="Times New Roman" panose="02020603050405020304" pitchFamily="18" charset="0"/>
              </a:rPr>
              <a:t>Articles from journals dating from 2019-2024 have been studied</a:t>
            </a:r>
            <a:r>
              <a:rPr lang="en-SA" sz="1600" kern="0" dirty="0">
                <a:ea typeface="Times New Roman" panose="02020603050405020304" pitchFamily="18" charset="0"/>
              </a:rPr>
              <a:t>.</a:t>
            </a:r>
          </a:p>
          <a:p>
            <a:endParaRPr lang="en-SA" sz="1600" kern="0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600" kern="0" dirty="0">
                <a:ea typeface="Times New Roman" panose="02020603050405020304" pitchFamily="18" charset="0"/>
              </a:rPr>
              <a:t>Relevance: These articles are all related to heart disease prediction and significance of socio-econimic determinants of health.</a:t>
            </a:r>
          </a:p>
          <a:p>
            <a:endParaRPr lang="en-SA" sz="1600" kern="0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600" kern="0" dirty="0"/>
              <a:t> Objective: The studies aim to predict heart disease using various techniques such as ML algorithms, EDA, DL neural networks, Visualizations and feature selection. Diverse datasets were used to perform these analysis. </a:t>
            </a:r>
          </a:p>
          <a:p>
            <a:endParaRPr lang="en-SA" sz="1600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600" kern="0" dirty="0"/>
              <a:t> A 3 page detailed literature review was  created by doing a carreful literature survey.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A" sz="1600" dirty="0"/>
          </a:p>
        </p:txBody>
      </p:sp>
    </p:spTree>
    <p:extLst>
      <p:ext uri="{BB962C8B-B14F-4D97-AF65-F5344CB8AC3E}">
        <p14:creationId xmlns:p14="http://schemas.microsoft.com/office/powerpoint/2010/main" val="31679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715DBBC-70C2-E94B-9B03-12910F0B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1225" y="729205"/>
            <a:ext cx="5625296" cy="833377"/>
          </a:xfrm>
        </p:spPr>
        <p:txBody>
          <a:bodyPr/>
          <a:lstStyle/>
          <a:p>
            <a:r>
              <a:rPr lang="en-US" dirty="0"/>
              <a:t>Literature articles - Zotero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DAB43F-193E-84D5-C9C1-B53612F65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1400538"/>
            <a:ext cx="12211953" cy="5457462"/>
          </a:xfrm>
        </p:spPr>
      </p:pic>
    </p:spTree>
    <p:extLst>
      <p:ext uri="{BB962C8B-B14F-4D97-AF65-F5344CB8AC3E}">
        <p14:creationId xmlns:p14="http://schemas.microsoft.com/office/powerpoint/2010/main" val="385444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D3AA-0B6C-242B-149A-A3DC905C1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2496" y="622852"/>
            <a:ext cx="5387007" cy="675861"/>
          </a:xfrm>
        </p:spPr>
        <p:txBody>
          <a:bodyPr/>
          <a:lstStyle/>
          <a:p>
            <a:endParaRPr lang="en-S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20136A-CD5D-168D-6F34-F32DA769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0" y="164447"/>
            <a:ext cx="11359279" cy="652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903843E-1FAB-AFBB-BDC9-440FCC8CF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9463"/>
            <a:ext cx="9144000" cy="654259"/>
          </a:xfrm>
          <a:noFill/>
        </p:spPr>
        <p:txBody>
          <a:bodyPr/>
          <a:lstStyle/>
          <a:p>
            <a:r>
              <a:rPr lang="en-US" sz="2800" dirty="0"/>
              <a:t>Data  justification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26664CC-F0B7-D2E1-A321-E97944F52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23" y="1408386"/>
            <a:ext cx="5370786" cy="5370764"/>
          </a:xfrm>
          <a:noFill/>
        </p:spPr>
        <p:txBody>
          <a:bodyPr anchor="t"/>
          <a:lstStyle/>
          <a:p>
            <a:pPr algn="l"/>
            <a:endParaRPr lang="en-GB" sz="1600" dirty="0"/>
          </a:p>
          <a:p>
            <a:pPr algn="l"/>
            <a:endParaRPr lang="en-GB" sz="1600" dirty="0"/>
          </a:p>
          <a:p>
            <a:pPr algn="l">
              <a:buFont typeface="+mj-lt"/>
              <a:buAutoNum type="arabicPeriod"/>
            </a:pPr>
            <a:r>
              <a:rPr lang="en-GB" b="1" dirty="0"/>
              <a:t>Diabetes Binary Health Indicators Dataset</a:t>
            </a:r>
            <a:endParaRPr lang="en-GB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Source</a:t>
            </a:r>
            <a:r>
              <a:rPr lang="en-GB" sz="1600" dirty="0"/>
              <a:t>: Kaggle (2015 BRFSS, CDC)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Shape</a:t>
            </a:r>
            <a:r>
              <a:rPr lang="en-GB" sz="1600" dirty="0"/>
              <a:t>: 253,680 survey responses, 22 features</a:t>
            </a:r>
          </a:p>
          <a:p>
            <a:pPr lvl="1" algn="l"/>
            <a:endParaRPr lang="en-GB" sz="1600" dirty="0"/>
          </a:p>
          <a:p>
            <a:pPr algn="l">
              <a:buFont typeface="+mj-lt"/>
              <a:buAutoNum type="arabicPeriod"/>
            </a:pPr>
            <a:r>
              <a:rPr lang="en-GB" b="1" dirty="0"/>
              <a:t> Heart Disease Comprehensive Dataset</a:t>
            </a:r>
            <a:endParaRPr lang="en-GB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Source</a:t>
            </a:r>
            <a:r>
              <a:rPr lang="en-GB" sz="1600" dirty="0"/>
              <a:t>: IEEE DataPort (Manu Siddhartha)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Shape</a:t>
            </a:r>
            <a:r>
              <a:rPr lang="en-GB" sz="1600" dirty="0"/>
              <a:t>: 1190 samples, 12 features</a:t>
            </a:r>
          </a:p>
          <a:p>
            <a:pPr algn="l" fontAlgn="base"/>
            <a:endParaRPr lang="en-GB" sz="1400" b="0" i="0" dirty="0">
              <a:solidFill>
                <a:srgbClr val="3C4043"/>
              </a:solidFill>
              <a:effectLst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8F3971-15E1-058D-6B3A-96E361FECC4D}"/>
              </a:ext>
            </a:extLst>
          </p:cNvPr>
          <p:cNvSpPr/>
          <p:nvPr/>
        </p:nvSpPr>
        <p:spPr>
          <a:xfrm>
            <a:off x="5891514" y="1597306"/>
            <a:ext cx="5743442" cy="4404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Combined Dataset:</a:t>
            </a:r>
          </a:p>
          <a:p>
            <a:pPr algn="l"/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New Dataset Name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‘combined_heart_lifestyle_dataset.csv’</a:t>
            </a:r>
          </a:p>
          <a:p>
            <a:pPr algn="l"/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34 features, 1190 entries</a:t>
            </a:r>
          </a:p>
          <a:p>
            <a:pPr algn="l"/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Steps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Merged diabetes, socio-economic, and heart disease data.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SMOTE applied for balancing the new target variable.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quality check: Missing values, duplicates handled.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 variable engineered by merging relevant features.</a:t>
            </a:r>
          </a:p>
          <a:p>
            <a:pPr algn="ctr"/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21221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E6BF-4182-EEC5-121A-62152267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360" y="483477"/>
            <a:ext cx="1923392" cy="667014"/>
          </a:xfrm>
        </p:spPr>
        <p:txBody>
          <a:bodyPr>
            <a:normAutofit/>
          </a:bodyPr>
          <a:lstStyle/>
          <a:p>
            <a:r>
              <a:rPr lang="en-SA" dirty="0"/>
              <a:t>MVP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63E01-C234-275D-F527-D35FE1D33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8" y="1051034"/>
            <a:ext cx="5613564" cy="580696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dirty="0"/>
              <a:t> </a:t>
            </a:r>
            <a:r>
              <a:rPr lang="en-SA" sz="1600" b="1" dirty="0"/>
              <a:t>Data preprocessing</a:t>
            </a:r>
            <a:r>
              <a:rPr lang="en-SA" sz="1600" dirty="0"/>
              <a:t>:</a:t>
            </a:r>
          </a:p>
          <a:p>
            <a:r>
              <a:rPr lang="en-SA" sz="1600" dirty="0"/>
              <a:t>Did Standard scaling for numerical data and combined both datasets into a new dataset called ‘combined’.</a:t>
            </a:r>
          </a:p>
          <a:p>
            <a:r>
              <a:rPr lang="en-SA" sz="1600" dirty="0"/>
              <a:t>Dropped similar columns and columns with numerical data for simpler model development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600" b="1" dirty="0"/>
              <a:t>Model selection</a:t>
            </a:r>
            <a:r>
              <a:rPr lang="en-SA" sz="1600" dirty="0"/>
              <a:t>: Logistic regression was applied on ‘combined’ as it works well with binary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A" sz="1600" b="1" dirty="0"/>
              <a:t>Model Performance</a:t>
            </a:r>
            <a:r>
              <a:rPr lang="en-SA" sz="1600" dirty="0"/>
              <a:t>: </a:t>
            </a:r>
            <a:r>
              <a:rPr lang="en-GB" sz="1600" dirty="0"/>
              <a:t>The model achieves an accuracy of </a:t>
            </a:r>
            <a:r>
              <a:rPr lang="en-GB" sz="1600" b="1" dirty="0"/>
              <a:t>~79%</a:t>
            </a:r>
            <a:r>
              <a:rPr lang="en-GB" sz="1600" dirty="0"/>
              <a:t>, which is reasonable for a binary classification problem.</a:t>
            </a:r>
            <a:endParaRPr lang="en-SA" sz="1600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  <a:p>
            <a:endParaRPr lang="en-S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D5AF0A-C4AA-5529-8501-0A6803E174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1" r="33853"/>
          <a:stretch/>
        </p:blipFill>
        <p:spPr>
          <a:xfrm>
            <a:off x="46299" y="4016414"/>
            <a:ext cx="5460278" cy="26086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1AB6B1-56BF-E6AF-3713-2D8EBB7A95DA}"/>
              </a:ext>
            </a:extLst>
          </p:cNvPr>
          <p:cNvSpPr txBox="1"/>
          <p:nvPr/>
        </p:nvSpPr>
        <p:spPr>
          <a:xfrm>
            <a:off x="6243146" y="1250731"/>
            <a:ext cx="57844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</a:t>
            </a: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confusion matrix 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shows the performance of a model predicting </a:t>
            </a:r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Disease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vs. </a:t>
            </a:r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Disease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Negatives (TN)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18,827 correctly predicted </a:t>
            </a:r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Disease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Positives (FP)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5,056 incorrectly predicted as </a:t>
            </a:r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Disease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False Negatives (FN)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5,727 incorrectly predicted as </a:t>
            </a:r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Disease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True Positives (TP)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21,126 correctly predicted </a:t>
            </a:r>
            <a:r>
              <a:rPr lang="en-GB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Disease</a:t>
            </a:r>
            <a:r>
              <a:rPr lang="en-GB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lang="en-S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SA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5FC481-585F-FEAB-5CB0-38E6E5AB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99" y="3097359"/>
            <a:ext cx="5084204" cy="37492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392EB5-EF7C-6821-D8B8-BA0E0107D6BB}"/>
              </a:ext>
            </a:extLst>
          </p:cNvPr>
          <p:cNvCxnSpPr>
            <a:cxnSpLocks/>
          </p:cNvCxnSpPr>
          <p:nvPr/>
        </p:nvCxnSpPr>
        <p:spPr>
          <a:xfrm>
            <a:off x="5770179" y="1250731"/>
            <a:ext cx="0" cy="5465379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0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D715DBBC-70C2-E94B-9B03-12910F0B5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1650" y="729205"/>
            <a:ext cx="4008699" cy="833377"/>
          </a:xfrm>
        </p:spPr>
        <p:txBody>
          <a:bodyPr/>
          <a:lstStyle/>
          <a:p>
            <a:r>
              <a:rPr lang="en-GB" dirty="0"/>
              <a:t>Data pre 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9EF1-C36D-4214-F062-674B2532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81" y="1388961"/>
            <a:ext cx="10347766" cy="5347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A" dirty="0"/>
              <a:t> </a:t>
            </a:r>
            <a:r>
              <a:rPr lang="en-SA" sz="1700" dirty="0"/>
              <a:t>Tecnhniques applied for data pre processing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A" sz="1700" dirty="0"/>
              <a:t> </a:t>
            </a:r>
            <a:r>
              <a:rPr lang="en-GB" sz="1600" b="1" dirty="0"/>
              <a:t>Feature Scaling:</a:t>
            </a:r>
            <a:r>
              <a:rPr lang="en-GB" sz="1600" dirty="0"/>
              <a:t> Standardized numerical features (age, cholesterol, BMI, etc.) for normalization.</a:t>
            </a:r>
          </a:p>
          <a:p>
            <a:pPr marL="0" indent="0">
              <a:buNone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Feature Engineering:</a:t>
            </a:r>
            <a:r>
              <a:rPr lang="en-GB" sz="1600" dirty="0"/>
              <a:t> Merged ‘Target’ and ‘HeartDiseaseorAttack’ into a new target variable.</a:t>
            </a:r>
          </a:p>
          <a:p>
            <a:pPr marL="0" indent="0">
              <a:buNone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Imbalanced Data Handling:</a:t>
            </a:r>
            <a:r>
              <a:rPr lang="en-GB" sz="1600" dirty="0"/>
              <a:t> Applied </a:t>
            </a:r>
            <a:r>
              <a:rPr lang="en-GB" sz="1600" b="1" dirty="0"/>
              <a:t>SMOTE</a:t>
            </a:r>
            <a:r>
              <a:rPr lang="en-GB" sz="1600" dirty="0"/>
              <a:t> to balance the target variable.</a:t>
            </a:r>
          </a:p>
          <a:p>
            <a:pPr marL="0" indent="0">
              <a:buNone/>
            </a:pP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Feature Selection:</a:t>
            </a:r>
            <a:r>
              <a:rPr lang="en-GB" sz="1600" dirty="0"/>
              <a:t> Used </a:t>
            </a:r>
            <a:r>
              <a:rPr lang="en-GB" sz="1600" b="1" dirty="0"/>
              <a:t>4 methods</a:t>
            </a:r>
            <a:r>
              <a:rPr lang="en-GB" sz="1600" dirty="0"/>
              <a:t> to identify key features: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Correlation Matrix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Point-Biserial Correlation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Random Forest Classifier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1600" dirty="0"/>
              <a:t>Recursive Feature Elimination (RFE) with 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Selected features aligned with </a:t>
            </a:r>
            <a:r>
              <a:rPr lang="en-GB" sz="1600" b="1" dirty="0"/>
              <a:t>socio-economic factors </a:t>
            </a:r>
            <a:r>
              <a:rPr lang="en-GB" sz="1600" dirty="0"/>
              <a:t>from Random Forest Classifier results , while irrelevant ones were dropped.</a:t>
            </a:r>
            <a:endParaRPr lang="en-SA" sz="1600" dirty="0"/>
          </a:p>
        </p:txBody>
      </p:sp>
    </p:spTree>
    <p:extLst>
      <p:ext uri="{BB962C8B-B14F-4D97-AF65-F5344CB8AC3E}">
        <p14:creationId xmlns:p14="http://schemas.microsoft.com/office/powerpoint/2010/main" val="36358986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E679C34-122C-4127-90D9-C271AEE94C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437772-7826-4CEE-8E78-517B414A42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26303C-A89C-422C-9097-BDF7002EFC5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DividendVTI</Template>
  <TotalTime>0</TotalTime>
  <Words>1239</Words>
  <Application>Microsoft Macintosh PowerPoint</Application>
  <PresentationFormat>Widescreen</PresentationFormat>
  <Paragraphs>157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Gill Sans MT</vt:lpstr>
      <vt:lpstr>Menlo</vt:lpstr>
      <vt:lpstr>Wingdings 2</vt:lpstr>
      <vt:lpstr>DividendVTI</vt:lpstr>
      <vt:lpstr>Predicting  Heart  Disease  Risk:  Analyzing Health and Socio-Economic Indicators (Final project)  Aisha Mohammad </vt:lpstr>
      <vt:lpstr> </vt:lpstr>
      <vt:lpstr>     </vt:lpstr>
      <vt:lpstr>PowerPoint Presentation</vt:lpstr>
      <vt:lpstr>Literature articles - Zotero </vt:lpstr>
      <vt:lpstr>PowerPoint Presentation</vt:lpstr>
      <vt:lpstr>Data  justification</vt:lpstr>
      <vt:lpstr>MVP</vt:lpstr>
      <vt:lpstr>Data pre processing </vt:lpstr>
      <vt:lpstr>INFLUENCE OF socio-economic disparities</vt:lpstr>
      <vt:lpstr>MODEL TRAINING and evaluation</vt:lpstr>
      <vt:lpstr>MODEL COMPARISION &amp; best model SUMMARY</vt:lpstr>
      <vt:lpstr>FEATURE IMPORTANCE  OF BEST MODEL </vt:lpstr>
      <vt:lpstr>STREAMLIT APP RECORDING LINK </vt:lpstr>
      <vt:lpstr>CHALLENGES &amp; LIMITATIONS</vt:lpstr>
      <vt:lpstr>Future work</vt:lpstr>
      <vt:lpstr>Tools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2023-12-10T17:10:56Z</dcterms:created>
  <dcterms:modified xsi:type="dcterms:W3CDTF">2025-02-05T00:09:27Z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