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60" r:id="rId4"/>
    <p:sldId id="261" r:id="rId5"/>
    <p:sldId id="259"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522" y="-14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6A9FEDE-EE95-44AB-9962-8DEE4A3F7319}" type="datetimeFigureOut">
              <a:rPr lang="en-US" smtClean="0"/>
              <a:t>11/17/2022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AE0A2F53-B909-484F-9BD8-0E0E84F739EA}"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6A9FEDE-EE95-44AB-9962-8DEE4A3F7319}" type="datetimeFigureOut">
              <a:rPr lang="en-US" smtClean="0"/>
              <a:t>11/18/2022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0A2F53-B909-484F-9BD8-0E0E84F739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6A9FEDE-EE95-44AB-9962-8DEE4A3F7319}" type="datetimeFigureOut">
              <a:rPr lang="en-US" smtClean="0"/>
              <a:t>11/18/2022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0A2F53-B909-484F-9BD8-0E0E84F739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6A9FEDE-EE95-44AB-9962-8DEE4A3F7319}" type="datetimeFigureOut">
              <a:rPr lang="en-US" smtClean="0"/>
              <a:t>11/18/2022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0A2F53-B909-484F-9BD8-0E0E84F739E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6A9FEDE-EE95-44AB-9962-8DEE4A3F7319}" type="datetimeFigureOut">
              <a:rPr lang="en-US" smtClean="0"/>
              <a:t>11/18/2022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E0A2F53-B909-484F-9BD8-0E0E84F739EA}"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6A9FEDE-EE95-44AB-9962-8DEE4A3F7319}" type="datetimeFigureOut">
              <a:rPr lang="en-US" smtClean="0"/>
              <a:t>11/18/2022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E0A2F53-B909-484F-9BD8-0E0E84F739E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6A9FEDE-EE95-44AB-9962-8DEE4A3F7319}" type="datetimeFigureOut">
              <a:rPr lang="en-US" smtClean="0"/>
              <a:t>11/18/2022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E0A2F53-B909-484F-9BD8-0E0E84F739EA}"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6A9FEDE-EE95-44AB-9962-8DEE4A3F7319}" type="datetimeFigureOut">
              <a:rPr lang="en-US" smtClean="0"/>
              <a:t>11/18/2022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E0A2F53-B909-484F-9BD8-0E0E84F739E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6A9FEDE-EE95-44AB-9962-8DEE4A3F7319}" type="datetimeFigureOut">
              <a:rPr lang="en-US" smtClean="0"/>
              <a:t>11/18/2022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E0A2F53-B909-484F-9BD8-0E0E84F739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6A9FEDE-EE95-44AB-9962-8DEE4A3F7319}" type="datetimeFigureOut">
              <a:rPr lang="en-US" smtClean="0"/>
              <a:t>11/18/2022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E0A2F53-B909-484F-9BD8-0E0E84F739E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6A9FEDE-EE95-44AB-9962-8DEE4A3F7319}" type="datetimeFigureOut">
              <a:rPr lang="en-US" smtClean="0"/>
              <a:t>11/18/2022</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AE0A2F53-B909-484F-9BD8-0E0E84F739E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6A9FEDE-EE95-44AB-9962-8DEE4A3F7319}" type="datetimeFigureOut">
              <a:rPr lang="en-US" smtClean="0"/>
              <a:t>11/17/2022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E0A2F53-B909-484F-9BD8-0E0E84F739E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4414" y="857232"/>
            <a:ext cx="6789039" cy="1323439"/>
          </a:xfrm>
          <a:prstGeom prst="rect">
            <a:avLst/>
          </a:prstGeom>
        </p:spPr>
        <p:txBody>
          <a:bodyPr wrap="none">
            <a:spAutoFit/>
            <a:scene3d>
              <a:camera prst="orthographicFront"/>
              <a:lightRig rig="soft" dir="t">
                <a:rot lat="0" lon="0" rev="10800000"/>
              </a:lightRig>
            </a:scene3d>
            <a:sp3d>
              <a:bevelT w="27940" h="12700"/>
              <a:contourClr>
                <a:srgbClr val="DDDDDD"/>
              </a:contourClr>
            </a:sp3d>
          </a:bodyPr>
          <a:lstStyle/>
          <a:p>
            <a:pPr algn="ctr"/>
            <a:r>
              <a:rPr lang="en-US" b="1" spc="150" dirty="0">
                <a:ln w="11430"/>
                <a:solidFill>
                  <a:srgbClr val="F8F8F8"/>
                </a:solidFill>
                <a:effectLst>
                  <a:outerShdw blurRad="25400" algn="tl" rotWithShape="0">
                    <a:srgbClr val="000000">
                      <a:alpha val="43000"/>
                    </a:srgbClr>
                  </a:outerShdw>
                </a:effectLst>
              </a:rPr>
              <a:t> </a:t>
            </a:r>
            <a:r>
              <a:rPr lang="en-US" sz="4000" b="1" spc="150" dirty="0">
                <a:ln w="11430"/>
                <a:solidFill>
                  <a:srgbClr val="F8F8F8"/>
                </a:solidFill>
                <a:effectLst>
                  <a:outerShdw blurRad="25400" algn="tl" rotWithShape="0">
                    <a:srgbClr val="000000">
                      <a:alpha val="43000"/>
                    </a:srgbClr>
                  </a:outerShdw>
                </a:effectLst>
                <a:latin typeface="Algerian" pitchFamily="82" charset="0"/>
              </a:rPr>
              <a:t>THE SPARKS </a:t>
            </a:r>
            <a:r>
              <a:rPr lang="en-US" sz="4000" b="1" spc="150" dirty="0" smtClean="0">
                <a:ln w="11430"/>
                <a:solidFill>
                  <a:srgbClr val="F8F8F8"/>
                </a:solidFill>
                <a:effectLst>
                  <a:outerShdw blurRad="25400" algn="tl" rotWithShape="0">
                    <a:srgbClr val="000000">
                      <a:alpha val="43000"/>
                    </a:srgbClr>
                  </a:outerShdw>
                </a:effectLst>
                <a:latin typeface="Algerian" pitchFamily="82" charset="0"/>
              </a:rPr>
              <a:t>FOUNDATION</a:t>
            </a:r>
          </a:p>
          <a:p>
            <a:pPr algn="ctr"/>
            <a:r>
              <a:rPr lang="en-US" sz="4000" b="1" spc="150" dirty="0" smtClean="0">
                <a:ln w="11430"/>
                <a:solidFill>
                  <a:srgbClr val="F8F8F8"/>
                </a:solidFill>
                <a:effectLst>
                  <a:outerShdw blurRad="25400" algn="tl" rotWithShape="0">
                    <a:srgbClr val="000000">
                      <a:alpha val="43000"/>
                    </a:srgbClr>
                  </a:outerShdw>
                </a:effectLst>
                <a:latin typeface="Algerian" pitchFamily="82" charset="0"/>
              </a:rPr>
              <a:t> INTERNSHIP</a:t>
            </a:r>
            <a:r>
              <a:rPr lang="en-US" sz="4000" b="1" spc="150" dirty="0">
                <a:ln w="11430"/>
                <a:solidFill>
                  <a:srgbClr val="F8F8F8"/>
                </a:solidFill>
                <a:effectLst>
                  <a:outerShdw blurRad="25400" algn="tl" rotWithShape="0">
                    <a:srgbClr val="000000">
                      <a:alpha val="43000"/>
                    </a:srgbClr>
                  </a:outerShdw>
                </a:effectLst>
                <a:latin typeface="Algerian" pitchFamily="82" charset="0"/>
              </a:rPr>
              <a:t> </a:t>
            </a:r>
            <a:r>
              <a:rPr lang="en-US" sz="4000" b="1" spc="150" dirty="0" smtClean="0">
                <a:ln w="11430"/>
                <a:solidFill>
                  <a:srgbClr val="F8F8F8"/>
                </a:solidFill>
                <a:effectLst>
                  <a:outerShdw blurRad="25400" algn="tl" rotWithShape="0">
                    <a:srgbClr val="000000">
                      <a:alpha val="43000"/>
                    </a:srgbClr>
                  </a:outerShdw>
                </a:effectLst>
                <a:latin typeface="Algerian" pitchFamily="82" charset="0"/>
              </a:rPr>
              <a:t>{GRIP}</a:t>
            </a:r>
            <a:endParaRPr lang="en-US" sz="4000" b="1" spc="150" dirty="0">
              <a:ln w="11430"/>
              <a:solidFill>
                <a:srgbClr val="F8F8F8"/>
              </a:solidFill>
              <a:effectLst>
                <a:outerShdw blurRad="25400" algn="tl" rotWithShape="0">
                  <a:srgbClr val="000000">
                    <a:alpha val="43000"/>
                  </a:srgbClr>
                </a:outerShdw>
              </a:effectLst>
              <a:latin typeface="Algerian" pitchFamily="82" charset="0"/>
            </a:endParaRPr>
          </a:p>
        </p:txBody>
      </p:sp>
      <p:sp>
        <p:nvSpPr>
          <p:cNvPr id="3" name="Rectangle 2"/>
          <p:cNvSpPr/>
          <p:nvPr/>
        </p:nvSpPr>
        <p:spPr>
          <a:xfrm>
            <a:off x="1785918" y="3143248"/>
            <a:ext cx="5130827" cy="954107"/>
          </a:xfrm>
          <a:prstGeom prst="rect">
            <a:avLst/>
          </a:prstGeom>
        </p:spPr>
        <p:txBody>
          <a:bodyPr wrap="non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800" b="1" dirty="0">
                <a:ln/>
                <a:solidFill>
                  <a:schemeClr val="accent3"/>
                </a:solidFill>
                <a:latin typeface="Bodoni MT Condensed" pitchFamily="18" charset="0"/>
              </a:rPr>
              <a:t>TASK </a:t>
            </a:r>
            <a:r>
              <a:rPr lang="en-US" sz="2800" b="1" dirty="0" smtClean="0">
                <a:ln/>
                <a:solidFill>
                  <a:schemeClr val="accent3"/>
                </a:solidFill>
                <a:latin typeface="Bodoni MT Condensed" pitchFamily="18" charset="0"/>
              </a:rPr>
              <a:t>1 : RECRUITMENT ARTICLE AND POSTS</a:t>
            </a:r>
          </a:p>
          <a:p>
            <a:pPr algn="ctr"/>
            <a:r>
              <a:rPr lang="en-US" sz="2800" b="1" dirty="0" smtClean="0">
                <a:ln/>
                <a:solidFill>
                  <a:schemeClr val="accent3"/>
                </a:solidFill>
                <a:latin typeface="Bodoni MT Condensed" pitchFamily="18" charset="0"/>
              </a:rPr>
              <a:t> (HUMAN RESOURCES)</a:t>
            </a:r>
            <a:endParaRPr lang="en-US" sz="2800" b="1" dirty="0">
              <a:ln/>
              <a:solidFill>
                <a:schemeClr val="accent3"/>
              </a:solidFill>
              <a:latin typeface="Bodoni MT Condensed" pitchFamily="18" charset="0"/>
            </a:endParaRPr>
          </a:p>
        </p:txBody>
      </p:sp>
      <p:sp>
        <p:nvSpPr>
          <p:cNvPr id="5" name="Rectangle 4"/>
          <p:cNvSpPr/>
          <p:nvPr/>
        </p:nvSpPr>
        <p:spPr>
          <a:xfrm>
            <a:off x="1357290" y="4643446"/>
            <a:ext cx="3499676" cy="461665"/>
          </a:xfrm>
          <a:prstGeom prst="rect">
            <a:avLst/>
          </a:prstGeom>
        </p:spPr>
        <p:txBody>
          <a:bodyPr wrap="none">
            <a:spAutoFit/>
          </a:bodyPr>
          <a:lstStyle/>
          <a:p>
            <a:r>
              <a:rPr lang="en-US" sz="2400" b="1" dirty="0" smtClean="0">
                <a:latin typeface="Informal Roman" pitchFamily="66" charset="0"/>
              </a:rPr>
              <a:t>BY : AYESHA SHAHANAZ</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714356"/>
            <a:ext cx="5614037" cy="461665"/>
          </a:xfrm>
          <a:prstGeom prst="rect">
            <a:avLst/>
          </a:prstGeom>
        </p:spPr>
        <p:txBody>
          <a:bodyPr wrap="none">
            <a:spAutoFit/>
          </a:bodyPr>
          <a:lstStyle/>
          <a:p>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Viner Hand ITC" pitchFamily="66" charset="0"/>
              </a:rPr>
              <a:t>UNDERSTANDING</a:t>
            </a:r>
            <a:r>
              <a:rPr lang="en-US"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Viner Hand ITC" pitchFamily="66" charset="0"/>
              </a:rPr>
              <a:t> </a:t>
            </a: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Viner Hand ITC" pitchFamily="66" charset="0"/>
              </a:rPr>
              <a:t> </a:t>
            </a: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Viner Hand ITC" pitchFamily="66" charset="0"/>
              </a:rPr>
              <a:t>RECRUITMENT</a:t>
            </a:r>
            <a:r>
              <a:rPr lang="en-US" sz="24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Viner Hand ITC" pitchFamily="66" charset="0"/>
              </a:rPr>
              <a:t> </a:t>
            </a:r>
            <a:r>
              <a:rPr lang="en-US" sz="2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Viner Hand ITC" pitchFamily="66" charset="0"/>
              </a:rPr>
              <a:t>:</a:t>
            </a:r>
          </a:p>
        </p:txBody>
      </p:sp>
      <p:sp>
        <p:nvSpPr>
          <p:cNvPr id="3" name="Rectangle 2"/>
          <p:cNvSpPr/>
          <p:nvPr/>
        </p:nvSpPr>
        <p:spPr>
          <a:xfrm>
            <a:off x="428596" y="1357298"/>
            <a:ext cx="4286280" cy="5078313"/>
          </a:xfrm>
          <a:prstGeom prst="rect">
            <a:avLst/>
          </a:prstGeom>
        </p:spPr>
        <p:txBody>
          <a:bodyPr wrap="square">
            <a:spAutoFit/>
          </a:bodyPr>
          <a:lstStyle/>
          <a:p>
            <a:pPr>
              <a:lnSpc>
                <a:spcPct val="150000"/>
              </a:lnSpc>
              <a:buFont typeface="Wingdings" pitchFamily="2" charset="2"/>
              <a:buChar char="Ø"/>
            </a:pPr>
            <a:r>
              <a:rPr lang="en-US" b="1" dirty="0">
                <a:latin typeface="Viner Hand ITC" pitchFamily="66" charset="0"/>
              </a:rPr>
              <a:t>Recruitment is a core function of the Human Resource department. It is a process that involves everything from identifying, attracting, screening, </a:t>
            </a:r>
            <a:r>
              <a:rPr lang="en-US" b="1" dirty="0" smtClean="0">
                <a:latin typeface="Viner Hand ITC" pitchFamily="66" charset="0"/>
              </a:rPr>
              <a:t>short listing, </a:t>
            </a:r>
            <a:r>
              <a:rPr lang="en-US" b="1" dirty="0">
                <a:latin typeface="Viner Hand ITC" pitchFamily="66" charset="0"/>
              </a:rPr>
              <a:t>interviewing, selecting, hiring, and </a:t>
            </a:r>
            <a:r>
              <a:rPr lang="en-US" b="1" dirty="0" smtClean="0">
                <a:latin typeface="Viner Hand ITC" pitchFamily="66" charset="0"/>
              </a:rPr>
              <a:t>on boarding </a:t>
            </a:r>
            <a:r>
              <a:rPr lang="en-US" b="1" dirty="0">
                <a:latin typeface="Viner Hand ITC" pitchFamily="66" charset="0"/>
              </a:rPr>
              <a:t>employees.</a:t>
            </a:r>
          </a:p>
          <a:p>
            <a:pPr>
              <a:lnSpc>
                <a:spcPct val="150000"/>
              </a:lnSpc>
              <a:buFont typeface="Wingdings" pitchFamily="2" charset="2"/>
              <a:buChar char="Ø"/>
            </a:pPr>
            <a:r>
              <a:rPr lang="en-US" b="1" dirty="0">
                <a:latin typeface="Viner Hand ITC" pitchFamily="66" charset="0"/>
              </a:rPr>
              <a:t>The recruitment teams can be large or small depending on the size of an organization. However, in smaller organizations, recruitment is typically the responsibility of a recruiting manager</a:t>
            </a:r>
            <a:r>
              <a:rPr lang="en-US" b="1" dirty="0" smtClean="0">
                <a:latin typeface="Viner Hand ITC" pitchFamily="66" charset="0"/>
              </a:rPr>
              <a:t>.</a:t>
            </a:r>
            <a:endParaRPr lang="en-US" b="1" dirty="0">
              <a:latin typeface="Viner Hand ITC" pitchFamily="66" charset="0"/>
            </a:endParaRPr>
          </a:p>
        </p:txBody>
      </p:sp>
      <p:pic>
        <p:nvPicPr>
          <p:cNvPr id="4098" name="Picture 2" descr="https://miro.medium.com/max/875/1*pLE3zsZdA_kNIuK4MahUcQ.jpeg"/>
          <p:cNvPicPr>
            <a:picLocks noChangeAspect="1" noChangeArrowheads="1"/>
          </p:cNvPicPr>
          <p:nvPr/>
        </p:nvPicPr>
        <p:blipFill>
          <a:blip r:embed="rId2"/>
          <a:srcRect/>
          <a:stretch>
            <a:fillRect/>
          </a:stretch>
        </p:blipFill>
        <p:spPr bwMode="auto">
          <a:xfrm>
            <a:off x="5000628" y="2071678"/>
            <a:ext cx="3762343" cy="292895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500042"/>
            <a:ext cx="7643866" cy="523220"/>
          </a:xfrm>
          <a:prstGeom prst="rect">
            <a:avLst/>
          </a:prstGeom>
        </p:spPr>
        <p:txBody>
          <a:bodyPr wrap="square">
            <a:spAutoFit/>
          </a:bodyPr>
          <a:lstStyle/>
          <a:p>
            <a:r>
              <a:rPr lang="en-US" sz="2800" b="1" spc="200" dirty="0" smtClean="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Arial" pitchFamily="34" charset="0"/>
                <a:cs typeface="Arial" pitchFamily="34" charset="0"/>
              </a:rPr>
              <a:t>SOURCES </a:t>
            </a:r>
            <a:r>
              <a:rPr lang="en-US" sz="2800" b="1"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latin typeface="Arial" pitchFamily="34" charset="0"/>
                <a:cs typeface="Arial" pitchFamily="34" charset="0"/>
              </a:rPr>
              <a:t>OF RECRUITING :</a:t>
            </a:r>
          </a:p>
        </p:txBody>
      </p:sp>
      <p:pic>
        <p:nvPicPr>
          <p:cNvPr id="2050" name="Picture 2" descr="https://miro.medium.com/max/875/1*vSUTDc1B2YML2Xx0HQ-QeA.jpeg"/>
          <p:cNvPicPr>
            <a:picLocks noChangeAspect="1" noChangeArrowheads="1"/>
          </p:cNvPicPr>
          <p:nvPr/>
        </p:nvPicPr>
        <p:blipFill>
          <a:blip r:embed="rId2"/>
          <a:srcRect/>
          <a:stretch>
            <a:fillRect/>
          </a:stretch>
        </p:blipFill>
        <p:spPr bwMode="auto">
          <a:xfrm>
            <a:off x="1500166" y="1643050"/>
            <a:ext cx="5643602" cy="45720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714356"/>
            <a:ext cx="6000792" cy="1015663"/>
          </a:xfrm>
          <a:prstGeom prst="rect">
            <a:avLst/>
          </a:prstGeom>
        </p:spPr>
        <p:txBody>
          <a:bodyPr wrap="square">
            <a:spAutoFit/>
          </a:bodyPr>
          <a:lstStyle/>
          <a:p>
            <a:r>
              <a:rPr lang="en-US" sz="2400" b="1" dirty="0" smtClean="0">
                <a:latin typeface="Arial Black" pitchFamily="34" charset="0"/>
              </a:rPr>
              <a:t>REFERRALS </a:t>
            </a:r>
            <a:r>
              <a:rPr lang="en-US" sz="2400" b="1" dirty="0">
                <a:latin typeface="Arial Black" pitchFamily="34" charset="0"/>
              </a:rPr>
              <a:t>FROM LINKEDIN :</a:t>
            </a:r>
          </a:p>
          <a:p>
            <a:r>
              <a:rPr lang="en-US" dirty="0" smtClean="0"/>
              <a:t/>
            </a:r>
            <a:br>
              <a:rPr lang="en-US" dirty="0" smtClean="0"/>
            </a:br>
            <a:endParaRPr lang="en-US" dirty="0"/>
          </a:p>
        </p:txBody>
      </p:sp>
      <p:pic>
        <p:nvPicPr>
          <p:cNvPr id="1026" name="Picture 2" descr="https://miro.medium.com/max/799/1*0ndTWxhc0sTY-47kYQfKUA.jpeg"/>
          <p:cNvPicPr>
            <a:picLocks noChangeAspect="1" noChangeArrowheads="1"/>
          </p:cNvPicPr>
          <p:nvPr/>
        </p:nvPicPr>
        <p:blipFill>
          <a:blip r:embed="rId2"/>
          <a:srcRect/>
          <a:stretch>
            <a:fillRect/>
          </a:stretch>
        </p:blipFill>
        <p:spPr bwMode="auto">
          <a:xfrm>
            <a:off x="1633582" y="1928802"/>
            <a:ext cx="5876836" cy="400526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5728"/>
            <a:ext cx="8286776" cy="1384995"/>
          </a:xfrm>
          <a:prstGeom prst="rect">
            <a:avLst/>
          </a:prstGeom>
        </p:spPr>
        <p:txBody>
          <a:bodyPr wrap="square">
            <a:spAutoFit/>
          </a:bodyPr>
          <a:lstStyle/>
          <a:p>
            <a:pPr algn="ctr"/>
            <a:r>
              <a:rPr lang="en-US" sz="2400" b="1" dirty="0">
                <a:latin typeface="Arial Black" pitchFamily="34" charset="0"/>
              </a:rPr>
              <a:t>STEPS TO GET </a:t>
            </a:r>
            <a:r>
              <a:rPr lang="en-US" sz="2400" b="1" dirty="0" smtClean="0">
                <a:latin typeface="Arial Black" pitchFamily="34" charset="0"/>
              </a:rPr>
              <a:t>REFERRALS</a:t>
            </a:r>
          </a:p>
          <a:p>
            <a:pPr algn="ctr"/>
            <a:r>
              <a:rPr lang="en-US" sz="2400" b="1" dirty="0" smtClean="0">
                <a:latin typeface="Arial Black" pitchFamily="34" charset="0"/>
              </a:rPr>
              <a:t> </a:t>
            </a:r>
            <a:r>
              <a:rPr lang="en-US" sz="2400" b="1" dirty="0">
                <a:latin typeface="Arial Black" pitchFamily="34" charset="0"/>
              </a:rPr>
              <a:t>FROM LINKEDIN :</a:t>
            </a:r>
          </a:p>
          <a:p>
            <a:r>
              <a:rPr lang="en-US" dirty="0" smtClean="0"/>
              <a:t/>
            </a:r>
            <a:br>
              <a:rPr lang="en-US" dirty="0" smtClean="0"/>
            </a:br>
            <a:endParaRPr lang="en-US" dirty="0"/>
          </a:p>
        </p:txBody>
      </p:sp>
      <p:sp>
        <p:nvSpPr>
          <p:cNvPr id="3" name="Rectangle 2"/>
          <p:cNvSpPr/>
          <p:nvPr/>
        </p:nvSpPr>
        <p:spPr>
          <a:xfrm>
            <a:off x="714348" y="1428736"/>
            <a:ext cx="7786742" cy="4247317"/>
          </a:xfrm>
          <a:prstGeom prst="rect">
            <a:avLst/>
          </a:prstGeom>
        </p:spPr>
        <p:txBody>
          <a:bodyPr wrap="square">
            <a:spAutoFit/>
          </a:bodyPr>
          <a:lstStyle/>
          <a:p>
            <a:pPr>
              <a:lnSpc>
                <a:spcPct val="150000"/>
              </a:lnSpc>
            </a:pPr>
            <a:r>
              <a:rPr lang="en-US" b="1" dirty="0">
                <a:latin typeface="Viner Hand ITC" pitchFamily="66" charset="0"/>
              </a:rPr>
              <a:t>The basic steps to get successful referrals through LinkedIn are:</a:t>
            </a:r>
          </a:p>
          <a:p>
            <a:pPr>
              <a:lnSpc>
                <a:spcPct val="150000"/>
              </a:lnSpc>
            </a:pPr>
            <a:r>
              <a:rPr lang="en-US" b="1" dirty="0">
                <a:latin typeface="Viner Hand ITC" pitchFamily="66" charset="0"/>
              </a:rPr>
              <a:t>1. Expand your network and connect with as many people as you can.</a:t>
            </a:r>
          </a:p>
          <a:p>
            <a:pPr>
              <a:lnSpc>
                <a:spcPct val="150000"/>
              </a:lnSpc>
            </a:pPr>
            <a:r>
              <a:rPr lang="en-US" b="1" dirty="0">
                <a:latin typeface="Viner Hand ITC" pitchFamily="66" charset="0"/>
              </a:rPr>
              <a:t>2. Find the best-suited person.</a:t>
            </a:r>
          </a:p>
          <a:p>
            <a:pPr>
              <a:lnSpc>
                <a:spcPct val="150000"/>
              </a:lnSpc>
            </a:pPr>
            <a:r>
              <a:rPr lang="en-US" b="1" dirty="0">
                <a:latin typeface="Viner Hand ITC" pitchFamily="66" charset="0"/>
              </a:rPr>
              <a:t>3. Send the right formal message.</a:t>
            </a:r>
          </a:p>
          <a:p>
            <a:pPr>
              <a:lnSpc>
                <a:spcPct val="150000"/>
              </a:lnSpc>
            </a:pPr>
            <a:r>
              <a:rPr lang="en-US" b="1" dirty="0">
                <a:latin typeface="Viner Hand ITC" pitchFamily="66" charset="0"/>
              </a:rPr>
              <a:t>4. Keep the message informative — send your message with the right ID and URL of the opening (from the company career page, LinkedIn, etc.)</a:t>
            </a:r>
          </a:p>
          <a:p>
            <a:pPr>
              <a:lnSpc>
                <a:spcPct val="150000"/>
              </a:lnSpc>
            </a:pPr>
            <a:r>
              <a:rPr lang="en-US" b="1" dirty="0">
                <a:latin typeface="Viner Hand ITC" pitchFamily="66" charset="0"/>
              </a:rPr>
              <a:t>5. Create a template. Following a proper template of the referral message including your skills and relevant experience.</a:t>
            </a:r>
          </a:p>
          <a:p>
            <a:pPr>
              <a:lnSpc>
                <a:spcPct val="150000"/>
              </a:lnSpc>
            </a:pPr>
            <a:r>
              <a:rPr lang="en-US" b="1" dirty="0">
                <a:latin typeface="Viner Hand ITC" pitchFamily="66" charset="0"/>
              </a:rPr>
              <a:t>6. Be genuine with words.</a:t>
            </a:r>
          </a:p>
          <a:p>
            <a:pPr>
              <a:lnSpc>
                <a:spcPct val="150000"/>
              </a:lnSpc>
            </a:pPr>
            <a:r>
              <a:rPr lang="en-US" b="1" dirty="0">
                <a:latin typeface="Viner Hand ITC" pitchFamily="66" charset="0"/>
              </a:rPr>
              <a:t>7. Follow Up</a:t>
            </a:r>
            <a:r>
              <a:rPr lang="en-US" dirty="0">
                <a:latin typeface="Viner Hand ITC" pitchFamily="66" charset="0"/>
              </a:rPr>
              <a:t>.</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500042"/>
            <a:ext cx="6786610" cy="830997"/>
          </a:xfrm>
          <a:prstGeom prst="rect">
            <a:avLst/>
          </a:prstGeom>
        </p:spPr>
        <p:txBody>
          <a:bodyPr wrap="square">
            <a:spAutoFit/>
          </a:bodyPr>
          <a:lstStyle/>
          <a:p>
            <a:pPr algn="ctr"/>
            <a:r>
              <a:rPr lang="en-US" sz="2400" b="1" dirty="0">
                <a:latin typeface="Arial Black" pitchFamily="34" charset="0"/>
              </a:rPr>
              <a:t>STEPS AND PLAN FOR RECRUITMENT USING SOCIAL MEDIA :</a:t>
            </a:r>
            <a:endParaRPr lang="en-US" sz="2400" dirty="0">
              <a:latin typeface="Arial Black" pitchFamily="34" charset="0"/>
            </a:endParaRPr>
          </a:p>
        </p:txBody>
      </p:sp>
      <p:pic>
        <p:nvPicPr>
          <p:cNvPr id="19458" name="Picture 2" descr="https://miro.medium.com/max/875/1*op_RXo1F0tO2vyLky2RpfQ.jpeg"/>
          <p:cNvPicPr>
            <a:picLocks noChangeAspect="1" noChangeArrowheads="1"/>
          </p:cNvPicPr>
          <p:nvPr/>
        </p:nvPicPr>
        <p:blipFill>
          <a:blip r:embed="rId2"/>
          <a:srcRect/>
          <a:stretch>
            <a:fillRect/>
          </a:stretch>
        </p:blipFill>
        <p:spPr bwMode="auto">
          <a:xfrm>
            <a:off x="5072066" y="2214554"/>
            <a:ext cx="3786214" cy="235745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Rectangle 3"/>
          <p:cNvSpPr/>
          <p:nvPr/>
        </p:nvSpPr>
        <p:spPr>
          <a:xfrm>
            <a:off x="500034" y="1714489"/>
            <a:ext cx="4500594" cy="4708981"/>
          </a:xfrm>
          <a:prstGeom prst="rect">
            <a:avLst/>
          </a:prstGeom>
        </p:spPr>
        <p:txBody>
          <a:bodyPr wrap="square">
            <a:spAutoFit/>
          </a:bodyPr>
          <a:lstStyle/>
          <a:p>
            <a:pPr>
              <a:lnSpc>
                <a:spcPct val="150000"/>
              </a:lnSpc>
            </a:pPr>
            <a:r>
              <a:rPr lang="en-US" sz="2000" b="1" dirty="0">
                <a:latin typeface="Viner Hand ITC" pitchFamily="66" charset="0"/>
              </a:rPr>
              <a:t>A job posting is used to advertise jobs and help standardize them across a business. a good template should least things that attract great candidates, instead of merely listing pertinent requirements and qualifications. Job postings are also called job advertisements, announcements, job ads or wanted ads.</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100" y="571480"/>
            <a:ext cx="5514202" cy="461665"/>
          </a:xfrm>
          <a:prstGeom prst="rect">
            <a:avLst/>
          </a:prstGeom>
        </p:spPr>
        <p:txBody>
          <a:bodyPr wrap="none">
            <a:spAutoFit/>
          </a:bodyPr>
          <a:lstStyle/>
          <a:p>
            <a:pPr algn="ctr"/>
            <a:r>
              <a:rPr lang="en-US" sz="2400" b="1" dirty="0">
                <a:latin typeface="Arial Black" pitchFamily="34" charset="0"/>
              </a:rPr>
              <a:t>SOCIAL MEDIA RECRUITMENT :</a:t>
            </a:r>
            <a:endParaRPr lang="en-US" sz="2400" dirty="0">
              <a:latin typeface="Arial Black" pitchFamily="34" charset="0"/>
            </a:endParaRPr>
          </a:p>
        </p:txBody>
      </p:sp>
      <p:sp>
        <p:nvSpPr>
          <p:cNvPr id="3" name="Rectangle 2"/>
          <p:cNvSpPr/>
          <p:nvPr/>
        </p:nvSpPr>
        <p:spPr>
          <a:xfrm>
            <a:off x="714348" y="1500174"/>
            <a:ext cx="8001056" cy="4708981"/>
          </a:xfrm>
          <a:prstGeom prst="rect">
            <a:avLst/>
          </a:prstGeom>
        </p:spPr>
        <p:txBody>
          <a:bodyPr wrap="square">
            <a:spAutoFit/>
          </a:bodyPr>
          <a:lstStyle/>
          <a:p>
            <a:pPr>
              <a:lnSpc>
                <a:spcPct val="150000"/>
              </a:lnSpc>
            </a:pPr>
            <a:r>
              <a:rPr lang="en-US" sz="2000" dirty="0">
                <a:latin typeface="Viner Hand ITC" pitchFamily="66" charset="0"/>
              </a:rPr>
              <a:t>Recruiting has drastically changed in the past decade. Businesses are rapidly growing their workforce in an increasingly competitive landscape. The job market is changing. Not only are companies looking for new skill sets and abilities, but the way that companies find their ideal candidates has been turned on its head also. Social recruiting refers to the method of recruiting candidates through social media platforms, like LinkedIn, </a:t>
            </a:r>
            <a:r>
              <a:rPr lang="en-US" sz="2000" dirty="0" smtClean="0">
                <a:latin typeface="Viner Hand ITC" pitchFamily="66" charset="0"/>
              </a:rPr>
              <a:t>Face book, </a:t>
            </a:r>
            <a:r>
              <a:rPr lang="en-US" sz="2000" dirty="0">
                <a:latin typeface="Viner Hand ITC" pitchFamily="66" charset="0"/>
              </a:rPr>
              <a:t>and Twitter, and other websites, including online forums, job boards, and blogs. Social recruiting is also stated as social media recruiting and social hiring.</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1670" y="2428868"/>
            <a:ext cx="4261103" cy="1569660"/>
          </a:xfrm>
          <a:prstGeom prst="rect">
            <a:avLst/>
          </a:prstGeom>
          <a:scene3d>
            <a:camera prst="orthographicFront"/>
            <a:lightRig rig="threePt" dir="t"/>
          </a:scene3d>
          <a:sp3d>
            <a:bevelT/>
          </a:sp3d>
        </p:spPr>
        <p:txBody>
          <a:bodyPr wrap="none">
            <a:spAutoFit/>
          </a:bodyPr>
          <a:lstStyle/>
          <a:p>
            <a:r>
              <a:rPr lang="en-US" sz="9600" dirty="0">
                <a:ln w="18415" cmpd="sng">
                  <a:solidFill>
                    <a:srgbClr val="FFFFFF"/>
                  </a:solidFill>
                  <a:prstDash val="solid"/>
                </a:ln>
                <a:solidFill>
                  <a:srgbClr val="FFFFFF"/>
                </a:solidFill>
                <a:effectLst>
                  <a:outerShdw blurRad="38100" dist="38100" dir="2700000" algn="tl">
                    <a:srgbClr val="000000">
                      <a:alpha val="43137"/>
                    </a:srgbClr>
                  </a:outerShdw>
                </a:effectLst>
                <a:latin typeface="Edwardian Script ITC" pitchFamily="66" charset="0"/>
              </a:rPr>
              <a:t>Thank </a:t>
            </a:r>
            <a:r>
              <a:rPr lang="en-US" sz="9600" dirty="0" smtClean="0">
                <a:ln w="18415" cmpd="sng">
                  <a:solidFill>
                    <a:srgbClr val="FFFFFF"/>
                  </a:solidFill>
                  <a:prstDash val="solid"/>
                </a:ln>
                <a:solidFill>
                  <a:srgbClr val="FFFFFF"/>
                </a:solidFill>
                <a:effectLst>
                  <a:outerShdw blurRad="38100" dist="38100" dir="2700000" algn="tl">
                    <a:srgbClr val="000000">
                      <a:alpha val="43137"/>
                    </a:srgbClr>
                  </a:outerShdw>
                </a:effectLst>
                <a:latin typeface="Edwardian Script ITC" pitchFamily="66" charset="0"/>
              </a:rPr>
              <a:t>you!</a:t>
            </a:r>
            <a:endParaRPr lang="en-US" sz="9600" dirty="0">
              <a:ln w="18415" cmpd="sng">
                <a:solidFill>
                  <a:srgbClr val="FFFFFF"/>
                </a:solidFill>
                <a:prstDash val="solid"/>
              </a:ln>
              <a:solidFill>
                <a:srgbClr val="FFFFFF"/>
              </a:solidFill>
              <a:effectLst>
                <a:outerShdw blurRad="38100" dist="38100" dir="2700000" algn="tl">
                  <a:srgbClr val="000000">
                    <a:alpha val="43137"/>
                  </a:srgbClr>
                </a:outerShdw>
              </a:effectLst>
              <a:latin typeface="Edwardian Script ITC" pitchFamily="66" charset="0"/>
            </a:endParaRP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1782</TotalTime>
  <Words>384</Words>
  <Application>Microsoft Office PowerPoint</Application>
  <PresentationFormat>On-screen Show (4:3)</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Metro</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17</cp:revision>
  <dcterms:created xsi:type="dcterms:W3CDTF">2022-11-17T02:39:30Z</dcterms:created>
  <dcterms:modified xsi:type="dcterms:W3CDTF">2022-11-18T08:21:35Z</dcterms:modified>
</cp:coreProperties>
</file>