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7" r:id="rId2"/>
    <p:sldId id="258" r:id="rId3"/>
    <p:sldId id="259" r:id="rId4"/>
    <p:sldId id="260" r:id="rId5"/>
    <p:sldId id="266" r:id="rId6"/>
    <p:sldId id="268" r:id="rId7"/>
    <p:sldId id="269" r:id="rId8"/>
    <p:sldId id="262" r:id="rId9"/>
    <p:sldId id="263" r:id="rId10"/>
    <p:sldId id="264" r:id="rId11"/>
    <p:sldId id="265"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p:scale>
          <a:sx n="100" d="100"/>
          <a:sy n="100" d="100"/>
        </p:scale>
        <p:origin x="-946" y="283"/>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0951F0EC-B52D-4876-B16F-B2E9D7BA4429}" type="datetimeFigureOut">
              <a:rPr lang="en-US" smtClean="0"/>
              <a:pPr/>
              <a:t>7/21/2022</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71545501-D54C-4F63-B78D-F5BB874757A5}"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951F0EC-B52D-4876-B16F-B2E9D7BA4429}" type="datetimeFigureOut">
              <a:rPr lang="en-US" smtClean="0"/>
              <a:pPr/>
              <a:t>7/21/2022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545501-D54C-4F63-B78D-F5BB874757A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951F0EC-B52D-4876-B16F-B2E9D7BA4429}" type="datetimeFigureOut">
              <a:rPr lang="en-US" smtClean="0"/>
              <a:pPr/>
              <a:t>7/21/2022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545501-D54C-4F63-B78D-F5BB874757A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951F0EC-B52D-4876-B16F-B2E9D7BA4429}" type="datetimeFigureOut">
              <a:rPr lang="en-US" smtClean="0"/>
              <a:pPr/>
              <a:t>7/21/2022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545501-D54C-4F63-B78D-F5BB874757A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Title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0951F0EC-B52D-4876-B16F-B2E9D7BA4429}" type="datetimeFigureOut">
              <a:rPr lang="en-US" smtClean="0"/>
              <a:pPr/>
              <a:t>7/21/2022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545501-D54C-4F63-B78D-F5BB874757A5}"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951F0EC-B52D-4876-B16F-B2E9D7BA4429}" type="datetimeFigureOut">
              <a:rPr lang="en-US" smtClean="0"/>
              <a:pPr/>
              <a:t>7/21/2022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545501-D54C-4F63-B78D-F5BB874757A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0951F0EC-B52D-4876-B16F-B2E9D7BA4429}" type="datetimeFigureOut">
              <a:rPr lang="en-US" smtClean="0"/>
              <a:pPr/>
              <a:t>7/21/2022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1545501-D54C-4F63-B78D-F5BB874757A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7470648" cy="1143000"/>
          </a:xfrm>
        </p:spPr>
        <p:txBody>
          <a:bodyPr anchor="ctr"/>
          <a:lstStyle>
            <a:lvl1pPr algn="l">
              <a:defRPr sz="4600"/>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0951F0EC-B52D-4876-B16F-B2E9D7BA4429}" type="datetimeFigureOut">
              <a:rPr lang="en-US" smtClean="0"/>
              <a:pPr/>
              <a:t>7/21/2022</a:t>
            </a:fld>
            <a:endParaRPr lang="en-US"/>
          </a:p>
        </p:txBody>
      </p:sp>
      <p:sp>
        <p:nvSpPr>
          <p:cNvPr id="8" name="Slide Number Placeholder 7"/>
          <p:cNvSpPr>
            <a:spLocks noGrp="1"/>
          </p:cNvSpPr>
          <p:nvPr>
            <p:ph type="sldNum" sz="quarter" idx="11"/>
          </p:nvPr>
        </p:nvSpPr>
        <p:spPr/>
        <p:txBody>
          <a:bodyPr/>
          <a:lstStyle/>
          <a:p>
            <a:fld id="{71545501-D54C-4F63-B78D-F5BB874757A5}"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51F0EC-B52D-4876-B16F-B2E9D7BA4429}" type="datetimeFigureOut">
              <a:rPr lang="en-US" smtClean="0"/>
              <a:pPr/>
              <a:t>7/21/2022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1545501-D54C-4F63-B78D-F5BB874757A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951F0EC-B52D-4876-B16F-B2E9D7BA4429}" type="datetimeFigureOut">
              <a:rPr lang="en-US" smtClean="0"/>
              <a:pPr/>
              <a:t>7/21/2022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156448" y="6422064"/>
            <a:ext cx="762000" cy="365125"/>
          </a:xfrm>
        </p:spPr>
        <p:txBody>
          <a:bodyPr/>
          <a:lstStyle/>
          <a:p>
            <a:fld id="{71545501-D54C-4F63-B78D-F5BB874757A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457200" y="6422064"/>
            <a:ext cx="2133600" cy="365125"/>
          </a:xfrm>
        </p:spPr>
        <p:txBody>
          <a:bodyPr/>
          <a:lstStyle/>
          <a:p>
            <a:fld id="{0951F0EC-B52D-4876-B16F-B2E9D7BA4429}" type="datetimeFigureOut">
              <a:rPr lang="en-US" smtClean="0"/>
              <a:pPr/>
              <a:t>7/21/2022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545501-D54C-4F63-B78D-F5BB874757A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Placeholder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0951F0EC-B52D-4876-B16F-B2E9D7BA4429}" type="datetimeFigureOut">
              <a:rPr lang="en-US" smtClean="0"/>
              <a:pPr/>
              <a:t>7/21/2022</a:t>
            </a:fld>
            <a:endParaRPr lang="en-US"/>
          </a:p>
        </p:txBody>
      </p:sp>
      <p:sp>
        <p:nvSpPr>
          <p:cNvPr id="22" name="Footer Placeholder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en-US"/>
          </a:p>
        </p:txBody>
      </p:sp>
      <p:sp>
        <p:nvSpPr>
          <p:cNvPr id="18" name="Slide Number Placeholder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71545501-D54C-4F63-B78D-F5BB874757A5}"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p:cNvSpPr>
            <a:spLocks noChangeArrowheads="1"/>
          </p:cNvSpPr>
          <p:nvPr/>
        </p:nvSpPr>
        <p:spPr bwMode="auto">
          <a:xfrm>
            <a:off x="928662" y="642918"/>
            <a:ext cx="7643866" cy="113358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STUDENT PERFORMANCE PREDICTION FOR CAMPUS PLACEMENT</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4098" name="Rectangle 2"/>
          <p:cNvSpPr>
            <a:spLocks noChangeArrowheads="1"/>
          </p:cNvSpPr>
          <p:nvPr/>
        </p:nvSpPr>
        <p:spPr bwMode="auto">
          <a:xfrm>
            <a:off x="1643042" y="2714620"/>
            <a:ext cx="6000792" cy="161582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Presented by:</a:t>
            </a:r>
            <a:endParaRPr kumimoji="0" lang="en-US" sz="1600" b="1"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ctr" defTabSz="914400" rtl="0" eaLnBrk="0" fontAlgn="base" latinLnBrk="0" hangingPunct="0">
              <a:lnSpc>
                <a:spcPct val="150000"/>
              </a:lnSpc>
              <a:spcBef>
                <a:spcPct val="0"/>
              </a:spcBef>
              <a:spcAft>
                <a:spcPct val="0"/>
              </a:spcAft>
              <a:buClrTx/>
              <a:buSzTx/>
              <a:buFontTx/>
              <a:buNone/>
              <a:tabLst/>
            </a:pPr>
            <a:r>
              <a:rPr kumimoji="0" lang="en-US" sz="160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Ayesha </a:t>
            </a:r>
            <a:r>
              <a:rPr kumimoji="0" lang="en-US" sz="160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Shahanaz</a:t>
            </a:r>
            <a:r>
              <a:rPr kumimoji="0" lang="en-US" sz="160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p>
          <a:p>
            <a:pPr marL="0" marR="0" lvl="0" indent="0" algn="ctr" defTabSz="914400" rtl="0" eaLnBrk="0" fontAlgn="base" latinLnBrk="0" hangingPunct="0">
              <a:lnSpc>
                <a:spcPct val="150000"/>
              </a:lnSpc>
              <a:spcBef>
                <a:spcPct val="0"/>
              </a:spcBef>
              <a:spcAft>
                <a:spcPct val="0"/>
              </a:spcAft>
              <a:buClrTx/>
              <a:buSzTx/>
              <a:buFontTx/>
              <a:buNone/>
              <a:tabLst/>
            </a:pPr>
            <a:r>
              <a:rPr kumimoji="0" lang="en-US" sz="160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19567T7605.</a:t>
            </a:r>
            <a:endParaRPr kumimoji="0" lang="en-US" sz="160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4" name="Rectangle 3"/>
          <p:cNvSpPr/>
          <p:nvPr/>
        </p:nvSpPr>
        <p:spPr>
          <a:xfrm>
            <a:off x="2000232" y="4000504"/>
            <a:ext cx="5214974" cy="830997"/>
          </a:xfrm>
          <a:prstGeom prst="rect">
            <a:avLst/>
          </a:prstGeom>
        </p:spPr>
        <p:txBody>
          <a:bodyPr wrap="square">
            <a:spAutoFit/>
          </a:bodyPr>
          <a:lstStyle/>
          <a:p>
            <a:pPr algn="ctr">
              <a:lnSpc>
                <a:spcPct val="150000"/>
              </a:lnSpc>
            </a:pPr>
            <a:r>
              <a:rPr lang="en-US" sz="1600" b="1" dirty="0">
                <a:latin typeface="Times New Roman" pitchFamily="18" charset="0"/>
                <a:cs typeface="Times New Roman" pitchFamily="18" charset="0"/>
              </a:rPr>
              <a:t>Guided by</a:t>
            </a:r>
            <a:r>
              <a:rPr lang="en-US" sz="1600" dirty="0">
                <a:latin typeface="Times New Roman" pitchFamily="18" charset="0"/>
                <a:cs typeface="Times New Roman" pitchFamily="18" charset="0"/>
              </a:rPr>
              <a:t>:</a:t>
            </a:r>
          </a:p>
          <a:p>
            <a:pPr algn="ctr">
              <a:lnSpc>
                <a:spcPct val="150000"/>
              </a:lnSpc>
            </a:pPr>
            <a:r>
              <a:rPr lang="en-US" sz="1600" dirty="0">
                <a:latin typeface="Times New Roman" pitchFamily="18" charset="0"/>
                <a:cs typeface="Times New Roman" pitchFamily="18" charset="0"/>
              </a:rPr>
              <a:t>Dr</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N.Ramana</a:t>
            </a:r>
            <a:r>
              <a:rPr lang="en-US" sz="1600" dirty="0" smtClean="0">
                <a:latin typeface="Times New Roman" pitchFamily="18" charset="0"/>
                <a:cs typeface="Times New Roman" pitchFamily="18" charset="0"/>
              </a:rPr>
              <a:t>.</a:t>
            </a:r>
            <a:endParaRPr lang="en-US" sz="1600" dirty="0">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ChangeArrowheads="1"/>
          </p:cNvSpPr>
          <p:nvPr/>
        </p:nvSpPr>
        <p:spPr bwMode="auto">
          <a:xfrm>
            <a:off x="1357290" y="500042"/>
            <a:ext cx="6215106" cy="327782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pPr>
            <a:endParaRPr lang="en-US" b="1" dirty="0" smtClean="0">
              <a:latin typeface="Times New Roman" pitchFamily="18" charset="0"/>
              <a:ea typeface="Times New Roman" pitchFamily="18" charset="0"/>
              <a:cs typeface="Times New Roman"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CONCLUSION:</a:t>
            </a: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sz="1200" b="0" i="0" u="none" strike="noStrike" cap="none" normalizeH="0" baseline="0" dirty="0" smtClean="0">
                <a:ln>
                  <a:noFill/>
                </a:ln>
                <a:solidFill>
                  <a:srgbClr val="000009"/>
                </a:solidFill>
                <a:effectLst/>
                <a:latin typeface="Arial" pitchFamily="34" charset="0"/>
                <a:ea typeface="Times New Roman" pitchFamily="18" charset="0"/>
                <a:cs typeface="Arial" pitchFamily="34" charset="0"/>
              </a:rPr>
              <a:t> </a:t>
            </a: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sz="1400" b="0" i="0" u="none" strike="noStrike" cap="none" normalizeH="0" baseline="0" dirty="0" smtClean="0">
                <a:ln>
                  <a:noFill/>
                </a:ln>
                <a:solidFill>
                  <a:srgbClr val="000009"/>
                </a:solidFill>
                <a:effectLst/>
                <a:latin typeface="Times New Roman" pitchFamily="18" charset="0"/>
                <a:ea typeface="Times New Roman" pitchFamily="18" charset="0"/>
                <a:cs typeface="Times New Roman" pitchFamily="18" charset="0"/>
              </a:rPr>
              <a:t>A placement predictor is a system that could predict the chances or the type of company a pre-final and final year student has chances to be placed. This system is necessary for predicting student’s placement using Data Mining Techniques by considering the student dataset which is uploaded by TPO. This system is built by utilizing </a:t>
            </a:r>
            <a:r>
              <a:rPr kumimoji="0" lang="en-US" sz="1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SVM, One Hot encoding, Decision tree and XG-boost</a:t>
            </a:r>
            <a:r>
              <a:rPr kumimoji="0" lang="en-US" sz="1400" b="0" i="0" u="none" strike="noStrike" cap="none" normalizeH="0" baseline="0" dirty="0" smtClean="0">
                <a:ln>
                  <a:noFill/>
                </a:ln>
                <a:solidFill>
                  <a:srgbClr val="000009"/>
                </a:solidFill>
                <a:effectLst/>
                <a:latin typeface="Times New Roman" pitchFamily="18" charset="0"/>
                <a:ea typeface="Times New Roman" pitchFamily="18" charset="0"/>
                <a:cs typeface="Times New Roman" pitchFamily="18" charset="0"/>
              </a:rPr>
              <a:t> algorithms.</a:t>
            </a:r>
            <a:endParaRPr kumimoji="0" lang="en-US" sz="14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1"/>
          <p:cNvSpPr>
            <a:spLocks noChangeArrowheads="1"/>
          </p:cNvSpPr>
          <p:nvPr/>
        </p:nvSpPr>
        <p:spPr bwMode="auto">
          <a:xfrm>
            <a:off x="1071538" y="1142984"/>
            <a:ext cx="6929486" cy="397031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FUTURE SCOPE</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b="1"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sz="140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 powerful web application can be developed where inputs are not given directly instead student parameters are taken by evaluating students through various evaluations and examining. Technical, analytical, logical, memory based, </a:t>
            </a:r>
            <a:r>
              <a:rPr kumimoji="0" lang="en-US" sz="140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psychometry</a:t>
            </a:r>
            <a:r>
              <a:rPr kumimoji="0" lang="en-US" sz="140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and general awareness, interests and skill based tests can be designed and parameters are collected through them so that results will be certainly accurate and the system will be more reliable to use.</a:t>
            </a:r>
            <a:endParaRPr kumimoji="0" lang="en-US" sz="140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sz="140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Also decision trees have few limitations like over fitting, no pruning, lack of capability to deal with null and missing values and few algorithms have problem with huge number of values. All these can be taken into consideration and even more reliable and more accurate algorithms can be used. Then the project will be more powerful to depend upon and even more efficient to depend upon.</a:t>
            </a:r>
            <a:endParaRPr kumimoji="0" lang="en-US" sz="140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00100" y="857232"/>
            <a:ext cx="5857900" cy="3693319"/>
          </a:xfrm>
          <a:prstGeom prst="rect">
            <a:avLst/>
          </a:prstGeom>
        </p:spPr>
        <p:txBody>
          <a:bodyPr wrap="square">
            <a:spAutoFit/>
          </a:bodyPr>
          <a:lstStyle/>
          <a:p>
            <a:pPr algn="ctr"/>
            <a:r>
              <a:rPr lang="en-US" sz="2400" b="1" dirty="0" smtClean="0">
                <a:latin typeface="Times New Roman" pitchFamily="18" charset="0"/>
                <a:cs typeface="Times New Roman" pitchFamily="18" charset="0"/>
              </a:rPr>
              <a:t>AGENDA</a:t>
            </a:r>
          </a:p>
          <a:p>
            <a:endParaRPr lang="en-US" dirty="0" smtClean="0"/>
          </a:p>
          <a:p>
            <a:pPr marL="342900" lvl="0" indent="-342900">
              <a:lnSpc>
                <a:spcPct val="150000"/>
              </a:lnSpc>
              <a:buFont typeface="+mj-lt"/>
              <a:buAutoNum type="arabicPeriod"/>
            </a:pPr>
            <a:r>
              <a:rPr lang="en-US" sz="1600" b="1" dirty="0" smtClean="0">
                <a:latin typeface="Times New Roman" pitchFamily="18" charset="0"/>
                <a:cs typeface="Times New Roman" pitchFamily="18" charset="0"/>
              </a:rPr>
              <a:t>MACHINE LEARNING.</a:t>
            </a:r>
          </a:p>
          <a:p>
            <a:pPr marL="342900" lvl="0" indent="-342900">
              <a:lnSpc>
                <a:spcPct val="150000"/>
              </a:lnSpc>
              <a:buFont typeface="+mj-lt"/>
              <a:buAutoNum type="arabicPeriod"/>
            </a:pPr>
            <a:r>
              <a:rPr lang="en-US" sz="1600" b="1" dirty="0" smtClean="0">
                <a:latin typeface="Times New Roman" pitchFamily="18" charset="0"/>
                <a:cs typeface="Times New Roman" pitchFamily="18" charset="0"/>
              </a:rPr>
              <a:t>MACHINE LEARNING ALGORITHMS.</a:t>
            </a:r>
          </a:p>
          <a:p>
            <a:pPr marL="342900" lvl="0" indent="-342900">
              <a:lnSpc>
                <a:spcPct val="150000"/>
              </a:lnSpc>
              <a:buFont typeface="+mj-lt"/>
              <a:buAutoNum type="arabicPeriod"/>
            </a:pPr>
            <a:r>
              <a:rPr lang="en-US" sz="1600" b="1" dirty="0" smtClean="0">
                <a:latin typeface="Times New Roman" pitchFamily="18" charset="0"/>
                <a:cs typeface="Times New Roman" pitchFamily="18" charset="0"/>
              </a:rPr>
              <a:t>MODULES.</a:t>
            </a:r>
          </a:p>
          <a:p>
            <a:pPr marL="342900" lvl="0" indent="-342900">
              <a:lnSpc>
                <a:spcPct val="150000"/>
              </a:lnSpc>
              <a:buFont typeface="+mj-lt"/>
              <a:buAutoNum type="arabicPeriod"/>
            </a:pPr>
            <a:r>
              <a:rPr lang="en-US" sz="1600" b="1" smtClean="0">
                <a:latin typeface="Times New Roman" pitchFamily="18" charset="0"/>
                <a:cs typeface="Times New Roman" pitchFamily="18" charset="0"/>
              </a:rPr>
              <a:t>SYSTEM REQUIREMENTS.</a:t>
            </a:r>
            <a:endParaRPr lang="en-US" sz="1600" b="1" dirty="0" smtClean="0">
              <a:latin typeface="Times New Roman" pitchFamily="18" charset="0"/>
              <a:cs typeface="Times New Roman" pitchFamily="18" charset="0"/>
            </a:endParaRPr>
          </a:p>
          <a:p>
            <a:pPr marL="342900" lvl="0" indent="-342900">
              <a:lnSpc>
                <a:spcPct val="150000"/>
              </a:lnSpc>
              <a:buFont typeface="+mj-lt"/>
              <a:buAutoNum type="arabicPeriod"/>
            </a:pPr>
            <a:r>
              <a:rPr lang="en-US" sz="1600" b="1" dirty="0" smtClean="0">
                <a:latin typeface="Times New Roman" pitchFamily="18" charset="0"/>
                <a:cs typeface="Times New Roman" pitchFamily="18" charset="0"/>
              </a:rPr>
              <a:t>FEATURE ENGINEERING.</a:t>
            </a:r>
          </a:p>
          <a:p>
            <a:pPr marL="342900" lvl="0" indent="-342900">
              <a:lnSpc>
                <a:spcPct val="150000"/>
              </a:lnSpc>
              <a:buFont typeface="+mj-lt"/>
              <a:buAutoNum type="arabicPeriod"/>
            </a:pPr>
            <a:r>
              <a:rPr lang="en-US" sz="1600" b="1" dirty="0" smtClean="0">
                <a:latin typeface="Times New Roman" pitchFamily="18" charset="0"/>
                <a:cs typeface="Times New Roman" pitchFamily="18" charset="0"/>
              </a:rPr>
              <a:t>RESULTS.</a:t>
            </a:r>
          </a:p>
          <a:p>
            <a:pPr marL="342900" lvl="0" indent="-342900">
              <a:lnSpc>
                <a:spcPct val="150000"/>
              </a:lnSpc>
              <a:buFont typeface="+mj-lt"/>
              <a:buAutoNum type="arabicPeriod"/>
            </a:pPr>
            <a:r>
              <a:rPr lang="en-US" sz="1600" b="1" dirty="0" smtClean="0">
                <a:latin typeface="Times New Roman" pitchFamily="18" charset="0"/>
                <a:cs typeface="Times New Roman" pitchFamily="18" charset="0"/>
              </a:rPr>
              <a:t>CONCLUSION.</a:t>
            </a:r>
          </a:p>
          <a:p>
            <a:pPr marL="342900" lvl="0" indent="-342900">
              <a:lnSpc>
                <a:spcPct val="150000"/>
              </a:lnSpc>
              <a:buFont typeface="+mj-lt"/>
              <a:buAutoNum type="arabicPeriod"/>
            </a:pPr>
            <a:r>
              <a:rPr lang="en-US" sz="1600" b="1" dirty="0" smtClean="0">
                <a:latin typeface="Times New Roman" pitchFamily="18" charset="0"/>
                <a:cs typeface="Times New Roman" pitchFamily="18" charset="0"/>
              </a:rPr>
              <a:t>FUTURE SCOPE.</a:t>
            </a:r>
            <a:endParaRPr lang="en-US" sz="1600" b="1"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00034" y="428604"/>
            <a:ext cx="7715304" cy="5078313"/>
          </a:xfrm>
          <a:prstGeom prst="rect">
            <a:avLst/>
          </a:prstGeom>
        </p:spPr>
        <p:txBody>
          <a:bodyPr wrap="square">
            <a:spAutoFit/>
          </a:bodyPr>
          <a:lstStyle/>
          <a:p>
            <a:pPr algn="ctr">
              <a:lnSpc>
                <a:spcPct val="150000"/>
              </a:lnSpc>
            </a:pPr>
            <a:r>
              <a:rPr lang="en-US" sz="2400" b="1" dirty="0" smtClean="0">
                <a:latin typeface="Times New Roman" pitchFamily="18" charset="0"/>
                <a:cs typeface="Times New Roman" pitchFamily="18" charset="0"/>
              </a:rPr>
              <a:t>WHAT IS MACHINE LEARNING?</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pPr>
              <a:lnSpc>
                <a:spcPct val="150000"/>
              </a:lnSpc>
            </a:pPr>
            <a:r>
              <a:rPr lang="en-US" dirty="0" smtClean="0">
                <a:latin typeface="Times New Roman" pitchFamily="18" charset="0"/>
                <a:cs typeface="Times New Roman" pitchFamily="18" charset="0"/>
              </a:rPr>
              <a:t>        </a:t>
            </a:r>
            <a:r>
              <a:rPr lang="en-US" sz="1400" dirty="0" smtClean="0">
                <a:latin typeface="Times New Roman" pitchFamily="18" charset="0"/>
                <a:cs typeface="Times New Roman" pitchFamily="18" charset="0"/>
              </a:rPr>
              <a:t>“</a:t>
            </a:r>
            <a:r>
              <a:rPr lang="en-US" sz="1400" dirty="0">
                <a:latin typeface="Times New Roman" pitchFamily="18" charset="0"/>
                <a:cs typeface="Times New Roman" pitchFamily="18" charset="0"/>
              </a:rPr>
              <a:t>Machine Learning is an application of Artificial Intelligence (AI) that provides systems the ability to automatically learn and improve from experience without being explicitly programmed. Machine Learning focuses on the development of computer programs that can access data and use it learn for themselves</a:t>
            </a:r>
            <a:r>
              <a:rPr lang="en-US" sz="1400" dirty="0" smtClean="0">
                <a:latin typeface="Times New Roman" pitchFamily="18" charset="0"/>
                <a:cs typeface="Times New Roman" pitchFamily="18" charset="0"/>
              </a:rPr>
              <a:t>.”</a:t>
            </a:r>
            <a:endParaRPr lang="en-US" sz="1400" dirty="0">
              <a:latin typeface="Times New Roman" pitchFamily="18" charset="0"/>
              <a:cs typeface="Times New Roman" pitchFamily="18" charset="0"/>
            </a:endParaRPr>
          </a:p>
        </p:txBody>
      </p:sp>
      <p:pic>
        <p:nvPicPr>
          <p:cNvPr id="2049" name="Picture 1" descr="C:\Users\AHMED\Desktop\images.jpeg"/>
          <p:cNvPicPr>
            <a:picLocks noChangeAspect="1" noChangeArrowheads="1"/>
          </p:cNvPicPr>
          <p:nvPr/>
        </p:nvPicPr>
        <p:blipFill>
          <a:blip r:embed="rId2"/>
          <a:srcRect/>
          <a:stretch>
            <a:fillRect/>
          </a:stretch>
        </p:blipFill>
        <p:spPr bwMode="auto">
          <a:xfrm>
            <a:off x="2571736" y="1571612"/>
            <a:ext cx="3500462" cy="2000264"/>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00232" y="1071546"/>
            <a:ext cx="5717271" cy="461665"/>
          </a:xfrm>
          <a:prstGeom prst="rect">
            <a:avLst/>
          </a:prstGeom>
        </p:spPr>
        <p:txBody>
          <a:bodyPr wrap="none">
            <a:spAutoFit/>
          </a:bodyPr>
          <a:lstStyle/>
          <a:p>
            <a:pPr algn="ctr"/>
            <a:r>
              <a:rPr lang="en-US" sz="2400" b="1" dirty="0">
                <a:latin typeface="Times New Roman" pitchFamily="18" charset="0"/>
                <a:cs typeface="Times New Roman" pitchFamily="18" charset="0"/>
              </a:rPr>
              <a:t>MACHINE </a:t>
            </a:r>
            <a:r>
              <a:rPr lang="en-US" sz="2400" b="1" dirty="0" smtClean="0">
                <a:latin typeface="Times New Roman" pitchFamily="18" charset="0"/>
                <a:cs typeface="Times New Roman" pitchFamily="18" charset="0"/>
              </a:rPr>
              <a:t>LEARNING </a:t>
            </a:r>
            <a:r>
              <a:rPr lang="en-US" sz="2400" b="1" dirty="0">
                <a:latin typeface="Times New Roman" pitchFamily="18" charset="0"/>
                <a:cs typeface="Times New Roman" pitchFamily="18" charset="0"/>
              </a:rPr>
              <a:t>ALGORITHMS</a:t>
            </a:r>
            <a:r>
              <a:rPr lang="en-US" dirty="0"/>
              <a:t>.</a:t>
            </a:r>
          </a:p>
        </p:txBody>
      </p:sp>
      <p:sp>
        <p:nvSpPr>
          <p:cNvPr id="3" name="Rectangle 2"/>
          <p:cNvSpPr/>
          <p:nvPr/>
        </p:nvSpPr>
        <p:spPr>
          <a:xfrm>
            <a:off x="857224" y="2000240"/>
            <a:ext cx="3286148" cy="1115498"/>
          </a:xfrm>
          <a:prstGeom prst="rect">
            <a:avLst/>
          </a:prstGeom>
        </p:spPr>
        <p:txBody>
          <a:bodyPr wrap="square">
            <a:spAutoFit/>
          </a:bodyPr>
          <a:lstStyle/>
          <a:p>
            <a:pPr>
              <a:lnSpc>
                <a:spcPct val="150000"/>
              </a:lnSpc>
              <a:buFont typeface="Arial" pitchFamily="34" charset="0"/>
              <a:buChar char="•"/>
            </a:pPr>
            <a:r>
              <a:rPr lang="en-US" dirty="0" smtClean="0">
                <a:latin typeface="Times New Roman" pitchFamily="18" charset="0"/>
                <a:cs typeface="Times New Roman" pitchFamily="18" charset="0"/>
              </a:rPr>
              <a:t> </a:t>
            </a:r>
            <a:r>
              <a:rPr lang="en-US" sz="1400" dirty="0" smtClean="0">
                <a:latin typeface="Times New Roman" pitchFamily="18" charset="0"/>
                <a:cs typeface="Times New Roman" pitchFamily="18" charset="0"/>
              </a:rPr>
              <a:t>Supervised </a:t>
            </a:r>
            <a:r>
              <a:rPr lang="en-US" sz="1400" dirty="0">
                <a:latin typeface="Times New Roman" pitchFamily="18" charset="0"/>
                <a:cs typeface="Times New Roman" pitchFamily="18" charset="0"/>
              </a:rPr>
              <a:t>Learning: Consist of a target  variables which is to be predicted from a given set of predictors. </a:t>
            </a:r>
          </a:p>
        </p:txBody>
      </p:sp>
      <p:sp>
        <p:nvSpPr>
          <p:cNvPr id="4" name="Rectangle 3"/>
          <p:cNvSpPr/>
          <p:nvPr/>
        </p:nvSpPr>
        <p:spPr>
          <a:xfrm>
            <a:off x="4929190" y="2000240"/>
            <a:ext cx="3786214" cy="792333"/>
          </a:xfrm>
          <a:prstGeom prst="rect">
            <a:avLst/>
          </a:prstGeom>
        </p:spPr>
        <p:txBody>
          <a:bodyPr wrap="square">
            <a:spAutoFit/>
          </a:bodyPr>
          <a:lstStyle/>
          <a:p>
            <a:pPr>
              <a:lnSpc>
                <a:spcPct val="150000"/>
              </a:lnSpc>
              <a:buFont typeface="Arial" pitchFamily="34" charset="0"/>
              <a:buChar char="•"/>
            </a:pPr>
            <a:r>
              <a:rPr lang="en-US" b="1" dirty="0" smtClean="0">
                <a:latin typeface="Times New Roman" pitchFamily="18" charset="0"/>
                <a:cs typeface="Times New Roman" pitchFamily="18" charset="0"/>
              </a:rPr>
              <a:t> </a:t>
            </a:r>
            <a:r>
              <a:rPr lang="en-US" sz="1400" dirty="0" smtClean="0">
                <a:latin typeface="Times New Roman" pitchFamily="18" charset="0"/>
                <a:cs typeface="Times New Roman" pitchFamily="18" charset="0"/>
              </a:rPr>
              <a:t>Unsupervised </a:t>
            </a:r>
            <a:r>
              <a:rPr lang="en-US" sz="1400" dirty="0">
                <a:latin typeface="Times New Roman" pitchFamily="18" charset="0"/>
                <a:cs typeface="Times New Roman" pitchFamily="18" charset="0"/>
              </a:rPr>
              <a:t>Learning: </a:t>
            </a:r>
            <a:r>
              <a:rPr lang="en-US" sz="1400" dirty="0" err="1">
                <a:latin typeface="Times New Roman" pitchFamily="18" charset="0"/>
                <a:cs typeface="Times New Roman" pitchFamily="18" charset="0"/>
              </a:rPr>
              <a:t>donot</a:t>
            </a:r>
            <a:r>
              <a:rPr lang="en-US" sz="1400" dirty="0">
                <a:latin typeface="Times New Roman" pitchFamily="18" charset="0"/>
                <a:cs typeface="Times New Roman" pitchFamily="18" charset="0"/>
              </a:rPr>
              <a:t> have any target variable to predict.</a:t>
            </a:r>
          </a:p>
        </p:txBody>
      </p:sp>
      <p:pic>
        <p:nvPicPr>
          <p:cNvPr id="1025" name="Picture 1" descr="C:\Users\AHMED\Desktop\images.png"/>
          <p:cNvPicPr>
            <a:picLocks noChangeAspect="1" noChangeArrowheads="1"/>
          </p:cNvPicPr>
          <p:nvPr/>
        </p:nvPicPr>
        <p:blipFill>
          <a:blip r:embed="rId2"/>
          <a:srcRect/>
          <a:stretch>
            <a:fillRect/>
          </a:stretch>
        </p:blipFill>
        <p:spPr bwMode="auto">
          <a:xfrm>
            <a:off x="2071670" y="3357562"/>
            <a:ext cx="5834075" cy="2313039"/>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14348" y="785794"/>
            <a:ext cx="7572428" cy="5370701"/>
          </a:xfrm>
          <a:prstGeom prst="rect">
            <a:avLst/>
          </a:prstGeom>
        </p:spPr>
        <p:txBody>
          <a:bodyPr wrap="square">
            <a:spAutoFit/>
          </a:bodyPr>
          <a:lstStyle/>
          <a:p>
            <a:pPr algn="ctr"/>
            <a:r>
              <a:rPr lang="en-US" sz="2400" b="1" dirty="0" smtClean="0">
                <a:latin typeface="Times New Roman" pitchFamily="18" charset="0"/>
                <a:cs typeface="Times New Roman" pitchFamily="18" charset="0"/>
              </a:rPr>
              <a:t>MODULES</a:t>
            </a:r>
          </a:p>
          <a:p>
            <a:pPr algn="ctr"/>
            <a:endParaRPr lang="en-US" b="1" dirty="0" smtClean="0">
              <a:latin typeface="Times New Roman" pitchFamily="18" charset="0"/>
              <a:cs typeface="Times New Roman" pitchFamily="18" charset="0"/>
            </a:endParaRPr>
          </a:p>
          <a:p>
            <a:r>
              <a:rPr lang="en-US" sz="1400" b="1" dirty="0" smtClean="0">
                <a:latin typeface="Times New Roman" pitchFamily="18" charset="0"/>
                <a:cs typeface="Times New Roman" pitchFamily="18" charset="0"/>
              </a:rPr>
              <a:t>1. Decision Tree : </a:t>
            </a:r>
            <a:r>
              <a:rPr lang="en-US" sz="1400" dirty="0" smtClean="0">
                <a:latin typeface="Times New Roman" pitchFamily="18" charset="0"/>
                <a:cs typeface="Times New Roman" pitchFamily="18" charset="0"/>
              </a:rPr>
              <a:t>A schematic tree-shaped diagram used to clarify and find an answer to a complex problem. The Decision tree is built by passing the training set(sample data) containing record of a certain no. of students whose performance is to be analyzed by taking in consideration attributes. The data is then classified by calculating the entropy of each particular attribute and further decision tree is built.</a:t>
            </a:r>
          </a:p>
          <a:p>
            <a:pPr>
              <a:lnSpc>
                <a:spcPct val="150000"/>
              </a:lnSpc>
            </a:pPr>
            <a:r>
              <a:rPr lang="en-US" sz="1400" dirty="0" smtClean="0">
                <a:latin typeface="Times New Roman" pitchFamily="18" charset="0"/>
                <a:cs typeface="Times New Roman" pitchFamily="18" charset="0"/>
              </a:rPr>
              <a:t>The entropy formulae used is: </a:t>
            </a:r>
            <a:r>
              <a:rPr lang="en-US" sz="1400" b="1" dirty="0" smtClean="0">
                <a:solidFill>
                  <a:srgbClr val="0070C0"/>
                </a:solidFill>
                <a:latin typeface="Times New Roman" pitchFamily="18" charset="0"/>
                <a:cs typeface="Times New Roman" pitchFamily="18" charset="0"/>
              </a:rPr>
              <a:t>Entropy = -plog2p - qlog2q.</a:t>
            </a:r>
          </a:p>
          <a:p>
            <a:pPr>
              <a:lnSpc>
                <a:spcPct val="150000"/>
              </a:lnSpc>
            </a:pPr>
            <a:r>
              <a:rPr lang="en-US" sz="1400" b="1" dirty="0" smtClean="0">
                <a:latin typeface="Times New Roman" pitchFamily="18" charset="0"/>
                <a:cs typeface="Times New Roman" pitchFamily="18" charset="0"/>
              </a:rPr>
              <a:t>2. Support Vector Machine : </a:t>
            </a:r>
            <a:r>
              <a:rPr lang="en-US" sz="1400" dirty="0" smtClean="0">
                <a:latin typeface="Times New Roman" pitchFamily="18" charset="0"/>
                <a:cs typeface="Times New Roman" pitchFamily="18" charset="0"/>
              </a:rPr>
              <a:t>It is used for supervised learning models and associated with learning algorithms used for </a:t>
            </a:r>
            <a:r>
              <a:rPr lang="en-US" sz="1400" dirty="0" err="1" smtClean="0">
                <a:latin typeface="Times New Roman" pitchFamily="18" charset="0"/>
                <a:cs typeface="Times New Roman" pitchFamily="18" charset="0"/>
              </a:rPr>
              <a:t>analysing</a:t>
            </a:r>
            <a:r>
              <a:rPr lang="en-US" sz="1400" dirty="0" smtClean="0">
                <a:latin typeface="Times New Roman" pitchFamily="18" charset="0"/>
                <a:cs typeface="Times New Roman" pitchFamily="18" charset="0"/>
              </a:rPr>
              <a:t> data. It find the closest pair of points.</a:t>
            </a:r>
          </a:p>
          <a:p>
            <a:pPr>
              <a:lnSpc>
                <a:spcPct val="150000"/>
              </a:lnSpc>
            </a:pPr>
            <a:r>
              <a:rPr lang="en-US" sz="1400" b="1" dirty="0" smtClean="0">
                <a:latin typeface="Times New Roman" pitchFamily="18" charset="0"/>
                <a:cs typeface="Times New Roman" pitchFamily="18" charset="0"/>
              </a:rPr>
              <a:t>  </a:t>
            </a:r>
            <a:r>
              <a:rPr lang="en-US" sz="1400" dirty="0" smtClean="0">
                <a:latin typeface="Times New Roman" pitchFamily="18" charset="0"/>
                <a:cs typeface="Times New Roman" pitchFamily="18" charset="0"/>
              </a:rPr>
              <a:t>Algorithm : </a:t>
            </a:r>
            <a:r>
              <a:rPr lang="en-US" sz="1400" dirty="0" err="1" smtClean="0"/>
              <a:t>candidateSV</a:t>
            </a:r>
            <a:r>
              <a:rPr lang="en-US" sz="1400" dirty="0" smtClean="0"/>
              <a:t> = {closest pair from opposite classes} </a:t>
            </a:r>
          </a:p>
          <a:p>
            <a:pPr>
              <a:lnSpc>
                <a:spcPct val="150000"/>
              </a:lnSpc>
            </a:pPr>
            <a:r>
              <a:rPr lang="en-US" sz="1400" dirty="0" smtClean="0"/>
              <a:t>                  </a:t>
            </a:r>
            <a:r>
              <a:rPr lang="en-US" sz="1400" b="1" dirty="0" smtClean="0">
                <a:solidFill>
                  <a:srgbClr val="0070C0"/>
                </a:solidFill>
              </a:rPr>
              <a:t>while</a:t>
            </a:r>
            <a:r>
              <a:rPr lang="en-US" sz="1400" dirty="0" smtClean="0"/>
              <a:t> there are </a:t>
            </a:r>
            <a:r>
              <a:rPr lang="en-US" sz="1400" dirty="0" err="1" smtClean="0"/>
              <a:t>violoting</a:t>
            </a:r>
            <a:r>
              <a:rPr lang="en-US" sz="1400" dirty="0" smtClean="0"/>
              <a:t> points </a:t>
            </a:r>
            <a:r>
              <a:rPr lang="en-US" sz="1400" b="1" dirty="0" smtClean="0">
                <a:solidFill>
                  <a:srgbClr val="0070C0"/>
                </a:solidFill>
              </a:rPr>
              <a:t>do </a:t>
            </a:r>
          </a:p>
          <a:p>
            <a:pPr>
              <a:lnSpc>
                <a:spcPct val="150000"/>
              </a:lnSpc>
            </a:pPr>
            <a:r>
              <a:rPr lang="en-US" sz="1400" dirty="0" smtClean="0"/>
              <a:t>                            Find a violator</a:t>
            </a:r>
          </a:p>
          <a:p>
            <a:pPr>
              <a:lnSpc>
                <a:spcPct val="150000"/>
              </a:lnSpc>
            </a:pPr>
            <a:r>
              <a:rPr lang="en-US" sz="1400" dirty="0" smtClean="0"/>
              <a:t>                           </a:t>
            </a:r>
            <a:r>
              <a:rPr lang="en-US" sz="1400" dirty="0" err="1" smtClean="0"/>
              <a:t>CandidateSV</a:t>
            </a:r>
            <a:r>
              <a:rPr lang="en-US" sz="1400" dirty="0" smtClean="0"/>
              <a:t> = </a:t>
            </a:r>
            <a:r>
              <a:rPr lang="en-US" sz="1400" dirty="0" err="1" smtClean="0"/>
              <a:t>CandidateSV</a:t>
            </a:r>
            <a:r>
              <a:rPr lang="en-US" sz="1400" dirty="0" smtClean="0"/>
              <a:t> U violator</a:t>
            </a:r>
          </a:p>
          <a:p>
            <a:pPr>
              <a:lnSpc>
                <a:spcPct val="150000"/>
              </a:lnSpc>
            </a:pPr>
            <a:r>
              <a:rPr lang="en-US" sz="1400" dirty="0" smtClean="0"/>
              <a:t>                           </a:t>
            </a:r>
            <a:r>
              <a:rPr lang="en-US" sz="1400" b="1" dirty="0" smtClean="0">
                <a:solidFill>
                  <a:srgbClr val="0070C0"/>
                </a:solidFill>
              </a:rPr>
              <a:t>If</a:t>
            </a:r>
            <a:r>
              <a:rPr lang="en-US" sz="1400" dirty="0" smtClean="0"/>
              <a:t> any </a:t>
            </a:r>
            <a:r>
              <a:rPr lang="en-US" sz="1400" dirty="0" err="1" smtClean="0"/>
              <a:t>αp</a:t>
            </a:r>
            <a:r>
              <a:rPr lang="en-US" sz="1400" dirty="0" smtClean="0"/>
              <a:t> &lt; 0 due to addition of c to S </a:t>
            </a:r>
            <a:r>
              <a:rPr lang="en-US" sz="1400" b="1" dirty="0" smtClean="0">
                <a:solidFill>
                  <a:srgbClr val="0070C0"/>
                </a:solidFill>
              </a:rPr>
              <a:t>then </a:t>
            </a:r>
          </a:p>
          <a:p>
            <a:pPr>
              <a:lnSpc>
                <a:spcPct val="150000"/>
              </a:lnSpc>
            </a:pPr>
            <a:r>
              <a:rPr lang="en-US" sz="1400" dirty="0" smtClean="0"/>
              <a:t>                               </a:t>
            </a:r>
            <a:r>
              <a:rPr lang="en-US" sz="1400" dirty="0" err="1" smtClean="0"/>
              <a:t>CandidateSV</a:t>
            </a:r>
            <a:r>
              <a:rPr lang="en-US" sz="1400" dirty="0" smtClean="0"/>
              <a:t> = </a:t>
            </a:r>
            <a:r>
              <a:rPr lang="en-US" sz="1400" dirty="0" err="1" smtClean="0"/>
              <a:t>CandidateSV</a:t>
            </a:r>
            <a:r>
              <a:rPr lang="en-US" sz="1400" dirty="0" smtClean="0"/>
              <a:t> \ p</a:t>
            </a:r>
          </a:p>
          <a:p>
            <a:pPr>
              <a:lnSpc>
                <a:spcPct val="150000"/>
              </a:lnSpc>
            </a:pPr>
            <a:r>
              <a:rPr lang="en-US" sz="1400" dirty="0" smtClean="0"/>
              <a:t>                                Repeat till all such points are pruned</a:t>
            </a:r>
          </a:p>
          <a:p>
            <a:pPr>
              <a:lnSpc>
                <a:spcPct val="150000"/>
              </a:lnSpc>
            </a:pPr>
            <a:r>
              <a:rPr lang="en-US" sz="1400" dirty="0" smtClean="0"/>
              <a:t>                              </a:t>
            </a:r>
            <a:r>
              <a:rPr lang="en-US" sz="1400" b="1" dirty="0" smtClean="0">
                <a:solidFill>
                  <a:srgbClr val="0070C0"/>
                </a:solidFill>
              </a:rPr>
              <a:t>End</a:t>
            </a:r>
            <a:r>
              <a:rPr lang="en-US" sz="1400" dirty="0" smtClean="0"/>
              <a:t> </a:t>
            </a:r>
            <a:r>
              <a:rPr lang="en-US" sz="1400" b="1" dirty="0" smtClean="0">
                <a:solidFill>
                  <a:srgbClr val="0070C0"/>
                </a:solidFill>
              </a:rPr>
              <a:t>if</a:t>
            </a:r>
            <a:endParaRPr lang="en-US" sz="1400" b="1" dirty="0">
              <a:solidFill>
                <a:srgbClr val="0070C0"/>
              </a:solidFill>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85786" y="1000108"/>
            <a:ext cx="6072214" cy="1061829"/>
          </a:xfrm>
          <a:prstGeom prst="rect">
            <a:avLst/>
          </a:prstGeom>
        </p:spPr>
        <p:txBody>
          <a:bodyPr wrap="square">
            <a:spAutoFit/>
          </a:bodyPr>
          <a:lstStyle/>
          <a:p>
            <a:pPr>
              <a:lnSpc>
                <a:spcPct val="150000"/>
              </a:lnSpc>
            </a:pPr>
            <a:r>
              <a:rPr lang="en-US" sz="1400" b="1" dirty="0" smtClean="0">
                <a:latin typeface="Times New Roman" pitchFamily="18" charset="0"/>
                <a:cs typeface="Times New Roman" pitchFamily="18" charset="0"/>
              </a:rPr>
              <a:t>3. </a:t>
            </a:r>
            <a:r>
              <a:rPr lang="en-US" sz="1400" b="1" dirty="0" err="1" smtClean="0">
                <a:latin typeface="Times New Roman" pitchFamily="18" charset="0"/>
                <a:cs typeface="Times New Roman" pitchFamily="18" charset="0"/>
              </a:rPr>
              <a:t>Xgboost</a:t>
            </a:r>
            <a:r>
              <a:rPr lang="en-US" sz="1400" b="1" dirty="0" smtClean="0">
                <a:latin typeface="Times New Roman" pitchFamily="18" charset="0"/>
                <a:cs typeface="Times New Roman" pitchFamily="18" charset="0"/>
              </a:rPr>
              <a:t>:  </a:t>
            </a:r>
            <a:r>
              <a:rPr lang="en-US" sz="1400" dirty="0" smtClean="0">
                <a:latin typeface="Times New Roman" pitchFamily="18" charset="0"/>
                <a:cs typeface="Times New Roman" pitchFamily="18" charset="0"/>
              </a:rPr>
              <a:t>These are used for regression and classification problems. Gradient boosting trees produces a prediction model in the form of an ensemble of weak prediction models. Every boosting algorithm has its own underlying </a:t>
            </a:r>
            <a:r>
              <a:rPr lang="en-US" sz="1400" dirty="0" err="1" smtClean="0">
                <a:latin typeface="Times New Roman" pitchFamily="18" charset="0"/>
                <a:cs typeface="Times New Roman" pitchFamily="18" charset="0"/>
              </a:rPr>
              <a:t>marhematics</a:t>
            </a:r>
            <a:r>
              <a:rPr lang="en-US" sz="1400" dirty="0" smtClean="0">
                <a:latin typeface="Times New Roman" pitchFamily="18" charset="0"/>
                <a:cs typeface="Times New Roman" pitchFamily="18" charset="0"/>
              </a:rPr>
              <a:t>.</a:t>
            </a:r>
            <a:endParaRPr lang="en-US" sz="1400"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42976" y="928670"/>
            <a:ext cx="6286544" cy="4616648"/>
          </a:xfrm>
          <a:prstGeom prst="rect">
            <a:avLst/>
          </a:prstGeom>
        </p:spPr>
        <p:txBody>
          <a:bodyPr wrap="square">
            <a:spAutoFit/>
          </a:bodyPr>
          <a:lstStyle/>
          <a:p>
            <a:pPr algn="ctr"/>
            <a:r>
              <a:rPr lang="en-US" sz="2400" b="1" dirty="0" smtClean="0">
                <a:latin typeface="Times New Roman" pitchFamily="18" charset="0"/>
                <a:cs typeface="Times New Roman" pitchFamily="18" charset="0"/>
              </a:rPr>
              <a:t>SYSTEM REQUIREMENTS: </a:t>
            </a:r>
          </a:p>
          <a:p>
            <a:endParaRPr lang="en-US" dirty="0" smtClean="0"/>
          </a:p>
          <a:p>
            <a:pPr>
              <a:lnSpc>
                <a:spcPct val="150000"/>
              </a:lnSpc>
            </a:pPr>
            <a:r>
              <a:rPr lang="en-US" sz="1400" b="1" dirty="0" smtClean="0">
                <a:latin typeface="Times New Roman" pitchFamily="18" charset="0"/>
                <a:cs typeface="Times New Roman" pitchFamily="18" charset="0"/>
              </a:rPr>
              <a:t>HARDWARE REQUIREMENTS:</a:t>
            </a:r>
          </a:p>
          <a:p>
            <a:pPr>
              <a:lnSpc>
                <a:spcPct val="150000"/>
              </a:lnSpc>
            </a:pPr>
            <a:r>
              <a:rPr lang="en-US" sz="1400" dirty="0" smtClean="0">
                <a:latin typeface="Times New Roman" pitchFamily="18" charset="0"/>
                <a:cs typeface="Times New Roman" pitchFamily="18" charset="0"/>
              </a:rPr>
              <a:t> • System : Pentium IV 2.4GHz. </a:t>
            </a:r>
          </a:p>
          <a:p>
            <a:pPr>
              <a:lnSpc>
                <a:spcPct val="150000"/>
              </a:lnSpc>
            </a:pPr>
            <a:r>
              <a:rPr lang="en-US" sz="1400" dirty="0" smtClean="0">
                <a:latin typeface="Times New Roman" pitchFamily="18" charset="0"/>
                <a:cs typeface="Times New Roman" pitchFamily="18" charset="0"/>
              </a:rPr>
              <a:t>• </a:t>
            </a:r>
            <a:r>
              <a:rPr lang="en-US" sz="1400" dirty="0" err="1" smtClean="0">
                <a:latin typeface="Times New Roman" pitchFamily="18" charset="0"/>
                <a:cs typeface="Times New Roman" pitchFamily="18" charset="0"/>
              </a:rPr>
              <a:t>HardDisk</a:t>
            </a:r>
            <a:r>
              <a:rPr lang="en-US" sz="1400" dirty="0" smtClean="0">
                <a:latin typeface="Times New Roman" pitchFamily="18" charset="0"/>
                <a:cs typeface="Times New Roman" pitchFamily="18" charset="0"/>
              </a:rPr>
              <a:t> : 40 GB. </a:t>
            </a:r>
          </a:p>
          <a:p>
            <a:pPr>
              <a:lnSpc>
                <a:spcPct val="150000"/>
              </a:lnSpc>
            </a:pPr>
            <a:r>
              <a:rPr lang="en-US" sz="1400" dirty="0" smtClean="0">
                <a:latin typeface="Times New Roman" pitchFamily="18" charset="0"/>
                <a:cs typeface="Times New Roman" pitchFamily="18" charset="0"/>
              </a:rPr>
              <a:t>• Monitor : 15 VGA Color.</a:t>
            </a:r>
          </a:p>
          <a:p>
            <a:pPr>
              <a:lnSpc>
                <a:spcPct val="150000"/>
              </a:lnSpc>
            </a:pPr>
            <a:r>
              <a:rPr lang="en-US" sz="1400" dirty="0" smtClean="0">
                <a:latin typeface="Times New Roman" pitchFamily="18" charset="0"/>
                <a:cs typeface="Times New Roman" pitchFamily="18" charset="0"/>
              </a:rPr>
              <a:t> • Ram : 512 Mb </a:t>
            </a:r>
          </a:p>
          <a:p>
            <a:pPr>
              <a:lnSpc>
                <a:spcPct val="150000"/>
              </a:lnSpc>
            </a:pPr>
            <a:endParaRPr lang="en-US" sz="1400" dirty="0" smtClean="0">
              <a:latin typeface="Times New Roman" pitchFamily="18" charset="0"/>
              <a:cs typeface="Times New Roman" pitchFamily="18" charset="0"/>
            </a:endParaRPr>
          </a:p>
          <a:p>
            <a:pPr>
              <a:lnSpc>
                <a:spcPct val="150000"/>
              </a:lnSpc>
            </a:pPr>
            <a:r>
              <a:rPr lang="en-US" sz="1400" b="1" dirty="0" smtClean="0">
                <a:latin typeface="Times New Roman" pitchFamily="18" charset="0"/>
                <a:cs typeface="Times New Roman" pitchFamily="18" charset="0"/>
              </a:rPr>
              <a:t>SOFTWARE REQUIREMENTS: </a:t>
            </a:r>
          </a:p>
          <a:p>
            <a:pPr>
              <a:lnSpc>
                <a:spcPct val="150000"/>
              </a:lnSpc>
            </a:pPr>
            <a:r>
              <a:rPr lang="en-US" sz="1400" dirty="0" smtClean="0">
                <a:latin typeface="Times New Roman" pitchFamily="18" charset="0"/>
                <a:cs typeface="Times New Roman" pitchFamily="18" charset="0"/>
              </a:rPr>
              <a:t>• Operating system : Windows 10</a:t>
            </a:r>
          </a:p>
          <a:p>
            <a:pPr>
              <a:lnSpc>
                <a:spcPct val="150000"/>
              </a:lnSpc>
            </a:pPr>
            <a:r>
              <a:rPr lang="en-US" sz="1400" dirty="0" smtClean="0">
                <a:latin typeface="Times New Roman" pitchFamily="18" charset="0"/>
                <a:cs typeface="Times New Roman" pitchFamily="18" charset="0"/>
              </a:rPr>
              <a:t>• Technology : MACHINE LEARNING </a:t>
            </a:r>
          </a:p>
          <a:p>
            <a:pPr>
              <a:lnSpc>
                <a:spcPct val="150000"/>
              </a:lnSpc>
            </a:pPr>
            <a:r>
              <a:rPr lang="en-US" sz="1400" dirty="0" smtClean="0">
                <a:latin typeface="Times New Roman" pitchFamily="18" charset="0"/>
                <a:cs typeface="Times New Roman" pitchFamily="18" charset="0"/>
              </a:rPr>
              <a:t>• IDE : </a:t>
            </a:r>
            <a:r>
              <a:rPr lang="en-US" sz="1400" dirty="0" err="1" smtClean="0">
                <a:latin typeface="Times New Roman" pitchFamily="18" charset="0"/>
                <a:cs typeface="Times New Roman" pitchFamily="18" charset="0"/>
              </a:rPr>
              <a:t>Jupyter</a:t>
            </a:r>
            <a:r>
              <a:rPr lang="en-US" sz="1400" dirty="0" smtClean="0">
                <a:latin typeface="Times New Roman" pitchFamily="18" charset="0"/>
                <a:cs typeface="Times New Roman" pitchFamily="18" charset="0"/>
              </a:rPr>
              <a:t> Notebook</a:t>
            </a:r>
          </a:p>
          <a:p>
            <a:pPr>
              <a:lnSpc>
                <a:spcPct val="150000"/>
              </a:lnSpc>
            </a:pPr>
            <a:r>
              <a:rPr lang="en-US" sz="1400" dirty="0" smtClean="0">
                <a:latin typeface="Times New Roman" pitchFamily="18" charset="0"/>
                <a:cs typeface="Times New Roman" pitchFamily="18" charset="0"/>
              </a:rPr>
              <a:t>• Coding : PYTHON</a:t>
            </a:r>
          </a:p>
          <a:p>
            <a:pPr>
              <a:lnSpc>
                <a:spcPct val="150000"/>
              </a:lnSpc>
            </a:pPr>
            <a:r>
              <a:rPr lang="en-US" sz="1400" dirty="0" smtClean="0">
                <a:latin typeface="Times New Roman" pitchFamily="18" charset="0"/>
                <a:cs typeface="Times New Roman" pitchFamily="18" charset="0"/>
              </a:rPr>
              <a:t>• </a:t>
            </a:r>
            <a:r>
              <a:rPr lang="en-US" sz="1400" dirty="0" err="1" smtClean="0">
                <a:latin typeface="Times New Roman" pitchFamily="18" charset="0"/>
                <a:cs typeface="Times New Roman" pitchFamily="18" charset="0"/>
              </a:rPr>
              <a:t>DataBase</a:t>
            </a:r>
            <a:r>
              <a:rPr lang="en-US" sz="1400" dirty="0" smtClean="0">
                <a:latin typeface="Times New Roman" pitchFamily="18" charset="0"/>
                <a:cs typeface="Times New Roman" pitchFamily="18" charset="0"/>
              </a:rPr>
              <a:t> : MYSQL </a:t>
            </a:r>
            <a:endParaRPr lang="en-US" sz="1400" dirty="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42910" y="357166"/>
            <a:ext cx="7786742" cy="2539157"/>
          </a:xfrm>
          <a:prstGeom prst="rect">
            <a:avLst/>
          </a:prstGeom>
        </p:spPr>
        <p:txBody>
          <a:bodyPr wrap="square">
            <a:spAutoFit/>
          </a:bodyPr>
          <a:lstStyle/>
          <a:p>
            <a:pPr algn="ctr"/>
            <a:endParaRPr lang="en-US" b="1" dirty="0" smtClean="0">
              <a:latin typeface="Times New Roman" pitchFamily="18" charset="0"/>
              <a:cs typeface="Times New Roman" pitchFamily="18" charset="0"/>
            </a:endParaRPr>
          </a:p>
          <a:p>
            <a:pPr algn="ctr"/>
            <a:endParaRPr lang="en-US" b="1" dirty="0" smtClean="0">
              <a:latin typeface="Times New Roman" pitchFamily="18" charset="0"/>
              <a:cs typeface="Times New Roman" pitchFamily="18" charset="0"/>
            </a:endParaRPr>
          </a:p>
          <a:p>
            <a:pPr algn="ctr"/>
            <a:r>
              <a:rPr lang="en-US" sz="2400" b="1" dirty="0" smtClean="0">
                <a:latin typeface="Times New Roman" pitchFamily="18" charset="0"/>
                <a:cs typeface="Times New Roman" pitchFamily="18" charset="0"/>
              </a:rPr>
              <a:t>FEATURE ENGINEERING</a:t>
            </a:r>
          </a:p>
          <a:p>
            <a:endParaRPr lang="en-US" dirty="0" smtClean="0"/>
          </a:p>
          <a:p>
            <a:endParaRPr lang="en-US" dirty="0" smtClean="0"/>
          </a:p>
          <a:p>
            <a:pPr>
              <a:lnSpc>
                <a:spcPct val="150000"/>
              </a:lnSpc>
            </a:pPr>
            <a:r>
              <a:rPr lang="en-US" sz="1400" dirty="0" smtClean="0">
                <a:latin typeface="Times New Roman" pitchFamily="18" charset="0"/>
                <a:cs typeface="Times New Roman" pitchFamily="18" charset="0"/>
              </a:rPr>
              <a:t>Feature engineering is the process of using domain knowledge to extract features from raw data via data mining techniques. These features can be used to improve the performance of machine learning algorithms. Feature engineering can be considered as applied machine learning itself.</a:t>
            </a:r>
            <a:endParaRPr lang="en-US" sz="1400" dirty="0">
              <a:latin typeface="Times New Roman" pitchFamily="18" charset="0"/>
              <a:cs typeface="Times New Roman" pitchFamily="18" charset="0"/>
            </a:endParaRPr>
          </a:p>
        </p:txBody>
      </p:sp>
      <p:pic>
        <p:nvPicPr>
          <p:cNvPr id="1026" name="Picture 2" descr="C:\Users\AHMED\Desktop\IMG_20211207_124053.JPG"/>
          <p:cNvPicPr>
            <a:picLocks noChangeAspect="1" noChangeArrowheads="1"/>
          </p:cNvPicPr>
          <p:nvPr/>
        </p:nvPicPr>
        <p:blipFill>
          <a:blip r:embed="rId2"/>
          <a:srcRect/>
          <a:stretch>
            <a:fillRect/>
          </a:stretch>
        </p:blipFill>
        <p:spPr bwMode="auto">
          <a:xfrm>
            <a:off x="2357422" y="3500438"/>
            <a:ext cx="4860328" cy="2467343"/>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57554" y="571480"/>
            <a:ext cx="1560620" cy="461665"/>
          </a:xfrm>
          <a:prstGeom prst="rect">
            <a:avLst/>
          </a:prstGeom>
        </p:spPr>
        <p:txBody>
          <a:bodyPr wrap="none">
            <a:spAutoFit/>
          </a:bodyPr>
          <a:lstStyle/>
          <a:p>
            <a:pPr algn="ctr"/>
            <a:r>
              <a:rPr lang="en-US" sz="2400" b="1" dirty="0" smtClean="0">
                <a:latin typeface="Times New Roman" pitchFamily="18" charset="0"/>
                <a:cs typeface="Times New Roman" pitchFamily="18" charset="0"/>
              </a:rPr>
              <a:t>RESULTS</a:t>
            </a:r>
            <a:endParaRPr lang="en-US" sz="2400" b="1" dirty="0">
              <a:latin typeface="Times New Roman" pitchFamily="18" charset="0"/>
              <a:cs typeface="Times New Roman" pitchFamily="18" charset="0"/>
            </a:endParaRPr>
          </a:p>
        </p:txBody>
      </p:sp>
      <p:sp>
        <p:nvSpPr>
          <p:cNvPr id="3" name="Rectangle 2"/>
          <p:cNvSpPr/>
          <p:nvPr/>
        </p:nvSpPr>
        <p:spPr>
          <a:xfrm>
            <a:off x="500034" y="714356"/>
            <a:ext cx="8001056" cy="2177327"/>
          </a:xfrm>
          <a:prstGeom prst="rect">
            <a:avLst/>
          </a:prstGeom>
        </p:spPr>
        <p:txBody>
          <a:bodyPr wrap="square">
            <a:spAutoFit/>
          </a:bodyPr>
          <a:lstStyle/>
          <a:p>
            <a:pPr>
              <a:lnSpc>
                <a:spcPct val="150000"/>
              </a:lnSpc>
            </a:pPr>
            <a:endParaRPr lang="en-US" dirty="0" smtClean="0"/>
          </a:p>
          <a:p>
            <a:pPr>
              <a:lnSpc>
                <a:spcPct val="150000"/>
              </a:lnSpc>
            </a:pPr>
            <a:r>
              <a:rPr lang="en-US" dirty="0" smtClean="0"/>
              <a:t> </a:t>
            </a:r>
            <a:r>
              <a:rPr lang="en-US" sz="1400" dirty="0" smtClean="0">
                <a:latin typeface="Times New Roman" pitchFamily="18" charset="0"/>
                <a:cs typeface="Times New Roman" pitchFamily="18" charset="0"/>
              </a:rPr>
              <a:t>The data is trained and tested with all three algorithms and out of all SVM gave more accuracy with 95.2 percent and then the XG Boost with 97.75 percent accuracy. As SVM gave the highest accuracy, all further data predictions are chosen to be followed with SVM. So, finally a web application is made to give the input parameters of the student and the final prediction is generated and displayed. The background algorithm being used is SVM and the new prediction are keep on adding to the dataset for further more accuracy.</a:t>
            </a:r>
            <a:endParaRPr lang="en-US" sz="1400" dirty="0">
              <a:latin typeface="Times New Roman" pitchFamily="18" charset="0"/>
              <a:cs typeface="Times New Roman" pitchFamily="18" charset="0"/>
            </a:endParaRPr>
          </a:p>
        </p:txBody>
      </p:sp>
      <p:pic>
        <p:nvPicPr>
          <p:cNvPr id="4" name="image25.png"/>
          <p:cNvPicPr/>
          <p:nvPr/>
        </p:nvPicPr>
        <p:blipFill>
          <a:blip r:embed="rId2" cstate="print"/>
          <a:stretch>
            <a:fillRect/>
          </a:stretch>
        </p:blipFill>
        <p:spPr>
          <a:xfrm>
            <a:off x="2357422" y="3214686"/>
            <a:ext cx="4286280" cy="2428892"/>
          </a:xfrm>
          <a:prstGeom prst="rect">
            <a:avLst/>
          </a:prstGeom>
        </p:spPr>
      </p:pic>
    </p:spTree>
  </p:cSld>
  <p:clrMapOvr>
    <a:masterClrMapping/>
  </p:clrMapOvr>
</p:sld>
</file>

<file path=ppt/theme/theme1.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469</TotalTime>
  <Words>779</Words>
  <Application>Microsoft Office PowerPoint</Application>
  <PresentationFormat>On-screen Show (4:3)</PresentationFormat>
  <Paragraphs>80</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Technic</vt:lpstr>
      <vt:lpstr>Slide 1</vt:lpstr>
      <vt:lpstr>Slide 2</vt:lpstr>
      <vt:lpstr>Slide 3</vt:lpstr>
      <vt:lpstr>Slide 4</vt:lpstr>
      <vt:lpstr>Slide 5</vt:lpstr>
      <vt:lpstr>Slide 6</vt:lpstr>
      <vt:lpstr>Slide 7</vt:lpstr>
      <vt:lpstr>Slide 8</vt:lpstr>
      <vt:lpstr>Slide 9</vt:lpstr>
      <vt:lpstr>Slide 10</vt:lpstr>
      <vt:lpstr>Slide 11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AHMED</dc:creator>
  <cp:lastModifiedBy>AHMED</cp:lastModifiedBy>
  <cp:revision>24</cp:revision>
  <dcterms:created xsi:type="dcterms:W3CDTF">2021-12-05T14:44:23Z</dcterms:created>
  <dcterms:modified xsi:type="dcterms:W3CDTF">2022-07-21T07:29:22Z</dcterms:modified>
</cp:coreProperties>
</file>