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310" autoAdjust="0"/>
  </p:normalViewPr>
  <p:slideViewPr>
    <p:cSldViewPr snapToGrid="0">
      <p:cViewPr varScale="1">
        <p:scale>
          <a:sx n="57" d="100"/>
          <a:sy n="57" d="100"/>
        </p:scale>
        <p:origin x="1651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71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1CF1A-2377-4ABD-B88B-381ED63290F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21BD2-4C7F-4E68-86DA-B8408E5E7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93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1FC9-D3AA-44FE-995C-3009A9EF3573}" type="datetime1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r>
              <a:rPr lang="en-IN"/>
              <a:t>Aisha_Negi_2218247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918EA138-9188-48F5-88C2-32E0B1F6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38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C86E-2CF0-4B7D-A14B-A6E1D3F00968}" type="datetime1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Aisha_Negi_2218247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138-9188-48F5-88C2-32E0B1F6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50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4B07-B0A4-4CA7-A468-86D1858C48C8}" type="datetime1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Aisha_Negi_2218247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138-9188-48F5-88C2-32E0B1F6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46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9F54-5428-44B1-85EE-494272ADB43B}" type="datetime1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Aisha_Negi_2218247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138-9188-48F5-88C2-32E0B1F6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22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8D10-BC7C-406D-8906-780CF29E6678}" type="datetime1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Aisha_Negi_2218247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138-9188-48F5-88C2-32E0B1F6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8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7295-CDA2-46D0-B9B1-C576D999E9D0}" type="datetime1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Aisha_Negi_2218247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138-9188-48F5-88C2-32E0B1F6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28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FCC7-7A75-428C-AA14-8DC4CDB0E23E}" type="datetime1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Aisha_Negi_2218247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138-9188-48F5-88C2-32E0B1F6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92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5110C-D0DD-4E29-9DB7-EA27384B0240}" type="datetime1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Aisha_Negi_2218247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138-9188-48F5-88C2-32E0B1F6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18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E35C-447B-4EFA-85C1-699E6D4A3705}" type="datetime1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Aisha_Negi_2218247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138-9188-48F5-88C2-32E0B1F6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95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9528-9851-4641-9DEC-663C5A7BDD9D}" type="datetime1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Aisha_Negi_2218247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138-9188-48F5-88C2-32E0B1F6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57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680C61E-8469-4B03-9E03-A7E460F40FDD}" type="datetime1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IN"/>
              <a:t>Aisha_Negi_2218247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138-9188-48F5-88C2-32E0B1F69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69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261F9-610D-44F2-8711-17EF8BE3D408}" type="datetime1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Aisha_Negi_2218247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18EA138-9188-48F5-88C2-32E0B1F6908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557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258D-6098-C736-DB5C-C6E949E1D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TAX CALCULATION AND PLANNING IN INDIA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77271-612B-ACB6-481E-A71C94A11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IN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 Income Tax Slabs, Deductions, and Strategies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FCB1D-9575-2EFA-C114-95FB5A7C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Aisha_Negi_2218247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F37A0-DE0D-16FA-8879-62211B8A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138-9188-48F5-88C2-32E0B1F6908C}" type="slidenum">
              <a:rPr lang="en-IN" smtClean="0"/>
              <a:t>1</a:t>
            </a:fld>
            <a:endParaRPr lang="en-IN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F445DC07-5E73-8B57-9FD4-673493768B15}"/>
              </a:ext>
            </a:extLst>
          </p:cNvPr>
          <p:cNvSpPr/>
          <p:nvPr/>
        </p:nvSpPr>
        <p:spPr>
          <a:xfrm>
            <a:off x="10406743" y="5268686"/>
            <a:ext cx="435428" cy="449943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6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73E4-0D29-2392-007D-A9C219E0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to Income Tax in India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B97E-F002-0302-96A6-22BC32E27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sz="3600" dirty="0">
              <a:effectLst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 tax is a direct tax levied on the income of individuals and entities.</a:t>
            </a:r>
            <a:endParaRPr lang="en-IN" sz="3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Governed by the Income Tax Act, 1961, it outlines tax rates, slabs, deductions, and exemptions.</a:t>
            </a:r>
            <a:endParaRPr lang="en-IN" sz="3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37661-1357-E463-35FF-58D12C70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Aisha_Negi_2218247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0D35E-DF51-4582-FB4E-5EBBA1F5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138-9188-48F5-88C2-32E0B1F6908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016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9458-14D3-CE1C-B703-480856A6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Income Tax Calculation Basics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6F4BE-309C-8568-E0BE-3D37EF042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4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  <a:endParaRPr lang="en-IN" sz="4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9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Gross Income</a:t>
            </a:r>
            <a:r>
              <a:rPr lang="en-IN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earnings before deductions.</a:t>
            </a:r>
            <a:endParaRPr lang="en-IN" sz="3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9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Taxable Income</a:t>
            </a:r>
            <a:r>
              <a:rPr lang="en-IN" sz="3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Gross income minus allowable deductions and exemptions.</a:t>
            </a:r>
            <a:endParaRPr lang="en-IN" sz="3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9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 Liability</a:t>
            </a:r>
            <a:r>
              <a:rPr lang="en-IN" sz="3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3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Amount of tax owed based on taxable income and applicable rates.</a:t>
            </a:r>
            <a:endParaRPr lang="en-IN" sz="3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8F733-C214-1DCE-E87F-86B2719D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Aisha_Negi_2218247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E6DE8-FB25-F6A8-9620-1B2FBF5C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138-9188-48F5-88C2-32E0B1F6908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406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CBE5-4682-6B07-ACDF-C456E680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 Slabs and Rates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CFCE4-0BA4-2EED-CE57-80856D8C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9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 Tax Slabs:</a:t>
            </a:r>
            <a:endParaRPr lang="en-IN" sz="3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 to INR 2,50,000: No tax</a:t>
            </a:r>
            <a:endParaRPr lang="en-IN" sz="3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INR 2,50,001 to INR 5,00,000: 5%</a:t>
            </a:r>
            <a:endParaRPr lang="en-IN" sz="3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INR 5,00,001 to INR 10,00,000: 20%</a:t>
            </a:r>
            <a:endParaRPr lang="en-IN" sz="3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Above INR 10,00,000: 30%</a:t>
            </a:r>
            <a:endParaRPr lang="en-IN" sz="3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768AC-6DEE-4A11-F02C-6F61B4AD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Aisha_Negi_2218247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CC060-1C42-1FCC-EC79-7DD35126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138-9188-48F5-88C2-32E0B1F6908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759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F413-19D8-0A31-CF5C-6D557836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Deductions under Section 80C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DFEA-B111-B664-4CFE-F5D270A5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 and Benefits: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Reduces taxable income by up to INR 1,50,000 per annum.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Investments in PPF(public provident fund), life insurance premiums, etc., qualify.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F3C39-1456-AD50-4896-F9B79B0A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Aisha_Negi_2218247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582A0-69ED-86D1-B909-EFFAE6D9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138-9188-48F5-88C2-32E0B1F6908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738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95EE-1C23-F545-91BE-B4CEEE86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 Planning Strategies</a:t>
            </a:r>
            <a:b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36E5-7A99-E5EA-042D-9C436F323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2588"/>
            <a:ext cx="10018713" cy="4840941"/>
          </a:xfrm>
        </p:spPr>
        <p:txBody>
          <a:bodyPr>
            <a:normAutofit fontScale="85000" lnSpcReduction="10000"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Optimizing Deductions: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Maximize use of Section 80C and other allowable deductions.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Strategic Investments: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 in tax-saving instruments like ELSS, etc.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Timing Income and Expenses: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 income and deductions across financial years.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Professional Advice: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Consult tax experts for personalized planning.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B678F-4B60-8766-B3E5-A5AD768E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Aisha_Negi_2218247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07365-DE2B-6B54-F028-525DD6CD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138-9188-48F5-88C2-32E0B1F6908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158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694D-A03B-849E-64E1-2F2EE2FB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ON THE BASIS OF REAL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2F9CF-0333-EBC6-BA26-E5A1D3C5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43" y="2438399"/>
            <a:ext cx="10018713" cy="3124201"/>
          </a:xfrm>
        </p:spPr>
        <p:txBody>
          <a:bodyPr>
            <a:noAutofit/>
          </a:bodyPr>
          <a:lstStyle/>
          <a:p>
            <a:r>
              <a:rPr lang="en-IN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Accurate Tax Calculation</a:t>
            </a:r>
          </a:p>
          <a:p>
            <a:r>
              <a:rPr lang="en-IN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Effective Use of Deductions and Exemptions: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Compliance and Financial Planning</a:t>
            </a:r>
            <a:endParaRPr lang="en-IN" sz="3600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Impact on Financial Well-being</a:t>
            </a:r>
          </a:p>
          <a:p>
            <a:r>
              <a:rPr lang="en-IN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Adaptation to Changing Regulations</a:t>
            </a:r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B00A2-B5D4-C0A4-A3CB-042CF0737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Aisha_Negi_2218247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C0BC1-CA32-4BF5-CA5B-32DE223F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138-9188-48F5-88C2-32E0B1F6908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471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D46E-A6A4-BF08-819C-06CBABB8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b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413D-6E92-2874-5E77-4E5C70F1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24635"/>
            <a:ext cx="10443231" cy="4303059"/>
          </a:xfrm>
        </p:spPr>
        <p:txBody>
          <a:bodyPr>
            <a:normAutofit fontScale="85000" lnSpcReduction="20000"/>
          </a:bodyPr>
          <a:lstStyle/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 tax slabs, deductions, and exemptions is crucial for effective tax planning.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Strategic use of available benefits can significantly reduce tax liability.</a:t>
            </a:r>
          </a:p>
          <a:p>
            <a:pPr lvl="1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9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presentation structure outlines key aspects of income tax calculation and planning in India, aiming to educate and empower individuals to make informed decisions regarding their tax obligations and savings.</a:t>
            </a:r>
            <a:endParaRPr lang="en-IN" sz="3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E4269-73B3-09E2-1BFA-468A246A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Aisha_Negi_2218247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78604-C0F1-4B33-9CCD-36E9C718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A138-9188-48F5-88C2-32E0B1F6908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718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374</TotalTime>
  <Words>358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Rockwell</vt:lpstr>
      <vt:lpstr>Symbol</vt:lpstr>
      <vt:lpstr>Times New Roman</vt:lpstr>
      <vt:lpstr>Gallery</vt:lpstr>
      <vt:lpstr>TAX CALCULATION AND PLANNING IN INDIA</vt:lpstr>
      <vt:lpstr>Introduction to Income Tax in India</vt:lpstr>
      <vt:lpstr>Income Tax Calculation Basics</vt:lpstr>
      <vt:lpstr>Tax Slabs and Rates</vt:lpstr>
      <vt:lpstr>Deductions under Section 80C</vt:lpstr>
      <vt:lpstr>Tax Planning Strategies </vt:lpstr>
      <vt:lpstr>APPLICATIONS ON THE BASIS OF REAL WORD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Aisha Negi</dc:creator>
  <cp:lastModifiedBy>Aisha Negi</cp:lastModifiedBy>
  <cp:revision>5</cp:revision>
  <dcterms:created xsi:type="dcterms:W3CDTF">2024-07-05T15:03:58Z</dcterms:created>
  <dcterms:modified xsi:type="dcterms:W3CDTF">2024-07-20T03:24:15Z</dcterms:modified>
</cp:coreProperties>
</file>