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316" r:id="rId4"/>
    <p:sldId id="311" r:id="rId5"/>
    <p:sldId id="262" r:id="rId6"/>
    <p:sldId id="275" r:id="rId7"/>
    <p:sldId id="312" r:id="rId8"/>
    <p:sldId id="319" r:id="rId9"/>
    <p:sldId id="282" r:id="rId10"/>
    <p:sldId id="313" r:id="rId11"/>
    <p:sldId id="271" r:id="rId12"/>
    <p:sldId id="314" r:id="rId13"/>
    <p:sldId id="264" r:id="rId14"/>
    <p:sldId id="318" r:id="rId15"/>
    <p:sldId id="315" r:id="rId16"/>
    <p:sldId id="290" r:id="rId17"/>
  </p:sldIdLst>
  <p:sldSz cx="9144000" cy="5143500" type="screen16x9"/>
  <p:notesSz cx="6858000" cy="9144000"/>
  <p:embeddedFontLst>
    <p:embeddedFont>
      <p:font typeface="Actor" panose="020B0604020202020204" charset="0"/>
      <p:regular r:id="rId19"/>
    </p:embeddedFont>
    <p:embeddedFont>
      <p:font typeface="Anaheim" panose="020B0604020202020204" charset="0"/>
      <p:regular r:id="rId20"/>
      <p:bold r:id="rId21"/>
    </p:embeddedFont>
    <p:embeddedFont>
      <p:font typeface="Bebas Neue" panose="020B0606020202050201" pitchFamily="34" charset="0"/>
      <p:regular r:id="rId22"/>
    </p:embeddedFont>
    <p:embeddedFont>
      <p:font typeface="Nunito Light" pitchFamily="2" charset="0"/>
      <p:regular r:id="rId23"/>
      <p:italic r:id="rId24"/>
    </p:embeddedFont>
    <p:embeddedFont>
      <p:font typeface="Unbounded" panose="020B0604020202020204" charset="0"/>
      <p:regular r:id="rId25"/>
      <p:bold r:id="rId26"/>
    </p:embeddedFont>
    <p:embeddedFont>
      <p:font typeface="Unbounded Light" panose="020B0604020202020204" charset="0"/>
      <p:regular r:id="rId27"/>
      <p:bold r:id="rId28"/>
    </p:embeddedFont>
    <p:embeddedFont>
      <p:font typeface="Unbounded SemiBo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A9CD-3BAD-4DC9-924C-A9ABA734BD74}" v="29" dt="2024-12-12T00:04:54.800"/>
  </p1510:revLst>
</p1510:revInfo>
</file>

<file path=ppt/tableStyles.xml><?xml version="1.0" encoding="utf-8"?>
<a:tblStyleLst xmlns:a="http://schemas.openxmlformats.org/drawingml/2006/main" def="{142851C4-5478-4BBF-A41C-DB0D71AC1362}">
  <a:tblStyle styleId="{142851C4-5478-4BBF-A41C-DB0D71AC1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CF79C6-097C-4DED-B932-F45AC1FD6C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98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52b8f997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e52b8f997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52b8f997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e52b8f997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01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558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4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64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52b8f997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e52b8f997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0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8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189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40025" y="-478950"/>
            <a:ext cx="7726051" cy="5976025"/>
            <a:chOff x="340025" y="-478950"/>
            <a:chExt cx="7726051" cy="5976025"/>
          </a:xfrm>
        </p:grpSpPr>
        <p:sp>
          <p:nvSpPr>
            <p:cNvPr id="18" name="Google Shape;18;p2"/>
            <p:cNvSpPr/>
            <p:nvPr/>
          </p:nvSpPr>
          <p:spPr>
            <a:xfrm>
              <a:off x="340025" y="41908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47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 rot="10800000" flipH="1">
            <a:off x="3837275" y="604287"/>
            <a:ext cx="5306726" cy="4524600"/>
            <a:chOff x="3837275" y="0"/>
            <a:chExt cx="5306726" cy="4524600"/>
          </a:xfrm>
        </p:grpSpPr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l="5319" t="20045" r="76013" b="10783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l="28196" t="61951" r="22619" b="-2402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1"/>
          <p:cNvGrpSpPr/>
          <p:nvPr/>
        </p:nvGrpSpPr>
        <p:grpSpPr>
          <a:xfrm rot="10800000" flipH="1">
            <a:off x="0" y="-55062"/>
            <a:ext cx="4438149" cy="4166224"/>
            <a:chOff x="0" y="1017726"/>
            <a:chExt cx="4438149" cy="4166224"/>
          </a:xfrm>
        </p:grpSpPr>
        <p:pic>
          <p:nvPicPr>
            <p:cNvPr id="414" name="Google Shape;414;p31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1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31"/>
          <p:cNvGrpSpPr/>
          <p:nvPr/>
        </p:nvGrpSpPr>
        <p:grpSpPr>
          <a:xfrm>
            <a:off x="-308375" y="-307500"/>
            <a:ext cx="9012400" cy="5212970"/>
            <a:chOff x="-308375" y="-307500"/>
            <a:chExt cx="9012400" cy="5212970"/>
          </a:xfrm>
        </p:grpSpPr>
        <p:grpSp>
          <p:nvGrpSpPr>
            <p:cNvPr id="417" name="Google Shape;417;p31"/>
            <p:cNvGrpSpPr/>
            <p:nvPr/>
          </p:nvGrpSpPr>
          <p:grpSpPr>
            <a:xfrm rot="10800000" flipH="1">
              <a:off x="437813" y="-307500"/>
              <a:ext cx="8266213" cy="1306200"/>
              <a:chOff x="437813" y="4130188"/>
              <a:chExt cx="8266213" cy="1306200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7957625" y="4130188"/>
                <a:ext cx="746400" cy="1306200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52248" extrusionOk="0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437813" y="4321563"/>
                <a:ext cx="550834" cy="564881"/>
              </a:xfrm>
              <a:custGeom>
                <a:avLst/>
                <a:gdLst/>
                <a:ahLst/>
                <a:cxnLst/>
                <a:rect l="l" t="t" r="r" b="b"/>
                <a:pathLst>
                  <a:path w="43135" h="44235" extrusionOk="0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-308375" y="38869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7200089">
            <a:off x="7619188" y="3767509"/>
            <a:ext cx="1257916" cy="1342596"/>
            <a:chOff x="-408900" y="504142"/>
            <a:chExt cx="1167600" cy="1246200"/>
          </a:xfrm>
        </p:grpSpPr>
        <p:cxnSp>
          <p:nvCxnSpPr>
            <p:cNvPr id="422" name="Google Shape;422;p3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3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3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885450" y="1466975"/>
            <a:ext cx="27498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>
            <a:off x="885450" y="2508575"/>
            <a:ext cx="27498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209" name="Google Shape;209;p18"/>
            <p:cNvPicPr preferRelativeResize="0"/>
            <p:nvPr/>
          </p:nvPicPr>
          <p:blipFill rotWithShape="1">
            <a:blip r:embed="rId2">
              <a:alphaModFix/>
            </a:blip>
            <a:srcRect l="5249" t="15711" r="79664" b="36605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8"/>
            <p:cNvPicPr preferRelativeResize="0"/>
            <p:nvPr/>
          </p:nvPicPr>
          <p:blipFill rotWithShape="1">
            <a:blip r:embed="rId3">
              <a:alphaModFix/>
            </a:blip>
            <a:srcRect l="27263" t="65601" r="34781" b="2259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18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212" name="Google Shape;212;p18"/>
            <p:cNvPicPr preferRelativeResize="0"/>
            <p:nvPr/>
          </p:nvPicPr>
          <p:blipFill rotWithShape="1">
            <a:blip r:embed="rId3">
              <a:alphaModFix/>
            </a:blip>
            <a:srcRect l="54318" t="9229" r="30047" b="9237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8"/>
            <p:cNvPicPr preferRelativeResize="0"/>
            <p:nvPr/>
          </p:nvPicPr>
          <p:blipFill rotWithShape="1">
            <a:blip r:embed="rId2">
              <a:alphaModFix/>
            </a:blip>
            <a:srcRect l="5068" t="54360" r="71057" b="-2804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8"/>
          <p:cNvGrpSpPr/>
          <p:nvPr/>
        </p:nvGrpSpPr>
        <p:grpSpPr>
          <a:xfrm>
            <a:off x="340025" y="-539050"/>
            <a:ext cx="8485584" cy="7572200"/>
            <a:chOff x="340025" y="-539050"/>
            <a:chExt cx="8485584" cy="7572200"/>
          </a:xfrm>
        </p:grpSpPr>
        <p:sp>
          <p:nvSpPr>
            <p:cNvPr id="215" name="Google Shape;215;p18"/>
            <p:cNvSpPr/>
            <p:nvPr/>
          </p:nvSpPr>
          <p:spPr>
            <a:xfrm>
              <a:off x="340025" y="-5390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8274775" y="257063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3296325" y="460400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64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0" y="0"/>
              <a:ext cx="4986750" cy="3919025"/>
              <a:chOff x="4157250" y="0"/>
              <a:chExt cx="4986750" cy="3919025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l="1389" t="26409" r="75094" b="13678"/>
              <a:stretch/>
            </p:blipFill>
            <p:spPr>
              <a:xfrm>
                <a:off x="6204675" y="0"/>
                <a:ext cx="2939325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21162" t="55240" r="32620" b="4308"/>
              <a:stretch/>
            </p:blipFill>
            <p:spPr>
              <a:xfrm>
                <a:off x="4157250" y="0"/>
                <a:ext cx="4986750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oogle Shape;25;p3"/>
            <p:cNvGrpSpPr/>
            <p:nvPr/>
          </p:nvGrpSpPr>
          <p:grpSpPr>
            <a:xfrm flipH="1">
              <a:off x="4705851" y="1017726"/>
              <a:ext cx="4438149" cy="4166224"/>
              <a:chOff x="0" y="1017726"/>
              <a:chExt cx="4438149" cy="4166224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35374" t="5165" r="21354" b="51352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t="21590" r="76126" b="13747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961015" y="-478950"/>
            <a:ext cx="7745176" cy="5234706"/>
            <a:chOff x="961015" y="-478950"/>
            <a:chExt cx="7745176" cy="5234706"/>
          </a:xfrm>
        </p:grpSpPr>
        <p:sp>
          <p:nvSpPr>
            <p:cNvPr id="32" name="Google Shape;32;p3"/>
            <p:cNvSpPr/>
            <p:nvPr/>
          </p:nvSpPr>
          <p:spPr>
            <a:xfrm flipH="1">
              <a:off x="7906891" y="-3209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96101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155357" y="419087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048725" y="0"/>
              <a:ext cx="4095351" cy="5143500"/>
              <a:chOff x="5048725" y="0"/>
              <a:chExt cx="4095351" cy="5143500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2">
                <a:alphaModFix/>
              </a:blip>
              <a:srcRect l="5249" t="15711" r="79664" b="36605"/>
              <a:stretch/>
            </p:blipFill>
            <p:spPr>
              <a:xfrm>
                <a:off x="7258525" y="2024450"/>
                <a:ext cx="1885551" cy="311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20772" t="56249" r="41272" b="11611"/>
              <a:stretch/>
            </p:blipFill>
            <p:spPr>
              <a:xfrm>
                <a:off x="5048725" y="0"/>
                <a:ext cx="4095276" cy="181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0" y="767150"/>
              <a:ext cx="2939325" cy="4376350"/>
              <a:chOff x="0" y="767150"/>
              <a:chExt cx="2939325" cy="437635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3">
                <a:alphaModFix/>
              </a:blip>
              <a:srcRect l="54318" t="9229" r="30047" b="9237"/>
              <a:stretch/>
            </p:blipFill>
            <p:spPr>
              <a:xfrm>
                <a:off x="0" y="767150"/>
                <a:ext cx="1603524" cy="4376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2">
                <a:alphaModFix/>
              </a:blip>
              <a:srcRect l="5068" t="61132" r="71057" b="-9577"/>
              <a:stretch/>
            </p:blipFill>
            <p:spPr>
              <a:xfrm rot="10800000">
                <a:off x="0" y="2022100"/>
                <a:ext cx="2939325" cy="3121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2426250" y="1654500"/>
            <a:ext cx="4291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169175" y="-573525"/>
            <a:ext cx="8842326" cy="6138125"/>
            <a:chOff x="169175" y="-573525"/>
            <a:chExt cx="8842326" cy="6138125"/>
          </a:xfrm>
        </p:grpSpPr>
        <p:sp>
          <p:nvSpPr>
            <p:cNvPr id="89" name="Google Shape;89;p7"/>
            <p:cNvSpPr/>
            <p:nvPr/>
          </p:nvSpPr>
          <p:spPr>
            <a:xfrm>
              <a:off x="8057575" y="42584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989900" y="-5735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69175" y="13262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2">
              <a:alphaModFix/>
            </a:blip>
            <a:srcRect l="11668" t="2625" r="57873" b="63676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l="26893" t="6006" r="26889" b="64358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l="48616" t="43141" r="25722" b="12392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 rotWithShape="1">
            <a:blip r:embed="rId2">
              <a:alphaModFix/>
            </a:blip>
            <a:srcRect l="5590" t="19466" r="59880" b="55401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3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7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3419250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9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150" name="Google Shape;150;p13"/>
            <p:cNvSpPr/>
            <p:nvPr/>
          </p:nvSpPr>
          <p:spPr>
            <a:xfrm>
              <a:off x="220275" y="465055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229725" y="44497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518850" y="2976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158" name="Google Shape;158;p14"/>
            <p:cNvPicPr preferRelativeResize="0"/>
            <p:nvPr/>
          </p:nvPicPr>
          <p:blipFill rotWithShape="1">
            <a:blip r:embed="rId2">
              <a:alphaModFix/>
            </a:blip>
            <a:srcRect l="5249" t="15711" r="79664" b="36605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 l="27263" t="65601" r="34781" b="2259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4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3">
              <a:alphaModFix/>
            </a:blip>
            <a:srcRect l="54318" t="9229" r="30047" b="9237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 rotWithShape="1">
            <a:blip r:embed="rId2">
              <a:alphaModFix/>
            </a:blip>
            <a:srcRect l="5068" t="54360" r="71057" b="-2804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4"/>
          <p:cNvGrpSpPr/>
          <p:nvPr/>
        </p:nvGrpSpPr>
        <p:grpSpPr>
          <a:xfrm>
            <a:off x="500750" y="257063"/>
            <a:ext cx="8324859" cy="6776088"/>
            <a:chOff x="500750" y="257063"/>
            <a:chExt cx="8324859" cy="6776088"/>
          </a:xfrm>
        </p:grpSpPr>
        <p:sp>
          <p:nvSpPr>
            <p:cNvPr id="164" name="Google Shape;164;p14"/>
            <p:cNvSpPr/>
            <p:nvPr/>
          </p:nvSpPr>
          <p:spPr>
            <a:xfrm>
              <a:off x="500750" y="40830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274775" y="257063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133300" y="460400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3"/>
          <p:cNvGrpSpPr/>
          <p:nvPr/>
        </p:nvGrpSpPr>
        <p:grpSpPr>
          <a:xfrm flipH="1">
            <a:off x="0" y="0"/>
            <a:ext cx="4986750" cy="3919025"/>
            <a:chOff x="4157250" y="0"/>
            <a:chExt cx="4986750" cy="3919025"/>
          </a:xfrm>
        </p:grpSpPr>
        <p:pic>
          <p:nvPicPr>
            <p:cNvPr id="276" name="Google Shape;276;p23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3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23"/>
          <p:cNvGrpSpPr/>
          <p:nvPr/>
        </p:nvGrpSpPr>
        <p:grpSpPr>
          <a:xfrm flipH="1">
            <a:off x="4705851" y="1017726"/>
            <a:ext cx="4438149" cy="4166224"/>
            <a:chOff x="0" y="1017726"/>
            <a:chExt cx="4438149" cy="4166224"/>
          </a:xfrm>
        </p:grpSpPr>
        <p:pic>
          <p:nvPicPr>
            <p:cNvPr id="279" name="Google Shape;279;p23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3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1"/>
          </p:nvPr>
        </p:nvSpPr>
        <p:spPr>
          <a:xfrm>
            <a:off x="720068" y="2726000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subTitle" idx="2"/>
          </p:nvPr>
        </p:nvSpPr>
        <p:spPr>
          <a:xfrm>
            <a:off x="3437250" y="2726000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ubTitle" idx="3"/>
          </p:nvPr>
        </p:nvSpPr>
        <p:spPr>
          <a:xfrm>
            <a:off x="6154393" y="2726001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subTitle" idx="4"/>
          </p:nvPr>
        </p:nvSpPr>
        <p:spPr>
          <a:xfrm>
            <a:off x="720106" y="227142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5"/>
          </p:nvPr>
        </p:nvSpPr>
        <p:spPr>
          <a:xfrm>
            <a:off x="3437250" y="227142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subTitle" idx="6"/>
          </p:nvPr>
        </p:nvSpPr>
        <p:spPr>
          <a:xfrm>
            <a:off x="6154432" y="227142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88" name="Google Shape;288;p23"/>
          <p:cNvGrpSpPr/>
          <p:nvPr/>
        </p:nvGrpSpPr>
        <p:grpSpPr>
          <a:xfrm>
            <a:off x="-510025" y="121750"/>
            <a:ext cx="9491634" cy="4314495"/>
            <a:chOff x="-510025" y="121750"/>
            <a:chExt cx="9491634" cy="4314495"/>
          </a:xfrm>
        </p:grpSpPr>
        <p:sp>
          <p:nvSpPr>
            <p:cNvPr id="289" name="Google Shape;289;p23"/>
            <p:cNvSpPr/>
            <p:nvPr/>
          </p:nvSpPr>
          <p:spPr>
            <a:xfrm>
              <a:off x="-510025" y="341770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430775" y="121750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subTitle" idx="1"/>
          </p:nvPr>
        </p:nvSpPr>
        <p:spPr>
          <a:xfrm>
            <a:off x="2347950" y="1574325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 b="1" u="sng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394" name="Google Shape;394;p29"/>
          <p:cNvGrpSpPr/>
          <p:nvPr/>
        </p:nvGrpSpPr>
        <p:grpSpPr>
          <a:xfrm>
            <a:off x="-81850" y="-1889650"/>
            <a:ext cx="8788034" cy="6776300"/>
            <a:chOff x="-81850" y="-1889650"/>
            <a:chExt cx="8788034" cy="6776300"/>
          </a:xfrm>
        </p:grpSpPr>
        <p:sp>
          <p:nvSpPr>
            <p:cNvPr id="395" name="Google Shape;395;p29"/>
            <p:cNvSpPr/>
            <p:nvPr/>
          </p:nvSpPr>
          <p:spPr>
            <a:xfrm>
              <a:off x="-81850" y="-18896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41325" y="35804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8155350" y="38192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 rot="10800000" flipH="1">
            <a:off x="1" y="0"/>
            <a:ext cx="6656573" cy="2354225"/>
            <a:chOff x="1" y="2829725"/>
            <a:chExt cx="6656573" cy="2354225"/>
          </a:xfrm>
        </p:grpSpPr>
        <p:pic>
          <p:nvPicPr>
            <p:cNvPr id="400" name="Google Shape;400;p30"/>
            <p:cNvPicPr preferRelativeResize="0"/>
            <p:nvPr/>
          </p:nvPicPr>
          <p:blipFill rotWithShape="1">
            <a:blip r:embed="rId2">
              <a:alphaModFix/>
            </a:blip>
            <a:srcRect l="20102" t="-4419" r="24274" b="60658"/>
            <a:stretch/>
          </p:blipFill>
          <p:spPr>
            <a:xfrm>
              <a:off x="951450" y="2829725"/>
              <a:ext cx="5705124" cy="2348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0"/>
          <p:cNvGrpSpPr/>
          <p:nvPr/>
        </p:nvGrpSpPr>
        <p:grpSpPr>
          <a:xfrm rot="10800000" flipH="1">
            <a:off x="4985201" y="1693850"/>
            <a:ext cx="4171674" cy="3490101"/>
            <a:chOff x="4985201" y="0"/>
            <a:chExt cx="4171674" cy="3490101"/>
          </a:xfrm>
        </p:grpSpPr>
        <p:pic>
          <p:nvPicPr>
            <p:cNvPr id="403" name="Google Shape;403;p30"/>
            <p:cNvPicPr preferRelativeResize="0"/>
            <p:nvPr/>
          </p:nvPicPr>
          <p:blipFill rotWithShape="1">
            <a:blip r:embed="rId2">
              <a:alphaModFix/>
            </a:blip>
            <a:srcRect l="20955" t="31285" r="59279" b="6909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0"/>
          <p:cNvGrpSpPr/>
          <p:nvPr/>
        </p:nvGrpSpPr>
        <p:grpSpPr>
          <a:xfrm rot="10800000" flipH="1">
            <a:off x="228600" y="173025"/>
            <a:ext cx="10722000" cy="5463125"/>
            <a:chOff x="228600" y="-452200"/>
            <a:chExt cx="10722000" cy="5463125"/>
          </a:xfrm>
        </p:grpSpPr>
        <p:sp>
          <p:nvSpPr>
            <p:cNvPr id="406" name="Google Shape;406;p30"/>
            <p:cNvSpPr/>
            <p:nvPr/>
          </p:nvSpPr>
          <p:spPr>
            <a:xfrm>
              <a:off x="8520800" y="11963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99350" y="4660275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28600" y="-4522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9" r:id="rId7"/>
    <p:sldLayoutId id="2147483675" r:id="rId8"/>
    <p:sldLayoutId id="2147483676" r:id="rId9"/>
    <p:sldLayoutId id="2147483677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ctrTitle"/>
          </p:nvPr>
        </p:nvSpPr>
        <p:spPr>
          <a:xfrm>
            <a:off x="212651" y="1196524"/>
            <a:ext cx="8718697" cy="2654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err="1">
                <a:latin typeface="Unbounded SemiBold"/>
                <a:ea typeface="Unbounded SemiBold"/>
                <a:cs typeface="Unbounded SemiBold"/>
                <a:sym typeface="Unbounded SemiBold"/>
              </a:rPr>
              <a:t>BioPass</a:t>
            </a:r>
            <a: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  <a:t>:</a:t>
            </a:r>
            <a:b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</a:br>
            <a: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  <a:t>Facial Expressions as Passcodes</a:t>
            </a:r>
            <a:b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</a:br>
            <a:endParaRPr lang="en-IE" dirty="0"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2304074" y="352949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Aisha Ntuli x21341006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BSc Hons Computing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Supervised by Michael Bradford</a:t>
            </a:r>
          </a:p>
        </p:txBody>
      </p:sp>
      <p:sp>
        <p:nvSpPr>
          <p:cNvPr id="437" name="Google Shape;437;p35"/>
          <p:cNvSpPr/>
          <p:nvPr/>
        </p:nvSpPr>
        <p:spPr>
          <a:xfrm>
            <a:off x="3795824" y="4521714"/>
            <a:ext cx="1545300" cy="350650"/>
          </a:xfrm>
          <a:custGeom>
            <a:avLst/>
            <a:gdLst/>
            <a:ahLst/>
            <a:cxnLst/>
            <a:rect l="l" t="t" r="r" b="b"/>
            <a:pathLst>
              <a:path w="61812" h="14026" extrusionOk="0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806025" y="672850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5"/>
          <p:cNvGrpSpPr/>
          <p:nvPr/>
        </p:nvGrpSpPr>
        <p:grpSpPr>
          <a:xfrm rot="7200089">
            <a:off x="7286063" y="3423059"/>
            <a:ext cx="1257916" cy="1342596"/>
            <a:chOff x="-408900" y="504142"/>
            <a:chExt cx="1167600" cy="1246200"/>
          </a:xfrm>
        </p:grpSpPr>
        <p:cxnSp>
          <p:nvCxnSpPr>
            <p:cNvPr id="440" name="Google Shape;440;p3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35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3A8BF664-93EF-229E-A780-AF60D14E11EF}"/>
              </a:ext>
            </a:extLst>
          </p:cNvPr>
          <p:cNvSpPr txBox="1">
            <a:spLocks/>
          </p:cNvSpPr>
          <p:nvPr/>
        </p:nvSpPr>
        <p:spPr>
          <a:xfrm>
            <a:off x="2304074" y="3053692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" b="1" dirty="0"/>
              <a:t>A Novel 2FA Solution to Enhance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451434" y="577190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Challenges Encountered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1612223" y="1555789"/>
            <a:ext cx="5919553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Difficulty in detecting subtle facial expressions under different lighting conditions.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Handling edge cases (e.g., users wearing glasses or masks).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Balancing security and usability for all demographics.</a:t>
            </a:r>
          </a:p>
        </p:txBody>
      </p:sp>
    </p:spTree>
    <p:extLst>
      <p:ext uri="{BB962C8B-B14F-4D97-AF65-F5344CB8AC3E}">
        <p14:creationId xmlns:p14="http://schemas.microsoft.com/office/powerpoint/2010/main" val="5406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51434" y="577190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Next Steps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1612223" y="1555789"/>
            <a:ext cx="591955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Enhance Expression Recognition: Improve algorithm performance.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Rigorou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testing: Expand dataset for diverse demographics and conditions.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Security Evaluation: Conduct spoofing tests and integrate additional anti-spoofing measures.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UI/UX Refinement: Ensure seamless user experience with feedback loops.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51434" y="577190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Future Potential 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1612223" y="1555789"/>
            <a:ext cx="591955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Integration with web platforms and mobile apps.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Applications in banking, healthcare and corporate environments.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Expansion into multi-factor authentication with gesture or voice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90589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719987" y="2818569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Make </a:t>
            </a:r>
            <a:r>
              <a:rPr lang="en-US" dirty="0" err="1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BioPass</a:t>
            </a:r>
            <a:r>
              <a:rPr lang="en-US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the go-to 2FA solution for secure and dynamic authentication.</a:t>
            </a:r>
          </a:p>
        </p:txBody>
      </p:sp>
      <p:sp>
        <p:nvSpPr>
          <p:cNvPr id="539" name="Google Shape;539;p43"/>
          <p:cNvSpPr txBox="1">
            <a:spLocks noGrp="1"/>
          </p:cNvSpPr>
          <p:nvPr>
            <p:ph type="subTitle" idx="2"/>
          </p:nvPr>
        </p:nvSpPr>
        <p:spPr>
          <a:xfrm>
            <a:off x="3136112" y="2903381"/>
            <a:ext cx="272415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Financial Services: Secure banking and payment systems.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Healthcare: Protect Sensitive Patient Records.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Corporate Sector: Employee access to sensitive data.</a:t>
            </a:r>
            <a:endParaRPr dirty="0"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3"/>
          </p:nvPr>
        </p:nvSpPr>
        <p:spPr>
          <a:xfrm>
            <a:off x="6307931" y="2903381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-Freemium Model: Basic features free for individuals; premium features for enterprises.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-Licensing: Partner with security firms for white-label solutions.</a:t>
            </a:r>
            <a:endParaRPr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4"/>
          </p:nvPr>
        </p:nvSpPr>
        <p:spPr>
          <a:xfrm>
            <a:off x="719987" y="2307900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Vision:</a:t>
            </a:r>
            <a:endParaRPr dirty="0"/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5"/>
          </p:nvPr>
        </p:nvSpPr>
        <p:spPr>
          <a:xfrm>
            <a:off x="3437237" y="2535275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Markets:</a:t>
            </a:r>
            <a:endParaRPr dirty="0"/>
          </a:p>
        </p:txBody>
      </p:sp>
      <p:sp>
        <p:nvSpPr>
          <p:cNvPr id="543" name="Google Shape;543;p43"/>
          <p:cNvSpPr txBox="1">
            <a:spLocks noGrp="1"/>
          </p:cNvSpPr>
          <p:nvPr>
            <p:ph type="subTitle" idx="6"/>
          </p:nvPr>
        </p:nvSpPr>
        <p:spPr>
          <a:xfrm>
            <a:off x="6154406" y="2538519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Revenue Model:</a:t>
            </a:r>
            <a:endParaRPr dirty="0"/>
          </a:p>
        </p:txBody>
      </p:sp>
      <p:sp>
        <p:nvSpPr>
          <p:cNvPr id="4" name="Google Shape;743;p58">
            <a:extLst>
              <a:ext uri="{FF2B5EF4-FFF2-40B4-BE49-F238E27FC236}">
                <a16:creationId xmlns:a16="http://schemas.microsoft.com/office/drawing/2014/main" id="{61DE9221-E824-48F8-F3B4-E956D91EDC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7" y="376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 Business Plan </a:t>
            </a:r>
            <a:r>
              <a:rPr lang="en" b="0" dirty="0"/>
              <a:t>for BioPass</a:t>
            </a:r>
            <a:endParaRPr b="0" dirty="0"/>
          </a:p>
        </p:txBody>
      </p:sp>
      <p:sp>
        <p:nvSpPr>
          <p:cNvPr id="5" name="Google Shape;760;p58">
            <a:extLst>
              <a:ext uri="{FF2B5EF4-FFF2-40B4-BE49-F238E27FC236}">
                <a16:creationId xmlns:a16="http://schemas.microsoft.com/office/drawing/2014/main" id="{595DEB48-CCFB-6623-4A2B-FF48A74DCD8C}"/>
              </a:ext>
            </a:extLst>
          </p:cNvPr>
          <p:cNvSpPr/>
          <p:nvPr/>
        </p:nvSpPr>
        <p:spPr>
          <a:xfrm>
            <a:off x="1455712" y="1321538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01</a:t>
            </a:r>
            <a:endParaRPr sz="2700" b="1" dirty="0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6" name="Google Shape;762;p58">
            <a:extLst>
              <a:ext uri="{FF2B5EF4-FFF2-40B4-BE49-F238E27FC236}">
                <a16:creationId xmlns:a16="http://schemas.microsoft.com/office/drawing/2014/main" id="{49C705B1-047F-ECAA-179A-53CD78E270E8}"/>
              </a:ext>
            </a:extLst>
          </p:cNvPr>
          <p:cNvSpPr/>
          <p:nvPr/>
        </p:nvSpPr>
        <p:spPr>
          <a:xfrm>
            <a:off x="4057187" y="1329419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02</a:t>
            </a:r>
            <a:endParaRPr sz="2700" dirty="0"/>
          </a:p>
        </p:txBody>
      </p:sp>
      <p:sp>
        <p:nvSpPr>
          <p:cNvPr id="7" name="Google Shape;764;p58">
            <a:extLst>
              <a:ext uri="{FF2B5EF4-FFF2-40B4-BE49-F238E27FC236}">
                <a16:creationId xmlns:a16="http://schemas.microsoft.com/office/drawing/2014/main" id="{E96FD172-F324-E5CC-C9AC-67EE07833FA1}"/>
              </a:ext>
            </a:extLst>
          </p:cNvPr>
          <p:cNvSpPr/>
          <p:nvPr/>
        </p:nvSpPr>
        <p:spPr>
          <a:xfrm>
            <a:off x="6848143" y="1321538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03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1475704" y="2937731"/>
            <a:ext cx="22695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-Collaborate with cybersecurity influencers for brand visibility reaching wider audiences.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-Offer trial periods for enterprise clients.</a:t>
            </a:r>
            <a:endParaRPr lang="en-US" dirty="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39" name="Google Shape;539;p43"/>
          <p:cNvSpPr txBox="1">
            <a:spLocks noGrp="1"/>
          </p:cNvSpPr>
          <p:nvPr>
            <p:ph type="subTitle" idx="2"/>
          </p:nvPr>
        </p:nvSpPr>
        <p:spPr>
          <a:xfrm>
            <a:off x="5248275" y="2937731"/>
            <a:ext cx="272415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Year 1: Enhance the product and pilot testing with shareholder communication.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Year 2: Launch for general users and scale marketing efforts.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Year 3: Focus on partnerships and international expansion.</a:t>
            </a:r>
            <a:endParaRPr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4"/>
          </p:nvPr>
        </p:nvSpPr>
        <p:spPr>
          <a:xfrm>
            <a:off x="1475704" y="2410031"/>
            <a:ext cx="226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IE" dirty="0"/>
              <a:t>a</a:t>
            </a:r>
            <a:r>
              <a:rPr lang="en" dirty="0"/>
              <a:t>rketing Strategy:</a:t>
            </a:r>
            <a:endParaRPr dirty="0"/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5"/>
          </p:nvPr>
        </p:nvSpPr>
        <p:spPr>
          <a:xfrm>
            <a:off x="5398797" y="2410031"/>
            <a:ext cx="242310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Timelne:</a:t>
            </a:r>
            <a:endParaRPr dirty="0"/>
          </a:p>
        </p:txBody>
      </p:sp>
      <p:sp>
        <p:nvSpPr>
          <p:cNvPr id="4" name="Google Shape;743;p58">
            <a:extLst>
              <a:ext uri="{FF2B5EF4-FFF2-40B4-BE49-F238E27FC236}">
                <a16:creationId xmlns:a16="http://schemas.microsoft.com/office/drawing/2014/main" id="{61DE9221-E824-48F8-F3B4-E956D91EDC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76538"/>
            <a:ext cx="87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 Business Plan </a:t>
            </a:r>
            <a:r>
              <a:rPr lang="en" b="0" dirty="0"/>
              <a:t>for BioPass cont.</a:t>
            </a:r>
            <a:endParaRPr b="0" dirty="0"/>
          </a:p>
        </p:txBody>
      </p:sp>
      <p:sp>
        <p:nvSpPr>
          <p:cNvPr id="5" name="Google Shape;760;p58">
            <a:extLst>
              <a:ext uri="{FF2B5EF4-FFF2-40B4-BE49-F238E27FC236}">
                <a16:creationId xmlns:a16="http://schemas.microsoft.com/office/drawing/2014/main" id="{595DEB48-CCFB-6623-4A2B-FF48A74DCD8C}"/>
              </a:ext>
            </a:extLst>
          </p:cNvPr>
          <p:cNvSpPr/>
          <p:nvPr/>
        </p:nvSpPr>
        <p:spPr>
          <a:xfrm>
            <a:off x="2107487" y="1264181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04</a:t>
            </a:r>
            <a:endParaRPr sz="2700" b="1" dirty="0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6" name="Google Shape;762;p58">
            <a:extLst>
              <a:ext uri="{FF2B5EF4-FFF2-40B4-BE49-F238E27FC236}">
                <a16:creationId xmlns:a16="http://schemas.microsoft.com/office/drawing/2014/main" id="{49C705B1-047F-ECAA-179A-53CD78E270E8}"/>
              </a:ext>
            </a:extLst>
          </p:cNvPr>
          <p:cNvSpPr/>
          <p:nvPr/>
        </p:nvSpPr>
        <p:spPr>
          <a:xfrm>
            <a:off x="6154513" y="1264181"/>
            <a:ext cx="882000" cy="882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05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14835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B33BDC-75BD-C880-C9DA-3A495A2B113D}"/>
              </a:ext>
            </a:extLst>
          </p:cNvPr>
          <p:cNvSpPr txBox="1"/>
          <p:nvPr/>
        </p:nvSpPr>
        <p:spPr>
          <a:xfrm>
            <a:off x="1612223" y="1555789"/>
            <a:ext cx="5919553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BioPass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is an innovative 2FA solution combining security with ease of use.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Potential to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revoltionaise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authentication systems.</a:t>
            </a:r>
          </a:p>
        </p:txBody>
      </p:sp>
    </p:spTree>
    <p:extLst>
      <p:ext uri="{BB962C8B-B14F-4D97-AF65-F5344CB8AC3E}">
        <p14:creationId xmlns:p14="http://schemas.microsoft.com/office/powerpoint/2010/main" val="319467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9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22" name="Google Shape;1022;p69"/>
          <p:cNvSpPr txBox="1">
            <a:spLocks noGrp="1"/>
          </p:cNvSpPr>
          <p:nvPr>
            <p:ph type="subTitle" idx="1"/>
          </p:nvPr>
        </p:nvSpPr>
        <p:spPr>
          <a:xfrm>
            <a:off x="2347950" y="1574325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DO YOU HAVE ANY QUESTIONS?</a:t>
            </a:r>
            <a:endParaRPr sz="2000"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023" name="Google Shape;1023;p69"/>
          <p:cNvSpPr txBox="1"/>
          <p:nvPr/>
        </p:nvSpPr>
        <p:spPr>
          <a:xfrm>
            <a:off x="2496150" y="42158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Please keep this slide for attribution</a:t>
            </a:r>
            <a:endParaRPr sz="120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024" name="Google Shape;1024;p69"/>
          <p:cNvGrpSpPr/>
          <p:nvPr/>
        </p:nvGrpSpPr>
        <p:grpSpPr>
          <a:xfrm rot="7200089">
            <a:off x="7517888" y="3674784"/>
            <a:ext cx="1257916" cy="1342596"/>
            <a:chOff x="-408900" y="504142"/>
            <a:chExt cx="1167600" cy="1246200"/>
          </a:xfrm>
        </p:grpSpPr>
        <p:cxnSp>
          <p:nvCxnSpPr>
            <p:cNvPr id="1025" name="Google Shape;1025;p69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69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69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Google Shape;1028;p69"/>
          <p:cNvSpPr/>
          <p:nvPr/>
        </p:nvSpPr>
        <p:spPr>
          <a:xfrm>
            <a:off x="3382352" y="2979528"/>
            <a:ext cx="485659" cy="48619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69"/>
          <p:cNvGrpSpPr/>
          <p:nvPr/>
        </p:nvGrpSpPr>
        <p:grpSpPr>
          <a:xfrm>
            <a:off x="4013676" y="2979889"/>
            <a:ext cx="486174" cy="485672"/>
            <a:chOff x="3303268" y="3817349"/>
            <a:chExt cx="346056" cy="345674"/>
          </a:xfrm>
        </p:grpSpPr>
        <p:sp>
          <p:nvSpPr>
            <p:cNvPr id="1030" name="Google Shape;1030;p6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69"/>
          <p:cNvGrpSpPr/>
          <p:nvPr/>
        </p:nvGrpSpPr>
        <p:grpSpPr>
          <a:xfrm>
            <a:off x="4644602" y="2979889"/>
            <a:ext cx="486174" cy="485672"/>
            <a:chOff x="3752358" y="3817349"/>
            <a:chExt cx="346056" cy="345674"/>
          </a:xfrm>
        </p:grpSpPr>
        <p:sp>
          <p:nvSpPr>
            <p:cNvPr id="1035" name="Google Shape;1035;p6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69"/>
          <p:cNvGrpSpPr/>
          <p:nvPr/>
        </p:nvGrpSpPr>
        <p:grpSpPr>
          <a:xfrm>
            <a:off x="5275528" y="2979889"/>
            <a:ext cx="486129" cy="485672"/>
            <a:chOff x="4201447" y="3817349"/>
            <a:chExt cx="346024" cy="345674"/>
          </a:xfrm>
        </p:grpSpPr>
        <p:sp>
          <p:nvSpPr>
            <p:cNvPr id="1040" name="Google Shape;1040;p69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9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b="0" dirty="0"/>
              <a:t> contents</a:t>
            </a:r>
            <a:endParaRPr b="0"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6E9E9F-7B95-B923-0DF2-13176BB49435}"/>
              </a:ext>
            </a:extLst>
          </p:cNvPr>
          <p:cNvSpPr txBox="1"/>
          <p:nvPr/>
        </p:nvSpPr>
        <p:spPr>
          <a:xfrm>
            <a:off x="1612223" y="1214968"/>
            <a:ext cx="5919553" cy="27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 Statement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BioPass</a:t>
            </a:r>
            <a:r>
              <a:rPr lang="en-US" dirty="0">
                <a:solidFill>
                  <a:schemeClr val="bg1"/>
                </a:solidFill>
              </a:rPr>
              <a:t> Overview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Core Features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 Progress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Challenges Encountered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Next Steps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Future Potential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62934" y="231823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Brief History of Two-Factor Authentication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615515" y="1587690"/>
            <a:ext cx="791296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Originally two-factor authentication also known as 2FA was introduced in the 1980’s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rmilitary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and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baning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systems.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The evolution of 2FA has been: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Hardware Tokens: Early OTP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genrators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like RSA SecurID.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SMS-Based 2FA: Widely adopted in the 2000s  but prone to SIM-swapping attacks.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App-Based 2FA: Google Authenticator and others offered more secure OTP solutions.</a:t>
            </a:r>
          </a:p>
          <a:p>
            <a:pPr marL="469900" indent="-342900">
              <a:spcBef>
                <a:spcPts val="1000"/>
              </a:spcBef>
              <a:buClr>
                <a:srgbClr val="7E4FCF"/>
              </a:buClr>
              <a:buSzPts val="1600"/>
              <a:buFont typeface="+mj-lt"/>
              <a:buAutoNum type="arabicPeriod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Biometric Authentication: Fingerprints, facial recognition, voice verification.</a:t>
            </a:r>
          </a:p>
          <a:p>
            <a:pPr marL="412750" indent="-285750">
              <a:spcBef>
                <a:spcPts val="1000"/>
              </a:spcBef>
              <a:buClr>
                <a:srgbClr val="7E4FCF"/>
              </a:buClr>
              <a:buSzPts val="16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Which brings us to current trend: Incorporating user-friendly methods like password-less authentication. Which is the inspiration for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BioPass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19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6E9E9F-7B95-B923-0DF2-13176BB49435}"/>
              </a:ext>
            </a:extLst>
          </p:cNvPr>
          <p:cNvSpPr txBox="1"/>
          <p:nvPr/>
        </p:nvSpPr>
        <p:spPr>
          <a:xfrm>
            <a:off x="1612223" y="1214968"/>
            <a:ext cx="5919553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Passwords are vulnerable to phishing and brute-force attacks.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2FA methods are inconvenient due to constraints such as OTP delay or device dependency.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Facial recognition systems are prone to spoofing with photos and videos</a:t>
            </a:r>
          </a:p>
        </p:txBody>
      </p:sp>
    </p:spTree>
    <p:extLst>
      <p:ext uri="{BB962C8B-B14F-4D97-AF65-F5344CB8AC3E}">
        <p14:creationId xmlns:p14="http://schemas.microsoft.com/office/powerpoint/2010/main" val="17816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BioPass Overview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1612223" y="1214968"/>
            <a:ext cx="591955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BioPass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uses live facial recognition with random facial expression prompts as a second authentication factor.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Dynamic and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unpredictab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le nature prevents spoofing.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Easy-to-use yet secure, leveraging widely available laptop cameras.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54"/>
          <p:cNvGrpSpPr/>
          <p:nvPr/>
        </p:nvGrpSpPr>
        <p:grpSpPr>
          <a:xfrm>
            <a:off x="4565580" y="1260432"/>
            <a:ext cx="3432984" cy="2496295"/>
            <a:chOff x="331763" y="414153"/>
            <a:chExt cx="6903246" cy="5019697"/>
          </a:xfrm>
        </p:grpSpPr>
        <p:sp>
          <p:nvSpPr>
            <p:cNvPr id="689" name="Google Shape;689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3" name="Google Shape;693;p54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4657478" y="1352658"/>
            <a:ext cx="3249110" cy="19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54"/>
          <p:cNvSpPr txBox="1">
            <a:spLocks noGrp="1"/>
          </p:cNvSpPr>
          <p:nvPr>
            <p:ph type="title"/>
          </p:nvPr>
        </p:nvSpPr>
        <p:spPr>
          <a:xfrm>
            <a:off x="885450" y="1466975"/>
            <a:ext cx="27498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mockup</a:t>
            </a:r>
            <a:endParaRPr/>
          </a:p>
        </p:txBody>
      </p:sp>
      <p:sp>
        <p:nvSpPr>
          <p:cNvPr id="695" name="Google Shape;695;p54"/>
          <p:cNvSpPr txBox="1">
            <a:spLocks noGrp="1"/>
          </p:cNvSpPr>
          <p:nvPr>
            <p:ph type="subTitle" idx="1"/>
          </p:nvPr>
        </p:nvSpPr>
        <p:spPr>
          <a:xfrm>
            <a:off x="885450" y="2508575"/>
            <a:ext cx="27498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chose these </a:t>
            </a:r>
            <a:r>
              <a:rPr lang="en-US" dirty="0" err="1"/>
              <a:t>colours</a:t>
            </a:r>
            <a:r>
              <a:rPr lang="en-US" dirty="0"/>
              <a:t> combined with this aesthetic because I want </a:t>
            </a:r>
            <a:r>
              <a:rPr lang="en-US" dirty="0" err="1"/>
              <a:t>BioPass</a:t>
            </a:r>
            <a:r>
              <a:rPr lang="en-US" dirty="0"/>
              <a:t> to come off as inviting and warm as possible while also presenting as uniform and professional.</a:t>
            </a:r>
            <a:endParaRPr dirty="0"/>
          </a:p>
        </p:txBody>
      </p:sp>
      <p:pic>
        <p:nvPicPr>
          <p:cNvPr id="5" name="Picture 4" descr="A computer with a black screen&#10;&#10;Description automatically generated">
            <a:extLst>
              <a:ext uri="{FF2B5EF4-FFF2-40B4-BE49-F238E27FC236}">
                <a16:creationId xmlns:a16="http://schemas.microsoft.com/office/drawing/2014/main" id="{D605A001-2795-0CAD-38B5-A24B71153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07" r="8208"/>
          <a:stretch/>
        </p:blipFill>
        <p:spPr>
          <a:xfrm>
            <a:off x="3818372" y="857756"/>
            <a:ext cx="4923693" cy="3301637"/>
          </a:xfrm>
          <a:prstGeom prst="rect">
            <a:avLst/>
          </a:prstGeom>
        </p:spPr>
      </p:pic>
      <p:pic>
        <p:nvPicPr>
          <p:cNvPr id="7" name="Picture 6" descr="A screenshot of a bio pass&#10;&#10;Description automatically generated">
            <a:extLst>
              <a:ext uri="{FF2B5EF4-FFF2-40B4-BE49-F238E27FC236}">
                <a16:creationId xmlns:a16="http://schemas.microsoft.com/office/drawing/2014/main" id="{DFA7414D-43AF-17B3-F32C-18D9BFA68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10" y="1145476"/>
            <a:ext cx="4178921" cy="23506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Features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1612223" y="1214968"/>
            <a:ext cx="5919553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Live Face Detection: Ensures a real person is in front of the camera.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Randomised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Expression Prompts: Prevents replay attacks.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User-Friendly Design: Intuitive and quick process.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Playful Yet Secure Interface: Warm inviting aesthetic for user something that is both corporate friendly and playful.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</p:txBody>
      </p:sp>
    </p:spTree>
    <p:extLst>
      <p:ext uri="{BB962C8B-B14F-4D97-AF65-F5344CB8AC3E}">
        <p14:creationId xmlns:p14="http://schemas.microsoft.com/office/powerpoint/2010/main" val="360491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150724" y="290840"/>
            <a:ext cx="88425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Technologies and Libraries 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695478" y="1888529"/>
            <a:ext cx="7778166" cy="2457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OpenCV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capturing the video feed and performing face detection.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Dlib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facial landmark detection (for recognizing expressions).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TensorFlow/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Keras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For training and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recognising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(you could use pre-trained models).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Face Recognition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face detection and recognition.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Numpy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For array manipulations.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Pillow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image processing.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tor"/>
              <a:sym typeface="Actor"/>
            </a:endParaRPr>
          </a:p>
        </p:txBody>
      </p: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45926B68-D29F-FA6A-1C1A-BBA391449D75}"/>
              </a:ext>
            </a:extLst>
          </p:cNvPr>
          <p:cNvSpPr txBox="1">
            <a:spLocks/>
          </p:cNvSpPr>
          <p:nvPr/>
        </p:nvSpPr>
        <p:spPr>
          <a:xfrm>
            <a:off x="25122" y="928226"/>
            <a:ext cx="9118878" cy="7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Creating a two-factor authentication (2FA) system that uses facial expressions instead of a traditional passcode involves combining facial recognition technology with machine learning techniques.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716550" y="220746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IE" dirty="0"/>
              <a:t>Current Progress</a:t>
            </a:r>
            <a:endParaRPr lang="en-I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1612223" y="1214968"/>
            <a:ext cx="5919553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Designed the core user flow.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Developing a prototype interface for desktop systems.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Implemented live face detection using the laptop camera.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Tested expression recognition accuracy with a small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728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Unbounded SemiBold</vt:lpstr>
      <vt:lpstr>Anaheim</vt:lpstr>
      <vt:lpstr>Arial</vt:lpstr>
      <vt:lpstr>Nunito Light</vt:lpstr>
      <vt:lpstr>Actor</vt:lpstr>
      <vt:lpstr>Unbounded Light</vt:lpstr>
      <vt:lpstr>Bebas Neue</vt:lpstr>
      <vt:lpstr>Unbounded</vt:lpstr>
      <vt:lpstr>My Presentation Template</vt:lpstr>
      <vt:lpstr>BioPass: Facial Expressions as Passcodes </vt:lpstr>
      <vt:lpstr>Table of contents</vt:lpstr>
      <vt:lpstr>PowerPoint Presentation</vt:lpstr>
      <vt:lpstr>Problem Statement</vt:lpstr>
      <vt:lpstr>BioPass Overview</vt:lpstr>
      <vt:lpstr>Computer mockup</vt:lpstr>
      <vt:lpstr>Core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Business Plan for BioPass</vt:lpstr>
      <vt:lpstr>Mock Business Plan for BioPass cont.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BioPass Final Project</dc:title>
  <dc:creator>Aisha Ntuli</dc:creator>
  <cp:lastModifiedBy>Aisha Ntuli</cp:lastModifiedBy>
  <cp:revision>3</cp:revision>
  <dcterms:modified xsi:type="dcterms:W3CDTF">2024-12-12T19:15:51Z</dcterms:modified>
</cp:coreProperties>
</file>