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316" r:id="rId4"/>
    <p:sldId id="311" r:id="rId5"/>
    <p:sldId id="262" r:id="rId6"/>
    <p:sldId id="312" r:id="rId7"/>
    <p:sldId id="319" r:id="rId8"/>
    <p:sldId id="282" r:id="rId9"/>
    <p:sldId id="313" r:id="rId10"/>
    <p:sldId id="271" r:id="rId11"/>
    <p:sldId id="314" r:id="rId12"/>
    <p:sldId id="264" r:id="rId13"/>
    <p:sldId id="318" r:id="rId14"/>
    <p:sldId id="315" r:id="rId15"/>
    <p:sldId id="290" r:id="rId16"/>
  </p:sldIdLst>
  <p:sldSz cx="9144000" cy="5143500" type="screen16x9"/>
  <p:notesSz cx="6858000" cy="9144000"/>
  <p:embeddedFontLst>
    <p:embeddedFont>
      <p:font typeface="Actor" panose="020B0604020202020204" charset="0"/>
      <p:regular r:id="rId18"/>
    </p:embeddedFont>
    <p:embeddedFont>
      <p:font typeface="Anaheim" panose="020B0604020202020204" charset="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Unbounded" panose="020B0604020202020204" charset="0"/>
      <p:regular r:id="rId24"/>
      <p:bold r:id="rId25"/>
    </p:embeddedFont>
    <p:embeddedFont>
      <p:font typeface="Unbounded Light" panose="020B0604020202020204" charset="0"/>
      <p:regular r:id="rId26"/>
      <p:bold r:id="rId27"/>
    </p:embeddedFont>
    <p:embeddedFont>
      <p:font typeface="Unbounded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851C4-5478-4BBF-A41C-DB0D71AC1362}">
  <a:tblStyle styleId="{142851C4-5478-4BBF-A41C-DB0D71AC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CF79C6-097C-4DED-B932-F45AC1FD6C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2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 Ntuli" userId="9e3e1cbc-968a-4935-af00-6383e8da95d2" providerId="ADAL" clId="{AC9F60B4-A1C7-411C-AC13-3CF867D289FB}"/>
    <pc:docChg chg="delSld modSld">
      <pc:chgData name="Aisha Ntuli" userId="9e3e1cbc-968a-4935-af00-6383e8da95d2" providerId="ADAL" clId="{AC9F60B4-A1C7-411C-AC13-3CF867D289FB}" dt="2024-12-13T18:56:17.606" v="1" actId="20577"/>
      <pc:docMkLst>
        <pc:docMk/>
      </pc:docMkLst>
      <pc:sldChg chg="modSp mod">
        <pc:chgData name="Aisha Ntuli" userId="9e3e1cbc-968a-4935-af00-6383e8da95d2" providerId="ADAL" clId="{AC9F60B4-A1C7-411C-AC13-3CF867D289FB}" dt="2024-12-13T18:56:17.606" v="1" actId="20577"/>
        <pc:sldMkLst>
          <pc:docMk/>
          <pc:sldMk cId="0" sldId="258"/>
        </pc:sldMkLst>
        <pc:spChg chg="mod">
          <ac:chgData name="Aisha Ntuli" userId="9e3e1cbc-968a-4935-af00-6383e8da95d2" providerId="ADAL" clId="{AC9F60B4-A1C7-411C-AC13-3CF867D289FB}" dt="2024-12-13T18:56:17.606" v="1" actId="20577"/>
          <ac:spMkLst>
            <pc:docMk/>
            <pc:sldMk cId="0" sldId="258"/>
            <ac:spMk id="3" creationId="{A96E9E9F-7B95-B923-0DF2-13176BB49435}"/>
          </ac:spMkLst>
        </pc:spChg>
      </pc:sldChg>
      <pc:sldChg chg="del">
        <pc:chgData name="Aisha Ntuli" userId="9e3e1cbc-968a-4935-af00-6383e8da95d2" providerId="ADAL" clId="{AC9F60B4-A1C7-411C-AC13-3CF867D289FB}" dt="2024-12-13T18:56:06.670" v="0" actId="47"/>
        <pc:sldMkLst>
          <pc:docMk/>
          <pc:sldMk cId="0" sldId="275"/>
        </pc:sldMkLst>
      </pc:sldChg>
      <pc:sldMasterChg chg="delSldLayout">
        <pc:chgData name="Aisha Ntuli" userId="9e3e1cbc-968a-4935-af00-6383e8da95d2" providerId="ADAL" clId="{AC9F60B4-A1C7-411C-AC13-3CF867D289FB}" dt="2024-12-13T18:56:06.670" v="0" actId="47"/>
        <pc:sldMasterMkLst>
          <pc:docMk/>
          <pc:sldMasterMk cId="0" sldId="2147483680"/>
        </pc:sldMasterMkLst>
        <pc:sldLayoutChg chg="del">
          <pc:chgData name="Aisha Ntuli" userId="9e3e1cbc-968a-4935-af00-6383e8da95d2" providerId="ADAL" clId="{AC9F60B4-A1C7-411C-AC13-3CF867D289FB}" dt="2024-12-13T18:56:06.670" v="0" actId="47"/>
          <pc:sldLayoutMkLst>
            <pc:docMk/>
            <pc:sldMasterMk cId="0" sldId="2147483680"/>
            <pc:sldLayoutMk cId="234645874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9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52b8f997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52b8f997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52b8f997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52b8f997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01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5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4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0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8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1389" t="26409" r="75094" b="13678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21162" t="55240" r="32620" b="4308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35374" t="5165" r="21354" b="51352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t="21590" r="76126" b="13747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l="5249" t="15711" r="79664" b="36605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20772" t="56249" r="41272" b="11611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l="54318" t="9229" r="30047" b="9237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l="5068" t="61132" r="71057" b="-9577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flipH="1">
            <a:off x="0" y="0"/>
            <a:ext cx="4986750" cy="3919025"/>
            <a:chOff x="4157250" y="0"/>
            <a:chExt cx="4986750" cy="3919025"/>
          </a:xfrm>
        </p:grpSpPr>
        <p:pic>
          <p:nvPicPr>
            <p:cNvPr id="276" name="Google Shape;276;p23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3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3"/>
          <p:cNvGrpSpPr/>
          <p:nvPr/>
        </p:nvGrpSpPr>
        <p:grpSpPr>
          <a:xfrm flipH="1">
            <a:off x="4705851" y="1017726"/>
            <a:ext cx="4438149" cy="4166224"/>
            <a:chOff x="0" y="1017726"/>
            <a:chExt cx="4438149" cy="4166224"/>
          </a:xfrm>
        </p:grpSpPr>
        <p:pic>
          <p:nvPicPr>
            <p:cNvPr id="279" name="Google Shape;279;p23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3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1"/>
          </p:nvPr>
        </p:nvSpPr>
        <p:spPr>
          <a:xfrm>
            <a:off x="720068" y="2726000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ubTitle" idx="2"/>
          </p:nvPr>
        </p:nvSpPr>
        <p:spPr>
          <a:xfrm>
            <a:off x="3437250" y="2726000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3"/>
          </p:nvPr>
        </p:nvSpPr>
        <p:spPr>
          <a:xfrm>
            <a:off x="6154393" y="272600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4"/>
          </p:nvPr>
        </p:nvSpPr>
        <p:spPr>
          <a:xfrm>
            <a:off x="720106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5"/>
          </p:nvPr>
        </p:nvSpPr>
        <p:spPr>
          <a:xfrm>
            <a:off x="3437250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6"/>
          </p:nvPr>
        </p:nvSpPr>
        <p:spPr>
          <a:xfrm>
            <a:off x="6154432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-510025" y="121750"/>
            <a:ext cx="9491634" cy="4314495"/>
            <a:chOff x="-510025" y="121750"/>
            <a:chExt cx="9491634" cy="4314495"/>
          </a:xfrm>
        </p:grpSpPr>
        <p:sp>
          <p:nvSpPr>
            <p:cNvPr id="289" name="Google Shape;289;p23"/>
            <p:cNvSpPr/>
            <p:nvPr/>
          </p:nvSpPr>
          <p:spPr>
            <a:xfrm>
              <a:off x="-510025" y="341770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430775" y="121750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subTitle" idx="1"/>
          </p:nvPr>
        </p:nvSpPr>
        <p:spPr>
          <a:xfrm>
            <a:off x="2347950" y="1574325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 b="1" u="sng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94" name="Google Shape;394;p29"/>
          <p:cNvGrpSpPr/>
          <p:nvPr/>
        </p:nvGrpSpPr>
        <p:grpSpPr>
          <a:xfrm>
            <a:off x="-81850" y="-1889650"/>
            <a:ext cx="8788034" cy="6776300"/>
            <a:chOff x="-81850" y="-1889650"/>
            <a:chExt cx="8788034" cy="6776300"/>
          </a:xfrm>
        </p:grpSpPr>
        <p:sp>
          <p:nvSpPr>
            <p:cNvPr id="395" name="Google Shape;395;p29"/>
            <p:cNvSpPr/>
            <p:nvPr/>
          </p:nvSpPr>
          <p:spPr>
            <a:xfrm>
              <a:off x="-81850" y="-18896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41325" y="35804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8155350" y="3819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9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212651" y="1196524"/>
            <a:ext cx="8718697" cy="2654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err="1">
                <a:latin typeface="Unbounded SemiBold"/>
                <a:ea typeface="Unbounded SemiBold"/>
                <a:cs typeface="Unbounded SemiBold"/>
                <a:sym typeface="Unbounded SemiBold"/>
              </a:rPr>
              <a:t>BioPass</a:t>
            </a:r>
            <a: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  <a:t>:</a:t>
            </a:r>
            <a:b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</a:br>
            <a: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  <a:t>Facial Expressions as Passcodes</a:t>
            </a:r>
            <a:b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</a:br>
            <a:endParaRPr lang="en-IE" dirty="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04074" y="352949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Aisha Ntuli x21341006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 Hons Computing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Supervised by Michael Bradford</a:t>
            </a:r>
          </a:p>
        </p:txBody>
      </p:sp>
      <p:sp>
        <p:nvSpPr>
          <p:cNvPr id="437" name="Google Shape;437;p35"/>
          <p:cNvSpPr/>
          <p:nvPr/>
        </p:nvSpPr>
        <p:spPr>
          <a:xfrm>
            <a:off x="3795824" y="4521714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3A8BF664-93EF-229E-A780-AF60D14E11EF}"/>
              </a:ext>
            </a:extLst>
          </p:cNvPr>
          <p:cNvSpPr txBox="1">
            <a:spLocks/>
          </p:cNvSpPr>
          <p:nvPr/>
        </p:nvSpPr>
        <p:spPr>
          <a:xfrm>
            <a:off x="2304074" y="3053692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" b="1" dirty="0"/>
              <a:t>A Novel 2FA Solution to Enhance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Next Steps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1612223" y="1555789"/>
            <a:ext cx="591955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Enhance Expression Recognition: Improve algorithm performance.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Rigorou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testing: Expand dataset for diverse demographics and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Security Evaluation: Conduct spoofing tests and integrate additional anti-spoofing measures.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UI/UX Refinement: Ensure seamless user experience with feedback loops.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Future Potential 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1612223" y="1555789"/>
            <a:ext cx="591955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Integration with web platforms and mobile apps.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Applications in banking, healthcare and corporate environments.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Expansion into multi-factor authentication with gesture or voice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90589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719987" y="2818569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Make </a:t>
            </a:r>
            <a:r>
              <a:rPr lang="en-US" dirty="0" err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BioPass</a:t>
            </a: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the go-to 2FA solution for secure and dynamic authentication.</a:t>
            </a:r>
          </a:p>
        </p:txBody>
      </p:sp>
      <p:sp>
        <p:nvSpPr>
          <p:cNvPr id="539" name="Google Shape;539;p43"/>
          <p:cNvSpPr txBox="1">
            <a:spLocks noGrp="1"/>
          </p:cNvSpPr>
          <p:nvPr>
            <p:ph type="subTitle" idx="2"/>
          </p:nvPr>
        </p:nvSpPr>
        <p:spPr>
          <a:xfrm>
            <a:off x="3136112" y="2903381"/>
            <a:ext cx="272415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Financial Services: Secure banking and payment systems.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Healthcare: Protect Sensitive Patient Records.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Corporate Sector: Employee access to sensitive data.</a:t>
            </a:r>
            <a:endParaRPr dirty="0"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3"/>
          </p:nvPr>
        </p:nvSpPr>
        <p:spPr>
          <a:xfrm>
            <a:off x="6307931" y="290338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-Freemium Model: Basic features free for individuals; premium features for enterprises.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-Licensing: Partner with security firms for white-label solutions.</a:t>
            </a:r>
            <a:endParaRPr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4"/>
          </p:nvPr>
        </p:nvSpPr>
        <p:spPr>
          <a:xfrm>
            <a:off x="719987" y="2307900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Vision:</a:t>
            </a:r>
            <a:endParaRPr dirty="0"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5"/>
          </p:nvPr>
        </p:nvSpPr>
        <p:spPr>
          <a:xfrm>
            <a:off x="3437237" y="253527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Markets:</a:t>
            </a:r>
            <a:endParaRPr dirty="0"/>
          </a:p>
        </p:txBody>
      </p:sp>
      <p:sp>
        <p:nvSpPr>
          <p:cNvPr id="543" name="Google Shape;543;p43"/>
          <p:cNvSpPr txBox="1">
            <a:spLocks noGrp="1"/>
          </p:cNvSpPr>
          <p:nvPr>
            <p:ph type="subTitle" idx="6"/>
          </p:nvPr>
        </p:nvSpPr>
        <p:spPr>
          <a:xfrm>
            <a:off x="6154406" y="2538519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 Model:</a:t>
            </a:r>
            <a:endParaRPr dirty="0"/>
          </a:p>
        </p:txBody>
      </p:sp>
      <p:sp>
        <p:nvSpPr>
          <p:cNvPr id="4" name="Google Shape;743;p58">
            <a:extLst>
              <a:ext uri="{FF2B5EF4-FFF2-40B4-BE49-F238E27FC236}">
                <a16:creationId xmlns:a16="http://schemas.microsoft.com/office/drawing/2014/main" id="{61DE9221-E824-48F8-F3B4-E956D91EDC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7" y="376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Business Plan </a:t>
            </a:r>
            <a:r>
              <a:rPr lang="en" b="0" dirty="0"/>
              <a:t>for BioPass</a:t>
            </a:r>
            <a:endParaRPr b="0" dirty="0"/>
          </a:p>
        </p:txBody>
      </p:sp>
      <p:sp>
        <p:nvSpPr>
          <p:cNvPr id="5" name="Google Shape;760;p58">
            <a:extLst>
              <a:ext uri="{FF2B5EF4-FFF2-40B4-BE49-F238E27FC236}">
                <a16:creationId xmlns:a16="http://schemas.microsoft.com/office/drawing/2014/main" id="{595DEB48-CCFB-6623-4A2B-FF48A74DCD8C}"/>
              </a:ext>
            </a:extLst>
          </p:cNvPr>
          <p:cNvSpPr/>
          <p:nvPr/>
        </p:nvSpPr>
        <p:spPr>
          <a:xfrm>
            <a:off x="1455712" y="1321538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01</a:t>
            </a:r>
            <a:endParaRPr sz="2700" b="1" dirty="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" name="Google Shape;762;p58">
            <a:extLst>
              <a:ext uri="{FF2B5EF4-FFF2-40B4-BE49-F238E27FC236}">
                <a16:creationId xmlns:a16="http://schemas.microsoft.com/office/drawing/2014/main" id="{49C705B1-047F-ECAA-179A-53CD78E270E8}"/>
              </a:ext>
            </a:extLst>
          </p:cNvPr>
          <p:cNvSpPr/>
          <p:nvPr/>
        </p:nvSpPr>
        <p:spPr>
          <a:xfrm>
            <a:off x="4057187" y="1329419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02</a:t>
            </a:r>
            <a:endParaRPr sz="2700" dirty="0"/>
          </a:p>
        </p:txBody>
      </p:sp>
      <p:sp>
        <p:nvSpPr>
          <p:cNvPr id="7" name="Google Shape;764;p58">
            <a:extLst>
              <a:ext uri="{FF2B5EF4-FFF2-40B4-BE49-F238E27FC236}">
                <a16:creationId xmlns:a16="http://schemas.microsoft.com/office/drawing/2014/main" id="{E96FD172-F324-E5CC-C9AC-67EE07833FA1}"/>
              </a:ext>
            </a:extLst>
          </p:cNvPr>
          <p:cNvSpPr/>
          <p:nvPr/>
        </p:nvSpPr>
        <p:spPr>
          <a:xfrm>
            <a:off x="6848143" y="1321538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03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1475704" y="293773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-Collaborate with cybersecurity influencers for brand visibility reaching wider audiences.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-Offer trial periods for enterprise clients.</a:t>
            </a:r>
            <a:endParaRPr lang="en-US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subTitle" idx="2"/>
          </p:nvPr>
        </p:nvSpPr>
        <p:spPr>
          <a:xfrm>
            <a:off x="5248275" y="2937731"/>
            <a:ext cx="272415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1: Enhance the product and pilot testing with shareholder communication.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2: Launch for general users and scale marketing efforts.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3: Focus on partnerships and international expansion.</a:t>
            </a:r>
            <a:endParaRPr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4"/>
          </p:nvPr>
        </p:nvSpPr>
        <p:spPr>
          <a:xfrm>
            <a:off x="1475704" y="2410031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E" dirty="0"/>
              <a:t>a</a:t>
            </a:r>
            <a:r>
              <a:rPr lang="en" dirty="0"/>
              <a:t>rketing Strategy:</a:t>
            </a:r>
            <a:endParaRPr dirty="0"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5"/>
          </p:nvPr>
        </p:nvSpPr>
        <p:spPr>
          <a:xfrm>
            <a:off x="5398797" y="2410031"/>
            <a:ext cx="242310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Timelne:</a:t>
            </a:r>
            <a:endParaRPr dirty="0"/>
          </a:p>
        </p:txBody>
      </p:sp>
      <p:sp>
        <p:nvSpPr>
          <p:cNvPr id="4" name="Google Shape;743;p58">
            <a:extLst>
              <a:ext uri="{FF2B5EF4-FFF2-40B4-BE49-F238E27FC236}">
                <a16:creationId xmlns:a16="http://schemas.microsoft.com/office/drawing/2014/main" id="{61DE9221-E824-48F8-F3B4-E956D91EDC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6538"/>
            <a:ext cx="87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Business Plan </a:t>
            </a:r>
            <a:r>
              <a:rPr lang="en" b="0" dirty="0"/>
              <a:t>for BioPass cont.</a:t>
            </a:r>
            <a:endParaRPr b="0" dirty="0"/>
          </a:p>
        </p:txBody>
      </p:sp>
      <p:sp>
        <p:nvSpPr>
          <p:cNvPr id="5" name="Google Shape;760;p58">
            <a:extLst>
              <a:ext uri="{FF2B5EF4-FFF2-40B4-BE49-F238E27FC236}">
                <a16:creationId xmlns:a16="http://schemas.microsoft.com/office/drawing/2014/main" id="{595DEB48-CCFB-6623-4A2B-FF48A74DCD8C}"/>
              </a:ext>
            </a:extLst>
          </p:cNvPr>
          <p:cNvSpPr/>
          <p:nvPr/>
        </p:nvSpPr>
        <p:spPr>
          <a:xfrm>
            <a:off x="2107487" y="1264181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04</a:t>
            </a:r>
            <a:endParaRPr sz="2700" b="1" dirty="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" name="Google Shape;762;p58">
            <a:extLst>
              <a:ext uri="{FF2B5EF4-FFF2-40B4-BE49-F238E27FC236}">
                <a16:creationId xmlns:a16="http://schemas.microsoft.com/office/drawing/2014/main" id="{49C705B1-047F-ECAA-179A-53CD78E270E8}"/>
              </a:ext>
            </a:extLst>
          </p:cNvPr>
          <p:cNvSpPr/>
          <p:nvPr/>
        </p:nvSpPr>
        <p:spPr>
          <a:xfrm>
            <a:off x="6154513" y="1264181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05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148350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B33BDC-75BD-C880-C9DA-3A495A2B113D}"/>
              </a:ext>
            </a:extLst>
          </p:cNvPr>
          <p:cNvSpPr txBox="1"/>
          <p:nvPr/>
        </p:nvSpPr>
        <p:spPr>
          <a:xfrm>
            <a:off x="1612223" y="1555789"/>
            <a:ext cx="5919553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BioPass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is an innovative 2FA solution combining security with ease of use.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Potential to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revoltionaise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authentication systems.</a:t>
            </a:r>
          </a:p>
        </p:txBody>
      </p:sp>
    </p:spTree>
    <p:extLst>
      <p:ext uri="{BB962C8B-B14F-4D97-AF65-F5344CB8AC3E}">
        <p14:creationId xmlns:p14="http://schemas.microsoft.com/office/powerpoint/2010/main" val="31946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9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2" name="Google Shape;1022;p69"/>
          <p:cNvSpPr txBox="1">
            <a:spLocks noGrp="1"/>
          </p:cNvSpPr>
          <p:nvPr>
            <p:ph type="subTitle" idx="1"/>
          </p:nvPr>
        </p:nvSpPr>
        <p:spPr>
          <a:xfrm>
            <a:off x="2347950" y="1574325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DO YOU HAVE ANY QUESTIONS?</a:t>
            </a:r>
            <a:endParaRPr sz="2000"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023" name="Google Shape;1023;p69"/>
          <p:cNvSpPr txBox="1"/>
          <p:nvPr/>
        </p:nvSpPr>
        <p:spPr>
          <a:xfrm>
            <a:off x="2496150" y="42158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 sz="12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024" name="Google Shape;1024;p69"/>
          <p:cNvGrpSpPr/>
          <p:nvPr/>
        </p:nvGrpSpPr>
        <p:grpSpPr>
          <a:xfrm rot="7200089">
            <a:off x="7517888" y="3674784"/>
            <a:ext cx="1257916" cy="1342596"/>
            <a:chOff x="-408900" y="504142"/>
            <a:chExt cx="1167600" cy="1246200"/>
          </a:xfrm>
        </p:grpSpPr>
        <p:cxnSp>
          <p:nvCxnSpPr>
            <p:cNvPr id="1025" name="Google Shape;1025;p69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69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69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69"/>
          <p:cNvSpPr/>
          <p:nvPr/>
        </p:nvSpPr>
        <p:spPr>
          <a:xfrm>
            <a:off x="3382352" y="2979528"/>
            <a:ext cx="485659" cy="48619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69"/>
          <p:cNvGrpSpPr/>
          <p:nvPr/>
        </p:nvGrpSpPr>
        <p:grpSpPr>
          <a:xfrm>
            <a:off x="4013676" y="2979889"/>
            <a:ext cx="486174" cy="485672"/>
            <a:chOff x="3303268" y="3817349"/>
            <a:chExt cx="346056" cy="345674"/>
          </a:xfrm>
        </p:grpSpPr>
        <p:sp>
          <p:nvSpPr>
            <p:cNvPr id="1030" name="Google Shape;1030;p6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69"/>
          <p:cNvGrpSpPr/>
          <p:nvPr/>
        </p:nvGrpSpPr>
        <p:grpSpPr>
          <a:xfrm>
            <a:off x="4644602" y="2979889"/>
            <a:ext cx="486174" cy="485672"/>
            <a:chOff x="3752358" y="3817349"/>
            <a:chExt cx="346056" cy="345674"/>
          </a:xfrm>
        </p:grpSpPr>
        <p:sp>
          <p:nvSpPr>
            <p:cNvPr id="1035" name="Google Shape;1035;p6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69"/>
          <p:cNvGrpSpPr/>
          <p:nvPr/>
        </p:nvGrpSpPr>
        <p:grpSpPr>
          <a:xfrm>
            <a:off x="5275528" y="2979889"/>
            <a:ext cx="486129" cy="485672"/>
            <a:chOff x="4201447" y="3817349"/>
            <a:chExt cx="346024" cy="345674"/>
          </a:xfrm>
        </p:grpSpPr>
        <p:sp>
          <p:nvSpPr>
            <p:cNvPr id="1040" name="Google Shape;1040;p69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9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b="0" dirty="0"/>
              <a:t> contents</a:t>
            </a:r>
            <a:endParaRPr b="0"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14968"/>
            <a:ext cx="591955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BioPass Overview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Core Features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 Progress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Challenges Encountered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Next Steps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Potential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62934" y="231823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Brief History of Two-Factor Authentication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615515" y="1587690"/>
            <a:ext cx="791296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Originally two-factor authentication also known as 2FA was introduced in the 1980’s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rmilitary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and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baning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The evolution of 2FA has been: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Hardware Tokens: Early OTP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genrators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like RSA SecurID.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SMS-Based 2FA: Widely adopted in the 2000s  but prone to SIM-swapping attacks.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App-Based 2FA: Google Authenticator and others offered more secure OTP solutions.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Biometric Authentication: Fingerprints, facial recognition, voice verification.</a:t>
            </a:r>
          </a:p>
          <a:p>
            <a:pPr marL="412750" indent="-285750">
              <a:spcBef>
                <a:spcPts val="1000"/>
              </a:spcBef>
              <a:buClr>
                <a:srgbClr val="7E4FCF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Which brings us to current trend: Incorporating user-friendly methods like password-less authentication. Which is the inspiration for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BioPass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14968"/>
            <a:ext cx="5919553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Passwords are vulnerable to phishing and brute-force attacks.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2FA methods are inconvenient due to constraints such as OTP delay or device dependency.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Facial recognition systems are prone to spoofing with photos and videos</a:t>
            </a:r>
          </a:p>
        </p:txBody>
      </p:sp>
    </p:spTree>
    <p:extLst>
      <p:ext uri="{BB962C8B-B14F-4D97-AF65-F5344CB8AC3E}">
        <p14:creationId xmlns:p14="http://schemas.microsoft.com/office/powerpoint/2010/main" val="17816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BioPass Overview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1612223" y="1214968"/>
            <a:ext cx="591955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BioPass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uses live facial recognition with random facial expression prompts as a second authentication factor.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Dynamic and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unpredictab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le nature prevents spoofing.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Easy-to-use yet secure, leveraging widely available laptop cameras.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Features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1612223" y="1214968"/>
            <a:ext cx="591955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Live Face Detection: Ensures a real person is in front of the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Randomised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Expression Prompts: Prevents replay attacks.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User-Friendly Design: Intuitive and quick process.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Playful Yet Secure Interface: Warm inviting aesthetic for user something that is both corporate friendly and playful.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360491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150724" y="290840"/>
            <a:ext cx="8842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Technologies and Libraries 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695478" y="1888529"/>
            <a:ext cx="7778166" cy="2457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OpenCV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capturing the video feed and performing face detection.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Dlib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facial landmark detection (for recognizing expressions).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TensorFlow/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Keras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For training and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recognising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(you could use pre-trained models).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Face Recognition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face detection and recognition.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Numpy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For array manipulations.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Pillow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image processing.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25122" y="928226"/>
            <a:ext cx="9118878" cy="7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Creating a two-factor authentication (2FA) system that uses facial expressions instead of a traditional passcode involves combining facial recognition technology with machine learning techniques.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716550" y="220746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IE" dirty="0"/>
              <a:t>Current Progress</a:t>
            </a:r>
            <a:endParaRPr lang="en-I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1612223" y="1214968"/>
            <a:ext cx="5919553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Designed the core user flow.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Developing a prototype interface for desktop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Implemented live face detection using the laptop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Tested expression recognition accuracy with a small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Challenges Encountered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1612223" y="1555789"/>
            <a:ext cx="5919553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Difficulty in detecting subtle facial expressions under different lighting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Handling edge cases (e.g., users wearing glasses or masks).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Balancing security and usability for all demographics.</a:t>
            </a:r>
          </a:p>
        </p:txBody>
      </p:sp>
    </p:spTree>
    <p:extLst>
      <p:ext uri="{BB962C8B-B14F-4D97-AF65-F5344CB8AC3E}">
        <p14:creationId xmlns:p14="http://schemas.microsoft.com/office/powerpoint/2010/main" val="54068248"/>
      </p:ext>
    </p:extLst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695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Anaheim</vt:lpstr>
      <vt:lpstr>Actor</vt:lpstr>
      <vt:lpstr>Nunito Light</vt:lpstr>
      <vt:lpstr>Bebas Neue</vt:lpstr>
      <vt:lpstr>Unbounded SemiBold</vt:lpstr>
      <vt:lpstr>Unbounded Light</vt:lpstr>
      <vt:lpstr>Unbounded</vt:lpstr>
      <vt:lpstr>Arial</vt:lpstr>
      <vt:lpstr>My Presentation Template</vt:lpstr>
      <vt:lpstr>BioPass: Facial Expressions as Passcodes </vt:lpstr>
      <vt:lpstr>Table of contents</vt:lpstr>
      <vt:lpstr>PowerPoint Presentation</vt:lpstr>
      <vt:lpstr>Problem Statement</vt:lpstr>
      <vt:lpstr>BioPass Overview</vt:lpstr>
      <vt:lpstr>Core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Business Plan for BioPass</vt:lpstr>
      <vt:lpstr>Mock Business Plan for BioPass cont.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BioPass Final Project</dc:title>
  <dc:creator>Aisha Ntuli</dc:creator>
  <cp:lastModifiedBy>Aisha Ntuli</cp:lastModifiedBy>
  <cp:revision>3</cp:revision>
  <dcterms:modified xsi:type="dcterms:W3CDTF">2024-12-13T18:56:25Z</dcterms:modified>
</cp:coreProperties>
</file>