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7CB97365-EBCA-4027-87D5-99FC1D4DF0BB}" type="datetimeFigureOut">
              <a:rPr lang="en-US" smtClean="0"/>
              <a:pPr eaLnBrk="1" latinLnBrk="0" hangingPunct="1"/>
              <a:t>2/4/2022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7CB97365-EBCA-4027-87D5-99FC1D4DF0BB}" type="datetimeFigureOut">
              <a:rPr lang="en-US" smtClean="0"/>
              <a:pPr eaLnBrk="1" latinLnBrk="0" hangingPunct="1"/>
              <a:t>2/4/2022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E29E33-B620-47F9-BB04-8846C2A5AFCC}" type="slidenum">
              <a:rPr kumimoji="0" lang="en-US" smtClean="0"/>
              <a:pPr eaLnBrk="1" latinLnBrk="0" hangingPunct="1"/>
              <a:t>‹#›</a:t>
            </a:fld>
            <a:endParaRPr kumimoji="0"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7CB97365-EBCA-4027-87D5-99FC1D4DF0BB}" type="datetimeFigureOut">
              <a:rPr lang="en-US" smtClean="0"/>
              <a:pPr eaLnBrk="1" latinLnBrk="0" hangingPunct="1"/>
              <a:t>2/4/2022</a:t>
            </a:fld>
            <a:endParaRPr lang="en-US">
              <a:solidFill>
                <a:schemeClr val="tx1">
                  <a:shade val="50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rmAutofit fontScale="90000"/>
          </a:bodyPr>
          <a:lstStyle/>
          <a:p>
            <a:r>
              <a:rPr lang="en-US" dirty="0" smtClean="0"/>
              <a:t/>
            </a:r>
            <a:br>
              <a:rPr lang="en-US" dirty="0" smtClean="0"/>
            </a:br>
            <a:r>
              <a:rPr lang="en-US" dirty="0"/>
              <a:t> </a:t>
            </a:r>
            <a:r>
              <a:rPr lang="en-US" dirty="0" smtClean="0"/>
              <a:t>           </a:t>
            </a:r>
            <a:r>
              <a:rPr lang="en-US" b="0" i="1" dirty="0" smtClean="0">
                <a:solidFill>
                  <a:srgbClr val="FFFF00"/>
                </a:solidFill>
              </a:rPr>
              <a:t>ASSIGNMENT</a:t>
            </a:r>
            <a:endParaRPr lang="en-US" b="0" i="1" dirty="0">
              <a:solidFill>
                <a:srgbClr val="FFFF00"/>
              </a:solidFill>
            </a:endParaRPr>
          </a:p>
        </p:txBody>
      </p:sp>
    </p:spTree>
    <p:extLst>
      <p:ext uri="{BB962C8B-B14F-4D97-AF65-F5344CB8AC3E}">
        <p14:creationId xmlns:p14="http://schemas.microsoft.com/office/powerpoint/2010/main" val="2551509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5.How is the statistical significance of an insight assessed</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109728" indent="0">
              <a:buNone/>
            </a:pPr>
            <a:r>
              <a:rPr lang="en-US" sz="1400" dirty="0">
                <a:latin typeface="Times New Roman" panose="02020603050405020304" pitchFamily="18" charset="0"/>
                <a:cs typeface="Times New Roman" panose="02020603050405020304" pitchFamily="18" charset="0"/>
              </a:rPr>
              <a:t>Statistical significance is the likelihood that a relationship between two or more variables in an analysis is not purely coincidental, but is actually caused by another factor. In other words, statistical significance is a way of mathematically proving that a certain statistic is reliable</a:t>
            </a:r>
            <a:r>
              <a:rPr lang="en-US" sz="1400" dirty="0" smtClean="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How do I calculate statistical significance?</a:t>
            </a:r>
          </a:p>
          <a:p>
            <a:r>
              <a:rPr lang="en-US" sz="1400" dirty="0">
                <a:latin typeface="Times New Roman" panose="02020603050405020304" pitchFamily="18" charset="0"/>
                <a:cs typeface="Times New Roman" panose="02020603050405020304" pitchFamily="18" charset="0"/>
              </a:rPr>
              <a:t>Statistical significance is often calculated with statistical hypothesis testing, which tests the validity of a hypothesis by figuring out the probability that your results have happened by chance.</a:t>
            </a:r>
          </a:p>
          <a:p>
            <a:r>
              <a:rPr lang="en-US" sz="1400" dirty="0">
                <a:latin typeface="Times New Roman" panose="02020603050405020304" pitchFamily="18" charset="0"/>
                <a:cs typeface="Times New Roman" panose="02020603050405020304" pitchFamily="18" charset="0"/>
              </a:rPr>
              <a:t>Here, a “hypothesis” is an assumption or belief about the relationship between your datasets. The result of a hypothesis test allows us to see whether this assumption holds under scrutiny or not.</a:t>
            </a:r>
          </a:p>
          <a:p>
            <a:r>
              <a:rPr lang="en-US" sz="1400" dirty="0">
                <a:latin typeface="Times New Roman" panose="02020603050405020304" pitchFamily="18" charset="0"/>
                <a:cs typeface="Times New Roman" panose="02020603050405020304" pitchFamily="18" charset="0"/>
              </a:rPr>
              <a:t>A standard hypothesis test relies on two hypotheses.</a:t>
            </a:r>
          </a:p>
          <a:p>
            <a:r>
              <a:rPr lang="en-US" sz="1400" b="1" dirty="0">
                <a:latin typeface="Times New Roman" panose="02020603050405020304" pitchFamily="18" charset="0"/>
                <a:cs typeface="Times New Roman" panose="02020603050405020304" pitchFamily="18" charset="0"/>
              </a:rPr>
              <a:t>Null hypothesis:</a:t>
            </a:r>
            <a:r>
              <a:rPr lang="en-US" sz="1400" dirty="0">
                <a:latin typeface="Times New Roman" panose="02020603050405020304" pitchFamily="18" charset="0"/>
                <a:cs typeface="Times New Roman" panose="02020603050405020304" pitchFamily="18" charset="0"/>
              </a:rPr>
              <a:t> The default assumption of a statistical test that you’re attempting to disprove (e.g., an increase in cost won’t affect the number of purchases).</a:t>
            </a:r>
          </a:p>
          <a:p>
            <a:r>
              <a:rPr lang="en-US" sz="1400" b="1" dirty="0">
                <a:latin typeface="Times New Roman" panose="02020603050405020304" pitchFamily="18" charset="0"/>
                <a:cs typeface="Times New Roman" panose="02020603050405020304" pitchFamily="18" charset="0"/>
              </a:rPr>
              <a:t>Alternative hypothesis:</a:t>
            </a:r>
            <a:r>
              <a:rPr lang="en-US" sz="1400" dirty="0">
                <a:latin typeface="Times New Roman" panose="02020603050405020304" pitchFamily="18" charset="0"/>
                <a:cs typeface="Times New Roman" panose="02020603050405020304" pitchFamily="18" charset="0"/>
              </a:rPr>
              <a:t> An alternate theory that contradicts your null hypothesis (e.g., an increase in cost will reduce the number of purchases). This is the hypothesis you hope to prove.</a:t>
            </a:r>
          </a:p>
          <a:p>
            <a:pPr marL="109728" indent="0">
              <a:buNone/>
            </a:pPr>
            <a:r>
              <a:rPr lang="en-US" sz="1400" dirty="0">
                <a:latin typeface="Times New Roman" panose="02020603050405020304" pitchFamily="18" charset="0"/>
                <a:cs typeface="Times New Roman" panose="02020603050405020304" pitchFamily="18" charset="0"/>
              </a:rPr>
              <a:t>The testing part of hypothesis tests allows us to determine which theory, the null or alternative, is better supported by data. There are many hypothesis testing methodologies, and one of the most common ones is the Z-test, which is what we’ll discuss here.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But, before we get to the Z-test, it is important for us to visit some other statistical concepts the Z-test relies on.</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25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2200" y="1066800"/>
            <a:ext cx="3657600" cy="3276600"/>
          </a:xfrm>
        </p:spPr>
        <p:txBody>
          <a:bodyPr/>
          <a:lstStyle/>
          <a:p>
            <a:r>
              <a:rPr lang="en-US" i="1" dirty="0" smtClean="0">
                <a:solidFill>
                  <a:srgbClr val="FFFF00"/>
                </a:solidFill>
              </a:rPr>
              <a:t>THANK YOU</a:t>
            </a:r>
            <a:endParaRPr lang="en-US" i="1" dirty="0">
              <a:solidFill>
                <a:srgbClr val="FFFF00"/>
              </a:solidFill>
            </a:endParaRPr>
          </a:p>
        </p:txBody>
      </p:sp>
    </p:spTree>
    <p:extLst>
      <p:ext uri="{BB962C8B-B14F-4D97-AF65-F5344CB8AC3E}">
        <p14:creationId xmlns:p14="http://schemas.microsoft.com/office/powerpoint/2010/main" val="307247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137160" indent="0">
              <a:buNone/>
            </a:pPr>
            <a:r>
              <a:rPr lang="en-US" sz="1400" b="1" dirty="0">
                <a:latin typeface="Times New Roman" panose="02020603050405020304" pitchFamily="18" charset="0"/>
                <a:cs typeface="Times New Roman" panose="02020603050405020304" pitchFamily="18" charset="0"/>
              </a:rPr>
              <a:t>Definition of Descriptive Statistics</a:t>
            </a:r>
          </a:p>
          <a:p>
            <a:pPr marL="137160" indent="0">
              <a:buNone/>
            </a:pPr>
            <a:r>
              <a:rPr lang="en-US" sz="1400" dirty="0">
                <a:latin typeface="Times New Roman" panose="02020603050405020304" pitchFamily="18" charset="0"/>
                <a:cs typeface="Times New Roman" panose="02020603050405020304" pitchFamily="18" charset="0"/>
              </a:rPr>
              <a:t>Descriptive Statistics refers to a discipline that quantitatively describes the important characteristics of the dataset. For the purpose of describing properties, it uses measures of central tendency, i.e. mean, median, mode and the measures of dispersion i.e. range, standard deviation, quartile deviation and variance, etc.</a:t>
            </a:r>
          </a:p>
          <a:p>
            <a:pPr marL="109728" indent="0">
              <a:buNone/>
            </a:pPr>
            <a:r>
              <a:rPr lang="en-US" sz="1400" b="1" dirty="0">
                <a:latin typeface="Times New Roman" panose="02020603050405020304" pitchFamily="18" charset="0"/>
                <a:cs typeface="Times New Roman" panose="02020603050405020304" pitchFamily="18" charset="0"/>
              </a:rPr>
              <a:t>Definition of Inferential Statistics</a:t>
            </a:r>
          </a:p>
          <a:p>
            <a:pPr marL="109728" indent="0">
              <a:buNone/>
            </a:pPr>
            <a:r>
              <a:rPr lang="en-US" sz="1400" dirty="0">
                <a:latin typeface="Times New Roman" panose="02020603050405020304" pitchFamily="18" charset="0"/>
                <a:cs typeface="Times New Roman" panose="02020603050405020304" pitchFamily="18" charset="0"/>
              </a:rPr>
              <a:t>Inferential Statistics is all about </a:t>
            </a:r>
            <a:r>
              <a:rPr lang="en-US" sz="1400" dirty="0" smtClean="0">
                <a:latin typeface="Times New Roman" panose="02020603050405020304" pitchFamily="18" charset="0"/>
                <a:cs typeface="Times New Roman" panose="02020603050405020304" pitchFamily="18" charset="0"/>
              </a:rPr>
              <a:t>generalizing </a:t>
            </a:r>
            <a:r>
              <a:rPr lang="en-US" sz="1400" dirty="0">
                <a:latin typeface="Times New Roman" panose="02020603050405020304" pitchFamily="18" charset="0"/>
                <a:cs typeface="Times New Roman" panose="02020603050405020304" pitchFamily="18" charset="0"/>
              </a:rPr>
              <a:t>from the sample to the population, i.e. the results of the analysis of the sample can be deduced to the larger population, from which the sample is taken. It is a convenient way to draw conclusions about the population when it is not possible to query each and every member of the universe. The sample chosen is a representative of the entire population; therefore, it should contain important features of the population.</a:t>
            </a: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000" dirty="0" smtClean="0"/>
              <a:t>1.What is the difference between inferential statistics and descriptive statistics</a:t>
            </a:r>
            <a:endParaRPr lang="en-US" sz="2000" dirty="0"/>
          </a:p>
        </p:txBody>
      </p:sp>
    </p:spTree>
    <p:extLst>
      <p:ext uri="{BB962C8B-B14F-4D97-AF65-F5344CB8AC3E}">
        <p14:creationId xmlns:p14="http://schemas.microsoft.com/office/powerpoint/2010/main" val="172502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371600"/>
            <a:ext cx="7668638" cy="4431983"/>
          </a:xfrm>
          <a:prstGeom prst="rect">
            <a:avLst/>
          </a:prstGeom>
        </p:spPr>
        <p:txBody>
          <a:bodyPr wrap="square">
            <a:spAutoFit/>
          </a:bodyPr>
          <a:lstStyle/>
          <a:p>
            <a:pPr algn="just"/>
            <a:endParaRPr lang="en-US" sz="4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Key Differences Between Descriptive and Inferential Statistics</a:t>
            </a:r>
          </a:p>
          <a:p>
            <a:pPr algn="just"/>
            <a:r>
              <a:rPr lang="en-US" sz="1400" dirty="0">
                <a:latin typeface="Times New Roman" panose="02020603050405020304" pitchFamily="18" charset="0"/>
                <a:cs typeface="Times New Roman" panose="02020603050405020304" pitchFamily="18" charset="0"/>
              </a:rPr>
              <a:t>The difference between descriptive and inferential statistics can be drawn clearly on the following grounds:</a:t>
            </a:r>
          </a:p>
          <a:p>
            <a:pPr algn="just"/>
            <a:r>
              <a:rPr lang="en-US" sz="1400" dirty="0">
                <a:latin typeface="Times New Roman" panose="02020603050405020304" pitchFamily="18" charset="0"/>
                <a:cs typeface="Times New Roman" panose="02020603050405020304" pitchFamily="18" charset="0"/>
              </a:rPr>
              <a:t>Descriptive Statistics is a discipline which is concerned with describing the population under study. Inferential Statistics is a type of statistics; that focuses on drawing conclusions about the population, on the basis of sample analysis and observation.</a:t>
            </a:r>
          </a:p>
          <a:p>
            <a:pPr algn="just"/>
            <a:r>
              <a:rPr lang="en-US" sz="1400" dirty="0">
                <a:latin typeface="Times New Roman" panose="02020603050405020304" pitchFamily="18" charset="0"/>
                <a:cs typeface="Times New Roman" panose="02020603050405020304" pitchFamily="18" charset="0"/>
              </a:rPr>
              <a:t>Descriptive Statistics collects, </a:t>
            </a:r>
            <a:r>
              <a:rPr lang="en-US" sz="1400" dirty="0" smtClean="0">
                <a:latin typeface="Times New Roman" panose="02020603050405020304" pitchFamily="18" charset="0"/>
                <a:cs typeface="Times New Roman" panose="02020603050405020304" pitchFamily="18" charset="0"/>
              </a:rPr>
              <a:t>organizes, </a:t>
            </a:r>
            <a:r>
              <a:rPr lang="en-US" sz="1400" dirty="0">
                <a:latin typeface="Times New Roman" panose="02020603050405020304" pitchFamily="18" charset="0"/>
                <a:cs typeface="Times New Roman" panose="02020603050405020304" pitchFamily="18" charset="0"/>
              </a:rPr>
              <a:t>analyzes and presents data in a meaningful way. On the contrary, Inferential Statistics, compares data, test hypothesis and make predictions of the future outcomes.</a:t>
            </a:r>
          </a:p>
          <a:p>
            <a:pPr algn="just"/>
            <a:r>
              <a:rPr lang="en-US" sz="1400" dirty="0">
                <a:latin typeface="Times New Roman" panose="02020603050405020304" pitchFamily="18" charset="0"/>
                <a:cs typeface="Times New Roman" panose="02020603050405020304" pitchFamily="18" charset="0"/>
              </a:rPr>
              <a:t>There is a diagrammatic or tabular representation of final result in descriptive statistics whereas the final result is displayed in the form of probability.</a:t>
            </a:r>
          </a:p>
          <a:p>
            <a:pPr algn="just"/>
            <a:r>
              <a:rPr lang="en-US" sz="1400" dirty="0">
                <a:latin typeface="Times New Roman" panose="02020603050405020304" pitchFamily="18" charset="0"/>
                <a:cs typeface="Times New Roman" panose="02020603050405020304" pitchFamily="18" charset="0"/>
              </a:rPr>
              <a:t>Descriptive statistics describes a situation while inferential statistics explains the likelihood of the occurrence of an event.</a:t>
            </a:r>
          </a:p>
          <a:p>
            <a:pPr algn="just"/>
            <a:r>
              <a:rPr lang="en-US" sz="1400" dirty="0">
                <a:latin typeface="Times New Roman" panose="02020603050405020304" pitchFamily="18" charset="0"/>
                <a:cs typeface="Times New Roman" panose="02020603050405020304" pitchFamily="18" charset="0"/>
              </a:rPr>
              <a:t>Descriptive statistics explains the data, which is already known, to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sample. Conversely, inferential statistics attempts to reach the conclusion to learn about the population; that extends beyond the data available.</a:t>
            </a:r>
          </a:p>
          <a:p>
            <a:pPr marL="137160"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43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51037"/>
            <a:ext cx="8229600" cy="4525963"/>
          </a:xfrm>
        </p:spPr>
        <p:txBody>
          <a:bodyPr>
            <a:normAutofit/>
          </a:bodyPr>
          <a:lstStyle/>
          <a:p>
            <a:pPr marL="109728" indent="0">
              <a:buNone/>
            </a:pPr>
            <a:r>
              <a:rPr lang="en-US" sz="1400" b="1" dirty="0">
                <a:latin typeface="Times New Roman" panose="02020603050405020304" pitchFamily="18" charset="0"/>
                <a:cs typeface="Times New Roman" panose="02020603050405020304" pitchFamily="18" charset="0"/>
              </a:rPr>
              <a:t>Definition of Population</a:t>
            </a:r>
          </a:p>
          <a:p>
            <a:pPr marL="109728" indent="0">
              <a:buNone/>
            </a:pPr>
            <a:r>
              <a:rPr lang="en-US" sz="1400" dirty="0">
                <a:latin typeface="Times New Roman" panose="02020603050405020304" pitchFamily="18" charset="0"/>
                <a:cs typeface="Times New Roman" panose="02020603050405020304" pitchFamily="18" charset="0"/>
              </a:rPr>
              <a:t>In simple terms, population means the aggregate of all elements under study having one or more common characteristic, for example, all people living in India constitutes the population. The population is not confined to people only, but it may also include animals, events, objects, buildings, etc. It can be of any size, and the number of elements or members in a population is known as population size, i.e. if there are hundred million people in India, then the population size (N) is 100 million. The different types of population are discussed as under:</a:t>
            </a:r>
          </a:p>
          <a:p>
            <a:pPr marL="109728" indent="0">
              <a:buNone/>
            </a:pPr>
            <a:r>
              <a:rPr lang="en-US" sz="1400" b="1" dirty="0">
                <a:latin typeface="Times New Roman" panose="02020603050405020304" pitchFamily="18" charset="0"/>
                <a:cs typeface="Times New Roman" panose="02020603050405020304" pitchFamily="18" charset="0"/>
              </a:rPr>
              <a:t>Definition of Sample</a:t>
            </a:r>
          </a:p>
          <a:p>
            <a:pPr marL="109728" indent="0">
              <a:buNone/>
            </a:pPr>
            <a:r>
              <a:rPr lang="en-US" sz="1400" dirty="0">
                <a:latin typeface="Times New Roman" panose="02020603050405020304" pitchFamily="18" charset="0"/>
                <a:cs typeface="Times New Roman" panose="02020603050405020304" pitchFamily="18" charset="0"/>
              </a:rPr>
              <a:t>By the term sample, we mean a part of population chosen at random for participation in the study. The sample so selected should be such that it represent the population in all its characteristics, and it should be free from bias, so as to produce miniature cross-section, as the sample observations are used to make </a:t>
            </a:r>
            <a:r>
              <a:rPr lang="en-US" sz="1400" dirty="0" smtClean="0">
                <a:latin typeface="Times New Roman" panose="02020603050405020304" pitchFamily="18" charset="0"/>
                <a:cs typeface="Times New Roman" panose="02020603050405020304" pitchFamily="18" charset="0"/>
              </a:rPr>
              <a:t>generalizations </a:t>
            </a:r>
            <a:r>
              <a:rPr lang="en-US" sz="1400" dirty="0">
                <a:latin typeface="Times New Roman" panose="02020603050405020304" pitchFamily="18" charset="0"/>
                <a:cs typeface="Times New Roman" panose="02020603050405020304" pitchFamily="18" charset="0"/>
              </a:rPr>
              <a:t>about the population.</a:t>
            </a:r>
          </a:p>
          <a:p>
            <a:pPr marL="109728" indent="0">
              <a:buNone/>
            </a:pPr>
            <a:endParaRPr lang="en-US" sz="1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04800" y="76200"/>
            <a:ext cx="8229600" cy="1524000"/>
          </a:xfrm>
        </p:spPr>
        <p:txBody>
          <a:bodyPr>
            <a:normAutofit/>
          </a:bodyPr>
          <a:lstStyle/>
          <a:p>
            <a:r>
              <a:rPr lang="en-US" sz="2000" dirty="0" smtClean="0"/>
              <a:t>2.What is the difference between population and sample in </a:t>
            </a:r>
            <a:r>
              <a:rPr lang="en-US" sz="2000" dirty="0" err="1" smtClean="0"/>
              <a:t>inferencial</a:t>
            </a:r>
            <a:r>
              <a:rPr lang="en-US" sz="2000" dirty="0" smtClean="0"/>
              <a:t> statistics</a:t>
            </a:r>
            <a:endParaRPr lang="en-US" sz="2000" dirty="0"/>
          </a:p>
        </p:txBody>
      </p:sp>
    </p:spTree>
    <p:extLst>
      <p:ext uri="{BB962C8B-B14F-4D97-AF65-F5344CB8AC3E}">
        <p14:creationId xmlns:p14="http://schemas.microsoft.com/office/powerpoint/2010/main" val="94967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50469573"/>
              </p:ext>
            </p:extLst>
          </p:nvPr>
        </p:nvGraphicFramePr>
        <p:xfrm>
          <a:off x="533400" y="685800"/>
          <a:ext cx="7010401" cy="5057406"/>
        </p:xfrm>
        <a:graphic>
          <a:graphicData uri="http://schemas.openxmlformats.org/drawingml/2006/table">
            <a:tbl>
              <a:tblPr/>
              <a:tblGrid>
                <a:gridCol w="1676400"/>
                <a:gridCol w="2362200"/>
                <a:gridCol w="2971801"/>
              </a:tblGrid>
              <a:tr h="990600">
                <a:tc>
                  <a:txBody>
                    <a:bodyPr/>
                    <a:lstStyle/>
                    <a:p>
                      <a:pPr algn="ctr" fontAlgn="ctr"/>
                      <a:r>
                        <a:rPr lang="en-US" sz="1400" b="1" cap="all" dirty="0">
                          <a:effectLst/>
                          <a:latin typeface="Times New Roman" panose="02020603050405020304" pitchFamily="18" charset="0"/>
                          <a:cs typeface="Times New Roman" panose="02020603050405020304" pitchFamily="18" charset="0"/>
                        </a:rPr>
                        <a:t>BASIS FOR COMPARISON</a:t>
                      </a:r>
                    </a:p>
                  </a:txBody>
                  <a:tcPr marL="25228" marR="25228" marT="25228" marB="25228"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400" b="1" cap="all" dirty="0">
                          <a:effectLst/>
                          <a:latin typeface="Times New Roman" panose="02020603050405020304" pitchFamily="18" charset="0"/>
                          <a:cs typeface="Times New Roman" panose="02020603050405020304" pitchFamily="18" charset="0"/>
                        </a:rPr>
                        <a:t>POPULATION</a:t>
                      </a:r>
                    </a:p>
                  </a:txBody>
                  <a:tcPr marL="25228" marR="25228" marT="25228" marB="25228"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400" b="1" cap="all" dirty="0">
                          <a:effectLst/>
                          <a:latin typeface="Times New Roman" panose="02020603050405020304" pitchFamily="18" charset="0"/>
                          <a:cs typeface="Times New Roman" panose="02020603050405020304" pitchFamily="18" charset="0"/>
                        </a:rPr>
                        <a:t>SAMPLE</a:t>
                      </a:r>
                    </a:p>
                  </a:txBody>
                  <a:tcPr marL="25228" marR="25228" marT="25228" marB="25228"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r>
              <a:tr h="1685252">
                <a:tc>
                  <a:txBody>
                    <a:bodyPr/>
                    <a:lstStyle/>
                    <a:p>
                      <a:pPr algn="l" fontAlgn="t"/>
                      <a:r>
                        <a:rPr lang="en-US" sz="1400" dirty="0">
                          <a:effectLst/>
                          <a:latin typeface="Times New Roman" panose="02020603050405020304" pitchFamily="18" charset="0"/>
                          <a:cs typeface="Times New Roman" panose="02020603050405020304" pitchFamily="18" charset="0"/>
                        </a:rPr>
                        <a:t>Meaning</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Population refers to the collection of all elements possessing common characteristics, that comprises universe.</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Sample means a subgroup of the members of population chosen for participation in the study.</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731621">
                <a:tc>
                  <a:txBody>
                    <a:bodyPr/>
                    <a:lstStyle/>
                    <a:p>
                      <a:pPr algn="l" fontAlgn="t"/>
                      <a:r>
                        <a:rPr lang="en-US" sz="1400" dirty="0">
                          <a:effectLst/>
                          <a:latin typeface="Times New Roman" panose="02020603050405020304" pitchFamily="18" charset="0"/>
                          <a:cs typeface="Times New Roman" panose="02020603050405020304" pitchFamily="18" charset="0"/>
                        </a:rPr>
                        <a:t>Includes</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Each and every unit of the group.</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latin typeface="Times New Roman" panose="02020603050405020304" pitchFamily="18" charset="0"/>
                          <a:cs typeface="Times New Roman" panose="02020603050405020304" pitchFamily="18" charset="0"/>
                        </a:rPr>
                        <a:t>Only a handful of units of population.</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322923">
                <a:tc>
                  <a:txBody>
                    <a:bodyPr/>
                    <a:lstStyle/>
                    <a:p>
                      <a:pPr algn="l" fontAlgn="t"/>
                      <a:r>
                        <a:rPr lang="en-US" sz="1400" dirty="0">
                          <a:effectLst/>
                          <a:latin typeface="Times New Roman" panose="02020603050405020304" pitchFamily="18" charset="0"/>
                          <a:cs typeface="Times New Roman" panose="02020603050405020304" pitchFamily="18" charset="0"/>
                        </a:rPr>
                        <a:t>Characteristic</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Parameter</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latin typeface="Times New Roman" panose="02020603050405020304" pitchFamily="18" charset="0"/>
                          <a:cs typeface="Times New Roman" panose="02020603050405020304" pitchFamily="18" charset="0"/>
                        </a:rPr>
                        <a:t>Statistic</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95389">
                <a:tc>
                  <a:txBody>
                    <a:bodyPr/>
                    <a:lstStyle/>
                    <a:p>
                      <a:pPr algn="l" fontAlgn="t"/>
                      <a:r>
                        <a:rPr lang="en-US" sz="1400" dirty="0">
                          <a:effectLst/>
                          <a:latin typeface="Times New Roman" panose="02020603050405020304" pitchFamily="18" charset="0"/>
                          <a:cs typeface="Times New Roman" panose="02020603050405020304" pitchFamily="18" charset="0"/>
                        </a:rPr>
                        <a:t>Data collection</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Complete enumeration or census</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Sample survey or sampling</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731621">
                <a:tc>
                  <a:txBody>
                    <a:bodyPr/>
                    <a:lstStyle/>
                    <a:p>
                      <a:pPr algn="l" fontAlgn="t"/>
                      <a:r>
                        <a:rPr lang="en-US" sz="1400">
                          <a:effectLst/>
                          <a:latin typeface="Times New Roman" panose="02020603050405020304" pitchFamily="18" charset="0"/>
                          <a:cs typeface="Times New Roman" panose="02020603050405020304" pitchFamily="18" charset="0"/>
                        </a:rPr>
                        <a:t>Focus on</a:t>
                      </a:r>
                    </a:p>
                  </a:txBody>
                  <a:tcPr marL="25228" marR="25228" marT="25228" marB="25228">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Identifying the characteristics.</a:t>
                      </a:r>
                    </a:p>
                  </a:txBody>
                  <a:tcPr marL="25228" marR="25228" marT="25228" marB="25228">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Making inferences about population.</a:t>
                      </a:r>
                    </a:p>
                  </a:txBody>
                  <a:tcPr marL="25228" marR="25228" marT="25228" marB="25228">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15189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3.Most common characteristics used in descriptive statistics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109728" indent="0" algn="just">
              <a:buNone/>
            </a:pPr>
            <a:r>
              <a:rPr lang="en-US" sz="1400" b="1" dirty="0">
                <a:latin typeface="Times New Roman" panose="02020603050405020304" pitchFamily="18" charset="0"/>
                <a:cs typeface="Times New Roman" panose="02020603050405020304" pitchFamily="18" charset="0"/>
              </a:rPr>
              <a:t>Descriptive </a:t>
            </a:r>
            <a:r>
              <a:rPr lang="en-US" sz="1400" b="1" dirty="0" smtClean="0">
                <a:latin typeface="Times New Roman" panose="02020603050405020304" pitchFamily="18" charset="0"/>
                <a:cs typeface="Times New Roman" panose="02020603050405020304" pitchFamily="18" charset="0"/>
              </a:rPr>
              <a:t>Statistics</a:t>
            </a:r>
          </a:p>
          <a:p>
            <a:pPr marL="109728" indent="0" algn="just">
              <a:buNone/>
            </a:pPr>
            <a:r>
              <a:rPr lang="en-US" sz="1400" dirty="0" smtClean="0">
                <a:latin typeface="Times New Roman" panose="02020603050405020304" pitchFamily="18" charset="0"/>
                <a:cs typeface="Times New Roman" panose="02020603050405020304" pitchFamily="18" charset="0"/>
              </a:rPr>
              <a:t>1.To </a:t>
            </a:r>
            <a:r>
              <a:rPr lang="en-US" sz="1400" dirty="0">
                <a:latin typeface="Times New Roman" panose="02020603050405020304" pitchFamily="18" charset="0"/>
                <a:cs typeface="Times New Roman" panose="02020603050405020304" pitchFamily="18" charset="0"/>
              </a:rPr>
              <a:t>provide basic information about variables in a dataset </a:t>
            </a:r>
            <a:endParaRPr lang="en-US" sz="1400" dirty="0">
              <a:latin typeface="Times New Roman" panose="02020603050405020304" pitchFamily="18" charset="0"/>
              <a:cs typeface="Times New Roman" panose="02020603050405020304" pitchFamily="18" charset="0"/>
            </a:endParaRPr>
          </a:p>
          <a:p>
            <a:pPr marL="109728" indent="0" algn="just">
              <a:buNone/>
            </a:pPr>
            <a:r>
              <a:rPr lang="en-US" sz="1400" dirty="0" smtClean="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to highlight potential relationships between variables. </a:t>
            </a:r>
            <a:endParaRPr lang="en-US" sz="1400" dirty="0" smtClean="0">
              <a:latin typeface="Times New Roman" panose="02020603050405020304" pitchFamily="18" charset="0"/>
              <a:cs typeface="Times New Roman" panose="02020603050405020304" pitchFamily="18" charset="0"/>
            </a:endParaRPr>
          </a:p>
          <a:p>
            <a:pPr marL="109728" indent="0" algn="just">
              <a:buNone/>
            </a:pPr>
            <a:r>
              <a:rPr lang="en-US" sz="1400" dirty="0" smtClean="0">
                <a:latin typeface="Times New Roman" panose="02020603050405020304" pitchFamily="18" charset="0"/>
                <a:cs typeface="Times New Roman" panose="02020603050405020304" pitchFamily="18" charset="0"/>
              </a:rPr>
              <a:t>The most </a:t>
            </a:r>
            <a:r>
              <a:rPr lang="en-US" sz="1400" dirty="0">
                <a:latin typeface="Times New Roman" panose="02020603050405020304" pitchFamily="18" charset="0"/>
                <a:cs typeface="Times New Roman" panose="02020603050405020304" pitchFamily="18" charset="0"/>
              </a:rPr>
              <a:t>common measures of descriptive statistics </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Measures of Central Tendency</a:t>
            </a:r>
          </a:p>
          <a:p>
            <a:pPr algn="just"/>
            <a:r>
              <a:rPr lang="en-US" sz="1400" dirty="0">
                <a:latin typeface="Times New Roman" panose="02020603050405020304" pitchFamily="18" charset="0"/>
                <a:cs typeface="Times New Roman" panose="02020603050405020304" pitchFamily="18" charset="0"/>
              </a:rPr>
              <a:t>Measures of </a:t>
            </a:r>
            <a:r>
              <a:rPr lang="en-US" sz="1400" dirty="0" smtClean="0">
                <a:latin typeface="Times New Roman" panose="02020603050405020304" pitchFamily="18" charset="0"/>
                <a:cs typeface="Times New Roman" panose="02020603050405020304" pitchFamily="18" charset="0"/>
              </a:rPr>
              <a:t>Dispersion</a:t>
            </a:r>
          </a:p>
          <a:p>
            <a:pPr marL="109728" indent="0" algn="just">
              <a:buNone/>
            </a:pPr>
            <a:r>
              <a:rPr lang="en-US" sz="1400" b="1" dirty="0">
                <a:latin typeface="Times New Roman" panose="02020603050405020304" pitchFamily="18" charset="0"/>
                <a:cs typeface="Times New Roman" panose="02020603050405020304" pitchFamily="18" charset="0"/>
              </a:rPr>
              <a:t>Measures of central tendency</a:t>
            </a:r>
            <a:endParaRPr lang="en-US" sz="1400" b="1" dirty="0" smtClean="0">
              <a:latin typeface="Times New Roman" panose="02020603050405020304" pitchFamily="18" charset="0"/>
              <a:cs typeface="Times New Roman" panose="02020603050405020304" pitchFamily="18" charset="0"/>
            </a:endParaRPr>
          </a:p>
          <a:p>
            <a:pPr marL="109728" indent="0" algn="just">
              <a:buNone/>
            </a:pPr>
            <a:r>
              <a:rPr lang="en-US" sz="1400" dirty="0">
                <a:latin typeface="Times New Roman" panose="02020603050405020304" pitchFamily="18" charset="0"/>
                <a:cs typeface="Times New Roman" panose="02020603050405020304" pitchFamily="18" charset="0"/>
              </a:rPr>
              <a:t>Measures of central tendency are the most basic and, often, the most informative description of a population's characteristics. They describe the "average" member of the population of interest. There are three measures of central tendency:</a:t>
            </a:r>
          </a:p>
          <a:p>
            <a:pPr marL="109728" indent="0" algn="just">
              <a:buNone/>
            </a:pPr>
            <a:r>
              <a:rPr lang="en-US" sz="1400" b="1" dirty="0">
                <a:latin typeface="Times New Roman" panose="02020603050405020304" pitchFamily="18" charset="0"/>
                <a:cs typeface="Times New Roman" panose="02020603050405020304" pitchFamily="18" charset="0"/>
              </a:rPr>
              <a:t>Mean</a:t>
            </a:r>
            <a:r>
              <a:rPr lang="en-US" sz="1400" dirty="0">
                <a:latin typeface="Times New Roman" panose="02020603050405020304" pitchFamily="18" charset="0"/>
                <a:cs typeface="Times New Roman" panose="02020603050405020304" pitchFamily="18" charset="0"/>
              </a:rPr>
              <a:t> -- the sum of a variable's values divided by the total number of values</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Median</a:t>
            </a:r>
            <a:r>
              <a:rPr lang="en-US" sz="1400" dirty="0">
                <a:latin typeface="Times New Roman" panose="02020603050405020304" pitchFamily="18" charset="0"/>
                <a:cs typeface="Times New Roman" panose="02020603050405020304" pitchFamily="18" charset="0"/>
              </a:rPr>
              <a:t> -- the middle value of a variable</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Mode</a:t>
            </a:r>
            <a:r>
              <a:rPr lang="en-US" sz="1400" dirty="0">
                <a:latin typeface="Times New Roman" panose="02020603050405020304" pitchFamily="18" charset="0"/>
                <a:cs typeface="Times New Roman" panose="02020603050405020304" pitchFamily="18" charset="0"/>
              </a:rPr>
              <a:t> -- the value that occurs most often</a:t>
            </a:r>
          </a:p>
          <a:p>
            <a:pPr algn="just"/>
            <a:endParaRPr lang="en-US" sz="1400" dirty="0">
              <a:latin typeface="Times New Roman" panose="02020603050405020304" pitchFamily="18" charset="0"/>
              <a:cs typeface="Times New Roman" panose="02020603050405020304" pitchFamily="18" charset="0"/>
            </a:endParaRPr>
          </a:p>
          <a:p>
            <a:pPr marL="109728" indent="0" algn="just">
              <a:buNone/>
            </a:pPr>
            <a:r>
              <a:rPr lang="en-US" sz="1400" dirty="0">
                <a:latin typeface="Times New Roman" panose="02020603050405020304" pitchFamily="18" charset="0"/>
                <a:cs typeface="Times New Roman" panose="02020603050405020304" pitchFamily="18" charset="0"/>
              </a:rPr>
              <a:t>The mean is the most commonly used measure of central tendency. Medians are generally used when a few values are extremely different from the rest of the values (this is called a skewed distribution). </a:t>
            </a:r>
            <a:endParaRPr lang="en-US" sz="1400" b="1" dirty="0">
              <a:latin typeface="Times New Roman" panose="02020603050405020304" pitchFamily="18" charset="0"/>
              <a:cs typeface="Times New Roman" panose="02020603050405020304" pitchFamily="18" charset="0"/>
            </a:endParaRPr>
          </a:p>
          <a:p>
            <a:pPr marL="109728"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54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09600"/>
            <a:ext cx="8329309" cy="3539430"/>
          </a:xfrm>
          <a:prstGeom prst="rect">
            <a:avLst/>
          </a:prstGeom>
        </p:spPr>
        <p:txBody>
          <a:bodyPr wrap="square">
            <a:spAutoFit/>
          </a:bodyPr>
          <a:lstStyle/>
          <a:p>
            <a:pPr algn="just"/>
            <a:r>
              <a:rPr lang="en-US" sz="1400" b="1" dirty="0" smtClean="0">
                <a:latin typeface="Times New Roman" panose="02020603050405020304" pitchFamily="18" charset="0"/>
                <a:cs typeface="Times New Roman" panose="02020603050405020304" pitchFamily="18" charset="0"/>
              </a:rPr>
              <a:t>Measures of dispersion</a:t>
            </a:r>
          </a:p>
          <a:p>
            <a:pPr algn="just"/>
            <a:r>
              <a:rPr lang="en-US" sz="1400" dirty="0" smtClean="0">
                <a:latin typeface="Times New Roman" panose="02020603050405020304" pitchFamily="18" charset="0"/>
                <a:cs typeface="Times New Roman" panose="02020603050405020304" pitchFamily="18" charset="0"/>
              </a:rPr>
              <a:t>Measures of dispersion provide information about the spread of a variable's values. There are four key measures of dispersion:</a:t>
            </a:r>
          </a:p>
          <a:p>
            <a:pPr algn="just"/>
            <a:r>
              <a:rPr lang="en-US" sz="1400" dirty="0" smtClean="0">
                <a:latin typeface="Times New Roman" panose="02020603050405020304" pitchFamily="18" charset="0"/>
                <a:cs typeface="Times New Roman" panose="02020603050405020304" pitchFamily="18" charset="0"/>
              </a:rPr>
              <a:t>Range</a:t>
            </a:r>
          </a:p>
          <a:p>
            <a:pPr algn="just"/>
            <a:r>
              <a:rPr lang="en-US" sz="1400" dirty="0" smtClean="0">
                <a:latin typeface="Times New Roman" panose="02020603050405020304" pitchFamily="18" charset="0"/>
                <a:cs typeface="Times New Roman" panose="02020603050405020304" pitchFamily="18" charset="0"/>
              </a:rPr>
              <a:t>Variance</a:t>
            </a:r>
          </a:p>
          <a:p>
            <a:pPr algn="just"/>
            <a:r>
              <a:rPr lang="en-US" sz="1400" dirty="0" smtClean="0">
                <a:latin typeface="Times New Roman" panose="02020603050405020304" pitchFamily="18" charset="0"/>
                <a:cs typeface="Times New Roman" panose="02020603050405020304" pitchFamily="18" charset="0"/>
              </a:rPr>
              <a:t>Standard Deviation</a:t>
            </a:r>
          </a:p>
          <a:p>
            <a:pPr algn="just"/>
            <a:r>
              <a:rPr lang="en-US" sz="1400" dirty="0" smtClean="0">
                <a:latin typeface="Times New Roman" panose="02020603050405020304" pitchFamily="18" charset="0"/>
                <a:cs typeface="Times New Roman" panose="02020603050405020304" pitchFamily="18" charset="0"/>
              </a:rPr>
              <a:t>Skew</a:t>
            </a:r>
          </a:p>
          <a:p>
            <a:pPr algn="just"/>
            <a:r>
              <a:rPr lang="en-US" sz="1400" b="1" dirty="0" smtClean="0">
                <a:latin typeface="Times New Roman" panose="02020603050405020304" pitchFamily="18" charset="0"/>
                <a:cs typeface="Times New Roman" panose="02020603050405020304" pitchFamily="18" charset="0"/>
              </a:rPr>
              <a:t>Range</a:t>
            </a:r>
            <a:r>
              <a:rPr lang="en-US" sz="1400" dirty="0" smtClean="0">
                <a:latin typeface="Times New Roman" panose="02020603050405020304" pitchFamily="18" charset="0"/>
                <a:cs typeface="Times New Roman" panose="02020603050405020304" pitchFamily="18" charset="0"/>
              </a:rPr>
              <a:t> is simply the difference between the smallest and largest values in the data. The interquartile range is the difference between the values at the 75th percentile and the 25th percentile of the data.</a:t>
            </a:r>
          </a:p>
          <a:p>
            <a:pPr algn="just"/>
            <a:r>
              <a:rPr lang="en-US" sz="1400" b="1" dirty="0" smtClean="0">
                <a:latin typeface="Times New Roman" panose="02020603050405020304" pitchFamily="18" charset="0"/>
                <a:cs typeface="Times New Roman" panose="02020603050405020304" pitchFamily="18" charset="0"/>
              </a:rPr>
              <a:t>Variance</a:t>
            </a:r>
            <a:r>
              <a:rPr lang="en-US" sz="1400" dirty="0" smtClean="0">
                <a:latin typeface="Times New Roman" panose="02020603050405020304" pitchFamily="18" charset="0"/>
                <a:cs typeface="Times New Roman" panose="02020603050405020304" pitchFamily="18" charset="0"/>
              </a:rPr>
              <a:t> is the most commonly used measure of dispersion. It is calculated by taking the average of the squared differences between each value and the mean.</a:t>
            </a:r>
          </a:p>
          <a:p>
            <a:pPr algn="just"/>
            <a:r>
              <a:rPr lang="en-US" sz="1400" b="1" dirty="0" smtClean="0">
                <a:latin typeface="Times New Roman" panose="02020603050405020304" pitchFamily="18" charset="0"/>
                <a:cs typeface="Times New Roman" panose="02020603050405020304" pitchFamily="18" charset="0"/>
              </a:rPr>
              <a:t>Standard deviation</a:t>
            </a:r>
            <a:r>
              <a:rPr lang="en-US" sz="1400" dirty="0" smtClean="0">
                <a:latin typeface="Times New Roman" panose="02020603050405020304" pitchFamily="18" charset="0"/>
                <a:cs typeface="Times New Roman" panose="02020603050405020304" pitchFamily="18" charset="0"/>
              </a:rPr>
              <a:t>, another commonly used statistic, is the square root of the variance.</a:t>
            </a:r>
          </a:p>
          <a:p>
            <a:pPr algn="just"/>
            <a:r>
              <a:rPr lang="en-US" sz="1400" b="1" dirty="0" smtClean="0">
                <a:latin typeface="Times New Roman" panose="02020603050405020304" pitchFamily="18" charset="0"/>
                <a:cs typeface="Times New Roman" panose="02020603050405020304" pitchFamily="18" charset="0"/>
              </a:rPr>
              <a:t>Skew</a:t>
            </a:r>
            <a:r>
              <a:rPr lang="en-US" sz="1400" dirty="0" smtClean="0">
                <a:latin typeface="Times New Roman" panose="02020603050405020304" pitchFamily="18" charset="0"/>
                <a:cs typeface="Times New Roman" panose="02020603050405020304" pitchFamily="18" charset="0"/>
              </a:rPr>
              <a:t> is a measure of whether some values of a variable are extremely different from the majority of the values. For example, income is skewed because most people make between $0 and $200,000, but a handful of people earn millions. A variable is positively skewed if the extreme values are higher than the majority of values. A variable is negatively skewed if the extreme values are lower than the majority of values.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07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4. How to calculate range and interquartile range</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257800"/>
          </a:xfrm>
        </p:spPr>
        <p:txBody>
          <a:bodyPr>
            <a:noAutofit/>
          </a:bodyPr>
          <a:lstStyle/>
          <a:p>
            <a:pPr marL="109728" indent="0">
              <a:buNone/>
            </a:pPr>
            <a:r>
              <a:rPr lang="en-US" sz="1400" b="1" dirty="0">
                <a:latin typeface="Times New Roman" panose="02020603050405020304" pitchFamily="18" charset="0"/>
                <a:cs typeface="Times New Roman" panose="02020603050405020304" pitchFamily="18" charset="0"/>
              </a:rPr>
              <a:t>How do you find the interquartile range?</a:t>
            </a:r>
          </a:p>
          <a:p>
            <a:pPr marL="109728" indent="0">
              <a:buNone/>
            </a:pPr>
            <a:r>
              <a:rPr lang="en-US" sz="1400" dirty="0">
                <a:latin typeface="Times New Roman" panose="02020603050405020304" pitchFamily="18" charset="0"/>
                <a:cs typeface="Times New Roman" panose="02020603050405020304" pitchFamily="18" charset="0"/>
              </a:rPr>
              <a:t>We can find the interquartile range or IQR in four simple steps:</a:t>
            </a:r>
          </a:p>
          <a:p>
            <a:r>
              <a:rPr lang="en-US" sz="1400" dirty="0">
                <a:latin typeface="Times New Roman" panose="02020603050405020304" pitchFamily="18" charset="0"/>
                <a:cs typeface="Times New Roman" panose="02020603050405020304" pitchFamily="18" charset="0"/>
              </a:rPr>
              <a:t>     Order the data from least to greatest</a:t>
            </a:r>
          </a:p>
          <a:p>
            <a:r>
              <a:rPr lang="en-US" sz="1400" dirty="0">
                <a:latin typeface="Times New Roman" panose="02020603050405020304" pitchFamily="18" charset="0"/>
                <a:cs typeface="Times New Roman" panose="02020603050405020304" pitchFamily="18" charset="0"/>
              </a:rPr>
              <a:t>     Find the median</a:t>
            </a:r>
          </a:p>
          <a:p>
            <a:r>
              <a:rPr lang="en-US" sz="1400" dirty="0">
                <a:latin typeface="Times New Roman" panose="02020603050405020304" pitchFamily="18" charset="0"/>
                <a:cs typeface="Times New Roman" panose="02020603050405020304" pitchFamily="18" charset="0"/>
              </a:rPr>
              <a:t>     Calculate the median of both the lower and upper half of the data</a:t>
            </a:r>
          </a:p>
          <a:p>
            <a:r>
              <a:rPr lang="en-US" sz="1400" dirty="0">
                <a:latin typeface="Times New Roman" panose="02020603050405020304" pitchFamily="18" charset="0"/>
                <a:cs typeface="Times New Roman" panose="02020603050405020304" pitchFamily="18" charset="0"/>
              </a:rPr>
              <a:t>     The IQR is the difference between the upper and lower medians</a:t>
            </a:r>
          </a:p>
          <a:p>
            <a:pPr marL="109728" indent="0">
              <a:buNone/>
            </a:pPr>
            <a:r>
              <a:rPr lang="en-US" sz="1400" b="1" dirty="0">
                <a:latin typeface="Times New Roman" panose="02020603050405020304" pitchFamily="18" charset="0"/>
                <a:cs typeface="Times New Roman" panose="02020603050405020304" pitchFamily="18" charset="0"/>
              </a:rPr>
              <a:t>Step 1: Order the data</a:t>
            </a:r>
          </a:p>
          <a:p>
            <a:pPr marL="109728" indent="0">
              <a:buNone/>
            </a:pPr>
            <a:r>
              <a:rPr lang="en-US" sz="1400" dirty="0">
                <a:latin typeface="Times New Roman" panose="02020603050405020304" pitchFamily="18" charset="0"/>
                <a:cs typeface="Times New Roman" panose="02020603050405020304" pitchFamily="18" charset="0"/>
              </a:rPr>
              <a:t>In order to calculate the IQR, we need to begin by ordering the values of the data set from the least to the greatest. Likewise, in order to calculate the median, we need to arrange the numbers in ascending order (i.e. from the least to the greatest</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109728" indent="0">
              <a:buNone/>
            </a:pPr>
            <a:r>
              <a:rPr lang="en-US" sz="140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Step 2: </a:t>
            </a:r>
            <a:r>
              <a:rPr lang="en-US" sz="1400" b="1" dirty="0">
                <a:latin typeface="Times New Roman" panose="02020603050405020304" pitchFamily="18" charset="0"/>
                <a:cs typeface="Times New Roman" panose="02020603050405020304" pitchFamily="18" charset="0"/>
              </a:rPr>
              <a:t>calculate the median. </a:t>
            </a:r>
            <a:r>
              <a:rPr lang="en-US" sz="1400" dirty="0">
                <a:latin typeface="Times New Roman" panose="02020603050405020304" pitchFamily="18" charset="0"/>
                <a:cs typeface="Times New Roman" panose="02020603050405020304" pitchFamily="18" charset="0"/>
              </a:rPr>
              <a:t>The median is the "center" of the data. If the data set has an odd number of data points, then the mean is the centermost number. On the other hand, if the data set has an even number of values, then we will need to take the arithmetic average of the two centermost values. We will calculate this average by adding the two numbers together and then dividing that number by two.</a:t>
            </a:r>
          </a:p>
          <a:p>
            <a:pPr marL="109728" indent="0">
              <a:buNone/>
            </a:pPr>
            <a:r>
              <a:rPr lang="en-US" sz="1400" b="1" dirty="0">
                <a:latin typeface="Times New Roman" panose="02020603050405020304" pitchFamily="18" charset="0"/>
                <a:cs typeface="Times New Roman" panose="02020603050405020304" pitchFamily="18" charset="0"/>
              </a:rPr>
              <a:t>Step 3: Upper and lower </a:t>
            </a:r>
            <a:r>
              <a:rPr lang="en-US" sz="1400" b="1" dirty="0" smtClean="0">
                <a:latin typeface="Times New Roman" panose="02020603050405020304" pitchFamily="18" charset="0"/>
                <a:cs typeface="Times New Roman" panose="02020603050405020304" pitchFamily="18" charset="0"/>
              </a:rPr>
              <a:t>median: </a:t>
            </a:r>
            <a:r>
              <a:rPr lang="en-US" sz="1400" dirty="0" smtClean="0">
                <a:latin typeface="Times New Roman" panose="02020603050405020304" pitchFamily="18" charset="0"/>
                <a:cs typeface="Times New Roman" panose="02020603050405020304" pitchFamily="18" charset="0"/>
              </a:rPr>
              <a:t>Once </a:t>
            </a:r>
            <a:r>
              <a:rPr lang="en-US" sz="1400" dirty="0">
                <a:latin typeface="Times New Roman" panose="02020603050405020304" pitchFamily="18" charset="0"/>
                <a:cs typeface="Times New Roman" panose="02020603050405020304" pitchFamily="18" charset="0"/>
              </a:rPr>
              <a:t>we have found the median of the entire set, we can find the medians of the upper and lower portions of the data. If the data set has an odd number of values, we will omit the median or centermost value of the set. Afterwards, we will find the individual medians for the upper and lower portions of the </a:t>
            </a:r>
            <a:r>
              <a:rPr lang="en-US" sz="1400" dirty="0" smtClean="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109728" indent="0">
              <a:buNone/>
            </a:pPr>
            <a:r>
              <a:rPr lang="en-US" sz="1400" b="1" dirty="0" smtClean="0">
                <a:latin typeface="Times New Roman" panose="02020603050405020304" pitchFamily="18" charset="0"/>
                <a:cs typeface="Times New Roman" panose="02020603050405020304" pitchFamily="18" charset="0"/>
              </a:rPr>
              <a:t>Step </a:t>
            </a:r>
            <a:r>
              <a:rPr lang="en-US" sz="1400" b="1" dirty="0">
                <a:latin typeface="Times New Roman" panose="02020603050405020304" pitchFamily="18" charset="0"/>
                <a:cs typeface="Times New Roman" panose="02020603050405020304" pitchFamily="18" charset="0"/>
              </a:rPr>
              <a:t>4: Calculate the </a:t>
            </a:r>
            <a:r>
              <a:rPr lang="en-US" sz="1400" b="1" dirty="0" err="1" smtClean="0">
                <a:latin typeface="Times New Roman" panose="02020603050405020304" pitchFamily="18" charset="0"/>
                <a:cs typeface="Times New Roman" panose="02020603050405020304" pitchFamily="18" charset="0"/>
              </a:rPr>
              <a:t>difference:</a:t>
            </a:r>
            <a:r>
              <a:rPr lang="en-US" sz="1400" dirty="0" err="1" smtClean="0">
                <a:latin typeface="Times New Roman" panose="02020603050405020304" pitchFamily="18" charset="0"/>
                <a:cs typeface="Times New Roman" panose="02020603050405020304" pitchFamily="18" charset="0"/>
              </a:rPr>
              <a:t>Last</a:t>
            </a:r>
            <a:r>
              <a:rPr lang="en-US" sz="1400" dirty="0">
                <a:latin typeface="Times New Roman" panose="02020603050405020304" pitchFamily="18" charset="0"/>
                <a:cs typeface="Times New Roman" panose="02020603050405020304" pitchFamily="18" charset="0"/>
              </a:rPr>
              <a:t>, we need to calculate the difference of the upper and lower medians by subtracting the lower median from the upper median. This value equals the IQR.</a:t>
            </a:r>
          </a:p>
          <a:p>
            <a:pPr marL="109728" indent="0">
              <a:buNone/>
            </a:pPr>
            <a:endParaRPr lang="en-US" sz="1400" dirty="0">
              <a:latin typeface="Times New Roman" panose="02020603050405020304" pitchFamily="18" charset="0"/>
              <a:cs typeface="Times New Roman" panose="02020603050405020304" pitchFamily="18" charset="0"/>
            </a:endParaRPr>
          </a:p>
          <a:p>
            <a:pPr marL="109728" indent="0">
              <a:buNone/>
            </a:pPr>
            <a:r>
              <a:rPr lang="en-US" sz="1400" dirty="0"/>
              <a:t/>
            </a:r>
            <a:br>
              <a:rPr lang="en-US" sz="1400" dirty="0"/>
            </a:br>
            <a:endParaRPr lang="en-US" sz="1400" dirty="0"/>
          </a:p>
        </p:txBody>
      </p:sp>
    </p:spTree>
    <p:extLst>
      <p:ext uri="{BB962C8B-B14F-4D97-AF65-F5344CB8AC3E}">
        <p14:creationId xmlns:p14="http://schemas.microsoft.com/office/powerpoint/2010/main" val="240383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53438" y="1804473"/>
            <a:ext cx="8610600" cy="2219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rgbClr val="0D405F"/>
              </a:solidFill>
              <a:effectLst/>
              <a:latin typeface="Inter"/>
              <a:cs typeface="Arial" pitchFamily="34" charset="0"/>
            </a:endParaRPr>
          </a:p>
        </p:txBody>
      </p:sp>
      <p:sp>
        <p:nvSpPr>
          <p:cNvPr id="5" name="Rectangle 3"/>
          <p:cNvSpPr>
            <a:spLocks noChangeArrowheads="1"/>
          </p:cNvSpPr>
          <p:nvPr/>
        </p:nvSpPr>
        <p:spPr bwMode="auto">
          <a:xfrm>
            <a:off x="152400" y="-2436739"/>
            <a:ext cx="7095404" cy="5635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935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1B2B68"/>
                </a:solidFill>
                <a:effectLst/>
                <a:latin typeface="Times New Roman" panose="02020603050405020304" pitchFamily="18" charset="0"/>
                <a:cs typeface="Times New Roman" panose="02020603050405020304" pitchFamily="18" charset="0"/>
              </a:rPr>
              <a:t>Calculate the range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The formula to calculate the range is:</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R=H-L</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R</a:t>
            </a: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 range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H</a:t>
            </a: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 highest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L</a:t>
            </a: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 lowest value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The range is the easiest measure of variability to calculate. To find the range, follow these steps:</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Order all values in your data set from low to high.</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Subtract the lowest value from the highest value.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This process is the same regardless of whether your values are positive or negative, 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whole numbers or fractions.</a:t>
            </a:r>
          </a:p>
        </p:txBody>
      </p:sp>
    </p:spTree>
    <p:extLst>
      <p:ext uri="{BB962C8B-B14F-4D97-AF65-F5344CB8AC3E}">
        <p14:creationId xmlns:p14="http://schemas.microsoft.com/office/powerpoint/2010/main" val="825504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139</TotalTime>
  <Words>856</Words>
  <Application>Microsoft Office PowerPoint</Application>
  <PresentationFormat>On-screen Show (4:3)</PresentationFormat>
  <Paragraphs>138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             ASSIGNMENT</vt:lpstr>
      <vt:lpstr>1.What is the difference between inferential statistics and descriptive statistics</vt:lpstr>
      <vt:lpstr>PowerPoint Presentation</vt:lpstr>
      <vt:lpstr>2.What is the difference between population and sample in inferencial statistics</vt:lpstr>
      <vt:lpstr>PowerPoint Presentation</vt:lpstr>
      <vt:lpstr>3.Most common characteristics used in descriptive statistics</vt:lpstr>
      <vt:lpstr>PowerPoint Presentation</vt:lpstr>
      <vt:lpstr>4. How to calculate range and interquartile range</vt:lpstr>
      <vt:lpstr>PowerPoint Presentation</vt:lpstr>
      <vt:lpstr>5.How is the statistical significance of an insight assessed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Windows User</dc:creator>
  <cp:lastModifiedBy>Windows User</cp:lastModifiedBy>
  <cp:revision>11</cp:revision>
  <dcterms:created xsi:type="dcterms:W3CDTF">2022-02-04T05:28:19Z</dcterms:created>
  <dcterms:modified xsi:type="dcterms:W3CDTF">2022-02-04T07:47:46Z</dcterms:modified>
</cp:coreProperties>
</file>