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5EA8D5-409C-4078-BDD4-6F0A7F34FB07}" type="datetimeFigureOut">
              <a:rPr lang="en-US" smtClean="0"/>
              <a:t>3/7/2022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2411C9-9289-43BD-90CC-03AD598AFC6D}" type="slidenum">
              <a:rPr lang="en-US" smtClean="0"/>
              <a:t>‹#›</a:t>
            </a:fld>
            <a:endParaRPr lang="en-US"/>
          </a:p>
        </p:txBody>
      </p:sp>
    </p:spTree>
    <p:extLst>
      <p:ext uri="{BB962C8B-B14F-4D97-AF65-F5344CB8AC3E}">
        <p14:creationId xmlns:p14="http://schemas.microsoft.com/office/powerpoint/2010/main" val="2961834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2411C9-9289-43BD-90CC-03AD598AFC6D}" type="slidenum">
              <a:rPr lang="en-US" smtClean="0"/>
              <a:t>5</a:t>
            </a:fld>
            <a:endParaRPr lang="en-US"/>
          </a:p>
        </p:txBody>
      </p:sp>
    </p:spTree>
    <p:extLst>
      <p:ext uri="{BB962C8B-B14F-4D97-AF65-F5344CB8AC3E}">
        <p14:creationId xmlns:p14="http://schemas.microsoft.com/office/powerpoint/2010/main" val="464433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DC1FE98C-394A-46DD-BFFB-636FF0A63144}" type="datetimeFigureOut">
              <a:rPr lang="en-US" smtClean="0"/>
              <a:t>3/7/2022</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6A54C6D-5E22-478E-8460-C925A3169789}"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C1FE98C-394A-46DD-BFFB-636FF0A63144}"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A54C6D-5E22-478E-8460-C925A316978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C6A54C6D-5E22-478E-8460-C925A3169789}"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C1FE98C-394A-46DD-BFFB-636FF0A63144}"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C1FE98C-394A-46DD-BFFB-636FF0A63144}"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C6A54C6D-5E22-478E-8460-C925A3169789}"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DC1FE98C-394A-46DD-BFFB-636FF0A63144}" type="datetimeFigureOut">
              <a:rPr lang="en-US" smtClean="0"/>
              <a:t>3/7/2022</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6A54C6D-5E22-478E-8460-C925A3169789}"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DC1FE98C-394A-46DD-BFFB-636FF0A63144}" type="datetimeFigureOut">
              <a:rPr lang="en-US" smtClean="0"/>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A54C6D-5E22-478E-8460-C925A3169789}"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C1FE98C-394A-46DD-BFFB-636FF0A63144}" type="datetimeFigureOut">
              <a:rPr lang="en-US" smtClean="0"/>
              <a:t>3/7/2022</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C6A54C6D-5E22-478E-8460-C925A3169789}"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C1FE98C-394A-46DD-BFFB-636FF0A63144}" type="datetimeFigureOut">
              <a:rPr lang="en-US" smtClean="0"/>
              <a:t>3/7/2022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C6A54C6D-5E22-478E-8460-C925A316978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DC1FE98C-394A-46DD-BFFB-636FF0A63144}" type="datetimeFigureOut">
              <a:rPr lang="en-US" smtClean="0"/>
              <a:t>3/7/2022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C6A54C6D-5E22-478E-8460-C925A316978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C6A54C6D-5E22-478E-8460-C925A3169789}"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DC1FE98C-394A-46DD-BFFB-636FF0A63144}" type="datetimeFigureOut">
              <a:rPr lang="en-US" smtClean="0"/>
              <a:t>3/7/2022</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C6A54C6D-5E22-478E-8460-C925A3169789}"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DC1FE98C-394A-46DD-BFFB-636FF0A63144}" type="datetimeFigureOut">
              <a:rPr lang="en-US" smtClean="0"/>
              <a:t>3/7/2022</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DC1FE98C-394A-46DD-BFFB-636FF0A63144}" type="datetimeFigureOut">
              <a:rPr lang="en-US" smtClean="0"/>
              <a:t>3/7/2022</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C6A54C6D-5E22-478E-8460-C925A3169789}"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hyperlink" Target="https://www.geeksforgeeks.org/multiline-comments-in-python/"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hyperlink" Target="https://www.geeksforgeeks.org/loops-and-loop-control-statements-continue-break-and-pass-in-python/"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2286000"/>
            <a:ext cx="8260672" cy="1039427"/>
          </a:xfrm>
        </p:spPr>
        <p:txBody>
          <a:bodyPr/>
          <a:lstStyle/>
          <a:p>
            <a:r>
              <a:rPr lang="en-US" dirty="0" smtClean="0"/>
              <a:t>Assignment 2</a:t>
            </a:r>
            <a:endParaRPr lang="en-US" dirty="0"/>
          </a:p>
        </p:txBody>
      </p:sp>
    </p:spTree>
    <p:extLst>
      <p:ext uri="{BB962C8B-B14F-4D97-AF65-F5344CB8AC3E}">
        <p14:creationId xmlns:p14="http://schemas.microsoft.com/office/powerpoint/2010/main" val="1303976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228600"/>
            <a:ext cx="8001000" cy="1754326"/>
          </a:xfrm>
          <a:prstGeom prst="rect">
            <a:avLst/>
          </a:prstGeom>
        </p:spPr>
        <p:txBody>
          <a:bodyPr wrap="square">
            <a:spAutoFit/>
          </a:bodyPr>
          <a:lstStyle/>
          <a:p>
            <a:pPr fontAlgn="base"/>
            <a:r>
              <a:rPr lang="en-US" b="1" dirty="0"/>
              <a:t>Multi-Line Comments</a:t>
            </a:r>
          </a:p>
          <a:p>
            <a:pPr fontAlgn="base"/>
            <a:r>
              <a:rPr lang="en-US" dirty="0"/>
              <a:t>Python does not provide the option for </a:t>
            </a:r>
            <a:r>
              <a:rPr lang="en-US" u="sng" dirty="0">
                <a:hlinkClick r:id="rId2"/>
              </a:rPr>
              <a:t>multiline comments</a:t>
            </a:r>
            <a:r>
              <a:rPr lang="en-US" dirty="0"/>
              <a:t>. However, there are different ways through which we can write multiline comments.</a:t>
            </a:r>
          </a:p>
          <a:p>
            <a:pPr fontAlgn="base"/>
            <a:r>
              <a:rPr lang="en-US" b="1" dirty="0"/>
              <a:t>Using Multiple Hashtags (#)</a:t>
            </a:r>
          </a:p>
          <a:p>
            <a:pPr fontAlgn="base"/>
            <a:r>
              <a:rPr lang="en-US" dirty="0"/>
              <a:t>We can multiple hashtags (#) to write multiline comments in Python. Each and every line will be considered as a single line comment.</a:t>
            </a:r>
          </a:p>
        </p:txBody>
      </p:sp>
    </p:spTree>
    <p:extLst>
      <p:ext uri="{BB962C8B-B14F-4D97-AF65-F5344CB8AC3E}">
        <p14:creationId xmlns:p14="http://schemas.microsoft.com/office/powerpoint/2010/main" val="2054240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break , continue and pass work?</a:t>
            </a:r>
            <a:endParaRPr lang="en-US" dirty="0"/>
          </a:p>
        </p:txBody>
      </p:sp>
      <p:sp>
        <p:nvSpPr>
          <p:cNvPr id="3" name="Rectangle 1"/>
          <p:cNvSpPr>
            <a:spLocks noChangeArrowheads="1"/>
          </p:cNvSpPr>
          <p:nvPr/>
        </p:nvSpPr>
        <p:spPr bwMode="auto">
          <a:xfrm>
            <a:off x="685800" y="1817639"/>
            <a:ext cx="731520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cs typeface="Arial" pitchFamily="34" charset="0"/>
            </a:endParaRPr>
          </a:p>
        </p:txBody>
      </p:sp>
      <p:sp>
        <p:nvSpPr>
          <p:cNvPr id="4" name="Rectangle 3"/>
          <p:cNvSpPr/>
          <p:nvPr/>
        </p:nvSpPr>
        <p:spPr>
          <a:xfrm>
            <a:off x="304800" y="1419415"/>
            <a:ext cx="8458199" cy="1938992"/>
          </a:xfrm>
          <a:prstGeom prst="rect">
            <a:avLst/>
          </a:prstGeom>
        </p:spPr>
        <p:txBody>
          <a:bodyPr wrap="square">
            <a:spAutoFit/>
          </a:bodyPr>
          <a:lstStyle/>
          <a:p>
            <a:pPr lvl="0" fontAlgn="base">
              <a:spcBef>
                <a:spcPct val="0"/>
              </a:spcBef>
              <a:spcAft>
                <a:spcPct val="0"/>
              </a:spcAft>
            </a:pPr>
            <a:r>
              <a:rPr lang="en-US" altLang="en-US" sz="2000" b="1" dirty="0" smtClean="0">
                <a:solidFill>
                  <a:srgbClr val="273239"/>
                </a:solidFill>
                <a:latin typeface="urw-din"/>
                <a:cs typeface="Arial" pitchFamily="34" charset="0"/>
              </a:rPr>
              <a:t>   Break </a:t>
            </a:r>
            <a:r>
              <a:rPr lang="en-US" altLang="en-US" sz="2000" b="1" dirty="0">
                <a:solidFill>
                  <a:srgbClr val="273239"/>
                </a:solidFill>
                <a:latin typeface="urw-din"/>
                <a:cs typeface="Arial" pitchFamily="34" charset="0"/>
              </a:rPr>
              <a:t>statement</a:t>
            </a:r>
          </a:p>
          <a:p>
            <a:pPr lvl="0" eaLnBrk="0" fontAlgn="base" hangingPunct="0">
              <a:spcBef>
                <a:spcPct val="0"/>
              </a:spcBef>
              <a:spcAft>
                <a:spcPct val="0"/>
              </a:spcAft>
            </a:pPr>
            <a:r>
              <a:rPr lang="en-US" altLang="en-US" sz="2000" dirty="0">
                <a:solidFill>
                  <a:srgbClr val="273239"/>
                </a:solidFill>
                <a:latin typeface="urw-din"/>
                <a:cs typeface="Arial" pitchFamily="34" charset="0"/>
              </a:rPr>
              <a:t>The </a:t>
            </a:r>
            <a:r>
              <a:rPr lang="en-US" altLang="en-US" sz="2000" dirty="0">
                <a:solidFill>
                  <a:srgbClr val="273239"/>
                </a:solidFill>
                <a:latin typeface="Arial Unicode MS" pitchFamily="34" charset="-128"/>
                <a:cs typeface="Arial" pitchFamily="34" charset="0"/>
              </a:rPr>
              <a:t>break </a:t>
            </a:r>
            <a:r>
              <a:rPr lang="en-US" altLang="en-US" sz="2000" dirty="0">
                <a:solidFill>
                  <a:srgbClr val="273239"/>
                </a:solidFill>
                <a:latin typeface="urw-din"/>
                <a:cs typeface="Arial" pitchFamily="34" charset="0"/>
              </a:rPr>
              <a:t>statement is used to terminate the loop or statement in which it is present. After that, the control will pass to the statements that are present after the break statement, if available. If the break statement is present in the nested loop, then it terminates only those loops which contains </a:t>
            </a:r>
            <a:r>
              <a:rPr lang="en-US" altLang="en-US" sz="2000" dirty="0">
                <a:solidFill>
                  <a:srgbClr val="273239"/>
                </a:solidFill>
                <a:latin typeface="Arial Unicode MS" pitchFamily="34" charset="-128"/>
                <a:cs typeface="Arial" pitchFamily="34" charset="0"/>
              </a:rPr>
              <a:t>break </a:t>
            </a:r>
            <a:r>
              <a:rPr lang="en-US" altLang="en-US" sz="2000" dirty="0">
                <a:solidFill>
                  <a:srgbClr val="273239"/>
                </a:solidFill>
                <a:latin typeface="urw-din"/>
                <a:cs typeface="Arial" pitchFamily="34" charset="0"/>
              </a:rPr>
              <a:t>statement</a:t>
            </a:r>
            <a:r>
              <a:rPr lang="en-US" altLang="en-US" sz="1600" dirty="0">
                <a:solidFill>
                  <a:srgbClr val="273239"/>
                </a:solidFill>
                <a:latin typeface="urw-din"/>
                <a:cs typeface="Arial" pitchFamily="34" charset="0"/>
              </a:rPr>
              <a:t>.</a:t>
            </a:r>
            <a:endParaRPr lang="en-US" altLang="en-US" sz="1600" dirty="0">
              <a:solidFill>
                <a:prstClr val="black"/>
              </a:solidFill>
              <a:cs typeface="Arial" pitchFamily="34" charset="0"/>
            </a:endParaRPr>
          </a:p>
        </p:txBody>
      </p:sp>
      <p:sp>
        <p:nvSpPr>
          <p:cNvPr id="5" name="Rectangle 2"/>
          <p:cNvSpPr>
            <a:spLocks noChangeArrowheads="1"/>
          </p:cNvSpPr>
          <p:nvPr/>
        </p:nvSpPr>
        <p:spPr bwMode="auto">
          <a:xfrm>
            <a:off x="380999" y="3358407"/>
            <a:ext cx="8382000"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273239"/>
                </a:solidFill>
                <a:effectLst/>
                <a:latin typeface="urw-din"/>
                <a:cs typeface="Arial" pitchFamily="34" charset="0"/>
              </a:rPr>
              <a:t>Continue statement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73239"/>
                </a:solidFill>
                <a:effectLst/>
                <a:latin typeface="Arial Unicode MS" pitchFamily="34" charset="-128"/>
                <a:cs typeface="Arial" pitchFamily="34" charset="0"/>
              </a:rPr>
              <a:t>Continue </a:t>
            </a:r>
            <a:r>
              <a:rPr kumimoji="0" lang="en-US" altLang="en-US" b="0" i="0" u="none" strike="noStrike" cap="none" normalizeH="0" baseline="0" dirty="0" smtClean="0">
                <a:ln>
                  <a:noFill/>
                </a:ln>
                <a:solidFill>
                  <a:srgbClr val="273239"/>
                </a:solidFill>
                <a:effectLst/>
                <a:latin typeface="urw-din"/>
                <a:cs typeface="Arial" pitchFamily="34" charset="0"/>
              </a:rPr>
              <a:t>is also a loop control statement just like the break statement. </a:t>
            </a:r>
            <a:r>
              <a:rPr kumimoji="0" lang="en-US" altLang="en-US" b="0" i="0" u="none" strike="noStrike" cap="none" normalizeH="0" baseline="0" dirty="0" smtClean="0">
                <a:ln>
                  <a:noFill/>
                </a:ln>
                <a:solidFill>
                  <a:srgbClr val="273239"/>
                </a:solidFill>
                <a:effectLst/>
                <a:latin typeface="Arial Unicode MS" pitchFamily="34" charset="-128"/>
                <a:cs typeface="Arial" pitchFamily="34" charset="0"/>
              </a:rPr>
              <a:t>continue </a:t>
            </a:r>
            <a:r>
              <a:rPr kumimoji="0" lang="en-US" altLang="en-US" b="0" i="0" u="none" strike="noStrike" cap="none" normalizeH="0" baseline="0" dirty="0" smtClean="0">
                <a:ln>
                  <a:noFill/>
                </a:ln>
                <a:solidFill>
                  <a:srgbClr val="273239"/>
                </a:solidFill>
                <a:effectLst/>
                <a:latin typeface="urw-din"/>
                <a:cs typeface="Arial" pitchFamily="34" charset="0"/>
              </a:rPr>
              <a:t>statement is opposite to that of break statement, instead of terminating the loop, it forces to execute the next iteration of the loop.</a:t>
            </a:r>
            <a:br>
              <a:rPr kumimoji="0" lang="en-US" altLang="en-US" b="0" i="0" u="none" strike="noStrike" cap="none" normalizeH="0" baseline="0" dirty="0" smtClean="0">
                <a:ln>
                  <a:noFill/>
                </a:ln>
                <a:solidFill>
                  <a:srgbClr val="273239"/>
                </a:solidFill>
                <a:effectLst/>
                <a:latin typeface="urw-din"/>
                <a:cs typeface="Arial" pitchFamily="34" charset="0"/>
              </a:rPr>
            </a:br>
            <a:r>
              <a:rPr kumimoji="0" lang="en-US" altLang="en-US" b="0" i="0" u="none" strike="noStrike" cap="none" normalizeH="0" baseline="0" dirty="0" smtClean="0">
                <a:ln>
                  <a:noFill/>
                </a:ln>
                <a:solidFill>
                  <a:srgbClr val="273239"/>
                </a:solidFill>
                <a:effectLst/>
                <a:latin typeface="urw-din"/>
                <a:cs typeface="Arial" pitchFamily="34" charset="0"/>
              </a:rPr>
              <a:t>As the name suggests the continue statement forces the loop to continue or execute the next iteration. When the continue statement is executed in the loop, the code inside the loop following the continue statement will be skipped and the next iteration of the loop will begin</a:t>
            </a:r>
            <a:r>
              <a:rPr kumimoji="0" lang="en-US" altLang="en-US" sz="1200" b="0" i="0" u="none" strike="noStrike" cap="none" normalizeH="0" baseline="0" dirty="0" smtClean="0">
                <a:ln>
                  <a:noFill/>
                </a:ln>
                <a:solidFill>
                  <a:srgbClr val="273239"/>
                </a:solidFill>
                <a:effectLst/>
                <a:latin typeface="urw-din"/>
                <a:cs typeface="Arial" pitchFamily="34" charset="0"/>
              </a:rPr>
              <a:t>.</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158779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533400" y="785895"/>
            <a:ext cx="8229600"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273239"/>
                </a:solidFill>
                <a:effectLst/>
                <a:latin typeface="urw-din"/>
                <a:cs typeface="Arial" pitchFamily="34" charset="0"/>
              </a:rPr>
              <a:t>Pass statement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73239"/>
                </a:solidFill>
                <a:effectLst/>
                <a:latin typeface="urw-din"/>
                <a:cs typeface="Arial" pitchFamily="34" charset="0"/>
              </a:rPr>
              <a:t>As the name suggests pass statement simply does nothing. The pass statement in Python is used when a statement is required syntactically but you do not want any command or code to execute. It is like </a:t>
            </a:r>
            <a:r>
              <a:rPr kumimoji="0" lang="en-US" altLang="en-US" b="0" i="0" u="none" strike="noStrike" cap="none" normalizeH="0" baseline="0" dirty="0" smtClean="0">
                <a:ln>
                  <a:noFill/>
                </a:ln>
                <a:solidFill>
                  <a:srgbClr val="273239"/>
                </a:solidFill>
                <a:effectLst/>
                <a:latin typeface="Arial Unicode MS" pitchFamily="34" charset="-128"/>
                <a:cs typeface="Arial" pitchFamily="34" charset="0"/>
              </a:rPr>
              <a:t>null </a:t>
            </a:r>
            <a:r>
              <a:rPr kumimoji="0" lang="en-US" altLang="en-US" b="0" i="0" u="none" strike="noStrike" cap="none" normalizeH="0" baseline="0" dirty="0" smtClean="0">
                <a:ln>
                  <a:noFill/>
                </a:ln>
                <a:solidFill>
                  <a:srgbClr val="273239"/>
                </a:solidFill>
                <a:effectLst/>
                <a:latin typeface="urw-din"/>
                <a:cs typeface="Arial" pitchFamily="34" charset="0"/>
              </a:rPr>
              <a:t>operation, as nothing will happen is it is executed. </a:t>
            </a:r>
            <a:r>
              <a:rPr kumimoji="0" lang="en-US" altLang="en-US" b="0" i="0" u="none" strike="noStrike" cap="none" normalizeH="0" baseline="0" dirty="0" smtClean="0">
                <a:ln>
                  <a:noFill/>
                </a:ln>
                <a:solidFill>
                  <a:srgbClr val="273239"/>
                </a:solidFill>
                <a:effectLst/>
                <a:latin typeface="Arial Unicode MS" pitchFamily="34" charset="-128"/>
                <a:cs typeface="Arial" pitchFamily="34" charset="0"/>
              </a:rPr>
              <a:t>Pass </a:t>
            </a:r>
            <a:r>
              <a:rPr kumimoji="0" lang="en-US" altLang="en-US" b="0" i="0" u="none" strike="noStrike" cap="none" normalizeH="0" baseline="0" dirty="0" smtClean="0">
                <a:ln>
                  <a:noFill/>
                </a:ln>
                <a:solidFill>
                  <a:srgbClr val="273239"/>
                </a:solidFill>
                <a:effectLst/>
                <a:latin typeface="urw-din"/>
                <a:cs typeface="Arial" pitchFamily="34" charset="0"/>
              </a:rPr>
              <a:t>statement can also be used for writing empty loops. Pass is also used for empty control statement, function and classes.</a:t>
            </a:r>
            <a:endParaRPr kumimoji="0" lang="en-US" altLang="en-US" b="0" i="0" u="none" strike="noStrike" cap="none" normalizeH="0" baseline="0" dirty="0" smtClean="0">
              <a:ln>
                <a:noFill/>
              </a:ln>
              <a:solidFill>
                <a:schemeClr val="tx1"/>
              </a:solidFill>
              <a:effectLst/>
              <a:cs typeface="Arial" pitchFamily="34" charset="0"/>
            </a:endParaRPr>
          </a:p>
        </p:txBody>
      </p:sp>
    </p:spTree>
    <p:extLst>
      <p:ext uri="{BB962C8B-B14F-4D97-AF65-F5344CB8AC3E}">
        <p14:creationId xmlns:p14="http://schemas.microsoft.com/office/powerpoint/2010/main" val="3315116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the difference between list and tuples in Python?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511919819"/>
              </p:ext>
            </p:extLst>
          </p:nvPr>
        </p:nvGraphicFramePr>
        <p:xfrm>
          <a:off x="301625" y="1976914"/>
          <a:ext cx="8534400" cy="4363720"/>
        </p:xfrm>
        <a:graphic>
          <a:graphicData uri="http://schemas.openxmlformats.org/drawingml/2006/table">
            <a:tbl>
              <a:tblPr/>
              <a:tblGrid>
                <a:gridCol w="2844800"/>
                <a:gridCol w="2844800"/>
                <a:gridCol w="2844800"/>
              </a:tblGrid>
              <a:tr h="0">
                <a:tc>
                  <a:txBody>
                    <a:bodyPr/>
                    <a:lstStyle/>
                    <a:p>
                      <a:pPr algn="l" fontAlgn="base"/>
                      <a:r>
                        <a:rPr lang="en-US" sz="1600" b="0">
                          <a:effectLst/>
                        </a:rPr>
                        <a:t>SR.NO.</a:t>
                      </a:r>
                    </a:p>
                  </a:txBody>
                  <a:tcPr marL="63500" marR="63500" marT="63500" marB="63500" anchor="ctr">
                    <a:lnL>
                      <a:noFill/>
                    </a:lnL>
                    <a:lnR>
                      <a:noFill/>
                    </a:lnR>
                    <a:lnT>
                      <a:noFill/>
                    </a:lnT>
                    <a:lnB>
                      <a:noFill/>
                    </a:lnB>
                  </a:tcPr>
                </a:tc>
                <a:tc>
                  <a:txBody>
                    <a:bodyPr/>
                    <a:lstStyle/>
                    <a:p>
                      <a:pPr algn="l" fontAlgn="base"/>
                      <a:r>
                        <a:rPr lang="en-US" sz="1600" b="0">
                          <a:effectLst/>
                        </a:rPr>
                        <a:t>LIST</a:t>
                      </a:r>
                    </a:p>
                  </a:txBody>
                  <a:tcPr marL="63500" marR="63500" marT="63500" marB="63500" anchor="ctr">
                    <a:lnL>
                      <a:noFill/>
                    </a:lnL>
                    <a:lnR>
                      <a:noFill/>
                    </a:lnR>
                    <a:lnT>
                      <a:noFill/>
                    </a:lnT>
                    <a:lnB>
                      <a:noFill/>
                    </a:lnB>
                  </a:tcPr>
                </a:tc>
                <a:tc>
                  <a:txBody>
                    <a:bodyPr/>
                    <a:lstStyle/>
                    <a:p>
                      <a:pPr algn="l" fontAlgn="base"/>
                      <a:r>
                        <a:rPr lang="en-US" sz="1600" b="0">
                          <a:effectLst/>
                        </a:rPr>
                        <a:t>TUPLE</a:t>
                      </a:r>
                    </a:p>
                  </a:txBody>
                  <a:tcPr marL="63500" marR="63500" marT="63500" marB="63500" anchor="ctr">
                    <a:lnL>
                      <a:noFill/>
                    </a:lnL>
                    <a:lnR>
                      <a:noFill/>
                    </a:lnR>
                    <a:lnT>
                      <a:noFill/>
                    </a:lnT>
                    <a:lnB>
                      <a:noFill/>
                    </a:lnB>
                  </a:tcPr>
                </a:tc>
              </a:tr>
              <a:tr h="0">
                <a:tc>
                  <a:txBody>
                    <a:bodyPr/>
                    <a:lstStyle/>
                    <a:p>
                      <a:pPr algn="l" fontAlgn="base"/>
                      <a:r>
                        <a:rPr lang="en-US" sz="1600" b="0">
                          <a:effectLst/>
                        </a:rPr>
                        <a:t>1</a:t>
                      </a:r>
                    </a:p>
                  </a:txBody>
                  <a:tcPr marL="63500" marR="63500" marT="88900" marB="88900" anchor="ctr">
                    <a:lnL>
                      <a:noFill/>
                    </a:lnL>
                    <a:lnR>
                      <a:noFill/>
                    </a:lnR>
                    <a:lnT>
                      <a:noFill/>
                    </a:lnT>
                    <a:lnB>
                      <a:noFill/>
                    </a:lnB>
                  </a:tcPr>
                </a:tc>
                <a:tc>
                  <a:txBody>
                    <a:bodyPr/>
                    <a:lstStyle/>
                    <a:p>
                      <a:pPr algn="l" fontAlgn="base"/>
                      <a:r>
                        <a:rPr lang="en-US" sz="1600" b="0">
                          <a:effectLst/>
                        </a:rPr>
                        <a:t>Lists are mutable</a:t>
                      </a:r>
                    </a:p>
                  </a:txBody>
                  <a:tcPr marL="63500" marR="63500" marT="88900" marB="88900" anchor="ctr">
                    <a:lnL>
                      <a:noFill/>
                    </a:lnL>
                    <a:lnR>
                      <a:noFill/>
                    </a:lnR>
                    <a:lnT>
                      <a:noFill/>
                    </a:lnT>
                    <a:lnB>
                      <a:noFill/>
                    </a:lnB>
                  </a:tcPr>
                </a:tc>
                <a:tc>
                  <a:txBody>
                    <a:bodyPr/>
                    <a:lstStyle/>
                    <a:p>
                      <a:pPr algn="l" fontAlgn="base"/>
                      <a:r>
                        <a:rPr lang="en-US" sz="1600" b="0">
                          <a:effectLst/>
                        </a:rPr>
                        <a:t>Tuples are immutable</a:t>
                      </a:r>
                    </a:p>
                  </a:txBody>
                  <a:tcPr marL="63500" marR="63500" marT="88900" marB="88900" anchor="ctr">
                    <a:lnL>
                      <a:noFill/>
                    </a:lnL>
                    <a:lnR>
                      <a:noFill/>
                    </a:lnR>
                    <a:lnT>
                      <a:noFill/>
                    </a:lnT>
                    <a:lnB>
                      <a:noFill/>
                    </a:lnB>
                  </a:tcPr>
                </a:tc>
              </a:tr>
              <a:tr h="0">
                <a:tc>
                  <a:txBody>
                    <a:bodyPr/>
                    <a:lstStyle/>
                    <a:p>
                      <a:pPr algn="l" fontAlgn="base"/>
                      <a:r>
                        <a:rPr lang="en-US" sz="1600" b="0">
                          <a:effectLst/>
                        </a:rPr>
                        <a:t>2</a:t>
                      </a:r>
                    </a:p>
                  </a:txBody>
                  <a:tcPr marL="63500" marR="63500" marT="88900" marB="88900" anchor="ctr">
                    <a:lnL>
                      <a:noFill/>
                    </a:lnL>
                    <a:lnR>
                      <a:noFill/>
                    </a:lnR>
                    <a:lnT>
                      <a:noFill/>
                    </a:lnT>
                    <a:lnB>
                      <a:noFill/>
                    </a:lnB>
                  </a:tcPr>
                </a:tc>
                <a:tc>
                  <a:txBody>
                    <a:bodyPr/>
                    <a:lstStyle/>
                    <a:p>
                      <a:pPr algn="l" fontAlgn="base"/>
                      <a:r>
                        <a:rPr lang="en-US" sz="1600" b="0">
                          <a:effectLst/>
                        </a:rPr>
                        <a:t>Implication of iterations is Time-consuming</a:t>
                      </a:r>
                    </a:p>
                  </a:txBody>
                  <a:tcPr marL="63500" marR="63500" marT="88900" marB="88900" anchor="ctr">
                    <a:lnL>
                      <a:noFill/>
                    </a:lnL>
                    <a:lnR>
                      <a:noFill/>
                    </a:lnR>
                    <a:lnT>
                      <a:noFill/>
                    </a:lnT>
                    <a:lnB>
                      <a:noFill/>
                    </a:lnB>
                  </a:tcPr>
                </a:tc>
                <a:tc>
                  <a:txBody>
                    <a:bodyPr/>
                    <a:lstStyle/>
                    <a:p>
                      <a:pPr algn="l" fontAlgn="base"/>
                      <a:r>
                        <a:rPr lang="en-US" sz="1600" b="0">
                          <a:effectLst/>
                        </a:rPr>
                        <a:t>The implication of iterations is comparatively Faster</a:t>
                      </a:r>
                    </a:p>
                  </a:txBody>
                  <a:tcPr marL="63500" marR="63500" marT="88900" marB="88900" anchor="ctr">
                    <a:lnL>
                      <a:noFill/>
                    </a:lnL>
                    <a:lnR>
                      <a:noFill/>
                    </a:lnR>
                    <a:lnT>
                      <a:noFill/>
                    </a:lnT>
                    <a:lnB>
                      <a:noFill/>
                    </a:lnB>
                  </a:tcPr>
                </a:tc>
              </a:tr>
              <a:tr h="0">
                <a:tc>
                  <a:txBody>
                    <a:bodyPr/>
                    <a:lstStyle/>
                    <a:p>
                      <a:pPr algn="l" fontAlgn="base"/>
                      <a:r>
                        <a:rPr lang="en-US" sz="1600" b="0">
                          <a:effectLst/>
                        </a:rPr>
                        <a:t>3</a:t>
                      </a:r>
                    </a:p>
                  </a:txBody>
                  <a:tcPr marL="63500" marR="63500" marT="88900" marB="88900" anchor="ctr">
                    <a:lnL>
                      <a:noFill/>
                    </a:lnL>
                    <a:lnR>
                      <a:noFill/>
                    </a:lnR>
                    <a:lnT>
                      <a:noFill/>
                    </a:lnT>
                    <a:lnB>
                      <a:noFill/>
                    </a:lnB>
                  </a:tcPr>
                </a:tc>
                <a:tc>
                  <a:txBody>
                    <a:bodyPr/>
                    <a:lstStyle/>
                    <a:p>
                      <a:pPr algn="l" fontAlgn="base"/>
                      <a:r>
                        <a:rPr lang="en-US" sz="1600" b="0" dirty="0">
                          <a:effectLst/>
                        </a:rPr>
                        <a:t>The list is better for performing operations, such as insertion and deletion.</a:t>
                      </a:r>
                    </a:p>
                  </a:txBody>
                  <a:tcPr marL="63500" marR="63500" marT="88900" marB="88900" anchor="ctr">
                    <a:lnL>
                      <a:noFill/>
                    </a:lnL>
                    <a:lnR>
                      <a:noFill/>
                    </a:lnR>
                    <a:lnT>
                      <a:noFill/>
                    </a:lnT>
                    <a:lnB>
                      <a:noFill/>
                    </a:lnB>
                  </a:tcPr>
                </a:tc>
                <a:tc>
                  <a:txBody>
                    <a:bodyPr/>
                    <a:lstStyle/>
                    <a:p>
                      <a:pPr algn="l" fontAlgn="base"/>
                      <a:r>
                        <a:rPr lang="en-US" sz="1600" b="0">
                          <a:effectLst/>
                        </a:rPr>
                        <a:t>Tuple data type is appropriate for accessing the elements</a:t>
                      </a:r>
                    </a:p>
                  </a:txBody>
                  <a:tcPr marL="63500" marR="63500" marT="88900" marB="88900" anchor="ctr">
                    <a:lnL>
                      <a:noFill/>
                    </a:lnL>
                    <a:lnR>
                      <a:noFill/>
                    </a:lnR>
                    <a:lnT>
                      <a:noFill/>
                    </a:lnT>
                    <a:lnB>
                      <a:noFill/>
                    </a:lnB>
                  </a:tcPr>
                </a:tc>
              </a:tr>
              <a:tr h="608806">
                <a:tc>
                  <a:txBody>
                    <a:bodyPr/>
                    <a:lstStyle/>
                    <a:p>
                      <a:pPr algn="l" fontAlgn="base"/>
                      <a:r>
                        <a:rPr lang="en-US" sz="1600" b="0">
                          <a:effectLst/>
                        </a:rPr>
                        <a:t>4</a:t>
                      </a:r>
                    </a:p>
                  </a:txBody>
                  <a:tcPr marL="63500" marR="63500" marT="88900" marB="88900" anchor="ctr">
                    <a:lnL>
                      <a:noFill/>
                    </a:lnL>
                    <a:lnR>
                      <a:noFill/>
                    </a:lnR>
                    <a:lnT>
                      <a:noFill/>
                    </a:lnT>
                    <a:lnB>
                      <a:noFill/>
                    </a:lnB>
                  </a:tcPr>
                </a:tc>
                <a:tc>
                  <a:txBody>
                    <a:bodyPr/>
                    <a:lstStyle/>
                    <a:p>
                      <a:pPr algn="l" fontAlgn="base"/>
                      <a:r>
                        <a:rPr lang="en-US" sz="1600" b="0">
                          <a:effectLst/>
                        </a:rPr>
                        <a:t>Lists consume more memory</a:t>
                      </a:r>
                    </a:p>
                  </a:txBody>
                  <a:tcPr marL="63500" marR="63500" marT="88900" marB="88900" anchor="ctr">
                    <a:lnL>
                      <a:noFill/>
                    </a:lnL>
                    <a:lnR>
                      <a:noFill/>
                    </a:lnR>
                    <a:lnT>
                      <a:noFill/>
                    </a:lnT>
                    <a:lnB>
                      <a:noFill/>
                    </a:lnB>
                  </a:tcPr>
                </a:tc>
                <a:tc>
                  <a:txBody>
                    <a:bodyPr/>
                    <a:lstStyle/>
                    <a:p>
                      <a:pPr algn="l" fontAlgn="base"/>
                      <a:r>
                        <a:rPr lang="en-US" sz="1600" b="0">
                          <a:effectLst/>
                        </a:rPr>
                        <a:t>Tuple consume less memory as compared to the list</a:t>
                      </a:r>
                    </a:p>
                  </a:txBody>
                  <a:tcPr marL="63500" marR="63500" marT="88900" marB="88900" anchor="ctr">
                    <a:lnL>
                      <a:noFill/>
                    </a:lnL>
                    <a:lnR>
                      <a:noFill/>
                    </a:lnR>
                    <a:lnT>
                      <a:noFill/>
                    </a:lnT>
                    <a:lnB>
                      <a:noFill/>
                    </a:lnB>
                  </a:tcPr>
                </a:tc>
              </a:tr>
              <a:tr h="0">
                <a:tc>
                  <a:txBody>
                    <a:bodyPr/>
                    <a:lstStyle/>
                    <a:p>
                      <a:pPr algn="l" fontAlgn="base"/>
                      <a:r>
                        <a:rPr lang="en-US" sz="1600" b="0">
                          <a:effectLst/>
                        </a:rPr>
                        <a:t>5</a:t>
                      </a:r>
                    </a:p>
                  </a:txBody>
                  <a:tcPr marL="63500" marR="63500" marT="88900" marB="88900" anchor="ctr">
                    <a:lnL>
                      <a:noFill/>
                    </a:lnL>
                    <a:lnR>
                      <a:noFill/>
                    </a:lnR>
                    <a:lnT>
                      <a:noFill/>
                    </a:lnT>
                    <a:lnB>
                      <a:noFill/>
                    </a:lnB>
                  </a:tcPr>
                </a:tc>
                <a:tc>
                  <a:txBody>
                    <a:bodyPr/>
                    <a:lstStyle/>
                    <a:p>
                      <a:pPr algn="l" fontAlgn="base"/>
                      <a:r>
                        <a:rPr lang="en-US" sz="1600" b="0">
                          <a:effectLst/>
                        </a:rPr>
                        <a:t>Lists have several built-in methods</a:t>
                      </a:r>
                    </a:p>
                  </a:txBody>
                  <a:tcPr marL="63500" marR="63500" marT="88900" marB="88900" anchor="ctr">
                    <a:lnL>
                      <a:noFill/>
                    </a:lnL>
                    <a:lnR>
                      <a:noFill/>
                    </a:lnR>
                    <a:lnT>
                      <a:noFill/>
                    </a:lnT>
                    <a:lnB>
                      <a:noFill/>
                    </a:lnB>
                  </a:tcPr>
                </a:tc>
                <a:tc>
                  <a:txBody>
                    <a:bodyPr/>
                    <a:lstStyle/>
                    <a:p>
                      <a:pPr algn="l" fontAlgn="base"/>
                      <a:r>
                        <a:rPr lang="en-US" sz="1600" b="0">
                          <a:effectLst/>
                        </a:rPr>
                        <a:t>Tuple does not have many built-in methods.</a:t>
                      </a:r>
                    </a:p>
                  </a:txBody>
                  <a:tcPr marL="63500" marR="63500" marT="88900" marB="88900" anchor="ctr">
                    <a:lnL>
                      <a:noFill/>
                    </a:lnL>
                    <a:lnR>
                      <a:noFill/>
                    </a:lnR>
                    <a:lnT>
                      <a:noFill/>
                    </a:lnT>
                    <a:lnB>
                      <a:noFill/>
                    </a:lnB>
                  </a:tcPr>
                </a:tc>
              </a:tr>
              <a:tr h="0">
                <a:tc>
                  <a:txBody>
                    <a:bodyPr/>
                    <a:lstStyle/>
                    <a:p>
                      <a:pPr algn="l" fontAlgn="base"/>
                      <a:r>
                        <a:rPr lang="en-US" sz="1600" b="0">
                          <a:effectLst/>
                        </a:rPr>
                        <a:t>6</a:t>
                      </a:r>
                    </a:p>
                  </a:txBody>
                  <a:tcPr marL="63500" marR="63500" marT="88900" marB="88900" anchor="ctr">
                    <a:lnL>
                      <a:noFill/>
                    </a:lnL>
                    <a:lnR>
                      <a:noFill/>
                    </a:lnR>
                    <a:lnT>
                      <a:noFill/>
                    </a:lnT>
                    <a:lnB>
                      <a:noFill/>
                    </a:lnB>
                  </a:tcPr>
                </a:tc>
                <a:tc>
                  <a:txBody>
                    <a:bodyPr/>
                    <a:lstStyle/>
                    <a:p>
                      <a:pPr algn="l" fontAlgn="base"/>
                      <a:r>
                        <a:rPr lang="en-US" sz="1600" b="0">
                          <a:effectLst/>
                        </a:rPr>
                        <a:t>The unexpected changes and errors are more likely to occur</a:t>
                      </a:r>
                    </a:p>
                  </a:txBody>
                  <a:tcPr marL="63500" marR="63500" marT="88900" marB="88900" anchor="ctr">
                    <a:lnL>
                      <a:noFill/>
                    </a:lnL>
                    <a:lnR>
                      <a:noFill/>
                    </a:lnR>
                    <a:lnT>
                      <a:noFill/>
                    </a:lnT>
                    <a:lnB>
                      <a:noFill/>
                    </a:lnB>
                  </a:tcPr>
                </a:tc>
                <a:tc>
                  <a:txBody>
                    <a:bodyPr/>
                    <a:lstStyle/>
                    <a:p>
                      <a:pPr algn="l" fontAlgn="base"/>
                      <a:r>
                        <a:rPr lang="en-US" sz="1600" b="0" dirty="0">
                          <a:effectLst/>
                        </a:rPr>
                        <a:t>In tuple, it is hard to take place.</a:t>
                      </a:r>
                    </a:p>
                  </a:txBody>
                  <a:tcPr marL="63500" marR="63500" marT="88900" marB="88900" anchor="ctr">
                    <a:lnL>
                      <a:noFill/>
                    </a:lnL>
                    <a:lnR>
                      <a:noFill/>
                    </a:lnR>
                    <a:lnT>
                      <a:noFill/>
                    </a:lnT>
                    <a:lnB>
                      <a:noFill/>
                    </a:lnB>
                  </a:tcPr>
                </a:tc>
              </a:tr>
            </a:tbl>
          </a:graphicData>
        </a:graphic>
      </p:graphicFrame>
      <p:sp>
        <p:nvSpPr>
          <p:cNvPr id="4" name="Rectangle 1"/>
          <p:cNvSpPr>
            <a:spLocks noChangeArrowheads="1"/>
          </p:cNvSpPr>
          <p:nvPr/>
        </p:nvSpPr>
        <p:spPr bwMode="auto">
          <a:xfrm>
            <a:off x="301625" y="1976438"/>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273239"/>
                </a:solidFill>
                <a:effectLst/>
                <a:latin typeface="urw-din"/>
                <a:cs typeface="Arial" pitchFamily="34" charset="0"/>
              </a:rPr>
              <a:t>Difference Between List and Tuple in Python:</a:t>
            </a:r>
            <a:r>
              <a:rPr kumimoji="0" lang="en-US" altLang="en-US" sz="1200" b="0" i="0" u="none" strike="noStrike" cap="none" normalizeH="0" baseline="0" smtClean="0">
                <a:ln>
                  <a:noFill/>
                </a:ln>
                <a:solidFill>
                  <a:srgbClr val="273239"/>
                </a:solidFill>
                <a:effectLst/>
                <a:latin typeface="urw-din"/>
                <a:cs typeface="Arial" pitchFamily="34" charset="0"/>
              </a:rPr>
              <a:t>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213900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functions in python?</a:t>
            </a:r>
            <a:endParaRPr lang="en-US" dirty="0"/>
          </a:p>
        </p:txBody>
      </p:sp>
      <p:sp>
        <p:nvSpPr>
          <p:cNvPr id="3" name="Rectangle 2"/>
          <p:cNvSpPr/>
          <p:nvPr/>
        </p:nvSpPr>
        <p:spPr>
          <a:xfrm>
            <a:off x="457201" y="1752600"/>
            <a:ext cx="2362200" cy="369332"/>
          </a:xfrm>
          <a:prstGeom prst="rect">
            <a:avLst/>
          </a:prstGeom>
        </p:spPr>
        <p:txBody>
          <a:bodyPr wrap="square">
            <a:spAutoFit/>
          </a:bodyPr>
          <a:lstStyle/>
          <a:p>
            <a:r>
              <a:rPr lang="en-US" dirty="0"/>
              <a:t>Python Functions</a:t>
            </a:r>
          </a:p>
        </p:txBody>
      </p:sp>
      <p:sp>
        <p:nvSpPr>
          <p:cNvPr id="4" name="Rectangle 1"/>
          <p:cNvSpPr>
            <a:spLocks noChangeArrowheads="1"/>
          </p:cNvSpPr>
          <p:nvPr/>
        </p:nvSpPr>
        <p:spPr bwMode="auto">
          <a:xfrm>
            <a:off x="457201" y="1853001"/>
            <a:ext cx="6258172" cy="9950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6176" tIns="126960" rIns="-76176" bIns="12696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Verdana" pitchFamily="34" charset="0"/>
                <a:cs typeface="Arial" pitchFamily="34" charset="0"/>
              </a:rPr>
              <a:t>A function is a block of code which only runs when it is called.</a:t>
            </a:r>
            <a:endParaRPr kumimoji="0" lang="en-US" altLang="en-US"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Verdana" pitchFamily="34" charset="0"/>
                <a:cs typeface="Arial" pitchFamily="34" charset="0"/>
              </a:rPr>
              <a:t>You can pass data, known as parameters, into a function.</a:t>
            </a:r>
            <a:endParaRPr kumimoji="0" lang="en-US" altLang="en-US"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Verdana" pitchFamily="34" charset="0"/>
                <a:cs typeface="Arial" pitchFamily="34" charset="0"/>
              </a:rPr>
              <a:t>A function can return data as a result.</a:t>
            </a:r>
            <a:endParaRPr kumimoji="0" lang="en-US" altLang="en-US" sz="1600" b="0" i="0" u="none" strike="noStrike" cap="none" normalizeH="0" baseline="0" dirty="0" smtClean="0">
              <a:ln>
                <a:noFill/>
              </a:ln>
              <a:solidFill>
                <a:schemeClr val="tx1"/>
              </a:solidFill>
              <a:effectLst/>
              <a:cs typeface="Arial" pitchFamily="34" charset="0"/>
            </a:endParaRPr>
          </a:p>
        </p:txBody>
      </p:sp>
      <p:sp>
        <p:nvSpPr>
          <p:cNvPr id="5" name="Rectangle 2"/>
          <p:cNvSpPr>
            <a:spLocks noChangeArrowheads="1"/>
          </p:cNvSpPr>
          <p:nvPr/>
        </p:nvSpPr>
        <p:spPr bwMode="auto">
          <a:xfrm>
            <a:off x="0" y="45720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3"/>
          <p:cNvSpPr>
            <a:spLocks noChangeArrowheads="1"/>
          </p:cNvSpPr>
          <p:nvPr/>
        </p:nvSpPr>
        <p:spPr bwMode="auto">
          <a:xfrm>
            <a:off x="304800" y="2936179"/>
            <a:ext cx="7162800" cy="6206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smtClean="0">
                <a:ln>
                  <a:noFill/>
                </a:ln>
                <a:solidFill>
                  <a:srgbClr val="000000"/>
                </a:solidFill>
                <a:effectLst/>
                <a:latin typeface="Segoe UI" pitchFamily="34" charset="0"/>
                <a:cs typeface="Segoe UI" pitchFamily="34" charset="0"/>
              </a:rPr>
              <a:t>Creating a Function</a:t>
            </a:r>
          </a:p>
          <a:p>
            <a:pPr marR="0" lvl="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smtClean="0">
                <a:ln>
                  <a:noFill/>
                </a:ln>
                <a:solidFill>
                  <a:srgbClr val="000000"/>
                </a:solidFill>
                <a:effectLst/>
                <a:latin typeface="Verdana" pitchFamily="34" charset="0"/>
              </a:rPr>
              <a:t>   In Python a function is defined using the </a:t>
            </a:r>
            <a:r>
              <a:rPr kumimoji="0" lang="en-US" altLang="en-US" sz="1600" b="0" i="0" u="none" strike="noStrike" cap="none" normalizeH="0" baseline="0" dirty="0" err="1" smtClean="0">
                <a:ln>
                  <a:noFill/>
                </a:ln>
                <a:solidFill>
                  <a:srgbClr val="DC143C"/>
                </a:solidFill>
                <a:effectLst/>
                <a:latin typeface="Consolas" pitchFamily="49" charset="0"/>
              </a:rPr>
              <a:t>def</a:t>
            </a:r>
            <a:r>
              <a:rPr kumimoji="0" lang="en-US" altLang="en-US" sz="1600" b="0" i="0" u="none" strike="noStrike" cap="none" normalizeH="0" baseline="0" dirty="0" smtClean="0">
                <a:ln>
                  <a:noFill/>
                </a:ln>
                <a:solidFill>
                  <a:srgbClr val="000000"/>
                </a:solidFill>
                <a:effectLst/>
                <a:latin typeface="Verdana" pitchFamily="34" charset="0"/>
              </a:rPr>
              <a:t> keyword:</a:t>
            </a:r>
            <a:endParaRPr kumimoji="0" lang="en-US" altLang="en-US" sz="1600" b="0" i="0" u="none" strike="noStrike" cap="none" normalizeH="0" baseline="0" dirty="0" smtClean="0">
              <a:ln>
                <a:noFill/>
              </a:ln>
              <a:solidFill>
                <a:schemeClr val="tx1"/>
              </a:solidFill>
              <a:effectLst/>
            </a:endParaRPr>
          </a:p>
        </p:txBody>
      </p:sp>
      <p:sp>
        <p:nvSpPr>
          <p:cNvPr id="7" name="Rectangle 6"/>
          <p:cNvSpPr/>
          <p:nvPr/>
        </p:nvSpPr>
        <p:spPr>
          <a:xfrm flipH="1">
            <a:off x="228600" y="3556821"/>
            <a:ext cx="7848600" cy="646331"/>
          </a:xfrm>
          <a:prstGeom prst="rect">
            <a:avLst/>
          </a:prstGeom>
        </p:spPr>
        <p:txBody>
          <a:bodyPr wrap="square">
            <a:spAutoFit/>
          </a:bodyPr>
          <a:lstStyle/>
          <a:p>
            <a:pPr marL="285750" indent="-285750">
              <a:buFont typeface="Wingdings" panose="05000000000000000000" pitchFamily="2" charset="2"/>
              <a:buChar char="§"/>
            </a:pPr>
            <a:r>
              <a:rPr lang="en-US" dirty="0"/>
              <a:t>Calling a Function</a:t>
            </a:r>
          </a:p>
          <a:p>
            <a:r>
              <a:rPr lang="en-US" dirty="0" smtClean="0"/>
              <a:t>    To </a:t>
            </a:r>
            <a:r>
              <a:rPr lang="en-US" dirty="0"/>
              <a:t>call a function, </a:t>
            </a:r>
            <a:r>
              <a:rPr lang="en-US" sz="1600" dirty="0"/>
              <a:t>use</a:t>
            </a:r>
            <a:r>
              <a:rPr lang="en-US" dirty="0"/>
              <a:t> the function name followed by parenthesis:</a:t>
            </a:r>
          </a:p>
        </p:txBody>
      </p:sp>
      <p:sp>
        <p:nvSpPr>
          <p:cNvPr id="8" name="Rectangle 7"/>
          <p:cNvSpPr/>
          <p:nvPr/>
        </p:nvSpPr>
        <p:spPr>
          <a:xfrm>
            <a:off x="304800" y="4267200"/>
            <a:ext cx="8153399" cy="1200329"/>
          </a:xfrm>
          <a:prstGeom prst="rect">
            <a:avLst/>
          </a:prstGeom>
        </p:spPr>
        <p:txBody>
          <a:bodyPr wrap="square">
            <a:spAutoFit/>
          </a:bodyPr>
          <a:lstStyle/>
          <a:p>
            <a:pPr marL="285750" indent="-285750">
              <a:buFont typeface="Wingdings" panose="05000000000000000000" pitchFamily="2" charset="2"/>
              <a:buChar char="§"/>
            </a:pPr>
            <a:r>
              <a:rPr lang="en-US" dirty="0"/>
              <a:t>Arguments</a:t>
            </a:r>
          </a:p>
          <a:p>
            <a:r>
              <a:rPr lang="en-US" dirty="0" smtClean="0"/>
              <a:t>    Information </a:t>
            </a:r>
            <a:r>
              <a:rPr lang="en-US" dirty="0"/>
              <a:t>can be passed into functions as </a:t>
            </a:r>
            <a:r>
              <a:rPr lang="en-US" dirty="0" err="1" smtClean="0"/>
              <a:t>arguments.Arguments</a:t>
            </a:r>
            <a:r>
              <a:rPr lang="en-US" dirty="0" smtClean="0"/>
              <a:t> </a:t>
            </a:r>
            <a:r>
              <a:rPr lang="en-US" dirty="0"/>
              <a:t>are </a:t>
            </a:r>
            <a:r>
              <a:rPr lang="en-US" dirty="0" smtClean="0"/>
              <a:t>                specified </a:t>
            </a:r>
            <a:r>
              <a:rPr lang="en-US" dirty="0"/>
              <a:t>after the function name, inside the parentheses. You can add as many arguments as you want, just separate them with a comma.</a:t>
            </a:r>
          </a:p>
        </p:txBody>
      </p:sp>
      <p:sp>
        <p:nvSpPr>
          <p:cNvPr id="9" name="Rectangle 4"/>
          <p:cNvSpPr>
            <a:spLocks noChangeArrowheads="1"/>
          </p:cNvSpPr>
          <p:nvPr/>
        </p:nvSpPr>
        <p:spPr bwMode="auto">
          <a:xfrm rot="10800000" flipV="1">
            <a:off x="609600" y="5517913"/>
            <a:ext cx="7010400" cy="6206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smtClean="0">
                <a:ln>
                  <a:noFill/>
                </a:ln>
                <a:solidFill>
                  <a:srgbClr val="000000"/>
                </a:solidFill>
                <a:effectLst/>
                <a:latin typeface="Segoe UI" pitchFamily="34" charset="0"/>
                <a:cs typeface="Segoe UI" pitchFamily="34" charset="0"/>
              </a:rPr>
              <a:t>Return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Verdana" pitchFamily="34" charset="0"/>
              </a:rPr>
              <a:t>To let a function return a value, use the </a:t>
            </a:r>
            <a:r>
              <a:rPr kumimoji="0" lang="en-US" altLang="en-US" sz="1600" b="0" i="0" u="none" strike="noStrike" cap="none" normalizeH="0" baseline="0" dirty="0" smtClean="0">
                <a:ln>
                  <a:noFill/>
                </a:ln>
                <a:solidFill>
                  <a:srgbClr val="DC143C"/>
                </a:solidFill>
                <a:effectLst/>
                <a:latin typeface="Consolas" pitchFamily="49" charset="0"/>
              </a:rPr>
              <a:t>return</a:t>
            </a:r>
            <a:r>
              <a:rPr kumimoji="0" lang="en-US" altLang="en-US" sz="1600" b="0" i="0" u="none" strike="noStrike" cap="none" normalizeH="0" baseline="0" dirty="0" smtClean="0">
                <a:ln>
                  <a:noFill/>
                </a:ln>
                <a:solidFill>
                  <a:srgbClr val="000000"/>
                </a:solidFill>
                <a:effectLst/>
                <a:latin typeface="Verdana" pitchFamily="34" charset="0"/>
              </a:rPr>
              <a:t> statement:</a:t>
            </a:r>
            <a:endParaRPr kumimoji="0" lang="en-US" altLang="en-US" sz="1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836796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lamda</a:t>
            </a:r>
            <a:r>
              <a:rPr lang="en-US" dirty="0" smtClean="0"/>
              <a:t> function?</a:t>
            </a:r>
            <a:endParaRPr lang="en-US" dirty="0"/>
          </a:p>
        </p:txBody>
      </p:sp>
      <p:sp>
        <p:nvSpPr>
          <p:cNvPr id="3" name="Rectangle 1"/>
          <p:cNvSpPr>
            <a:spLocks noChangeArrowheads="1"/>
          </p:cNvSpPr>
          <p:nvPr/>
        </p:nvSpPr>
        <p:spPr bwMode="auto">
          <a:xfrm>
            <a:off x="381000" y="1891600"/>
            <a:ext cx="8229600" cy="33547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52352"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urw-din"/>
                <a:cs typeface="Arial" pitchFamily="34" charset="0"/>
              </a:rPr>
              <a:t>Python Lambda Functions are anonymous function means that the function is without a name. As we already know that the </a:t>
            </a:r>
            <a:r>
              <a:rPr kumimoji="0" lang="en-US" altLang="en-US" sz="1600" b="0" i="1" u="none" strike="noStrike" cap="none" normalizeH="0" baseline="0" dirty="0" err="1" smtClean="0">
                <a:ln>
                  <a:noFill/>
                </a:ln>
                <a:solidFill>
                  <a:srgbClr val="273239"/>
                </a:solidFill>
                <a:effectLst/>
                <a:latin typeface="urw-din"/>
                <a:cs typeface="Arial" pitchFamily="34" charset="0"/>
              </a:rPr>
              <a:t>def</a:t>
            </a:r>
            <a:r>
              <a:rPr kumimoji="0" lang="en-US" altLang="en-US" sz="1600" b="0" i="0" u="none" strike="noStrike" cap="none" normalizeH="0" baseline="0" dirty="0" smtClean="0">
                <a:ln>
                  <a:noFill/>
                </a:ln>
                <a:solidFill>
                  <a:srgbClr val="273239"/>
                </a:solidFill>
                <a:effectLst/>
                <a:latin typeface="urw-din"/>
                <a:cs typeface="Arial" pitchFamily="34" charset="0"/>
              </a:rPr>
              <a:t> keyword is used to define a normal function in Python. Similarly, the </a:t>
            </a:r>
            <a:r>
              <a:rPr kumimoji="0" lang="en-US" altLang="en-US" sz="1600" b="0" i="1" u="none" strike="noStrike" cap="none" normalizeH="0" baseline="0" dirty="0" smtClean="0">
                <a:ln>
                  <a:noFill/>
                </a:ln>
                <a:solidFill>
                  <a:srgbClr val="273239"/>
                </a:solidFill>
                <a:effectLst/>
                <a:latin typeface="urw-din"/>
                <a:cs typeface="Arial" pitchFamily="34" charset="0"/>
              </a:rPr>
              <a:t>lambda</a:t>
            </a:r>
            <a:r>
              <a:rPr kumimoji="0" lang="en-US" altLang="en-US" sz="1600" b="0" i="0" u="none" strike="noStrike" cap="none" normalizeH="0" baseline="0" dirty="0" smtClean="0">
                <a:ln>
                  <a:noFill/>
                </a:ln>
                <a:solidFill>
                  <a:srgbClr val="273239"/>
                </a:solidFill>
                <a:effectLst/>
                <a:latin typeface="urw-din"/>
                <a:cs typeface="Arial" pitchFamily="34" charset="0"/>
              </a:rPr>
              <a:t> keyword is used to define an anonymous function in Python. </a:t>
            </a:r>
            <a:endParaRPr kumimoji="0" lang="en-US" altLang="en-US"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273239"/>
                </a:solidFill>
                <a:effectLst/>
                <a:latin typeface="urw-din"/>
                <a:cs typeface="Arial" pitchFamily="34" charset="0"/>
              </a:rPr>
              <a:t>Python Lambda Function Syntax:</a:t>
            </a:r>
            <a:endParaRPr kumimoji="0" lang="en-US" altLang="en-US" sz="1600" b="0" i="0" u="none" strike="noStrike" cap="none" normalizeH="0" baseline="0" dirty="0" smtClean="0">
              <a:ln>
                <a:noFill/>
              </a:ln>
              <a:solidFill>
                <a:srgbClr val="273239"/>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itchFamily="49" charset="0"/>
                <a:cs typeface="Arial" pitchFamily="34" charset="0"/>
              </a:rPr>
              <a:t>lambda arguments: expression</a:t>
            </a:r>
            <a:endParaRPr kumimoji="0" lang="en-US" altLang="en-US"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rgbClr val="273239"/>
                </a:solidFill>
                <a:effectLst/>
                <a:latin typeface="urw-din"/>
                <a:cs typeface="Arial" pitchFamily="34" charset="0"/>
              </a:rPr>
              <a:t>This function can have any number of arguments but only one expression, which is evaluated and returned.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rgbClr val="273239"/>
                </a:solidFill>
                <a:effectLst/>
                <a:latin typeface="urw-din"/>
                <a:cs typeface="Arial" pitchFamily="34" charset="0"/>
              </a:rPr>
              <a:t>One is free to use lambda functions wherever function objects are required.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rgbClr val="273239"/>
                </a:solidFill>
                <a:effectLst/>
                <a:latin typeface="urw-din"/>
                <a:cs typeface="Arial" pitchFamily="34" charset="0"/>
              </a:rPr>
              <a:t>You need to keep in your knowledge that lambda functions are syntactically restricted to a single expression.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rgbClr val="273239"/>
                </a:solidFill>
                <a:effectLst/>
                <a:latin typeface="urw-din"/>
                <a:cs typeface="Arial" pitchFamily="34" charset="0"/>
              </a:rPr>
              <a:t>It has various uses in particular fields of programming besides other types of expressions in functions.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cs typeface="Arial" pitchFamily="34" charset="0"/>
            </a:endParaRPr>
          </a:p>
        </p:txBody>
      </p:sp>
    </p:spTree>
    <p:extLst>
      <p:ext uri="{BB962C8B-B14F-4D97-AF65-F5344CB8AC3E}">
        <p14:creationId xmlns:p14="http://schemas.microsoft.com/office/powerpoint/2010/main" val="2700945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534400" cy="758952"/>
          </a:xfrm>
        </p:spPr>
        <p:txBody>
          <a:bodyPr>
            <a:normAutofit fontScale="90000"/>
          </a:bodyPr>
          <a:lstStyle/>
          <a:p>
            <a:r>
              <a:rPr lang="en-US" dirty="0" smtClean="0"/>
              <a:t>How can you generate random numbers in python?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29279504"/>
              </p:ext>
            </p:extLst>
          </p:nvPr>
        </p:nvGraphicFramePr>
        <p:xfrm>
          <a:off x="685801" y="1447800"/>
          <a:ext cx="6705599" cy="4982255"/>
        </p:xfrm>
        <a:graphic>
          <a:graphicData uri="http://schemas.openxmlformats.org/drawingml/2006/table">
            <a:tbl>
              <a:tblPr/>
              <a:tblGrid>
                <a:gridCol w="3734448"/>
                <a:gridCol w="2971151"/>
              </a:tblGrid>
              <a:tr h="172789">
                <a:tc>
                  <a:txBody>
                    <a:bodyPr/>
                    <a:lstStyle/>
                    <a:p>
                      <a:pPr algn="ctr" fontAlgn="ctr"/>
                      <a:r>
                        <a:rPr lang="en-US" sz="900" b="1">
                          <a:effectLst/>
                          <a:latin typeface="inherit"/>
                        </a:rPr>
                        <a:t>Function</a:t>
                      </a:r>
                      <a:endParaRPr lang="en-US" sz="900">
                        <a:effectLst/>
                      </a:endParaRPr>
                    </a:p>
                  </a:txBody>
                  <a:tcPr marL="15172" marR="15172" marT="15172" marB="15172" anchor="ctr">
                    <a:lnL>
                      <a:noFill/>
                    </a:lnL>
                    <a:lnR>
                      <a:noFill/>
                    </a:lnR>
                    <a:lnT>
                      <a:noFill/>
                    </a:lnT>
                    <a:lnB w="6350"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US" sz="900" b="1">
                          <a:effectLst/>
                          <a:latin typeface="inherit"/>
                        </a:rPr>
                        <a:t>What it does</a:t>
                      </a:r>
                      <a:endParaRPr lang="en-US" sz="900">
                        <a:effectLst/>
                      </a:endParaRPr>
                    </a:p>
                  </a:txBody>
                  <a:tcPr marL="15172" marR="15172" marT="15172" marB="15172" anchor="ctr">
                    <a:lnL>
                      <a:noFill/>
                    </a:lnL>
                    <a:lnR>
                      <a:noFill/>
                    </a:lnR>
                    <a:lnT>
                      <a:noFill/>
                    </a:lnT>
                    <a:lnB w="6350" cap="flat" cmpd="sng" algn="ctr">
                      <a:solidFill>
                        <a:srgbClr val="F1F1F1"/>
                      </a:solidFill>
                      <a:prstDash val="solid"/>
                      <a:round/>
                      <a:headEnd type="none" w="med" len="med"/>
                      <a:tailEnd type="none" w="med" len="med"/>
                    </a:lnB>
                    <a:solidFill>
                      <a:srgbClr val="FFFFFF"/>
                    </a:solidFill>
                  </a:tcPr>
                </a:tc>
              </a:tr>
              <a:tr h="738741">
                <a:tc>
                  <a:txBody>
                    <a:bodyPr/>
                    <a:lstStyle/>
                    <a:p>
                      <a:pPr algn="ctr" fontAlgn="ctr"/>
                      <a:r>
                        <a:rPr lang="en-US" sz="900" b="0" dirty="0" err="1">
                          <a:effectLst/>
                          <a:latin typeface="inherit"/>
                        </a:rPr>
                        <a:t>randint</a:t>
                      </a:r>
                      <a:r>
                        <a:rPr lang="en-US" sz="900" b="0" dirty="0">
                          <a:effectLst/>
                          <a:latin typeface="inherit"/>
                        </a:rPr>
                        <a:t>(x, y)</a:t>
                      </a:r>
                      <a:endParaRPr lang="en-US" sz="900" dirty="0">
                        <a:effectLst/>
                      </a:endParaRPr>
                    </a:p>
                  </a:txBody>
                  <a:tcPr marL="15172" marR="15172" marT="15172" marB="15172" anchor="ctr">
                    <a:lnL>
                      <a:noFill/>
                    </a:lnL>
                    <a:lnR>
                      <a:noFill/>
                    </a:lnR>
                    <a:lnT w="6350" cap="flat" cmpd="sng" algn="ctr">
                      <a:solidFill>
                        <a:srgbClr val="F1F1F1"/>
                      </a:solidFill>
                      <a:prstDash val="solid"/>
                      <a:round/>
                      <a:headEnd type="none" w="med" len="med"/>
                      <a:tailEnd type="none" w="med" len="med"/>
                    </a:lnT>
                    <a:lnB w="6350"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US" sz="900" b="0">
                          <a:effectLst/>
                          <a:latin typeface="inherit"/>
                        </a:rPr>
                        <a:t>Generates a random integer from x to y, including the x and y.</a:t>
                      </a:r>
                      <a:endParaRPr lang="en-US" sz="900">
                        <a:effectLst/>
                      </a:endParaRPr>
                    </a:p>
                  </a:txBody>
                  <a:tcPr marL="15172" marR="15172" marT="15172" marB="15172" anchor="ctr">
                    <a:lnL>
                      <a:noFill/>
                    </a:lnL>
                    <a:lnR>
                      <a:noFill/>
                    </a:lnR>
                    <a:lnT w="6350" cap="flat" cmpd="sng" algn="ctr">
                      <a:solidFill>
                        <a:srgbClr val="F1F1F1"/>
                      </a:solidFill>
                      <a:prstDash val="solid"/>
                      <a:round/>
                      <a:headEnd type="none" w="med" len="med"/>
                      <a:tailEnd type="none" w="med" len="med"/>
                    </a:lnT>
                    <a:lnB w="6350" cap="flat" cmpd="sng" algn="ctr">
                      <a:solidFill>
                        <a:srgbClr val="F1F1F1"/>
                      </a:solidFill>
                      <a:prstDash val="solid"/>
                      <a:round/>
                      <a:headEnd type="none" w="med" len="med"/>
                      <a:tailEnd type="none" w="med" len="med"/>
                    </a:lnB>
                    <a:solidFill>
                      <a:srgbClr val="F1F1F1"/>
                    </a:solidFill>
                  </a:tcPr>
                </a:tc>
              </a:tr>
              <a:tr h="597253">
                <a:tc>
                  <a:txBody>
                    <a:bodyPr/>
                    <a:lstStyle/>
                    <a:p>
                      <a:pPr algn="ctr" fontAlgn="ctr"/>
                      <a:r>
                        <a:rPr lang="en-US" sz="900" b="0">
                          <a:effectLst/>
                          <a:latin typeface="inherit"/>
                        </a:rPr>
                        <a:t>randrange(start, stop, step)</a:t>
                      </a:r>
                      <a:endParaRPr lang="en-US" sz="900">
                        <a:effectLst/>
                      </a:endParaRPr>
                    </a:p>
                  </a:txBody>
                  <a:tcPr marL="15172" marR="15172" marT="15172" marB="15172" anchor="ctr">
                    <a:lnL>
                      <a:noFill/>
                    </a:lnL>
                    <a:lnR>
                      <a:noFill/>
                    </a:lnR>
                    <a:lnT w="6350" cap="flat" cmpd="sng" algn="ctr">
                      <a:solidFill>
                        <a:srgbClr val="F1F1F1"/>
                      </a:solidFill>
                      <a:prstDash val="solid"/>
                      <a:round/>
                      <a:headEnd type="none" w="med" len="med"/>
                      <a:tailEnd type="none" w="med" len="med"/>
                    </a:lnT>
                    <a:lnB w="6350"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US" sz="900" b="0">
                          <a:effectLst/>
                          <a:latin typeface="inherit"/>
                        </a:rPr>
                        <a:t>Generates a random integer in the range(start, stop, step)</a:t>
                      </a:r>
                      <a:endParaRPr lang="en-US" sz="900">
                        <a:effectLst/>
                      </a:endParaRPr>
                    </a:p>
                  </a:txBody>
                  <a:tcPr marL="15172" marR="15172" marT="15172" marB="15172" anchor="ctr">
                    <a:lnL>
                      <a:noFill/>
                    </a:lnL>
                    <a:lnR>
                      <a:noFill/>
                    </a:lnR>
                    <a:lnT w="6350" cap="flat" cmpd="sng" algn="ctr">
                      <a:solidFill>
                        <a:srgbClr val="F1F1F1"/>
                      </a:solidFill>
                      <a:prstDash val="solid"/>
                      <a:round/>
                      <a:headEnd type="none" w="med" len="med"/>
                      <a:tailEnd type="none" w="med" len="med"/>
                    </a:lnT>
                    <a:lnB w="6350" cap="flat" cmpd="sng" algn="ctr">
                      <a:solidFill>
                        <a:srgbClr val="F1F1F1"/>
                      </a:solidFill>
                      <a:prstDash val="solid"/>
                      <a:round/>
                      <a:headEnd type="none" w="med" len="med"/>
                      <a:tailEnd type="none" w="med" len="med"/>
                    </a:lnB>
                    <a:solidFill>
                      <a:srgbClr val="FFFFFF"/>
                    </a:solidFill>
                  </a:tcPr>
                </a:tc>
              </a:tr>
              <a:tr h="597253">
                <a:tc>
                  <a:txBody>
                    <a:bodyPr/>
                    <a:lstStyle/>
                    <a:p>
                      <a:pPr algn="ctr" fontAlgn="ctr"/>
                      <a:r>
                        <a:rPr lang="en-US" sz="900" b="0">
                          <a:effectLst/>
                          <a:latin typeface="inherit"/>
                        </a:rPr>
                        <a:t>random()</a:t>
                      </a:r>
                      <a:endParaRPr lang="en-US" sz="900">
                        <a:effectLst/>
                      </a:endParaRPr>
                    </a:p>
                  </a:txBody>
                  <a:tcPr marL="15172" marR="15172" marT="15172" marB="15172" anchor="ctr">
                    <a:lnL>
                      <a:noFill/>
                    </a:lnL>
                    <a:lnR>
                      <a:noFill/>
                    </a:lnR>
                    <a:lnT w="6350" cap="flat" cmpd="sng" algn="ctr">
                      <a:solidFill>
                        <a:srgbClr val="F1F1F1"/>
                      </a:solidFill>
                      <a:prstDash val="solid"/>
                      <a:round/>
                      <a:headEnd type="none" w="med" len="med"/>
                      <a:tailEnd type="none" w="med" len="med"/>
                    </a:lnT>
                    <a:lnB w="6350"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US" sz="900" b="0">
                          <a:effectLst/>
                          <a:latin typeface="inherit"/>
                        </a:rPr>
                        <a:t>Generates a random floating-point number in the interval [0,1)</a:t>
                      </a:r>
                      <a:endParaRPr lang="en-US" sz="900">
                        <a:effectLst/>
                      </a:endParaRPr>
                    </a:p>
                  </a:txBody>
                  <a:tcPr marL="15172" marR="15172" marT="15172" marB="15172" anchor="ctr">
                    <a:lnL>
                      <a:noFill/>
                    </a:lnL>
                    <a:lnR>
                      <a:noFill/>
                    </a:lnR>
                    <a:lnT w="6350" cap="flat" cmpd="sng" algn="ctr">
                      <a:solidFill>
                        <a:srgbClr val="F1F1F1"/>
                      </a:solidFill>
                      <a:prstDash val="solid"/>
                      <a:round/>
                      <a:headEnd type="none" w="med" len="med"/>
                      <a:tailEnd type="none" w="med" len="med"/>
                    </a:lnT>
                    <a:lnB w="6350" cap="flat" cmpd="sng" algn="ctr">
                      <a:solidFill>
                        <a:srgbClr val="F1F1F1"/>
                      </a:solidFill>
                      <a:prstDash val="solid"/>
                      <a:round/>
                      <a:headEnd type="none" w="med" len="med"/>
                      <a:tailEnd type="none" w="med" len="med"/>
                    </a:lnB>
                    <a:solidFill>
                      <a:srgbClr val="F1F1F1"/>
                    </a:solidFill>
                  </a:tcPr>
                </a:tc>
              </a:tr>
              <a:tr h="455765">
                <a:tc>
                  <a:txBody>
                    <a:bodyPr/>
                    <a:lstStyle/>
                    <a:p>
                      <a:pPr algn="ctr" fontAlgn="ctr"/>
                      <a:r>
                        <a:rPr lang="en-US" sz="900" b="0">
                          <a:effectLst/>
                          <a:latin typeface="inherit"/>
                        </a:rPr>
                        <a:t>uniform(x, y)</a:t>
                      </a:r>
                      <a:endParaRPr lang="en-US" sz="900">
                        <a:effectLst/>
                      </a:endParaRPr>
                    </a:p>
                  </a:txBody>
                  <a:tcPr marL="15172" marR="15172" marT="15172" marB="15172" anchor="ctr">
                    <a:lnL>
                      <a:noFill/>
                    </a:lnL>
                    <a:lnR>
                      <a:noFill/>
                    </a:lnR>
                    <a:lnT w="6350" cap="flat" cmpd="sng" algn="ctr">
                      <a:solidFill>
                        <a:srgbClr val="F1F1F1"/>
                      </a:solidFill>
                      <a:prstDash val="solid"/>
                      <a:round/>
                      <a:headEnd type="none" w="med" len="med"/>
                      <a:tailEnd type="none" w="med" len="med"/>
                    </a:lnT>
                    <a:lnB w="6350"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US" sz="900" b="0">
                          <a:effectLst/>
                          <a:latin typeface="inherit"/>
                        </a:rPr>
                        <a:t>It generates a floating-point value between x and y. </a:t>
                      </a:r>
                      <a:endParaRPr lang="en-US" sz="900">
                        <a:effectLst/>
                      </a:endParaRPr>
                    </a:p>
                  </a:txBody>
                  <a:tcPr marL="15172" marR="15172" marT="15172" marB="15172" anchor="ctr">
                    <a:lnL>
                      <a:noFill/>
                    </a:lnL>
                    <a:lnR>
                      <a:noFill/>
                    </a:lnR>
                    <a:lnT w="6350" cap="flat" cmpd="sng" algn="ctr">
                      <a:solidFill>
                        <a:srgbClr val="F1F1F1"/>
                      </a:solidFill>
                      <a:prstDash val="solid"/>
                      <a:round/>
                      <a:headEnd type="none" w="med" len="med"/>
                      <a:tailEnd type="none" w="med" len="med"/>
                    </a:lnT>
                    <a:lnB w="6350" cap="flat" cmpd="sng" algn="ctr">
                      <a:solidFill>
                        <a:srgbClr val="F1F1F1"/>
                      </a:solidFill>
                      <a:prstDash val="solid"/>
                      <a:round/>
                      <a:headEnd type="none" w="med" len="med"/>
                      <a:tailEnd type="none" w="med" len="med"/>
                    </a:lnB>
                    <a:solidFill>
                      <a:srgbClr val="FFFFFF"/>
                    </a:solidFill>
                  </a:tcPr>
                </a:tc>
              </a:tr>
              <a:tr h="738741">
                <a:tc>
                  <a:txBody>
                    <a:bodyPr/>
                    <a:lstStyle/>
                    <a:p>
                      <a:pPr algn="ctr" fontAlgn="ctr"/>
                      <a:r>
                        <a:rPr lang="en-US" sz="900" b="0">
                          <a:effectLst/>
                          <a:latin typeface="inherit"/>
                        </a:rPr>
                        <a:t>sample(population, k)</a:t>
                      </a:r>
                      <a:endParaRPr lang="en-US" sz="900">
                        <a:effectLst/>
                      </a:endParaRPr>
                    </a:p>
                  </a:txBody>
                  <a:tcPr marL="15172" marR="15172" marT="15172" marB="15172" anchor="ctr">
                    <a:lnL>
                      <a:noFill/>
                    </a:lnL>
                    <a:lnR>
                      <a:noFill/>
                    </a:lnR>
                    <a:lnT w="6350" cap="flat" cmpd="sng" algn="ctr">
                      <a:solidFill>
                        <a:srgbClr val="F1F1F1"/>
                      </a:solidFill>
                      <a:prstDash val="solid"/>
                      <a:round/>
                      <a:headEnd type="none" w="med" len="med"/>
                      <a:tailEnd type="none" w="med" len="med"/>
                    </a:lnT>
                    <a:lnB w="6350"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US" sz="900" b="0">
                          <a:effectLst/>
                          <a:latin typeface="inherit"/>
                        </a:rPr>
                        <a:t>Selects k unique random elements from a population sequence or set.</a:t>
                      </a:r>
                      <a:endParaRPr lang="en-US" sz="900">
                        <a:effectLst/>
                      </a:endParaRPr>
                    </a:p>
                  </a:txBody>
                  <a:tcPr marL="15172" marR="15172" marT="15172" marB="15172" anchor="ctr">
                    <a:lnL>
                      <a:noFill/>
                    </a:lnL>
                    <a:lnR>
                      <a:noFill/>
                    </a:lnR>
                    <a:lnT w="6350" cap="flat" cmpd="sng" algn="ctr">
                      <a:solidFill>
                        <a:srgbClr val="F1F1F1"/>
                      </a:solidFill>
                      <a:prstDash val="solid"/>
                      <a:round/>
                      <a:headEnd type="none" w="med" len="med"/>
                      <a:tailEnd type="none" w="med" len="med"/>
                    </a:lnT>
                    <a:lnB w="6350" cap="flat" cmpd="sng" algn="ctr">
                      <a:solidFill>
                        <a:srgbClr val="F1F1F1"/>
                      </a:solidFill>
                      <a:prstDash val="solid"/>
                      <a:round/>
                      <a:headEnd type="none" w="med" len="med"/>
                      <a:tailEnd type="none" w="med" len="med"/>
                    </a:lnB>
                    <a:solidFill>
                      <a:srgbClr val="F1F1F1"/>
                    </a:solidFill>
                  </a:tcPr>
                </a:tc>
              </a:tr>
              <a:tr h="628695">
                <a:tc>
                  <a:txBody>
                    <a:bodyPr/>
                    <a:lstStyle/>
                    <a:p>
                      <a:pPr algn="ctr" fontAlgn="ctr"/>
                      <a:r>
                        <a:rPr lang="en-US" sz="900" b="0">
                          <a:effectLst/>
                          <a:latin typeface="inherit"/>
                        </a:rPr>
                        <a:t>choice(seq)</a:t>
                      </a:r>
                      <a:endParaRPr lang="en-US" sz="900">
                        <a:effectLst/>
                      </a:endParaRPr>
                    </a:p>
                  </a:txBody>
                  <a:tcPr marL="15172" marR="15172" marT="15172" marB="15172" anchor="ctr">
                    <a:lnL>
                      <a:noFill/>
                    </a:lnL>
                    <a:lnR>
                      <a:noFill/>
                    </a:lnR>
                    <a:lnT w="6350" cap="flat" cmpd="sng" algn="ctr">
                      <a:solidFill>
                        <a:srgbClr val="F1F1F1"/>
                      </a:solidFill>
                      <a:prstDash val="solid"/>
                      <a:round/>
                      <a:headEnd type="none" w="med" len="med"/>
                      <a:tailEnd type="none" w="med" len="med"/>
                    </a:lnT>
                    <a:lnB w="6350"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US" sz="900" b="0" dirty="0">
                          <a:effectLst/>
                          <a:latin typeface="inherit"/>
                        </a:rPr>
                        <a:t>Chooses a random element </a:t>
                      </a:r>
                      <a:r>
                        <a:rPr lang="en-US" sz="1100" b="0" dirty="0">
                          <a:effectLst/>
                          <a:latin typeface="inherit"/>
                        </a:rPr>
                        <a:t>from</a:t>
                      </a:r>
                      <a:r>
                        <a:rPr lang="en-US" sz="900" b="0" dirty="0">
                          <a:effectLst/>
                          <a:latin typeface="inherit"/>
                        </a:rPr>
                        <a:t> a non-empty sequence seq.</a:t>
                      </a:r>
                      <a:endParaRPr lang="en-US" sz="900" dirty="0">
                        <a:effectLst/>
                      </a:endParaRPr>
                    </a:p>
                  </a:txBody>
                  <a:tcPr marL="15172" marR="15172" marT="15172" marB="15172" anchor="ctr">
                    <a:lnL>
                      <a:noFill/>
                    </a:lnL>
                    <a:lnR>
                      <a:noFill/>
                    </a:lnR>
                    <a:lnT w="6350" cap="flat" cmpd="sng" algn="ctr">
                      <a:solidFill>
                        <a:srgbClr val="F1F1F1"/>
                      </a:solidFill>
                      <a:prstDash val="solid"/>
                      <a:round/>
                      <a:headEnd type="none" w="med" len="med"/>
                      <a:tailEnd type="none" w="med" len="med"/>
                    </a:lnT>
                    <a:lnB w="6350" cap="flat" cmpd="sng" algn="ctr">
                      <a:solidFill>
                        <a:srgbClr val="F1F1F1"/>
                      </a:solidFill>
                      <a:prstDash val="solid"/>
                      <a:round/>
                      <a:headEnd type="none" w="med" len="med"/>
                      <a:tailEnd type="none" w="med" len="med"/>
                    </a:lnB>
                    <a:solidFill>
                      <a:srgbClr val="FFFFFF"/>
                    </a:solidFill>
                  </a:tcPr>
                </a:tc>
              </a:tr>
              <a:tr h="314277">
                <a:tc>
                  <a:txBody>
                    <a:bodyPr/>
                    <a:lstStyle/>
                    <a:p>
                      <a:pPr algn="ctr" fontAlgn="ctr"/>
                      <a:r>
                        <a:rPr lang="en-US" sz="900" b="0">
                          <a:effectLst/>
                          <a:latin typeface="inherit"/>
                        </a:rPr>
                        <a:t>shuffle(x)</a:t>
                      </a:r>
                      <a:endParaRPr lang="en-US" sz="900">
                        <a:effectLst/>
                      </a:endParaRPr>
                    </a:p>
                  </a:txBody>
                  <a:tcPr marL="15172" marR="15172" marT="15172" marB="15172" anchor="ctr">
                    <a:lnL>
                      <a:noFill/>
                    </a:lnL>
                    <a:lnR>
                      <a:noFill/>
                    </a:lnR>
                    <a:lnT w="6350" cap="flat" cmpd="sng" algn="ctr">
                      <a:solidFill>
                        <a:srgbClr val="F1F1F1"/>
                      </a:solidFill>
                      <a:prstDash val="solid"/>
                      <a:round/>
                      <a:headEnd type="none" w="med" len="med"/>
                      <a:tailEnd type="none" w="med" len="med"/>
                    </a:lnT>
                    <a:lnB w="6350"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US" sz="900" b="0">
                          <a:effectLst/>
                          <a:latin typeface="inherit"/>
                        </a:rPr>
                        <a:t>Shuffles list x in place.</a:t>
                      </a:r>
                      <a:endParaRPr lang="en-US" sz="900">
                        <a:effectLst/>
                      </a:endParaRPr>
                    </a:p>
                  </a:txBody>
                  <a:tcPr marL="15172" marR="15172" marT="15172" marB="15172" anchor="ctr">
                    <a:lnL>
                      <a:noFill/>
                    </a:lnL>
                    <a:lnR>
                      <a:noFill/>
                    </a:lnR>
                    <a:lnT w="6350" cap="flat" cmpd="sng" algn="ctr">
                      <a:solidFill>
                        <a:srgbClr val="F1F1F1"/>
                      </a:solidFill>
                      <a:prstDash val="solid"/>
                      <a:round/>
                      <a:headEnd type="none" w="med" len="med"/>
                      <a:tailEnd type="none" w="med" len="med"/>
                    </a:lnT>
                    <a:lnB w="6350" cap="flat" cmpd="sng" algn="ctr">
                      <a:solidFill>
                        <a:srgbClr val="F1F1F1"/>
                      </a:solidFill>
                      <a:prstDash val="solid"/>
                      <a:round/>
                      <a:headEnd type="none" w="med" len="med"/>
                      <a:tailEnd type="none" w="med" len="med"/>
                    </a:lnB>
                    <a:solidFill>
                      <a:srgbClr val="F1F1F1"/>
                    </a:solidFill>
                  </a:tcPr>
                </a:tc>
              </a:tr>
              <a:tr h="738741">
                <a:tc>
                  <a:txBody>
                    <a:bodyPr/>
                    <a:lstStyle/>
                    <a:p>
                      <a:pPr algn="ctr" fontAlgn="ctr"/>
                      <a:r>
                        <a:rPr lang="en-US" sz="900" b="0">
                          <a:effectLst/>
                          <a:latin typeface="inherit"/>
                        </a:rPr>
                        <a:t>seed(x)</a:t>
                      </a:r>
                      <a:endParaRPr lang="en-US" sz="900">
                        <a:effectLst/>
                      </a:endParaRPr>
                    </a:p>
                  </a:txBody>
                  <a:tcPr marL="15172" marR="15172" marT="15172" marB="15172" anchor="ctr">
                    <a:lnL>
                      <a:noFill/>
                    </a:lnL>
                    <a:lnR>
                      <a:noFill/>
                    </a:lnR>
                    <a:lnT w="6350" cap="flat" cmpd="sng" algn="ctr">
                      <a:solidFill>
                        <a:srgbClr val="F1F1F1"/>
                      </a:solidFill>
                      <a:prstDash val="solid"/>
                      <a:round/>
                      <a:headEnd type="none" w="med" len="med"/>
                      <a:tailEnd type="none" w="med" len="med"/>
                    </a:lnT>
                    <a:lnB w="6350"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US" sz="900" b="0" dirty="0">
                          <a:effectLst/>
                          <a:latin typeface="inherit"/>
                        </a:rPr>
                        <a:t>Generates the same sequence of random numbers every time you call seed(x).</a:t>
                      </a:r>
                      <a:endParaRPr lang="en-US" sz="900" dirty="0">
                        <a:effectLst/>
                      </a:endParaRPr>
                    </a:p>
                  </a:txBody>
                  <a:tcPr marL="15172" marR="15172" marT="15172" marB="15172" anchor="ctr">
                    <a:lnL>
                      <a:noFill/>
                    </a:lnL>
                    <a:lnR>
                      <a:noFill/>
                    </a:lnR>
                    <a:lnT w="6350" cap="flat" cmpd="sng" algn="ctr">
                      <a:solidFill>
                        <a:srgbClr val="F1F1F1"/>
                      </a:solidFill>
                      <a:prstDash val="solid"/>
                      <a:round/>
                      <a:headEnd type="none" w="med" len="med"/>
                      <a:tailEnd type="none" w="med" len="med"/>
                    </a:lnT>
                    <a:lnB w="6350" cap="flat" cmpd="sng" algn="ctr">
                      <a:solidFill>
                        <a:srgbClr val="F1F1F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610119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the difference between range and </a:t>
            </a:r>
            <a:r>
              <a:rPr lang="en-US" dirty="0" err="1" smtClean="0"/>
              <a:t>xrange</a:t>
            </a:r>
            <a:r>
              <a:rPr lang="en-US" dirty="0" smtClean="0"/>
              <a:t>?</a:t>
            </a:r>
            <a:endParaRPr lang="en-US" dirty="0"/>
          </a:p>
        </p:txBody>
      </p:sp>
      <p:sp>
        <p:nvSpPr>
          <p:cNvPr id="4" name="Rectangle 3"/>
          <p:cNvSpPr/>
          <p:nvPr/>
        </p:nvSpPr>
        <p:spPr>
          <a:xfrm>
            <a:off x="533400" y="1524001"/>
            <a:ext cx="7924800" cy="5078313"/>
          </a:xfrm>
          <a:prstGeom prst="rect">
            <a:avLst/>
          </a:prstGeom>
        </p:spPr>
        <p:txBody>
          <a:bodyPr wrap="square">
            <a:spAutoFit/>
          </a:bodyPr>
          <a:lstStyle/>
          <a:p>
            <a:pPr fontAlgn="base"/>
            <a:r>
              <a:rPr lang="en-US" dirty="0"/>
              <a:t>The range() and </a:t>
            </a:r>
            <a:r>
              <a:rPr lang="en-US" dirty="0" err="1"/>
              <a:t>xrange</a:t>
            </a:r>
            <a:r>
              <a:rPr lang="en-US" dirty="0"/>
              <a:t>() are two functions that could be used to iterate a certain number of times in </a:t>
            </a:r>
            <a:r>
              <a:rPr lang="en-US" u="sng" dirty="0">
                <a:hlinkClick r:id="rId2"/>
              </a:rPr>
              <a:t>for</a:t>
            </a:r>
            <a:r>
              <a:rPr lang="en-US" dirty="0"/>
              <a:t> loops in Python. In Python 3, there is no </a:t>
            </a:r>
            <a:r>
              <a:rPr lang="en-US" dirty="0" err="1"/>
              <a:t>xrange</a:t>
            </a:r>
            <a:r>
              <a:rPr lang="en-US" dirty="0"/>
              <a:t>, but the range function behaves like </a:t>
            </a:r>
            <a:r>
              <a:rPr lang="en-US" dirty="0" err="1"/>
              <a:t>xrange</a:t>
            </a:r>
            <a:r>
              <a:rPr lang="en-US" dirty="0"/>
              <a:t> in Python 2. If you want to write code that will run on both Python 2 and Python 3, you should use range().</a:t>
            </a:r>
          </a:p>
          <a:p>
            <a:pPr fontAlgn="base"/>
            <a:r>
              <a:rPr lang="en-US" b="1" dirty="0"/>
              <a:t>range()</a:t>
            </a:r>
            <a:r>
              <a:rPr lang="en-US" dirty="0"/>
              <a:t> – This returns a range object (a type of </a:t>
            </a:r>
            <a:r>
              <a:rPr lang="en-US" dirty="0" err="1"/>
              <a:t>iterable</a:t>
            </a:r>
            <a:r>
              <a:rPr lang="en-US" dirty="0"/>
              <a:t>).</a:t>
            </a:r>
          </a:p>
          <a:p>
            <a:pPr fontAlgn="base"/>
            <a:r>
              <a:rPr lang="en-US" b="1" dirty="0" err="1"/>
              <a:t>xrange</a:t>
            </a:r>
            <a:r>
              <a:rPr lang="en-US" b="1" dirty="0"/>
              <a:t>()</a:t>
            </a:r>
            <a:r>
              <a:rPr lang="en-US" dirty="0"/>
              <a:t> – This function returns the </a:t>
            </a:r>
            <a:r>
              <a:rPr lang="en-US" b="1" dirty="0"/>
              <a:t>generator object</a:t>
            </a:r>
            <a:r>
              <a:rPr lang="en-US" dirty="0"/>
              <a:t> that can be used to display numbers only by looping. The only particular range is displayed on demand and hence called “</a:t>
            </a:r>
            <a:r>
              <a:rPr lang="en-US" b="1" dirty="0"/>
              <a:t>lazy evaluation</a:t>
            </a:r>
            <a:r>
              <a:rPr lang="en-US" dirty="0"/>
              <a:t>“.</a:t>
            </a:r>
          </a:p>
          <a:p>
            <a:pPr fontAlgn="base"/>
            <a:r>
              <a:rPr lang="en-US" dirty="0"/>
              <a:t>Both are implemented in different ways and have different characteristics associated with them. The points of comparison are: </a:t>
            </a:r>
          </a:p>
          <a:p>
            <a:pPr fontAlgn="base"/>
            <a:r>
              <a:rPr lang="en-US" dirty="0"/>
              <a:t>Return Type</a:t>
            </a:r>
          </a:p>
          <a:p>
            <a:pPr fontAlgn="base"/>
            <a:r>
              <a:rPr lang="en-US" dirty="0"/>
              <a:t>Memory</a:t>
            </a:r>
          </a:p>
          <a:p>
            <a:pPr fontAlgn="base"/>
            <a:r>
              <a:rPr lang="en-US" dirty="0"/>
              <a:t>Operation Usage</a:t>
            </a:r>
          </a:p>
          <a:p>
            <a:pPr fontAlgn="base"/>
            <a:r>
              <a:rPr lang="en-US" dirty="0"/>
              <a:t>Speed</a:t>
            </a:r>
          </a:p>
          <a:p>
            <a:pPr fontAlgn="base"/>
            <a:r>
              <a:rPr lang="en-US" b="1" dirty="0"/>
              <a:t>Return Type</a:t>
            </a:r>
          </a:p>
          <a:p>
            <a:pPr fontAlgn="base"/>
            <a:r>
              <a:rPr lang="en-US" dirty="0"/>
              <a:t>range() returns – </a:t>
            </a:r>
            <a:r>
              <a:rPr lang="en-US" b="1" dirty="0"/>
              <a:t>range</a:t>
            </a:r>
            <a:r>
              <a:rPr lang="en-US" dirty="0"/>
              <a:t> object. </a:t>
            </a:r>
            <a:br>
              <a:rPr lang="en-US" dirty="0"/>
            </a:br>
            <a:r>
              <a:rPr lang="en-US" dirty="0" err="1"/>
              <a:t>xrange</a:t>
            </a:r>
            <a:r>
              <a:rPr lang="en-US" dirty="0"/>
              <a:t>() returns – </a:t>
            </a:r>
            <a:r>
              <a:rPr lang="en-US" b="1" dirty="0" err="1"/>
              <a:t>xrange</a:t>
            </a:r>
            <a:r>
              <a:rPr lang="en-US" b="1" dirty="0"/>
              <a:t>()</a:t>
            </a:r>
            <a:r>
              <a:rPr lang="en-US" dirty="0"/>
              <a:t> object. </a:t>
            </a:r>
          </a:p>
        </p:txBody>
      </p:sp>
    </p:spTree>
    <p:extLst>
      <p:ext uri="{BB962C8B-B14F-4D97-AF65-F5344CB8AC3E}">
        <p14:creationId xmlns:p14="http://schemas.microsoft.com/office/powerpoint/2010/main" val="4181028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you write comments in python?</a:t>
            </a:r>
          </a:p>
        </p:txBody>
      </p:sp>
      <p:sp>
        <p:nvSpPr>
          <p:cNvPr id="4" name="Rectangle 3"/>
          <p:cNvSpPr/>
          <p:nvPr/>
        </p:nvSpPr>
        <p:spPr>
          <a:xfrm>
            <a:off x="457200" y="1447800"/>
            <a:ext cx="8305800" cy="2031325"/>
          </a:xfrm>
          <a:prstGeom prst="rect">
            <a:avLst/>
          </a:prstGeom>
        </p:spPr>
        <p:txBody>
          <a:bodyPr wrap="square">
            <a:spAutoFit/>
          </a:bodyPr>
          <a:lstStyle/>
          <a:p>
            <a:pPr fontAlgn="base"/>
            <a:r>
              <a:rPr lang="en-US" b="1" dirty="0"/>
              <a:t>Comments in Python</a:t>
            </a:r>
            <a:r>
              <a:rPr lang="en-US" dirty="0"/>
              <a:t> are the lines in the code that are ignored by the compiler during the execution of the program. Comments enhance the readability of the code and help the programmers to understand the code very carefully. There are three types of comments in Python – </a:t>
            </a:r>
          </a:p>
          <a:p>
            <a:pPr fontAlgn="base"/>
            <a:r>
              <a:rPr lang="en-US" dirty="0"/>
              <a:t>Single line Comments</a:t>
            </a:r>
          </a:p>
          <a:p>
            <a:pPr fontAlgn="base"/>
            <a:r>
              <a:rPr lang="en-US" dirty="0"/>
              <a:t>Multiline Comments</a:t>
            </a:r>
          </a:p>
          <a:p>
            <a:pPr fontAlgn="base"/>
            <a:r>
              <a:rPr lang="en-US" dirty="0" err="1"/>
              <a:t>Docstring</a:t>
            </a:r>
            <a:r>
              <a:rPr lang="en-US" dirty="0"/>
              <a:t> Comments</a:t>
            </a:r>
          </a:p>
        </p:txBody>
      </p:sp>
      <p:sp>
        <p:nvSpPr>
          <p:cNvPr id="5" name="Rectangle 4"/>
          <p:cNvSpPr/>
          <p:nvPr/>
        </p:nvSpPr>
        <p:spPr>
          <a:xfrm>
            <a:off x="457200" y="3581400"/>
            <a:ext cx="7924800" cy="2585323"/>
          </a:xfrm>
          <a:prstGeom prst="rect">
            <a:avLst/>
          </a:prstGeom>
        </p:spPr>
        <p:txBody>
          <a:bodyPr wrap="square">
            <a:spAutoFit/>
          </a:bodyPr>
          <a:lstStyle/>
          <a:p>
            <a:pPr fontAlgn="base"/>
            <a:r>
              <a:rPr lang="en-US" b="1" dirty="0"/>
              <a:t>Types of Comments in Python</a:t>
            </a:r>
          </a:p>
          <a:p>
            <a:pPr fontAlgn="base"/>
            <a:r>
              <a:rPr lang="en-US" dirty="0"/>
              <a:t>There are three main kinds of comments in Python. They are: </a:t>
            </a:r>
          </a:p>
          <a:p>
            <a:pPr fontAlgn="base"/>
            <a:r>
              <a:rPr lang="en-US" b="1" dirty="0"/>
              <a:t>Single-Line Comments</a:t>
            </a:r>
          </a:p>
          <a:p>
            <a:pPr fontAlgn="base"/>
            <a:r>
              <a:rPr lang="en-US" dirty="0"/>
              <a:t>Python single line comment starts with the hashtag symbol (#) with no white spaces and lasts till the end of the line. If the comment exceeds one line then put a hashtag on the next line and continue the comment. Python’s single-line comments are proved useful for supplying short explanations for variables, function declarations, and expressions. See the following code snippet demonstrating single line comment:</a:t>
            </a:r>
          </a:p>
        </p:txBody>
      </p:sp>
    </p:spTree>
    <p:extLst>
      <p:ext uri="{BB962C8B-B14F-4D97-AF65-F5344CB8AC3E}">
        <p14:creationId xmlns:p14="http://schemas.microsoft.com/office/powerpoint/2010/main" val="204511580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60</TotalTime>
  <Words>487</Words>
  <Application>Microsoft Office PowerPoint</Application>
  <PresentationFormat>On-screen Show (4:3)</PresentationFormat>
  <Paragraphs>96</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Civic</vt:lpstr>
      <vt:lpstr>Assignment 2</vt:lpstr>
      <vt:lpstr>How does break , continue and pass work?</vt:lpstr>
      <vt:lpstr>PowerPoint Presentation</vt:lpstr>
      <vt:lpstr>What is the difference between list and tuples in Python?</vt:lpstr>
      <vt:lpstr>What are functions in python?</vt:lpstr>
      <vt:lpstr>What is lamda function?</vt:lpstr>
      <vt:lpstr>How can you generate random numbers in python?</vt:lpstr>
      <vt:lpstr>What is the difference between range and xrange?</vt:lpstr>
      <vt:lpstr>How do you write comments in python?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2</dc:title>
  <dc:creator>Windows User</dc:creator>
  <cp:lastModifiedBy>Windows User</cp:lastModifiedBy>
  <cp:revision>6</cp:revision>
  <dcterms:created xsi:type="dcterms:W3CDTF">2022-03-07T06:27:20Z</dcterms:created>
  <dcterms:modified xsi:type="dcterms:W3CDTF">2022-03-07T07:28:15Z</dcterms:modified>
</cp:coreProperties>
</file>