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4696BF1-99A8-4618-A677-563D746FE40C}" type="datetimeFigureOut">
              <a:rPr lang="en-US" smtClean="0"/>
              <a:t>4/9/2022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EA977B7-070E-49A4-A476-74931167D00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696BF1-99A8-4618-A677-563D746FE40C}"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977B7-070E-49A4-A476-74931167D0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696BF1-99A8-4618-A677-563D746FE40C}"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977B7-070E-49A4-A476-74931167D0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4696BF1-99A8-4618-A677-563D746FE40C}" type="datetimeFigureOut">
              <a:rPr lang="en-US" smtClean="0"/>
              <a:t>4/9/2022</a:t>
            </a:fld>
            <a:endParaRPr lang="en-US"/>
          </a:p>
        </p:txBody>
      </p:sp>
      <p:sp>
        <p:nvSpPr>
          <p:cNvPr id="9" name="Slide Number Placeholder 8"/>
          <p:cNvSpPr>
            <a:spLocks noGrp="1"/>
          </p:cNvSpPr>
          <p:nvPr>
            <p:ph type="sldNum" sz="quarter" idx="15"/>
          </p:nvPr>
        </p:nvSpPr>
        <p:spPr/>
        <p:txBody>
          <a:bodyPr rtlCol="0"/>
          <a:lstStyle/>
          <a:p>
            <a:fld id="{BEA977B7-070E-49A4-A476-74931167D00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4696BF1-99A8-4618-A677-563D746FE40C}" type="datetimeFigureOut">
              <a:rPr lang="en-US" smtClean="0"/>
              <a:t>4/9/2022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EA977B7-070E-49A4-A476-74931167D00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696BF1-99A8-4618-A677-563D746FE40C}"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977B7-070E-49A4-A476-74931167D00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4696BF1-99A8-4618-A677-563D746FE40C}" type="datetimeFigureOut">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977B7-070E-49A4-A476-74931167D00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4696BF1-99A8-4618-A677-563D746FE40C}" type="datetimeFigureOut">
              <a:rPr lang="en-US" smtClean="0"/>
              <a:t>4/9/2022</a:t>
            </a:fld>
            <a:endParaRPr lang="en-US"/>
          </a:p>
        </p:txBody>
      </p:sp>
      <p:sp>
        <p:nvSpPr>
          <p:cNvPr id="7" name="Slide Number Placeholder 6"/>
          <p:cNvSpPr>
            <a:spLocks noGrp="1"/>
          </p:cNvSpPr>
          <p:nvPr>
            <p:ph type="sldNum" sz="quarter" idx="11"/>
          </p:nvPr>
        </p:nvSpPr>
        <p:spPr/>
        <p:txBody>
          <a:bodyPr rtlCol="0"/>
          <a:lstStyle/>
          <a:p>
            <a:fld id="{BEA977B7-070E-49A4-A476-74931167D00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96BF1-99A8-4618-A677-563D746FE40C}" type="datetimeFigureOut">
              <a:rPr lang="en-US" smtClean="0"/>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977B7-070E-49A4-A476-74931167D0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4696BF1-99A8-4618-A677-563D746FE40C}" type="datetimeFigureOut">
              <a:rPr lang="en-US" smtClean="0"/>
              <a:t>4/9/2022</a:t>
            </a:fld>
            <a:endParaRPr lang="en-US"/>
          </a:p>
        </p:txBody>
      </p:sp>
      <p:sp>
        <p:nvSpPr>
          <p:cNvPr id="22" name="Slide Number Placeholder 21"/>
          <p:cNvSpPr>
            <a:spLocks noGrp="1"/>
          </p:cNvSpPr>
          <p:nvPr>
            <p:ph type="sldNum" sz="quarter" idx="15"/>
          </p:nvPr>
        </p:nvSpPr>
        <p:spPr/>
        <p:txBody>
          <a:bodyPr rtlCol="0"/>
          <a:lstStyle/>
          <a:p>
            <a:fld id="{BEA977B7-070E-49A4-A476-74931167D00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4696BF1-99A8-4618-A677-563D746FE40C}" type="datetimeFigureOut">
              <a:rPr lang="en-US" smtClean="0"/>
              <a:t>4/9/2022</a:t>
            </a:fld>
            <a:endParaRPr lang="en-US"/>
          </a:p>
        </p:txBody>
      </p:sp>
      <p:sp>
        <p:nvSpPr>
          <p:cNvPr id="18" name="Slide Number Placeholder 17"/>
          <p:cNvSpPr>
            <a:spLocks noGrp="1"/>
          </p:cNvSpPr>
          <p:nvPr>
            <p:ph type="sldNum" sz="quarter" idx="11"/>
          </p:nvPr>
        </p:nvSpPr>
        <p:spPr/>
        <p:txBody>
          <a:bodyPr rtlCol="0"/>
          <a:lstStyle/>
          <a:p>
            <a:fld id="{BEA977B7-070E-49A4-A476-74931167D00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4696BF1-99A8-4618-A677-563D746FE40C}" type="datetimeFigureOut">
              <a:rPr lang="en-US" smtClean="0"/>
              <a:t>4/9/2022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EA977B7-070E-49A4-A476-74931167D0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tutorial.net/python-oop/python-instance-variables/" TargetMode="External"/><Relationship Id="rId2" Type="http://schemas.openxmlformats.org/officeDocument/2006/relationships/hyperlink" Target="https://www.pythontutorial.net/python-oop/python-class/" TargetMode="External"/><Relationship Id="rId1" Type="http://schemas.openxmlformats.org/officeDocument/2006/relationships/slideLayout" Target="../slideLayouts/slideLayout2.xml"/><Relationship Id="rId4" Type="http://schemas.openxmlformats.org/officeDocument/2006/relationships/hyperlink" Target="https://www.pythontutorial.net/python-oop/python-metho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glossary.html#term-bytes-like-object" TargetMode="External"/><Relationship Id="rId2" Type="http://schemas.openxmlformats.org/officeDocument/2006/relationships/hyperlink" Target="https://docs.python.org/3/glossary.html#term-binary-file" TargetMode="External"/><Relationship Id="rId1" Type="http://schemas.openxmlformats.org/officeDocument/2006/relationships/slideLayout" Target="../slideLayouts/slideLayout2.xml"/><Relationship Id="rId4" Type="http://schemas.openxmlformats.org/officeDocument/2006/relationships/hyperlink" Target="https://docs.python.org/3/library/pickle.html#id7"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use-yield-keyword-instead-return-keyword-pyth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983162"/>
          </a:xfrm>
        </p:spPr>
        <p:txBody>
          <a:bodyPr/>
          <a:lstStyle/>
          <a:p>
            <a:r>
              <a:rPr lang="en-US" dirty="0" smtClean="0"/>
              <a:t>Assignment 4</a:t>
            </a:r>
            <a:endParaRPr lang="en-US" dirty="0"/>
          </a:p>
        </p:txBody>
      </p:sp>
    </p:spTree>
    <p:extLst>
      <p:ext uri="{BB962C8B-B14F-4D97-AF65-F5344CB8AC3E}">
        <p14:creationId xmlns:p14="http://schemas.microsoft.com/office/powerpoint/2010/main" val="11416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sz="3200" dirty="0" smtClean="0">
                <a:latin typeface="Times New Roman" panose="02020603050405020304" pitchFamily="18" charset="0"/>
                <a:cs typeface="Times New Roman" panose="02020603050405020304" pitchFamily="18" charset="0"/>
              </a:rPr>
              <a:t>What is __</a:t>
            </a:r>
            <a:r>
              <a:rPr lang="en-US" sz="3200" dirty="0" err="1" smtClean="0">
                <a:latin typeface="Times New Roman" panose="02020603050405020304" pitchFamily="18" charset="0"/>
                <a:cs typeface="Times New Roman" panose="02020603050405020304" pitchFamily="18" charset="0"/>
              </a:rPr>
              <a:t>init</a:t>
            </a:r>
            <a:r>
              <a:rPr lang="en-US" sz="3200" dirty="0" smtClean="0">
                <a:latin typeface="Times New Roman" panose="02020603050405020304" pitchFamily="18" charset="0"/>
                <a:cs typeface="Times New Roman" panose="02020603050405020304" pitchFamily="18" charset="0"/>
              </a:rPr>
              <a:t>__?</a:t>
            </a:r>
            <a:endParaRPr lang="en-US"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
          </p:nvPr>
        </p:nvSpPr>
        <p:spPr/>
        <p:txBody>
          <a:bodyPr>
            <a:normAutofit fontScale="92500" lnSpcReduction="10000"/>
          </a:bodyPr>
          <a:lstStyle/>
          <a:p>
            <a:pPr marL="0" indent="0">
              <a:buNone/>
            </a:pPr>
            <a:r>
              <a:rPr lang="en-US" dirty="0"/>
              <a:t>When you create a new object of a </a:t>
            </a:r>
            <a:r>
              <a:rPr lang="en-US" dirty="0">
                <a:hlinkClick r:id="rId2"/>
              </a:rPr>
              <a:t>class</a:t>
            </a:r>
            <a:r>
              <a:rPr lang="en-US" dirty="0"/>
              <a:t>, Python automatically calls the __</a:t>
            </a:r>
            <a:r>
              <a:rPr lang="en-US" dirty="0" err="1"/>
              <a:t>init</a:t>
            </a:r>
            <a:r>
              <a:rPr lang="en-US" dirty="0"/>
              <a:t>__() method to initialize the </a:t>
            </a:r>
            <a:r>
              <a:rPr lang="en-US" dirty="0">
                <a:hlinkClick r:id="rId3"/>
              </a:rPr>
              <a:t>object’s attributes</a:t>
            </a:r>
            <a:r>
              <a:rPr lang="en-US" dirty="0"/>
              <a:t>.</a:t>
            </a:r>
          </a:p>
          <a:p>
            <a:pPr marL="0" indent="0">
              <a:buNone/>
            </a:pPr>
            <a:r>
              <a:rPr lang="en-US" dirty="0"/>
              <a:t>Unlike regular </a:t>
            </a:r>
            <a:r>
              <a:rPr lang="en-US" dirty="0">
                <a:hlinkClick r:id="rId4"/>
              </a:rPr>
              <a:t>methods</a:t>
            </a:r>
            <a:r>
              <a:rPr lang="en-US" dirty="0"/>
              <a:t>, the __</a:t>
            </a:r>
            <a:r>
              <a:rPr lang="en-US" dirty="0" err="1"/>
              <a:t>init</a:t>
            </a:r>
            <a:r>
              <a:rPr lang="en-US" dirty="0"/>
              <a:t>__() method has two underscores (__) on each side. Therefore, the __</a:t>
            </a:r>
            <a:r>
              <a:rPr lang="en-US" dirty="0" err="1"/>
              <a:t>init</a:t>
            </a:r>
            <a:r>
              <a:rPr lang="en-US" dirty="0"/>
              <a:t>__() is often called </a:t>
            </a:r>
            <a:r>
              <a:rPr lang="en-US" dirty="0" err="1"/>
              <a:t>dunder</a:t>
            </a:r>
            <a:r>
              <a:rPr lang="en-US" dirty="0"/>
              <a:t> </a:t>
            </a:r>
            <a:r>
              <a:rPr lang="en-US" dirty="0" err="1"/>
              <a:t>init.</a:t>
            </a:r>
            <a:r>
              <a:rPr lang="en-US" dirty="0"/>
              <a:t> The name comes abbreviation of the double underscores </a:t>
            </a:r>
            <a:r>
              <a:rPr lang="en-US" dirty="0" err="1"/>
              <a:t>init.</a:t>
            </a:r>
            <a:endParaRPr lang="en-US" dirty="0"/>
          </a:p>
          <a:p>
            <a:pPr marL="0" indent="0">
              <a:buNone/>
            </a:pPr>
            <a:r>
              <a:rPr lang="en-US" dirty="0"/>
              <a:t>The double underscores at both sides of the __</a:t>
            </a:r>
            <a:r>
              <a:rPr lang="en-US" dirty="0" err="1"/>
              <a:t>init</a:t>
            </a:r>
            <a:r>
              <a:rPr lang="en-US" dirty="0"/>
              <a:t>__() method indicate that Python will use the method internally. In other words, you should not explicitly call this method.</a:t>
            </a:r>
          </a:p>
          <a:p>
            <a:pPr marL="0" indent="0">
              <a:buNone/>
            </a:pPr>
            <a:r>
              <a:rPr lang="en-US" dirty="0"/>
              <a:t>Since Python will automatically call the __</a:t>
            </a:r>
            <a:r>
              <a:rPr lang="en-US" dirty="0" err="1"/>
              <a:t>init</a:t>
            </a:r>
            <a:r>
              <a:rPr lang="en-US" dirty="0"/>
              <a:t>__() method immediately after creating a new object, you can use the __</a:t>
            </a:r>
            <a:r>
              <a:rPr lang="en-US" dirty="0" err="1"/>
              <a:t>init</a:t>
            </a:r>
            <a:r>
              <a:rPr lang="en-US" dirty="0"/>
              <a:t>__() method to initialize the object’s attributes.</a:t>
            </a:r>
          </a:p>
          <a:p>
            <a:pPr marL="0" indent="0">
              <a:buNone/>
            </a:pPr>
            <a:endParaRPr lang="en-US" dirty="0"/>
          </a:p>
        </p:txBody>
      </p:sp>
    </p:spTree>
    <p:extLst>
      <p:ext uri="{BB962C8B-B14F-4D97-AF65-F5344CB8AC3E}">
        <p14:creationId xmlns:p14="http://schemas.microsoft.com/office/powerpoint/2010/main" val="2986973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self in python?</a:t>
            </a:r>
            <a:endParaRPr lang="en-US" dirty="0"/>
          </a:p>
        </p:txBody>
      </p:sp>
      <p:sp>
        <p:nvSpPr>
          <p:cNvPr id="3" name="Content Placeholder 2"/>
          <p:cNvSpPr>
            <a:spLocks noGrp="1"/>
          </p:cNvSpPr>
          <p:nvPr>
            <p:ph sz="quarter" idx="1"/>
          </p:nvPr>
        </p:nvSpPr>
        <p:spPr/>
        <p:txBody>
          <a:bodyPr/>
          <a:lstStyle/>
          <a:p>
            <a:pPr marL="0" indent="0">
              <a:buNone/>
            </a:pPr>
            <a:r>
              <a:rPr lang="en-US" dirty="0"/>
              <a:t>lf represents the instance of the class. By using the “self” keyword we can access the attributes and methods of the class in python. It binds the attributes with the given arguments.</a:t>
            </a:r>
            <a:r>
              <a:rPr lang="en-US" dirty="0"/>
              <a:t/>
            </a:r>
            <a:br>
              <a:rPr lang="en-US" dirty="0"/>
            </a:br>
            <a:r>
              <a:rPr lang="en-US" dirty="0"/>
              <a:t>The reason you need to use self. is because Python does not use the @ syntax to refer to instance attributes. Python decided to do methods in a way that makes the instance to which the method belongs be passed automatically, but not received automatically: the first parameter of methods is the instance the method is called on.</a:t>
            </a:r>
            <a:r>
              <a:rPr lang="en-US" dirty="0" smtClean="0"/>
              <a:t>. </a:t>
            </a:r>
            <a:endParaRPr lang="en-US" dirty="0"/>
          </a:p>
        </p:txBody>
      </p:sp>
    </p:spTree>
    <p:extLst>
      <p:ext uri="{BB962C8B-B14F-4D97-AF65-F5344CB8AC3E}">
        <p14:creationId xmlns:p14="http://schemas.microsoft.com/office/powerpoint/2010/main" val="186636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can you randomize the items of a list in place in python?</a:t>
            </a:r>
            <a:endParaRPr lang="en-US" dirty="0"/>
          </a:p>
        </p:txBody>
      </p:sp>
      <p:sp>
        <p:nvSpPr>
          <p:cNvPr id="3" name="Content Placeholder 2"/>
          <p:cNvSpPr>
            <a:spLocks noGrp="1"/>
          </p:cNvSpPr>
          <p:nvPr>
            <p:ph sz="quarter" idx="1"/>
          </p:nvPr>
        </p:nvSpPr>
        <p:spPr/>
        <p:txBody>
          <a:bodyPr/>
          <a:lstStyle/>
          <a:p>
            <a:pPr fontAlgn="base"/>
            <a:r>
              <a:rPr lang="en-US" dirty="0"/>
              <a:t>The method shuffle() can be used to randomize the items of a list in place. It should be noted that this function is not accessible directly and therefore we need to import or call this function using random static object.</a:t>
            </a:r>
          </a:p>
          <a:p>
            <a:pPr fontAlgn="base"/>
            <a:r>
              <a:rPr lang="en-US" dirty="0"/>
              <a:t>Syntax:   shuffle (</a:t>
            </a:r>
            <a:r>
              <a:rPr lang="en-US" dirty="0" err="1"/>
              <a:t>lst</a:t>
            </a:r>
            <a:r>
              <a:rPr lang="en-US" dirty="0"/>
              <a:t>)</a:t>
            </a:r>
          </a:p>
          <a:p>
            <a:pPr fontAlgn="base"/>
            <a:r>
              <a:rPr lang="en-US" dirty="0"/>
              <a:t>Here, ‘</a:t>
            </a:r>
            <a:r>
              <a:rPr lang="en-US" dirty="0" err="1"/>
              <a:t>lst</a:t>
            </a:r>
            <a:r>
              <a:rPr lang="en-US" dirty="0"/>
              <a:t>’ is passed as a parameter which could be a list or tuple. The shuffle() returns a reshuffled list of items.</a:t>
            </a:r>
          </a:p>
          <a:p>
            <a:pPr marL="0" indent="0">
              <a:buNone/>
            </a:pPr>
            <a:endParaRPr lang="en-US" dirty="0"/>
          </a:p>
        </p:txBody>
      </p:sp>
    </p:spTree>
    <p:extLst>
      <p:ext uri="{BB962C8B-B14F-4D97-AF65-F5344CB8AC3E}">
        <p14:creationId xmlns:p14="http://schemas.microsoft.com/office/powerpoint/2010/main" val="336604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python iterators?</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endParaRPr lang="en-US" dirty="0"/>
          </a:p>
          <a:p>
            <a:pPr marL="0" indent="0">
              <a:buNone/>
            </a:pPr>
            <a:r>
              <a:rPr lang="en-US" dirty="0"/>
              <a:t>In Python, an </a:t>
            </a:r>
            <a:r>
              <a:rPr lang="en-US" dirty="0" err="1"/>
              <a:t>An</a:t>
            </a:r>
            <a:r>
              <a:rPr lang="en-US" b="1" dirty="0"/>
              <a:t> Iterator </a:t>
            </a:r>
            <a:r>
              <a:rPr lang="en-US" dirty="0"/>
              <a:t>is an object representing a stream of data that produces a data value at a time using the __next__() method.</a:t>
            </a:r>
          </a:p>
          <a:p>
            <a:r>
              <a:rPr lang="en-US" dirty="0" smtClean="0"/>
              <a:t>iterator </a:t>
            </a:r>
            <a:r>
              <a:rPr lang="en-US" dirty="0"/>
              <a:t>is an object which implements the iterator protocol, which means it consists of the methods such as  </a:t>
            </a:r>
            <a:r>
              <a:rPr lang="en-US" b="1" i="1" dirty="0"/>
              <a:t>__</a:t>
            </a:r>
            <a:r>
              <a:rPr lang="en-US" b="1" i="1" dirty="0" err="1"/>
              <a:t>iter</a:t>
            </a:r>
            <a:r>
              <a:rPr lang="en-US" b="1" i="1" dirty="0"/>
              <a:t>__()</a:t>
            </a:r>
            <a:r>
              <a:rPr lang="en-US" dirty="0"/>
              <a:t> and </a:t>
            </a:r>
            <a:r>
              <a:rPr lang="en-US" b="1" i="1" dirty="0"/>
              <a:t>__next__()</a:t>
            </a:r>
            <a:r>
              <a:rPr lang="en-US" dirty="0"/>
              <a:t>.</a:t>
            </a:r>
          </a:p>
          <a:p>
            <a:r>
              <a:rPr lang="en-US" dirty="0"/>
              <a:t>An iterator is an </a:t>
            </a:r>
            <a:r>
              <a:rPr lang="en-US" dirty="0" err="1"/>
              <a:t>iterable</a:t>
            </a:r>
            <a:r>
              <a:rPr lang="en-US" dirty="0"/>
              <a:t> object with a state so it remembers where it is during iteration. </a:t>
            </a:r>
            <a:r>
              <a:rPr lang="en-US" b="1" dirty="0"/>
              <a:t>For Example, </a:t>
            </a:r>
            <a:r>
              <a:rPr lang="en-US" dirty="0"/>
              <a:t>Generator</a:t>
            </a:r>
          </a:p>
          <a:p>
            <a:r>
              <a:rPr lang="en-US" dirty="0"/>
              <a:t>These iterators give or return the data one element at a time.</a:t>
            </a:r>
          </a:p>
          <a:p>
            <a:r>
              <a:rPr lang="en-US" dirty="0"/>
              <a:t>It performs the iteration to access the elements of the </a:t>
            </a:r>
            <a:r>
              <a:rPr lang="en-US" dirty="0" err="1"/>
              <a:t>iterable</a:t>
            </a:r>
            <a:r>
              <a:rPr lang="en-US" dirty="0"/>
              <a:t> one by one. As it maintains the internal state of elements, the iterator knows how to get the next value.</a:t>
            </a:r>
          </a:p>
          <a:p>
            <a:endParaRPr lang="en-US" dirty="0"/>
          </a:p>
        </p:txBody>
      </p:sp>
    </p:spTree>
    <p:extLst>
      <p:ext uri="{BB962C8B-B14F-4D97-AF65-F5344CB8AC3E}">
        <p14:creationId xmlns:p14="http://schemas.microsoft.com/office/powerpoint/2010/main" val="59465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pickling and </a:t>
            </a:r>
            <a:r>
              <a:rPr lang="en-US" dirty="0" err="1" smtClean="0"/>
              <a:t>unpickling</a:t>
            </a:r>
            <a:r>
              <a:rPr lang="en-US" dirty="0" smtClean="0"/>
              <a:t>?</a:t>
            </a:r>
            <a:endParaRPr lang="en-US" dirty="0"/>
          </a:p>
        </p:txBody>
      </p:sp>
      <p:sp>
        <p:nvSpPr>
          <p:cNvPr id="3" name="Content Placeholder 2"/>
          <p:cNvSpPr>
            <a:spLocks noGrp="1"/>
          </p:cNvSpPr>
          <p:nvPr>
            <p:ph sz="quarter" idx="1"/>
          </p:nvPr>
        </p:nvSpPr>
        <p:spPr/>
        <p:txBody>
          <a:bodyPr/>
          <a:lstStyle/>
          <a:p>
            <a:pPr marL="0" indent="0">
              <a:buNone/>
            </a:pPr>
            <a:r>
              <a:rPr lang="en-US" i="1" dirty="0"/>
              <a:t>Pickling”</a:t>
            </a:r>
            <a:r>
              <a:rPr lang="en-US" dirty="0"/>
              <a:t> is the process whereby a Python object hierarchy is converted into a byte stream, and </a:t>
            </a:r>
            <a:r>
              <a:rPr lang="en-US" i="1" dirty="0"/>
              <a:t>“</a:t>
            </a:r>
            <a:r>
              <a:rPr lang="en-US" i="1" dirty="0" err="1"/>
              <a:t>unpickling</a:t>
            </a:r>
            <a:r>
              <a:rPr lang="en-US" i="1" dirty="0"/>
              <a:t>”</a:t>
            </a:r>
            <a:r>
              <a:rPr lang="en-US" dirty="0"/>
              <a:t> is the inverse operation, whereby a byte stream (from a </a:t>
            </a:r>
            <a:r>
              <a:rPr lang="en-US" dirty="0">
                <a:hlinkClick r:id="rId2"/>
              </a:rPr>
              <a:t>binary file</a:t>
            </a:r>
            <a:r>
              <a:rPr lang="en-US" dirty="0"/>
              <a:t> or </a:t>
            </a:r>
            <a:r>
              <a:rPr lang="en-US" dirty="0">
                <a:hlinkClick r:id="rId3"/>
              </a:rPr>
              <a:t>bytes-like object</a:t>
            </a:r>
            <a:r>
              <a:rPr lang="en-US" dirty="0"/>
              <a:t>) is converted back into an object hierarchy. Pickling (and </a:t>
            </a:r>
            <a:r>
              <a:rPr lang="en-US" dirty="0" err="1"/>
              <a:t>unpickling</a:t>
            </a:r>
            <a:r>
              <a:rPr lang="en-US" dirty="0"/>
              <a:t>) is alternatively known as “serialization”, “marshalling,” </a:t>
            </a:r>
            <a:r>
              <a:rPr lang="en-US" dirty="0">
                <a:hlinkClick r:id="rId4"/>
              </a:rPr>
              <a:t>1</a:t>
            </a:r>
            <a:r>
              <a:rPr lang="en-US" dirty="0"/>
              <a:t> or “flattening”; however, to avoid confusion, the terms used here are “pickling” and “</a:t>
            </a:r>
            <a:r>
              <a:rPr lang="en-US" dirty="0" err="1"/>
              <a:t>unpickling</a:t>
            </a:r>
            <a:r>
              <a:rPr lang="en-US" dirty="0"/>
              <a:t>”.</a:t>
            </a:r>
            <a:endParaRPr lang="en-US" dirty="0"/>
          </a:p>
        </p:txBody>
      </p:sp>
    </p:spTree>
    <p:extLst>
      <p:ext uri="{BB962C8B-B14F-4D97-AF65-F5344CB8AC3E}">
        <p14:creationId xmlns:p14="http://schemas.microsoft.com/office/powerpoint/2010/main" val="188625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generators of python?</a:t>
            </a:r>
            <a:endParaRPr lang="en-US" dirty="0"/>
          </a:p>
        </p:txBody>
      </p:sp>
      <p:sp>
        <p:nvSpPr>
          <p:cNvPr id="3" name="Content Placeholder 2"/>
          <p:cNvSpPr>
            <a:spLocks noGrp="1"/>
          </p:cNvSpPr>
          <p:nvPr>
            <p:ph sz="quarter" idx="1"/>
          </p:nvPr>
        </p:nvSpPr>
        <p:spPr/>
        <p:txBody>
          <a:bodyPr/>
          <a:lstStyle/>
          <a:p>
            <a:r>
              <a:rPr lang="en-US" b="1" dirty="0"/>
              <a:t>G</a:t>
            </a:r>
            <a:r>
              <a:rPr lang="en-US" b="1" dirty="0" smtClean="0"/>
              <a:t>enerator-Function </a:t>
            </a:r>
            <a:r>
              <a:rPr lang="en-US" b="1" dirty="0"/>
              <a:t>:</a:t>
            </a:r>
            <a:r>
              <a:rPr lang="en-US" dirty="0"/>
              <a:t> A generator-function is defined like a normal function, but whenever it needs to generate a value, it does so with the </a:t>
            </a:r>
            <a:r>
              <a:rPr lang="en-US" u="sng" dirty="0">
                <a:hlinkClick r:id="rId2"/>
              </a:rPr>
              <a:t>yield keyword </a:t>
            </a:r>
            <a:r>
              <a:rPr lang="en-US" dirty="0"/>
              <a:t>rather than return. </a:t>
            </a:r>
            <a:endParaRPr lang="en-US" dirty="0" smtClean="0"/>
          </a:p>
          <a:p>
            <a:r>
              <a:rPr lang="en-US" dirty="0" smtClean="0"/>
              <a:t>If </a:t>
            </a:r>
            <a:r>
              <a:rPr lang="en-US" dirty="0"/>
              <a:t>the body of a </a:t>
            </a:r>
            <a:r>
              <a:rPr lang="en-US" dirty="0" err="1"/>
              <a:t>def</a:t>
            </a:r>
            <a:r>
              <a:rPr lang="en-US" dirty="0"/>
              <a:t> contains yield, the function automatically becomes a generator function.</a:t>
            </a:r>
            <a:endParaRPr lang="en-US" dirty="0"/>
          </a:p>
        </p:txBody>
      </p:sp>
    </p:spTree>
    <p:extLst>
      <p:ext uri="{BB962C8B-B14F-4D97-AF65-F5344CB8AC3E}">
        <p14:creationId xmlns:p14="http://schemas.microsoft.com/office/powerpoint/2010/main" val="362382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you capitalize the first letter of the string ?</a:t>
            </a:r>
            <a:endParaRPr lang="en-US" dirty="0"/>
          </a:p>
        </p:txBody>
      </p:sp>
      <p:sp>
        <p:nvSpPr>
          <p:cNvPr id="3" name="Content Placeholder 2"/>
          <p:cNvSpPr>
            <a:spLocks noGrp="1"/>
          </p:cNvSpPr>
          <p:nvPr>
            <p:ph sz="quarter" idx="1"/>
          </p:nvPr>
        </p:nvSpPr>
        <p:spPr/>
        <p:txBody>
          <a:bodyPr/>
          <a:lstStyle/>
          <a:p>
            <a:pPr marL="0" indent="0">
              <a:buNone/>
            </a:pPr>
            <a:endParaRPr lang="en-US" b="1" dirty="0"/>
          </a:p>
          <a:p>
            <a:r>
              <a:rPr lang="en-US" dirty="0"/>
              <a:t>The first letter of a string can be capitalized using the capitalize() function. This method returns a string with the first letter capitalized. If you are looking to capitalize the first letter of the entire string the title() function should be used.</a:t>
            </a:r>
          </a:p>
          <a:p>
            <a:r>
              <a:rPr lang="en-US" dirty="0"/>
              <a:t>The following is the syntax to use python to capitalize first letter:</a:t>
            </a:r>
            <a:r>
              <a:rPr lang="en-US" dirty="0"/>
              <a:t/>
            </a:r>
            <a:br>
              <a:rPr lang="en-US" dirty="0"/>
            </a:br>
            <a:r>
              <a:rPr lang="en-US" dirty="0" err="1"/>
              <a:t>string.capitalize</a:t>
            </a:r>
            <a:r>
              <a:rPr lang="en-US" dirty="0"/>
              <a:t>()</a:t>
            </a:r>
            <a:r>
              <a:rPr lang="en-US" dirty="0"/>
              <a:t>Here “string” refers to the string you are looking to capitalize</a:t>
            </a:r>
          </a:p>
          <a:p>
            <a:pPr marL="0" indent="0">
              <a:buNone/>
            </a:pPr>
            <a:endParaRPr lang="en-US" dirty="0"/>
          </a:p>
        </p:txBody>
      </p:sp>
    </p:spTree>
    <p:extLst>
      <p:ext uri="{BB962C8B-B14F-4D97-AF65-F5344CB8AC3E}">
        <p14:creationId xmlns:p14="http://schemas.microsoft.com/office/powerpoint/2010/main" val="102693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comment multiple lines in python?</a:t>
            </a:r>
            <a:endParaRPr lang="en-US" dirty="0"/>
          </a:p>
        </p:txBody>
      </p:sp>
      <p:sp>
        <p:nvSpPr>
          <p:cNvPr id="3" name="Content Placeholder 2"/>
          <p:cNvSpPr>
            <a:spLocks noGrp="1"/>
          </p:cNvSpPr>
          <p:nvPr>
            <p:ph sz="quarter" idx="1"/>
          </p:nvPr>
        </p:nvSpPr>
        <p:spPr/>
        <p:txBody>
          <a:bodyPr/>
          <a:lstStyle/>
          <a:p>
            <a:pPr marL="0" indent="0">
              <a:buNone/>
            </a:pPr>
            <a:r>
              <a:rPr lang="en-US" b="1" dirty="0"/>
              <a:t>1. Using multiple single # line comments</a:t>
            </a:r>
          </a:p>
          <a:p>
            <a:pPr marL="0" indent="0">
              <a:buNone/>
            </a:pPr>
            <a:r>
              <a:rPr lang="en-US" dirty="0" smtClean="0"/>
              <a:t>   You </a:t>
            </a:r>
            <a:r>
              <a:rPr lang="en-US" dirty="0"/>
              <a:t>can use # in Python to comment a single line:</a:t>
            </a:r>
          </a:p>
          <a:p>
            <a:pPr marL="0" indent="0">
              <a:buNone/>
            </a:pPr>
            <a:r>
              <a:rPr lang="en-US" dirty="0" smtClean="0"/>
              <a:t>2.</a:t>
            </a:r>
            <a:r>
              <a:rPr lang="en-US" b="1" dirty="0"/>
              <a:t> Using triple-quoted string literals</a:t>
            </a:r>
          </a:p>
          <a:p>
            <a:pPr marL="0" indent="0">
              <a:buNone/>
            </a:pPr>
            <a:r>
              <a:rPr lang="en-US" dirty="0"/>
              <a:t>Another way to add multiline comments is to use triple-quoted, multi-line strings. These strings are to be used carefully and should not be confused with </a:t>
            </a:r>
            <a:r>
              <a:rPr lang="en-US" i="1" dirty="0" err="1"/>
              <a:t>Docstrings</a:t>
            </a:r>
            <a:r>
              <a:rPr lang="en-US" dirty="0"/>
              <a:t> (triple-quoted string literals appearing right after a function/class/module to generate documentation).</a:t>
            </a:r>
          </a:p>
          <a:p>
            <a:pPr marL="0" indent="0">
              <a:buNone/>
            </a:pPr>
            <a:endParaRPr lang="en-US" dirty="0"/>
          </a:p>
        </p:txBody>
      </p:sp>
    </p:spTree>
    <p:extLst>
      <p:ext uri="{BB962C8B-B14F-4D97-AF65-F5344CB8AC3E}">
        <p14:creationId xmlns:p14="http://schemas.microsoft.com/office/powerpoint/2010/main" val="764317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56</TotalTime>
  <Words>228</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Assignment 4</vt:lpstr>
      <vt:lpstr>What is __init__?</vt:lpstr>
      <vt:lpstr>What is self in python?</vt:lpstr>
      <vt:lpstr>How can you randomize the items of a list in place in python?</vt:lpstr>
      <vt:lpstr>What are python iterators?</vt:lpstr>
      <vt:lpstr>What is pickling and unpickling?</vt:lpstr>
      <vt:lpstr>What are the generators of python?</vt:lpstr>
      <vt:lpstr>How will you capitalize the first letter of the string ?</vt:lpstr>
      <vt:lpstr>How to comment multiple lines in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creator>Windows User</dc:creator>
  <cp:lastModifiedBy>Windows User</cp:lastModifiedBy>
  <cp:revision>3</cp:revision>
  <dcterms:created xsi:type="dcterms:W3CDTF">2022-04-09T06:57:26Z</dcterms:created>
  <dcterms:modified xsi:type="dcterms:W3CDTF">2022-04-09T07:53:31Z</dcterms:modified>
</cp:coreProperties>
</file>