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45" autoAdjust="0"/>
  </p:normalViewPr>
  <p:slideViewPr>
    <p:cSldViewPr>
      <p:cViewPr varScale="1">
        <p:scale>
          <a:sx n="63" d="100"/>
          <a:sy n="63" d="100"/>
        </p:scale>
        <p:origin x="-135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E9BB8DB-D919-417A-85A3-3F2E657076C3}" type="datetimeFigureOut">
              <a:rPr lang="en-US" smtClean="0"/>
              <a:t>3/7/2022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E72B58-6A11-4C30-B461-E5D328AE143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9BB8DB-D919-417A-85A3-3F2E657076C3}"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72B58-6A11-4C30-B461-E5D328AE143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6E72B58-6A11-4C30-B461-E5D328AE143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9BB8DB-D919-417A-85A3-3F2E657076C3}"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E9BB8DB-D919-417A-85A3-3F2E657076C3}"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6E72B58-6A11-4C30-B461-E5D328AE143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E9BB8DB-D919-417A-85A3-3F2E657076C3}" type="datetimeFigureOut">
              <a:rPr lang="en-US" smtClean="0"/>
              <a:t>3/7/2022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E72B58-6A11-4C30-B461-E5D328AE143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E9BB8DB-D919-417A-85A3-3F2E657076C3}"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72B58-6A11-4C30-B461-E5D328AE143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E9BB8DB-D919-417A-85A3-3F2E657076C3}" type="datetimeFigureOut">
              <a:rPr lang="en-US" smtClean="0"/>
              <a:t>3/7/2022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6E72B58-6A11-4C30-B461-E5D328AE1436}"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9BB8DB-D919-417A-85A3-3F2E657076C3}"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6E72B58-6A11-4C30-B461-E5D328AE14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E9BB8DB-D919-417A-85A3-3F2E657076C3}"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6E72B58-6A11-4C30-B461-E5D328AE14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6E72B58-6A11-4C30-B461-E5D328AE143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E9BB8DB-D919-417A-85A3-3F2E657076C3}" type="datetimeFigureOut">
              <a:rPr lang="en-US" smtClean="0"/>
              <a:t>3/7/2022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6E72B58-6A11-4C30-B461-E5D328AE143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E9BB8DB-D919-417A-85A3-3F2E657076C3}" type="datetimeFigureOut">
              <a:rPr lang="en-US" smtClean="0"/>
              <a:t>3/7/2022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E9BB8DB-D919-417A-85A3-3F2E657076C3}" type="datetimeFigureOut">
              <a:rPr lang="en-US" smtClean="0"/>
              <a:t>3/7/2022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6E72B58-6A11-4C30-B461-E5D328AE143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scaler.com/topics/python/"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1752" y="1905000"/>
            <a:ext cx="8534400" cy="1524000"/>
          </a:xfrm>
        </p:spPr>
        <p:txBody>
          <a:bodyPr/>
          <a:lstStyle/>
          <a:p>
            <a:r>
              <a:rPr lang="en-US" dirty="0" smtClean="0"/>
              <a:t>Assignment 2</a:t>
            </a:r>
            <a:endParaRPr lang="en-US" dirty="0"/>
          </a:p>
        </p:txBody>
      </p:sp>
    </p:spTree>
    <p:extLst>
      <p:ext uri="{BB962C8B-B14F-4D97-AF65-F5344CB8AC3E}">
        <p14:creationId xmlns:p14="http://schemas.microsoft.com/office/powerpoint/2010/main" val="24937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What is PYTHONPATH?</a:t>
            </a:r>
            <a:endParaRPr lang="en-US" dirty="0"/>
          </a:p>
        </p:txBody>
      </p:sp>
      <p:sp>
        <p:nvSpPr>
          <p:cNvPr id="5" name="Content Placeholder 4"/>
          <p:cNvSpPr>
            <a:spLocks noGrp="1"/>
          </p:cNvSpPr>
          <p:nvPr>
            <p:ph sz="quarter" idx="4294967295"/>
          </p:nvPr>
        </p:nvSpPr>
        <p:spPr>
          <a:xfrm>
            <a:off x="0" y="1527175"/>
            <a:ext cx="8504238" cy="4572000"/>
          </a:xfrm>
        </p:spPr>
        <p:txBody>
          <a:bodyPr>
            <a:normAutofit/>
          </a:bodyPr>
          <a:lstStyle/>
          <a:p>
            <a:r>
              <a:rPr lang="en-US" sz="2400" dirty="0"/>
              <a:t>PYTHONPATH is an environment variable which you can set to add additional directories where python will look for modules and packages. For most installations, you should not set these variables since they are not needed for Python to run. Python knows where to find its standard library.</a:t>
            </a:r>
          </a:p>
          <a:p>
            <a:pPr marL="0" indent="0">
              <a:buNone/>
            </a:pPr>
            <a:r>
              <a:rPr lang="en-US" sz="2400" dirty="0" smtClean="0"/>
              <a:t> The </a:t>
            </a:r>
            <a:r>
              <a:rPr lang="en-US" sz="2400" dirty="0"/>
              <a:t>only reason to set PYTHONPATH is to maintain directories of custom Python libraries that you do not want to install in the global default location (i.e., the site-packages directory).</a:t>
            </a:r>
          </a:p>
          <a:p>
            <a:pPr marL="0" indent="0">
              <a:buNone/>
            </a:pPr>
            <a:endParaRPr lang="en-US" sz="2400" dirty="0"/>
          </a:p>
        </p:txBody>
      </p:sp>
    </p:spTree>
    <p:extLst>
      <p:ext uri="{BB962C8B-B14F-4D97-AF65-F5344CB8AC3E}">
        <p14:creationId xmlns:p14="http://schemas.microsoft.com/office/powerpoint/2010/main" val="7206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python </a:t>
            </a:r>
            <a:r>
              <a:rPr lang="en-US" dirty="0" err="1" smtClean="0"/>
              <a:t>modules?Name</a:t>
            </a:r>
            <a:r>
              <a:rPr lang="en-US" dirty="0" smtClean="0"/>
              <a:t> some commonly used built-in modules in python?</a:t>
            </a:r>
            <a:endParaRPr lang="en-US" dirty="0"/>
          </a:p>
        </p:txBody>
      </p:sp>
      <p:sp>
        <p:nvSpPr>
          <p:cNvPr id="3" name="Rectangle 1"/>
          <p:cNvSpPr>
            <a:spLocks noChangeArrowheads="1"/>
          </p:cNvSpPr>
          <p:nvPr/>
        </p:nvSpPr>
        <p:spPr bwMode="auto">
          <a:xfrm>
            <a:off x="60290" y="1329288"/>
            <a:ext cx="877891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Nunito Sans"/>
                <a:cs typeface="Arial" pitchFamily="34" charset="0"/>
              </a:rPr>
              <a:t>What are Python modules?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Nunito Sans"/>
                <a:cs typeface="Arial" pitchFamily="34" charset="0"/>
              </a:rPr>
              <a:t>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Droid Serif"/>
                <a:cs typeface="Arial" pitchFamily="34" charset="0"/>
              </a:rPr>
              <a:t>A </a:t>
            </a:r>
            <a:r>
              <a:rPr kumimoji="0" lang="en-US" altLang="en-US" sz="1300" b="1" i="0" u="none" strike="noStrike" cap="none" normalizeH="0" baseline="0" dirty="0" smtClean="0">
                <a:ln>
                  <a:noFill/>
                </a:ln>
                <a:solidFill>
                  <a:srgbClr val="000000"/>
                </a:solidFill>
                <a:effectLst/>
                <a:latin typeface="Droid Serif"/>
                <a:cs typeface="Arial" pitchFamily="34" charset="0"/>
              </a:rPr>
              <a:t>Python module</a:t>
            </a:r>
            <a:r>
              <a:rPr kumimoji="0" lang="en-US" altLang="en-US" sz="1300" b="0" i="0" u="none" strike="noStrike" cap="none" normalizeH="0" baseline="0" dirty="0" smtClean="0">
                <a:ln>
                  <a:noFill/>
                </a:ln>
                <a:solidFill>
                  <a:srgbClr val="000000"/>
                </a:solidFill>
                <a:effectLst/>
                <a:latin typeface="Droid Serif"/>
                <a:cs typeface="Arial" pitchFamily="34" charset="0"/>
              </a:rPr>
              <a:t> is a Python file containing a set of functions and variables to be used in an application. The variables can be of any type (arrays, dictionaries, objects, etc.)</a:t>
            </a:r>
            <a:endParaRPr kumimoji="0" lang="en-US" altLang="en-US" sz="1000" b="0" i="0" u="none" strike="noStrike" cap="none" normalizeH="0" baseline="0" dirty="0" smtClean="0">
              <a:ln>
                <a:noFill/>
              </a:ln>
              <a:solidFill>
                <a:srgbClr val="000000"/>
              </a:solidFill>
              <a:effectLst/>
              <a:latin typeface="Nunito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Droid Serif"/>
                <a:cs typeface="Arial" pitchFamily="34" charset="0"/>
              </a:rPr>
              <a:t>Modules can be either: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000000"/>
                </a:solidFill>
                <a:effectLst/>
                <a:latin typeface="Droid Serif"/>
                <a:cs typeface="Arial" pitchFamily="34" charset="0"/>
              </a:rPr>
              <a:t>1. Built in</a:t>
            </a:r>
            <a:endParaRPr kumimoji="0" lang="en-US" altLang="en-US" sz="1300" b="0" i="0" u="none" strike="noStrike" cap="none" normalizeH="0" baseline="0" dirty="0" smtClean="0">
              <a:ln>
                <a:noFill/>
              </a:ln>
              <a:solidFill>
                <a:srgbClr val="000000"/>
              </a:solidFill>
              <a:effectLst/>
              <a:latin typeface="Droid Serif"/>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000000"/>
                </a:solidFill>
                <a:effectLst/>
                <a:latin typeface="Droid Serif"/>
                <a:cs typeface="Arial" pitchFamily="34" charset="0"/>
              </a:rPr>
              <a:t>2. User-defined.</a:t>
            </a:r>
            <a:endParaRPr kumimoji="0" lang="en-US" altLang="en-US" sz="1000" b="0" i="0" u="none" strike="noStrike" cap="none" normalizeH="0" baseline="0" dirty="0" smtClean="0">
              <a:ln>
                <a:noFill/>
              </a:ln>
              <a:solidFill>
                <a:srgbClr val="000000"/>
              </a:solidFill>
              <a:effectLst/>
              <a:latin typeface="Nunito Sans"/>
              <a:cs typeface="Arial" pitchFamily="34" charset="0"/>
            </a:endParaRPr>
          </a:p>
        </p:txBody>
      </p:sp>
      <p:sp>
        <p:nvSpPr>
          <p:cNvPr id="5" name="Rectangle 4"/>
          <p:cNvSpPr/>
          <p:nvPr/>
        </p:nvSpPr>
        <p:spPr>
          <a:xfrm>
            <a:off x="381000" y="2852782"/>
            <a:ext cx="8458200" cy="3970318"/>
          </a:xfrm>
          <a:prstGeom prst="rect">
            <a:avLst/>
          </a:prstGeom>
        </p:spPr>
        <p:txBody>
          <a:bodyPr wrap="square">
            <a:spAutoFit/>
          </a:bodyPr>
          <a:lstStyle/>
          <a:p>
            <a:r>
              <a:rPr lang="en-US" dirty="0"/>
              <a:t>function is a separate, complete and reusable software component. Long and complex logic in a program is broken into smaller, independent and reusable blocks of instructions usually called a module, a subroutine or function. It is designed to perform a specific task that is a part of entire process. This approach towards software development is called modular programming.</a:t>
            </a:r>
          </a:p>
          <a:p>
            <a:r>
              <a:rPr lang="en-US" dirty="0"/>
              <a:t>Such a program has a main routine through which smaller independent modules (functions) are called upon. Each When called, a function performs a specified task and returns the control back to the calling routine, optionally along with result of its process.</a:t>
            </a:r>
          </a:p>
          <a:p>
            <a:r>
              <a:rPr lang="en-US" dirty="0"/>
              <a:t>Python interpreter has a number of built-in functions. They are always available for use in every interpreter session. Many of them have been discussed in previously. For example print() and input() for I/O, number conversion functions (</a:t>
            </a:r>
            <a:r>
              <a:rPr lang="en-US" dirty="0" err="1"/>
              <a:t>int</a:t>
            </a:r>
            <a:r>
              <a:rPr lang="en-US" dirty="0"/>
              <a:t>(), float(), complex()), data type conversions (list(), tuple(), set()) etc. Here is complete list of Python's built-in functions:</a:t>
            </a:r>
          </a:p>
        </p:txBody>
      </p:sp>
    </p:spTree>
    <p:extLst>
      <p:ext uri="{BB962C8B-B14F-4D97-AF65-F5344CB8AC3E}">
        <p14:creationId xmlns:p14="http://schemas.microsoft.com/office/powerpoint/2010/main" val="257805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smtClean="0"/>
              <a:t>What are local variables and global variables in python?</a:t>
            </a:r>
            <a:endParaRPr lang="en-US" dirty="0"/>
          </a:p>
        </p:txBody>
      </p:sp>
      <p:sp>
        <p:nvSpPr>
          <p:cNvPr id="3" name="Rectangle 2"/>
          <p:cNvSpPr/>
          <p:nvPr/>
        </p:nvSpPr>
        <p:spPr>
          <a:xfrm>
            <a:off x="304800" y="1828799"/>
            <a:ext cx="8382000" cy="3416320"/>
          </a:xfrm>
          <a:prstGeom prst="rect">
            <a:avLst/>
          </a:prstGeom>
        </p:spPr>
        <p:txBody>
          <a:bodyPr wrap="square">
            <a:spAutoFit/>
          </a:bodyPr>
          <a:lstStyle/>
          <a:p>
            <a:pPr fontAlgn="base"/>
            <a:r>
              <a:rPr lang="en-US" b="1" dirty="0"/>
              <a:t>Global and Local Variables in </a:t>
            </a:r>
            <a:r>
              <a:rPr lang="en-US" b="1" dirty="0" smtClean="0"/>
              <a:t>Python</a:t>
            </a:r>
            <a:endParaRPr lang="en-US" dirty="0"/>
          </a:p>
          <a:p>
            <a:pPr fontAlgn="base"/>
            <a:r>
              <a:rPr lang="en-US" dirty="0"/>
              <a:t> </a:t>
            </a:r>
          </a:p>
          <a:p>
            <a:pPr fontAlgn="base"/>
            <a:r>
              <a:rPr lang="en-US" b="1" dirty="0"/>
              <a:t>Global variables</a:t>
            </a:r>
            <a:r>
              <a:rPr lang="en-US" dirty="0"/>
              <a:t> are those which are not defined inside any function and have a global scope whereas </a:t>
            </a:r>
            <a:r>
              <a:rPr lang="en-US" b="1" dirty="0"/>
              <a:t>local variables</a:t>
            </a:r>
            <a:r>
              <a:rPr lang="en-US" dirty="0"/>
              <a:t> are those which are defined inside a function and its scope is limited to that function only. In other words, we can say that local variables are accessible only inside the function in which it was initialized whereas the global variables are accessible throughout the program and inside every function. </a:t>
            </a:r>
          </a:p>
          <a:p>
            <a:pPr fontAlgn="base"/>
            <a:r>
              <a:rPr lang="en-US" b="1" dirty="0"/>
              <a:t>Local Variables</a:t>
            </a:r>
          </a:p>
          <a:p>
            <a:pPr fontAlgn="base"/>
            <a:r>
              <a:rPr lang="en-US" dirty="0"/>
              <a:t>Local variables are those which are initialized inside a function and belongs only to that particular function. It cannot be accessed anywhere outside the function. Let’s see how to create a local variable.</a:t>
            </a:r>
          </a:p>
        </p:txBody>
      </p:sp>
    </p:spTree>
    <p:extLst>
      <p:ext uri="{BB962C8B-B14F-4D97-AF65-F5344CB8AC3E}">
        <p14:creationId xmlns:p14="http://schemas.microsoft.com/office/powerpoint/2010/main" val="347649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python case sensitive?</a:t>
            </a:r>
            <a:endParaRPr lang="en-US" dirty="0"/>
          </a:p>
        </p:txBody>
      </p:sp>
      <p:sp>
        <p:nvSpPr>
          <p:cNvPr id="3" name="Rectangle 2"/>
          <p:cNvSpPr/>
          <p:nvPr/>
        </p:nvSpPr>
        <p:spPr>
          <a:xfrm>
            <a:off x="228600" y="1295401"/>
            <a:ext cx="8534400" cy="5078313"/>
          </a:xfrm>
          <a:prstGeom prst="rect">
            <a:avLst/>
          </a:prstGeom>
        </p:spPr>
        <p:txBody>
          <a:bodyPr wrap="square">
            <a:spAutoFit/>
          </a:bodyPr>
          <a:lstStyle/>
          <a:p>
            <a:r>
              <a:rPr lang="en-US" b="1" dirty="0"/>
              <a:t>Python </a:t>
            </a:r>
            <a:r>
              <a:rPr lang="en-US" b="1" i="1" dirty="0"/>
              <a:t>is</a:t>
            </a:r>
            <a:r>
              <a:rPr lang="en-US" b="1" dirty="0"/>
              <a:t> a case-sensitive programming language. For example, if a variable is named ‘</a:t>
            </a:r>
            <a:r>
              <a:rPr lang="en-US" b="1" i="1" dirty="0"/>
              <a:t>HelloWorld</a:t>
            </a:r>
            <a:r>
              <a:rPr lang="en-US" b="1" dirty="0"/>
              <a:t>‘, then an error will occur if the variable is called ‘</a:t>
            </a:r>
            <a:r>
              <a:rPr lang="en-US" b="1" i="1" dirty="0" err="1"/>
              <a:t>helloworld</a:t>
            </a:r>
            <a:r>
              <a:rPr lang="en-US" b="1" dirty="0"/>
              <a:t>‘. Variables, functions, and objects in Python must be called exactly how they are named, including the case.</a:t>
            </a:r>
            <a:endParaRPr lang="en-US" dirty="0"/>
          </a:p>
          <a:p>
            <a:r>
              <a:rPr lang="en-US" dirty="0"/>
              <a:t>Like most other programming languages like Java, C, and C++, Python is also case-sensitive. We’ll discuss in detail why </a:t>
            </a:r>
            <a:r>
              <a:rPr lang="en-US" b="1" dirty="0"/>
              <a:t>Python is case-sensitive</a:t>
            </a:r>
            <a:r>
              <a:rPr lang="en-US" dirty="0"/>
              <a:t>.</a:t>
            </a:r>
          </a:p>
          <a:p>
            <a:r>
              <a:rPr lang="en-US" dirty="0"/>
              <a:t>Moreover, I will go through some examples as well to make them simple to understand. Unlike Python, some other languages such as FORTRAN, SQL, and Pascal are not case-sensitive</a:t>
            </a:r>
            <a:r>
              <a:rPr lang="en-US" dirty="0" smtClean="0"/>
              <a:t>.</a:t>
            </a:r>
            <a:endParaRPr lang="en-US" b="1" dirty="0"/>
          </a:p>
          <a:p>
            <a:r>
              <a:rPr lang="en-US" dirty="0"/>
              <a:t>Before going into details of Python’s case-sensitive nature, it is essential to understand the meaning of the term case-sensitive.</a:t>
            </a:r>
          </a:p>
          <a:p>
            <a:r>
              <a:rPr lang="en-US" b="1" dirty="0"/>
              <a:t>Case-Sensitive</a:t>
            </a:r>
            <a:r>
              <a:rPr lang="en-US" dirty="0"/>
              <a:t>: </a:t>
            </a:r>
            <a:r>
              <a:rPr lang="en-US" i="1" dirty="0"/>
              <a:t>Any computer function or a program that differentiates between upper and lowercase letters is called a case-sensitive program.</a:t>
            </a:r>
            <a:endParaRPr lang="en-US" dirty="0"/>
          </a:p>
          <a:p>
            <a:r>
              <a:rPr lang="en-US" dirty="0"/>
              <a:t>Moreover, in case-sensitive programs, the input is treated differently.</a:t>
            </a:r>
          </a:p>
          <a:p>
            <a:r>
              <a:rPr lang="en-US" dirty="0"/>
              <a:t>Some examples of case-sensitivity are Desktop and desktop. In the first one, D is capital, and in the second one, d is lowercase. Modern systems are case-sensitive, and they give either run time error or show file name doesn’t match or incorrect.</a:t>
            </a:r>
          </a:p>
          <a:p>
            <a:endParaRPr lang="en-US" dirty="0"/>
          </a:p>
        </p:txBody>
      </p:sp>
    </p:spTree>
    <p:extLst>
      <p:ext uri="{BB962C8B-B14F-4D97-AF65-F5344CB8AC3E}">
        <p14:creationId xmlns:p14="http://schemas.microsoft.com/office/powerpoint/2010/main" val="158365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conversation in python?</a:t>
            </a:r>
            <a:endParaRPr lang="en-US" dirty="0"/>
          </a:p>
        </p:txBody>
      </p:sp>
      <p:sp>
        <p:nvSpPr>
          <p:cNvPr id="3" name="Rectangle 2"/>
          <p:cNvSpPr/>
          <p:nvPr/>
        </p:nvSpPr>
        <p:spPr>
          <a:xfrm>
            <a:off x="381000" y="1447800"/>
            <a:ext cx="7391400" cy="3970318"/>
          </a:xfrm>
          <a:prstGeom prst="rect">
            <a:avLst/>
          </a:prstGeom>
        </p:spPr>
        <p:txBody>
          <a:bodyPr wrap="square">
            <a:spAutoFit/>
          </a:bodyPr>
          <a:lstStyle/>
          <a:p>
            <a:pPr fontAlgn="base"/>
            <a:r>
              <a:rPr lang="en-US" b="1" dirty="0"/>
              <a:t>Type Conversion in Python</a:t>
            </a:r>
          </a:p>
          <a:p>
            <a:pPr fontAlgn="base"/>
            <a:endParaRPr lang="en-US" dirty="0"/>
          </a:p>
          <a:p>
            <a:pPr fontAlgn="base"/>
            <a:r>
              <a:rPr lang="en-US" dirty="0"/>
              <a:t>Python defines type conversion functions to directly convert one data type to another which is useful in day-to-day and competitive programming. This article is aimed at providing information about certain conversion functions.</a:t>
            </a:r>
          </a:p>
          <a:p>
            <a:pPr fontAlgn="base"/>
            <a:r>
              <a:rPr lang="en-US" dirty="0"/>
              <a:t>There are two types of Type Conversion in Python:</a:t>
            </a:r>
          </a:p>
          <a:p>
            <a:pPr fontAlgn="base"/>
            <a:r>
              <a:rPr lang="en-US" dirty="0"/>
              <a:t>Implicit Type Conversion</a:t>
            </a:r>
          </a:p>
          <a:p>
            <a:pPr fontAlgn="base"/>
            <a:r>
              <a:rPr lang="en-US" dirty="0"/>
              <a:t>Explicit Type Conversion</a:t>
            </a:r>
          </a:p>
          <a:p>
            <a:pPr fontAlgn="base"/>
            <a:r>
              <a:rPr lang="en-US" dirty="0"/>
              <a:t>Let’s discuss them in detail.</a:t>
            </a:r>
          </a:p>
          <a:p>
            <a:pPr fontAlgn="base"/>
            <a:r>
              <a:rPr lang="en-US" b="1" dirty="0"/>
              <a:t>Implicit Type Conversion</a:t>
            </a:r>
          </a:p>
          <a:p>
            <a:pPr fontAlgn="base"/>
            <a:r>
              <a:rPr lang="en-US" dirty="0"/>
              <a:t>In Implicit type conversion of data types in Python, the Python interpreter automatically converts one data type to another without any user involvement.</a:t>
            </a:r>
          </a:p>
        </p:txBody>
      </p:sp>
      <p:sp>
        <p:nvSpPr>
          <p:cNvPr id="4" name="Rectangle 3"/>
          <p:cNvSpPr/>
          <p:nvPr/>
        </p:nvSpPr>
        <p:spPr>
          <a:xfrm rot="10800000" flipV="1">
            <a:off x="381000" y="5257800"/>
            <a:ext cx="8229600" cy="923330"/>
          </a:xfrm>
          <a:prstGeom prst="rect">
            <a:avLst/>
          </a:prstGeom>
        </p:spPr>
        <p:txBody>
          <a:bodyPr wrap="square">
            <a:spAutoFit/>
          </a:bodyPr>
          <a:lstStyle/>
          <a:p>
            <a:pPr fontAlgn="base"/>
            <a:r>
              <a:rPr lang="en-US" b="1" dirty="0"/>
              <a:t>Explicit Type Conversion</a:t>
            </a:r>
          </a:p>
          <a:p>
            <a:pPr fontAlgn="base"/>
            <a:r>
              <a:rPr lang="en-US" dirty="0"/>
              <a:t>In Explicit Type Conversion in Python, the data type is manually changed by the user as per their requirement. </a:t>
            </a:r>
          </a:p>
        </p:txBody>
      </p:sp>
    </p:spTree>
    <p:extLst>
      <p:ext uri="{BB962C8B-B14F-4D97-AF65-F5344CB8AC3E}">
        <p14:creationId xmlns:p14="http://schemas.microsoft.com/office/powerpoint/2010/main" val="108807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t>
            </a:r>
            <a:r>
              <a:rPr lang="en-US" dirty="0" err="1" smtClean="0"/>
              <a:t>indendation</a:t>
            </a:r>
            <a:r>
              <a:rPr lang="en-US" dirty="0" smtClean="0"/>
              <a:t> required in python?</a:t>
            </a:r>
            <a:endParaRPr lang="en-US" dirty="0"/>
          </a:p>
        </p:txBody>
      </p:sp>
      <p:sp>
        <p:nvSpPr>
          <p:cNvPr id="3" name="Rectangle 2"/>
          <p:cNvSpPr/>
          <p:nvPr/>
        </p:nvSpPr>
        <p:spPr>
          <a:xfrm>
            <a:off x="457200" y="1828800"/>
            <a:ext cx="6400800" cy="2862322"/>
          </a:xfrm>
          <a:prstGeom prst="rect">
            <a:avLst/>
          </a:prstGeom>
        </p:spPr>
        <p:txBody>
          <a:bodyPr wrap="square">
            <a:spAutoFit/>
          </a:bodyPr>
          <a:lstStyle/>
          <a:p>
            <a:r>
              <a:rPr lang="en-US" dirty="0"/>
              <a:t>Indentation is the leading whitespace ( spaces and tabs ) before any statement in </a:t>
            </a:r>
            <a:r>
              <a:rPr lang="en-US" dirty="0">
                <a:hlinkClick r:id="rId2"/>
              </a:rPr>
              <a:t>python</a:t>
            </a:r>
            <a:r>
              <a:rPr lang="en-US" dirty="0"/>
              <a:t>. The reason why indentation is important in python is that the indentation serves another purpose other than code readability. Python treats the statements that have the same indentation level (statements that have equal no of whitespaces before them) as a single block of code. So whereas in languages like c, </a:t>
            </a:r>
            <a:r>
              <a:rPr lang="en-US" dirty="0" err="1"/>
              <a:t>c++</a:t>
            </a:r>
            <a:r>
              <a:rPr lang="en-US" dirty="0"/>
              <a:t>, etc. a block of code is represented by Curly braces { }, in python a block is a group of statements that have the same Indentation level </a:t>
            </a:r>
            <a:r>
              <a:rPr lang="en-US" dirty="0" err="1"/>
              <a:t>i.e</a:t>
            </a:r>
            <a:r>
              <a:rPr lang="en-US" dirty="0"/>
              <a:t> same number of leading whitespaces.</a:t>
            </a:r>
          </a:p>
        </p:txBody>
      </p:sp>
    </p:spTree>
    <p:extLst>
      <p:ext uri="{BB962C8B-B14F-4D97-AF65-F5344CB8AC3E}">
        <p14:creationId xmlns:p14="http://schemas.microsoft.com/office/powerpoint/2010/main" val="220202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534400" cy="758952"/>
          </a:xfrm>
        </p:spPr>
        <p:txBody>
          <a:bodyPr>
            <a:normAutofit fontScale="90000"/>
          </a:bodyPr>
          <a:lstStyle/>
          <a:p>
            <a:r>
              <a:rPr lang="en-US" dirty="0" smtClean="0"/>
              <a:t>What is the difference between python arrays and lists?</a:t>
            </a:r>
            <a:endParaRPr lang="en-US" dirty="0"/>
          </a:p>
        </p:txBody>
      </p:sp>
      <p:graphicFrame>
        <p:nvGraphicFramePr>
          <p:cNvPr id="3" name="Table 2"/>
          <p:cNvGraphicFramePr>
            <a:graphicFrameLocks noGrp="1"/>
          </p:cNvGraphicFramePr>
          <p:nvPr/>
        </p:nvGraphicFramePr>
        <p:xfrm>
          <a:off x="301625" y="1989614"/>
          <a:ext cx="8534400" cy="3667760"/>
        </p:xfrm>
        <a:graphic>
          <a:graphicData uri="http://schemas.openxmlformats.org/drawingml/2006/table">
            <a:tbl>
              <a:tblPr/>
              <a:tblGrid>
                <a:gridCol w="4267200"/>
                <a:gridCol w="4267200"/>
              </a:tblGrid>
              <a:tr h="0">
                <a:tc>
                  <a:txBody>
                    <a:bodyPr/>
                    <a:lstStyle/>
                    <a:p>
                      <a:pPr algn="l" fontAlgn="base"/>
                      <a:r>
                        <a:rPr lang="en-US" sz="1400" b="0">
                          <a:effectLst/>
                        </a:rPr>
                        <a:t>List</a:t>
                      </a:r>
                    </a:p>
                  </a:txBody>
                  <a:tcPr marL="63500" marR="63500" marT="63500" marB="63500" anchor="ctr">
                    <a:lnL>
                      <a:noFill/>
                    </a:lnL>
                    <a:lnR>
                      <a:noFill/>
                    </a:lnR>
                    <a:lnT>
                      <a:noFill/>
                    </a:lnT>
                    <a:lnB>
                      <a:noFill/>
                    </a:lnB>
                    <a:solidFill>
                      <a:srgbClr val="FFFFFF"/>
                    </a:solidFill>
                  </a:tcPr>
                </a:tc>
                <a:tc>
                  <a:txBody>
                    <a:bodyPr/>
                    <a:lstStyle/>
                    <a:p>
                      <a:pPr algn="l" fontAlgn="base"/>
                      <a:r>
                        <a:rPr lang="en-US" sz="1400" b="0">
                          <a:effectLst/>
                        </a:rPr>
                        <a:t>Array</a:t>
                      </a:r>
                    </a:p>
                  </a:txBody>
                  <a:tcPr marL="63500" marR="63500" marT="63500" marB="63500" anchor="ctr">
                    <a:lnL>
                      <a:noFill/>
                    </a:lnL>
                    <a:lnR>
                      <a:noFill/>
                    </a:lnR>
                    <a:lnT>
                      <a:noFill/>
                    </a:lnT>
                    <a:lnB>
                      <a:noFill/>
                    </a:lnB>
                    <a:solidFill>
                      <a:srgbClr val="FFFFFF"/>
                    </a:solidFill>
                  </a:tcPr>
                </a:tc>
              </a:tr>
              <a:tr h="0">
                <a:tc>
                  <a:txBody>
                    <a:bodyPr/>
                    <a:lstStyle/>
                    <a:p>
                      <a:pPr algn="l" fontAlgn="base"/>
                      <a:r>
                        <a:rPr lang="en-US" sz="1250" b="0">
                          <a:effectLst/>
                        </a:rPr>
                        <a:t>Can consist of elements belonging to different data types</a:t>
                      </a:r>
                    </a:p>
                  </a:txBody>
                  <a:tcPr marL="63500" marR="63500" marT="88900" marB="88900" anchor="ctr">
                    <a:lnL>
                      <a:noFill/>
                    </a:lnL>
                    <a:lnR>
                      <a:noFill/>
                    </a:lnR>
                    <a:lnT>
                      <a:noFill/>
                    </a:lnT>
                    <a:lnB>
                      <a:noFill/>
                    </a:lnB>
                    <a:solidFill>
                      <a:srgbClr val="FFFFFF"/>
                    </a:solidFill>
                  </a:tcPr>
                </a:tc>
                <a:tc>
                  <a:txBody>
                    <a:bodyPr/>
                    <a:lstStyle/>
                    <a:p>
                      <a:pPr algn="l" fontAlgn="base"/>
                      <a:r>
                        <a:rPr lang="en-US" sz="1250" b="0">
                          <a:effectLst/>
                        </a:rPr>
                        <a:t>Only consists of elements belonging to the same data type</a:t>
                      </a:r>
                    </a:p>
                  </a:txBody>
                  <a:tcPr marL="63500" marR="63500" marT="88900" marB="88900" anchor="ctr">
                    <a:lnL>
                      <a:noFill/>
                    </a:lnL>
                    <a:lnR>
                      <a:noFill/>
                    </a:lnR>
                    <a:lnT>
                      <a:noFill/>
                    </a:lnT>
                    <a:lnB>
                      <a:noFill/>
                    </a:lnB>
                    <a:solidFill>
                      <a:srgbClr val="FFFFFF"/>
                    </a:solidFill>
                  </a:tcPr>
                </a:tc>
              </a:tr>
              <a:tr h="0">
                <a:tc>
                  <a:txBody>
                    <a:bodyPr/>
                    <a:lstStyle/>
                    <a:p>
                      <a:pPr algn="l" fontAlgn="base"/>
                      <a:r>
                        <a:rPr lang="en-US" sz="1250" b="0">
                          <a:effectLst/>
                        </a:rPr>
                        <a:t>No need to explicitly import a module for declaration</a:t>
                      </a:r>
                    </a:p>
                  </a:txBody>
                  <a:tcPr marL="63500" marR="63500" marT="88900" marB="88900" anchor="ctr">
                    <a:lnL>
                      <a:noFill/>
                    </a:lnL>
                    <a:lnR>
                      <a:noFill/>
                    </a:lnR>
                    <a:lnT>
                      <a:noFill/>
                    </a:lnT>
                    <a:lnB>
                      <a:noFill/>
                    </a:lnB>
                    <a:solidFill>
                      <a:srgbClr val="FFFFFF"/>
                    </a:solidFill>
                  </a:tcPr>
                </a:tc>
                <a:tc>
                  <a:txBody>
                    <a:bodyPr/>
                    <a:lstStyle/>
                    <a:p>
                      <a:pPr algn="l" fontAlgn="base"/>
                      <a:r>
                        <a:rPr lang="en-US" sz="1250" b="0">
                          <a:effectLst/>
                        </a:rPr>
                        <a:t>Need to explicitly import a module for declaration</a:t>
                      </a:r>
                    </a:p>
                  </a:txBody>
                  <a:tcPr marL="63500" marR="63500" marT="88900" marB="88900" anchor="ctr">
                    <a:lnL>
                      <a:noFill/>
                    </a:lnL>
                    <a:lnR>
                      <a:noFill/>
                    </a:lnR>
                    <a:lnT>
                      <a:noFill/>
                    </a:lnT>
                    <a:lnB>
                      <a:noFill/>
                    </a:lnB>
                    <a:solidFill>
                      <a:srgbClr val="FFFFFF"/>
                    </a:solidFill>
                  </a:tcPr>
                </a:tc>
              </a:tr>
              <a:tr h="0">
                <a:tc>
                  <a:txBody>
                    <a:bodyPr/>
                    <a:lstStyle/>
                    <a:p>
                      <a:pPr algn="l" fontAlgn="base"/>
                      <a:r>
                        <a:rPr lang="en-US" sz="1250" b="0">
                          <a:effectLst/>
                        </a:rPr>
                        <a:t>Cannot directly handle arithmetic operations</a:t>
                      </a:r>
                    </a:p>
                  </a:txBody>
                  <a:tcPr marL="63500" marR="63500" marT="88900" marB="88900" anchor="ctr">
                    <a:lnL>
                      <a:noFill/>
                    </a:lnL>
                    <a:lnR>
                      <a:noFill/>
                    </a:lnR>
                    <a:lnT>
                      <a:noFill/>
                    </a:lnT>
                    <a:lnB>
                      <a:noFill/>
                    </a:lnB>
                    <a:solidFill>
                      <a:srgbClr val="FFFFFF"/>
                    </a:solidFill>
                  </a:tcPr>
                </a:tc>
                <a:tc>
                  <a:txBody>
                    <a:bodyPr/>
                    <a:lstStyle/>
                    <a:p>
                      <a:pPr algn="l" fontAlgn="base"/>
                      <a:r>
                        <a:rPr lang="en-US" sz="1250" b="0">
                          <a:effectLst/>
                        </a:rPr>
                        <a:t>Can directly handle arithmetic operations</a:t>
                      </a:r>
                    </a:p>
                  </a:txBody>
                  <a:tcPr marL="63500" marR="63500" marT="88900" marB="88900" anchor="ctr">
                    <a:lnL>
                      <a:noFill/>
                    </a:lnL>
                    <a:lnR>
                      <a:noFill/>
                    </a:lnR>
                    <a:lnT>
                      <a:noFill/>
                    </a:lnT>
                    <a:lnB>
                      <a:noFill/>
                    </a:lnB>
                    <a:solidFill>
                      <a:srgbClr val="FFFFFF"/>
                    </a:solidFill>
                  </a:tcPr>
                </a:tc>
              </a:tr>
              <a:tr h="0">
                <a:tc>
                  <a:txBody>
                    <a:bodyPr/>
                    <a:lstStyle/>
                    <a:p>
                      <a:pPr algn="l" fontAlgn="base"/>
                      <a:r>
                        <a:rPr lang="en-US" sz="1250" b="0">
                          <a:effectLst/>
                        </a:rPr>
                        <a:t>Can be nested to contain different type of elements</a:t>
                      </a:r>
                    </a:p>
                  </a:txBody>
                  <a:tcPr marL="63500" marR="63500" marT="88900" marB="88900" anchor="ctr">
                    <a:lnL>
                      <a:noFill/>
                    </a:lnL>
                    <a:lnR>
                      <a:noFill/>
                    </a:lnR>
                    <a:lnT>
                      <a:noFill/>
                    </a:lnT>
                    <a:lnB>
                      <a:noFill/>
                    </a:lnB>
                    <a:solidFill>
                      <a:srgbClr val="FFFFFF"/>
                    </a:solidFill>
                  </a:tcPr>
                </a:tc>
                <a:tc>
                  <a:txBody>
                    <a:bodyPr/>
                    <a:lstStyle/>
                    <a:p>
                      <a:pPr algn="l" fontAlgn="base"/>
                      <a:r>
                        <a:rPr lang="en-US" sz="1250" b="0">
                          <a:effectLst/>
                        </a:rPr>
                        <a:t>Must contain either all nested elements of same size</a:t>
                      </a:r>
                    </a:p>
                  </a:txBody>
                  <a:tcPr marL="63500" marR="63500" marT="88900" marB="88900" anchor="ctr">
                    <a:lnL>
                      <a:noFill/>
                    </a:lnL>
                    <a:lnR>
                      <a:noFill/>
                    </a:lnR>
                    <a:lnT>
                      <a:noFill/>
                    </a:lnT>
                    <a:lnB>
                      <a:noFill/>
                    </a:lnB>
                    <a:solidFill>
                      <a:srgbClr val="FFFFFF"/>
                    </a:solidFill>
                  </a:tcPr>
                </a:tc>
              </a:tr>
              <a:tr h="0">
                <a:tc>
                  <a:txBody>
                    <a:bodyPr/>
                    <a:lstStyle/>
                    <a:p>
                      <a:pPr algn="l" fontAlgn="base"/>
                      <a:r>
                        <a:rPr lang="en-US" sz="1250" b="0">
                          <a:effectLst/>
                        </a:rPr>
                        <a:t>Preferred for shorter sequence of data items</a:t>
                      </a:r>
                    </a:p>
                  </a:txBody>
                  <a:tcPr marL="63500" marR="63500" marT="88900" marB="88900" anchor="ctr">
                    <a:lnL>
                      <a:noFill/>
                    </a:lnL>
                    <a:lnR>
                      <a:noFill/>
                    </a:lnR>
                    <a:lnT>
                      <a:noFill/>
                    </a:lnT>
                    <a:lnB>
                      <a:noFill/>
                    </a:lnB>
                    <a:solidFill>
                      <a:srgbClr val="FFFFFF"/>
                    </a:solidFill>
                  </a:tcPr>
                </a:tc>
                <a:tc>
                  <a:txBody>
                    <a:bodyPr/>
                    <a:lstStyle/>
                    <a:p>
                      <a:pPr algn="l" fontAlgn="base"/>
                      <a:r>
                        <a:rPr lang="en-US" sz="1250" b="0">
                          <a:effectLst/>
                        </a:rPr>
                        <a:t>Preferred for longer sequence of data items</a:t>
                      </a:r>
                    </a:p>
                  </a:txBody>
                  <a:tcPr marL="63500" marR="63500" marT="88900" marB="88900" anchor="ctr">
                    <a:lnL>
                      <a:noFill/>
                    </a:lnL>
                    <a:lnR>
                      <a:noFill/>
                    </a:lnR>
                    <a:lnT>
                      <a:noFill/>
                    </a:lnT>
                    <a:lnB>
                      <a:noFill/>
                    </a:lnB>
                    <a:solidFill>
                      <a:srgbClr val="FFFFFF"/>
                    </a:solidFill>
                  </a:tcPr>
                </a:tc>
              </a:tr>
              <a:tr h="0">
                <a:tc>
                  <a:txBody>
                    <a:bodyPr/>
                    <a:lstStyle/>
                    <a:p>
                      <a:pPr algn="l" fontAlgn="base"/>
                      <a:r>
                        <a:rPr lang="en-US" sz="1250" b="0">
                          <a:effectLst/>
                        </a:rPr>
                        <a:t>Greater flexibility allows easy modification (addition, deletion) of data</a:t>
                      </a:r>
                    </a:p>
                  </a:txBody>
                  <a:tcPr marL="63500" marR="63500" marT="88900" marB="88900" anchor="ctr">
                    <a:lnL>
                      <a:noFill/>
                    </a:lnL>
                    <a:lnR>
                      <a:noFill/>
                    </a:lnR>
                    <a:lnT>
                      <a:noFill/>
                    </a:lnT>
                    <a:lnB>
                      <a:noFill/>
                    </a:lnB>
                    <a:solidFill>
                      <a:srgbClr val="FFFFFF"/>
                    </a:solidFill>
                  </a:tcPr>
                </a:tc>
                <a:tc>
                  <a:txBody>
                    <a:bodyPr/>
                    <a:lstStyle/>
                    <a:p>
                      <a:pPr algn="l" fontAlgn="base"/>
                      <a:r>
                        <a:rPr lang="en-US" sz="1250" b="0">
                          <a:effectLst/>
                        </a:rPr>
                        <a:t>Less flexibility since addition, deletion has to be done element wise</a:t>
                      </a:r>
                    </a:p>
                  </a:txBody>
                  <a:tcPr marL="63500" marR="63500" marT="88900" marB="88900" anchor="ctr">
                    <a:lnL>
                      <a:noFill/>
                    </a:lnL>
                    <a:lnR>
                      <a:noFill/>
                    </a:lnR>
                    <a:lnT>
                      <a:noFill/>
                    </a:lnT>
                    <a:lnB>
                      <a:noFill/>
                    </a:lnB>
                    <a:solidFill>
                      <a:srgbClr val="FFFFFF"/>
                    </a:solidFill>
                  </a:tcPr>
                </a:tc>
              </a:tr>
              <a:tr h="0">
                <a:tc>
                  <a:txBody>
                    <a:bodyPr/>
                    <a:lstStyle/>
                    <a:p>
                      <a:pPr algn="l" fontAlgn="base"/>
                      <a:r>
                        <a:rPr lang="en-US" sz="1250" b="0">
                          <a:effectLst/>
                        </a:rPr>
                        <a:t>The entire list can be printed without any explicit looping</a:t>
                      </a:r>
                    </a:p>
                  </a:txBody>
                  <a:tcPr marL="63500" marR="63500" marT="88900" marB="88900" anchor="ctr">
                    <a:lnL>
                      <a:noFill/>
                    </a:lnL>
                    <a:lnR>
                      <a:noFill/>
                    </a:lnR>
                    <a:lnT>
                      <a:noFill/>
                    </a:lnT>
                    <a:lnB>
                      <a:noFill/>
                    </a:lnB>
                    <a:solidFill>
                      <a:srgbClr val="FFFFFF"/>
                    </a:solidFill>
                  </a:tcPr>
                </a:tc>
                <a:tc>
                  <a:txBody>
                    <a:bodyPr/>
                    <a:lstStyle/>
                    <a:p>
                      <a:pPr algn="l" fontAlgn="base"/>
                      <a:r>
                        <a:rPr lang="en-US" sz="1250" b="0">
                          <a:effectLst/>
                        </a:rPr>
                        <a:t>A loop has to be formed to print or access the components of array</a:t>
                      </a:r>
                    </a:p>
                  </a:txBody>
                  <a:tcPr marL="63500" marR="63500" marT="88900" marB="88900" anchor="ctr">
                    <a:lnL>
                      <a:noFill/>
                    </a:lnL>
                    <a:lnR>
                      <a:noFill/>
                    </a:lnR>
                    <a:lnT>
                      <a:noFill/>
                    </a:lnT>
                    <a:lnB>
                      <a:noFill/>
                    </a:lnB>
                    <a:solidFill>
                      <a:srgbClr val="FFFFFF"/>
                    </a:solidFill>
                  </a:tcPr>
                </a:tc>
              </a:tr>
              <a:tr h="0">
                <a:tc>
                  <a:txBody>
                    <a:bodyPr/>
                    <a:lstStyle/>
                    <a:p>
                      <a:pPr algn="l" fontAlgn="base"/>
                      <a:r>
                        <a:rPr lang="en-US" sz="1250" b="0">
                          <a:effectLst/>
                        </a:rPr>
                        <a:t>Consume larger memory for easy addition of elements</a:t>
                      </a:r>
                    </a:p>
                  </a:txBody>
                  <a:tcPr marL="63500" marR="63500" marT="88900" marB="88900" anchor="ctr">
                    <a:lnL>
                      <a:noFill/>
                    </a:lnL>
                    <a:lnR>
                      <a:noFill/>
                    </a:lnR>
                    <a:lnT>
                      <a:noFill/>
                    </a:lnT>
                    <a:lnB>
                      <a:noFill/>
                    </a:lnB>
                    <a:solidFill>
                      <a:srgbClr val="FFFFFF"/>
                    </a:solidFill>
                  </a:tcPr>
                </a:tc>
                <a:tc>
                  <a:txBody>
                    <a:bodyPr/>
                    <a:lstStyle/>
                    <a:p>
                      <a:pPr algn="l" fontAlgn="base"/>
                      <a:r>
                        <a:rPr lang="en-US" sz="1250" b="0" dirty="0">
                          <a:effectLst/>
                        </a:rPr>
                        <a:t>Comparatively more compact in memory size</a:t>
                      </a:r>
                    </a:p>
                  </a:txBody>
                  <a:tcPr marL="63500" marR="63500" marT="88900" marB="8890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931266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38</TotalTime>
  <Words>605</Words>
  <Application>Microsoft Office PowerPoint</Application>
  <PresentationFormat>On-screen Show (4:3)</PresentationFormat>
  <Paragraphs>61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Assignment 2</vt:lpstr>
      <vt:lpstr>What is PYTHONPATH?</vt:lpstr>
      <vt:lpstr>What are python modules?Name some commonly used built-in modules in python?</vt:lpstr>
      <vt:lpstr>What are local variables and global variables in python?</vt:lpstr>
      <vt:lpstr>Is python case sensitive?</vt:lpstr>
      <vt:lpstr>What is type conversation in python?</vt:lpstr>
      <vt:lpstr>Is  indendation required in python?</vt:lpstr>
      <vt:lpstr>What is the difference between python arrays and lists?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Windows User</dc:creator>
  <cp:lastModifiedBy>Windows User</cp:lastModifiedBy>
  <cp:revision>4</cp:revision>
  <dcterms:created xsi:type="dcterms:W3CDTF">2022-03-07T07:28:41Z</dcterms:created>
  <dcterms:modified xsi:type="dcterms:W3CDTF">2022-03-07T08:07:19Z</dcterms:modified>
</cp:coreProperties>
</file>