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3"/>
  </p:notesMasterIdLst>
  <p:sldIdLst>
    <p:sldId id="257" r:id="rId2"/>
    <p:sldId id="258" r:id="rId3"/>
    <p:sldId id="267" r:id="rId4"/>
    <p:sldId id="259" r:id="rId5"/>
    <p:sldId id="264" r:id="rId6"/>
    <p:sldId id="260" r:id="rId7"/>
    <p:sldId id="261" r:id="rId8"/>
    <p:sldId id="266" r:id="rId9"/>
    <p:sldId id="268" r:id="rId10"/>
    <p:sldId id="265" r:id="rId11"/>
    <p:sldId id="263"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B56BC89-CAF7-4545-AD01-0ADC3C76B23B}">
          <p14:sldIdLst>
            <p14:sldId id="257"/>
            <p14:sldId id="258"/>
            <p14:sldId id="267"/>
            <p14:sldId id="259"/>
            <p14:sldId id="264"/>
            <p14:sldId id="260"/>
            <p14:sldId id="261"/>
            <p14:sldId id="266"/>
            <p14:sldId id="268"/>
            <p14:sldId id="265"/>
            <p14:sldId id="263"/>
          </p14:sldIdLst>
        </p14:section>
        <p14:section name="Untitled Section" id="{1441A297-3414-44BA-A305-3F6791E2C16B}">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296" y="-6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85BE54-48AC-411C-BA8F-10476A762DC4}" type="datetimeFigureOut">
              <a:rPr lang="en-US" smtClean="0"/>
              <a:t>2/3/2022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8A0648-9A0C-47E4-91EE-E68C3062BE6C}" type="slidenum">
              <a:rPr lang="en-US" smtClean="0"/>
              <a:t>‹#›</a:t>
            </a:fld>
            <a:endParaRPr lang="en-US"/>
          </a:p>
        </p:txBody>
      </p:sp>
    </p:spTree>
    <p:extLst>
      <p:ext uri="{BB962C8B-B14F-4D97-AF65-F5344CB8AC3E}">
        <p14:creationId xmlns:p14="http://schemas.microsoft.com/office/powerpoint/2010/main" val="1682664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8A0648-9A0C-47E4-91EE-E68C3062BE6C}" type="slidenum">
              <a:rPr lang="en-US" smtClean="0"/>
              <a:t>2</a:t>
            </a:fld>
            <a:endParaRPr lang="en-US"/>
          </a:p>
        </p:txBody>
      </p:sp>
    </p:spTree>
    <p:extLst>
      <p:ext uri="{BB962C8B-B14F-4D97-AF65-F5344CB8AC3E}">
        <p14:creationId xmlns:p14="http://schemas.microsoft.com/office/powerpoint/2010/main" val="38612425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CE405FC7-5A47-49B5-BF70-17E43407E33E}" type="datetimeFigureOut">
              <a:rPr lang="en-US" smtClean="0"/>
              <a:t>2/3/2022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C7C46D8F-3986-467F-B0FA-498CF9B05C5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E405FC7-5A47-49B5-BF70-17E43407E33E}" type="datetimeFigureOut">
              <a:rPr lang="en-US" smtClean="0"/>
              <a:t>2/3/2022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7C46D8F-3986-467F-B0FA-498CF9B05C5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E405FC7-5A47-49B5-BF70-17E43407E33E}" type="datetimeFigureOut">
              <a:rPr lang="en-US" smtClean="0"/>
              <a:t>2/3/2022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7C46D8F-3986-467F-B0FA-498CF9B05C5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E405FC7-5A47-49B5-BF70-17E43407E33E}" type="datetimeFigureOut">
              <a:rPr lang="en-US" smtClean="0"/>
              <a:t>2/3/2022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7C46D8F-3986-467F-B0FA-498CF9B05C5A}"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CE405FC7-5A47-49B5-BF70-17E43407E33E}" type="datetimeFigureOut">
              <a:rPr lang="en-US" smtClean="0"/>
              <a:t>2/3/2022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7C46D8F-3986-467F-B0FA-498CF9B05C5A}"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E405FC7-5A47-49B5-BF70-17E43407E33E}" type="datetimeFigureOut">
              <a:rPr lang="en-US" smtClean="0"/>
              <a:t>2/3/2022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7C46D8F-3986-467F-B0FA-498CF9B05C5A}"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E405FC7-5A47-49B5-BF70-17E43407E33E}" type="datetimeFigureOut">
              <a:rPr lang="en-US" smtClean="0"/>
              <a:t>2/3/2022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C7C46D8F-3986-467F-B0FA-498CF9B05C5A}"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CE405FC7-5A47-49B5-BF70-17E43407E33E}" type="datetimeFigureOut">
              <a:rPr lang="en-US" smtClean="0"/>
              <a:t>2/3/2022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C7C46D8F-3986-467F-B0FA-498CF9B05C5A}"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CE405FC7-5A47-49B5-BF70-17E43407E33E}" type="datetimeFigureOut">
              <a:rPr lang="en-US" smtClean="0"/>
              <a:t>2/3/2022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C7C46D8F-3986-467F-B0FA-498CF9B05C5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CE405FC7-5A47-49B5-BF70-17E43407E33E}" type="datetimeFigureOut">
              <a:rPr lang="en-US" smtClean="0"/>
              <a:t>2/3/2022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7C46D8F-3986-467F-B0FA-498CF9B05C5A}"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CE405FC7-5A47-49B5-BF70-17E43407E33E}" type="datetimeFigureOut">
              <a:rPr lang="en-US" smtClean="0"/>
              <a:t>2/3/2022</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C7C46D8F-3986-467F-B0FA-498CF9B05C5A}"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CE405FC7-5A47-49B5-BF70-17E43407E33E}" type="datetimeFigureOut">
              <a:rPr lang="en-US" smtClean="0"/>
              <a:t>2/3/2022</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C7C46D8F-3986-467F-B0FA-498CF9B05C5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www.upgrad.com/blog/natural-language-processing-nlp-projects-ideas-topics-for-beginners/"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www.guru99.com/what-is-dbms.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chartio.com/learn/data-analytics/types-of-data-analysis/#diagnostic-analysis" TargetMode="External"/><Relationship Id="rId7" Type="http://schemas.openxmlformats.org/officeDocument/2006/relationships/hyperlink" Target="https://go.forrester.com/blogs/16-11-02-artificial_intelligence_fact_fiction_how_enterprises_can_crush_it/" TargetMode="External"/><Relationship Id="rId2" Type="http://schemas.openxmlformats.org/officeDocument/2006/relationships/hyperlink" Target="https://chartio.com/learn/data-analytics/types-of-data-analysis/#descriptive-analysis" TargetMode="External"/><Relationship Id="rId1" Type="http://schemas.openxmlformats.org/officeDocument/2006/relationships/slideLayout" Target="../slideLayouts/slideLayout2.xml"/><Relationship Id="rId6" Type="http://schemas.openxmlformats.org/officeDocument/2006/relationships/hyperlink" Target="https://searchcio.techtarget.com/definition/Prescriptive-analytics" TargetMode="External"/><Relationship Id="rId5" Type="http://schemas.openxmlformats.org/officeDocument/2006/relationships/hyperlink" Target="https://chartio.com/learn/data-analytics/types-of-data-analysis/#prescriptive-analysis" TargetMode="External"/><Relationship Id="rId4" Type="http://schemas.openxmlformats.org/officeDocument/2006/relationships/hyperlink" Target="https://chartio.com/learn/data-analytics/types-of-data-analysis/#predictive-analysi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90800"/>
            <a:ext cx="8229600" cy="1143000"/>
          </a:xfrm>
        </p:spPr>
        <p:txBody>
          <a:bodyPr/>
          <a:lstStyle/>
          <a:p>
            <a:r>
              <a:rPr lang="en-US" dirty="0" smtClean="0">
                <a:latin typeface="Arial Black" panose="020B0A04020102020204" pitchFamily="34" charset="0"/>
              </a:rPr>
              <a:t>ASSIGNMENT </a:t>
            </a:r>
            <a:endParaRPr lang="en-US" dirty="0">
              <a:latin typeface="Arial Black" panose="020B0A04020102020204" pitchFamily="34" charset="0"/>
            </a:endParaRPr>
          </a:p>
        </p:txBody>
      </p:sp>
    </p:spTree>
    <p:extLst>
      <p:ext uri="{BB962C8B-B14F-4D97-AF65-F5344CB8AC3E}">
        <p14:creationId xmlns:p14="http://schemas.microsoft.com/office/powerpoint/2010/main" val="2538575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228600"/>
            <a:ext cx="6781800" cy="3323987"/>
          </a:xfrm>
          <a:prstGeom prst="rect">
            <a:avLst/>
          </a:prstGeom>
        </p:spPr>
        <p:txBody>
          <a:bodyPr wrap="square">
            <a:spAutoFit/>
          </a:bodyPr>
          <a:lstStyle/>
          <a:p>
            <a:pPr algn="just"/>
            <a:r>
              <a:rPr lang="en-US" sz="1400" b="1" dirty="0" smtClean="0"/>
              <a:t>What is qualitative data?</a:t>
            </a:r>
          </a:p>
          <a:p>
            <a:pPr algn="just"/>
            <a:r>
              <a:rPr lang="en-US" sz="1400" dirty="0" smtClean="0"/>
              <a:t>Unlike quantitative data, qualitative data is descriptive, expressed in terms of language rather than numerical values.</a:t>
            </a:r>
          </a:p>
          <a:p>
            <a:pPr algn="just"/>
            <a:r>
              <a:rPr lang="en-US" sz="1400" dirty="0" smtClean="0"/>
              <a:t>Qualitative data analysis describes information</a:t>
            </a:r>
          </a:p>
          <a:p>
            <a:pPr algn="just"/>
            <a:r>
              <a:rPr lang="en-US" sz="1400" b="1" dirty="0" smtClean="0"/>
              <a:t>Advantages of qualitative data</a:t>
            </a:r>
          </a:p>
          <a:p>
            <a:pPr marL="285750" indent="-285750" algn="just">
              <a:buFont typeface="Arial" panose="020B0604020202020204" pitchFamily="34" charset="0"/>
              <a:buChar char="•"/>
            </a:pPr>
            <a:r>
              <a:rPr lang="en-US" sz="1400" dirty="0" smtClean="0"/>
              <a:t>Qualitative data offers rich, in-depth insights and allows you to explore context.</a:t>
            </a:r>
          </a:p>
          <a:p>
            <a:pPr marL="285750" indent="-285750" algn="just">
              <a:buFont typeface="Arial" panose="020B0604020202020204" pitchFamily="34" charset="0"/>
              <a:buChar char="•"/>
            </a:pPr>
            <a:r>
              <a:rPr lang="en-US" sz="1400" dirty="0" smtClean="0"/>
              <a:t>It’s great for exploratory purposes.</a:t>
            </a:r>
          </a:p>
          <a:p>
            <a:pPr marL="285750" indent="-285750" algn="just">
              <a:buFont typeface="Arial" panose="020B0604020202020204" pitchFamily="34" charset="0"/>
              <a:buChar char="•"/>
            </a:pPr>
            <a:r>
              <a:rPr lang="en-US" sz="1400" dirty="0" smtClean="0"/>
              <a:t>Qualitative research delivers a predictive element for continuous data.</a:t>
            </a:r>
          </a:p>
          <a:p>
            <a:pPr algn="just"/>
            <a:r>
              <a:rPr lang="en-US" sz="1400" b="1" dirty="0" smtClean="0"/>
              <a:t>Disadvantages of quantitative data</a:t>
            </a:r>
          </a:p>
          <a:p>
            <a:pPr marL="285750" indent="-285750" algn="just">
              <a:buFont typeface="Arial" panose="020B0604020202020204" pitchFamily="34" charset="0"/>
              <a:buChar char="•"/>
            </a:pPr>
            <a:r>
              <a:rPr lang="en-US" sz="1400" dirty="0" smtClean="0"/>
              <a:t>It’s not a statistically representative form of data collection because it relies upon the experience of the host (who can lose data).</a:t>
            </a:r>
          </a:p>
          <a:p>
            <a:pPr marL="285750" indent="-285750" algn="just">
              <a:buFont typeface="Arial" panose="020B0604020202020204" pitchFamily="34" charset="0"/>
              <a:buChar char="•"/>
            </a:pPr>
            <a:r>
              <a:rPr lang="en-US" sz="1400" dirty="0" smtClean="0"/>
              <a:t>It can also require multiple data sessions, which can lead to misleading conclusions.</a:t>
            </a:r>
          </a:p>
          <a:p>
            <a:pPr algn="just"/>
            <a:endParaRPr lang="en-US" sz="1400" dirty="0"/>
          </a:p>
        </p:txBody>
      </p:sp>
    </p:spTree>
    <p:extLst>
      <p:ext uri="{BB962C8B-B14F-4D97-AF65-F5344CB8AC3E}">
        <p14:creationId xmlns:p14="http://schemas.microsoft.com/office/powerpoint/2010/main" val="20042737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667000"/>
            <a:ext cx="8229600" cy="1143000"/>
          </a:xfrm>
        </p:spPr>
        <p:txBody>
          <a:bodyPr/>
          <a:lstStyle/>
          <a:p>
            <a:r>
              <a:rPr lang="en-US" dirty="0" smtClean="0"/>
              <a:t>THANK YOU</a:t>
            </a:r>
            <a:endParaRPr lang="en-US" dirty="0"/>
          </a:p>
        </p:txBody>
      </p:sp>
    </p:spTree>
    <p:extLst>
      <p:ext uri="{BB962C8B-B14F-4D97-AF65-F5344CB8AC3E}">
        <p14:creationId xmlns:p14="http://schemas.microsoft.com/office/powerpoint/2010/main" val="3316609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43000"/>
            <a:ext cx="8610600" cy="5410200"/>
          </a:xfrm>
        </p:spPr>
        <p:txBody>
          <a:bodyPr>
            <a:noAutofit/>
          </a:bodyPr>
          <a:lstStyle/>
          <a:p>
            <a:pPr marL="0" indent="0" fontAlgn="base">
              <a:buNone/>
            </a:pPr>
            <a:r>
              <a:rPr lang="en-US" sz="1600" dirty="0" smtClean="0">
                <a:latin typeface="Times New Roman" panose="02020603050405020304" pitchFamily="18" charset="0"/>
                <a:cs typeface="Times New Roman" panose="02020603050405020304" pitchFamily="18" charset="0"/>
              </a:rPr>
              <a:t>Definition</a:t>
            </a:r>
          </a:p>
          <a:p>
            <a:pPr fontAlgn="base">
              <a:buFont typeface="Wingdings" panose="05000000000000000000" pitchFamily="2" charset="2"/>
              <a:buChar char="q"/>
            </a:pPr>
            <a:r>
              <a:rPr lang="en-US" sz="1400" dirty="0" smtClean="0">
                <a:latin typeface="Times New Roman" panose="02020603050405020304" pitchFamily="18" charset="0"/>
                <a:cs typeface="Times New Roman" panose="02020603050405020304" pitchFamily="18" charset="0"/>
              </a:rPr>
              <a:t>Data analysis </a:t>
            </a:r>
            <a:r>
              <a:rPr lang="en-US" sz="1400" dirty="0">
                <a:latin typeface="Times New Roman" panose="02020603050405020304" pitchFamily="18" charset="0"/>
                <a:cs typeface="Times New Roman" panose="02020603050405020304" pitchFamily="18" charset="0"/>
              </a:rPr>
              <a:t>is a process of understanding the data, find patterns and try to obtain inferences due to which the underlying patterns are observed.</a:t>
            </a:r>
          </a:p>
          <a:p>
            <a:pPr fontAlgn="base">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Machine Learning is when you train a system to learn those patterns and try to predict the upcoming </a:t>
            </a:r>
            <a:r>
              <a:rPr lang="en-US" sz="1400" dirty="0" smtClean="0">
                <a:latin typeface="Times New Roman" panose="02020603050405020304" pitchFamily="18" charset="0"/>
                <a:cs typeface="Times New Roman" panose="02020603050405020304" pitchFamily="18" charset="0"/>
              </a:rPr>
              <a:t>pattern.</a:t>
            </a:r>
          </a:p>
          <a:p>
            <a:pPr marL="0" indent="0" fontAlgn="base">
              <a:buNone/>
            </a:pPr>
            <a:r>
              <a:rPr lang="en-US" sz="1600" dirty="0" smtClean="0">
                <a:latin typeface="Times New Roman" panose="02020603050405020304" pitchFamily="18" charset="0"/>
                <a:cs typeface="Times New Roman" panose="02020603050405020304" pitchFamily="18" charset="0"/>
              </a:rPr>
              <a:t>Skills</a:t>
            </a:r>
          </a:p>
          <a:p>
            <a:pPr fontAlgn="base">
              <a:buFont typeface="Wingdings" panose="05000000000000000000" pitchFamily="2" charset="2"/>
              <a:buChar char="q"/>
            </a:pPr>
            <a:r>
              <a:rPr lang="en-US" sz="1400" dirty="0" smtClean="0">
                <a:latin typeface="Times New Roman" panose="02020603050405020304" pitchFamily="18" charset="0"/>
                <a:cs typeface="Times New Roman" panose="02020603050405020304" pitchFamily="18" charset="0"/>
              </a:rPr>
              <a:t>Data analysis:</a:t>
            </a:r>
          </a:p>
          <a:p>
            <a:pPr fontAlgn="base"/>
            <a:r>
              <a:rPr lang="en-US" sz="1400" dirty="0" smtClean="0">
                <a:latin typeface="Times New Roman" panose="02020603050405020304" pitchFamily="18" charset="0"/>
                <a:cs typeface="Times New Roman" panose="02020603050405020304" pitchFamily="18" charset="0"/>
              </a:rPr>
              <a:t>Statistical Analysis : Statistical analysis is the science of exploring, collecting and presenting large quantities of data to find underlying trends and patterns</a:t>
            </a:r>
            <a:endParaRPr lang="en-US" sz="1400" dirty="0">
              <a:latin typeface="Times New Roman" panose="02020603050405020304" pitchFamily="18" charset="0"/>
              <a:cs typeface="Times New Roman" panose="02020603050405020304" pitchFamily="18" charset="0"/>
            </a:endParaRPr>
          </a:p>
          <a:p>
            <a:r>
              <a:rPr lang="en-US" sz="1400" b="1" dirty="0" smtClean="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SQL </a:t>
            </a:r>
            <a:r>
              <a:rPr lang="en-US" sz="1400" b="1" dirty="0" smtClean="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SQL is a programming  language used for relational database management SQL                                          </a:t>
            </a:r>
            <a:endParaRPr lang="en-US" sz="1400" dirty="0">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rPr>
              <a:t>Knowledge </a:t>
            </a:r>
            <a:r>
              <a:rPr lang="en-US" sz="1400" dirty="0">
                <a:latin typeface="Times New Roman" panose="02020603050405020304" pitchFamily="18" charset="0"/>
                <a:cs typeface="Times New Roman" panose="02020603050405020304" pitchFamily="18" charset="0"/>
              </a:rPr>
              <a:t>of R and </a:t>
            </a:r>
            <a:r>
              <a:rPr lang="en-US" sz="1400" dirty="0" smtClean="0">
                <a:latin typeface="Times New Roman" panose="02020603050405020304" pitchFamily="18" charset="0"/>
                <a:cs typeface="Times New Roman" panose="02020603050405020304" pitchFamily="18" charset="0"/>
              </a:rPr>
              <a:t>Python: R and Python are the most popular programming       languages  for data science professionals</a:t>
            </a:r>
            <a:endParaRPr lang="en-US" sz="1400" dirty="0">
              <a:latin typeface="Times New Roman" panose="02020603050405020304" pitchFamily="18" charset="0"/>
              <a:cs typeface="Times New Roman" panose="02020603050405020304" pitchFamily="18" charset="0"/>
            </a:endParaRPr>
          </a:p>
          <a:p>
            <a:pPr fontAlgn="base">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Machine Learning </a:t>
            </a:r>
          </a:p>
          <a:p>
            <a:r>
              <a:rPr lang="en-US" sz="1400" b="1" dirty="0">
                <a:latin typeface="Times New Roman" panose="02020603050405020304" pitchFamily="18" charset="0"/>
                <a:cs typeface="Times New Roman" panose="02020603050405020304" pitchFamily="18" charset="0"/>
              </a:rPr>
              <a:t>Deep </a:t>
            </a:r>
            <a:r>
              <a:rPr lang="en-US" sz="1400" b="1" dirty="0" smtClean="0">
                <a:latin typeface="Times New Roman" panose="02020603050405020304" pitchFamily="18" charset="0"/>
                <a:cs typeface="Times New Roman" panose="02020603050405020304" pitchFamily="18" charset="0"/>
              </a:rPr>
              <a:t>Learning : </a:t>
            </a:r>
            <a:r>
              <a:rPr lang="en-US" sz="1400" dirty="0" smtClean="0">
                <a:latin typeface="Times New Roman" panose="02020603050405020304" pitchFamily="18" charset="0"/>
                <a:cs typeface="Times New Roman" panose="02020603050405020304" pitchFamily="18" charset="0"/>
              </a:rPr>
              <a:t>Deep </a:t>
            </a:r>
            <a:r>
              <a:rPr lang="en-US" sz="1400" dirty="0">
                <a:latin typeface="Times New Roman" panose="02020603050405020304" pitchFamily="18" charset="0"/>
                <a:cs typeface="Times New Roman" panose="02020603050405020304" pitchFamily="18" charset="0"/>
              </a:rPr>
              <a:t>learning is an advanced branch of machine learning that focuses on making a machine function like a human brain and it helps in generating patterns and make smarter decisions. </a:t>
            </a:r>
          </a:p>
          <a:p>
            <a:r>
              <a:rPr lang="en-US" sz="1400" b="1" dirty="0">
                <a:latin typeface="Times New Roman" panose="02020603050405020304" pitchFamily="18" charset="0"/>
                <a:cs typeface="Times New Roman" panose="02020603050405020304" pitchFamily="18" charset="0"/>
              </a:rPr>
              <a:t>Natural Language Processing (NLP</a:t>
            </a:r>
            <a:r>
              <a:rPr lang="en-US" sz="1400" b="1" dirty="0" smtClean="0">
                <a:latin typeface="Times New Roman" panose="02020603050405020304" pitchFamily="18" charset="0"/>
                <a:cs typeface="Times New Roman" panose="02020603050405020304" pitchFamily="18" charset="0"/>
              </a:rPr>
              <a:t>) : </a:t>
            </a:r>
            <a:r>
              <a:rPr lang="en-US" sz="1400" dirty="0" smtClean="0">
                <a:latin typeface="Times New Roman" panose="02020603050405020304" pitchFamily="18" charset="0"/>
                <a:cs typeface="Times New Roman" panose="02020603050405020304" pitchFamily="18" charset="0"/>
                <a:hlinkClick r:id="rId3"/>
              </a:rPr>
              <a:t>Natural </a:t>
            </a:r>
            <a:r>
              <a:rPr lang="en-US" sz="1400" dirty="0">
                <a:latin typeface="Times New Roman" panose="02020603050405020304" pitchFamily="18" charset="0"/>
                <a:cs typeface="Times New Roman" panose="02020603050405020304" pitchFamily="18" charset="0"/>
                <a:hlinkClick r:id="rId3"/>
              </a:rPr>
              <a:t>language processing (NLP)</a:t>
            </a:r>
            <a:r>
              <a:rPr lang="en-US" sz="1400" dirty="0">
                <a:latin typeface="Times New Roman" panose="02020603050405020304" pitchFamily="18" charset="0"/>
                <a:cs typeface="Times New Roman" panose="02020603050405020304" pitchFamily="18" charset="0"/>
              </a:rPr>
              <a:t> focuses on training machines to understand and interpret text or symbols</a:t>
            </a:r>
            <a:r>
              <a:rPr lang="en-US" sz="1400" dirty="0" smtClean="0">
                <a:latin typeface="Times New Roman" panose="02020603050405020304" pitchFamily="18" charset="0"/>
                <a:cs typeface="Times New Roman" panose="02020603050405020304" pitchFamily="18" charset="0"/>
              </a:rPr>
              <a:t>.</a:t>
            </a:r>
          </a:p>
          <a:p>
            <a:r>
              <a:rPr lang="en-US" sz="1400" b="1" dirty="0">
                <a:latin typeface="Times New Roman" panose="02020603050405020304" pitchFamily="18" charset="0"/>
                <a:cs typeface="Times New Roman" panose="02020603050405020304" pitchFamily="18" charset="0"/>
              </a:rPr>
              <a:t>Computer </a:t>
            </a:r>
            <a:r>
              <a:rPr lang="en-US" sz="1400" b="1" dirty="0" smtClean="0">
                <a:latin typeface="Times New Roman" panose="02020603050405020304" pitchFamily="18" charset="0"/>
                <a:cs typeface="Times New Roman" panose="02020603050405020304" pitchFamily="18" charset="0"/>
              </a:rPr>
              <a:t>Vision : </a:t>
            </a:r>
            <a:r>
              <a:rPr lang="en-US" sz="1400" dirty="0" smtClean="0">
                <a:latin typeface="Times New Roman" panose="02020603050405020304" pitchFamily="18" charset="0"/>
                <a:cs typeface="Times New Roman" panose="02020603050405020304" pitchFamily="18" charset="0"/>
              </a:rPr>
              <a:t>Computer </a:t>
            </a:r>
            <a:r>
              <a:rPr lang="en-US" sz="1400" dirty="0">
                <a:latin typeface="Times New Roman" panose="02020603050405020304" pitchFamily="18" charset="0"/>
                <a:cs typeface="Times New Roman" panose="02020603050405020304" pitchFamily="18" charset="0"/>
              </a:rPr>
              <a:t>vision is the field of artificial intelligence that focuses on training computers to understand </a:t>
            </a:r>
            <a:r>
              <a:rPr lang="en-US" sz="1400" dirty="0" smtClean="0">
                <a:latin typeface="Times New Roman" panose="02020603050405020304" pitchFamily="18" charset="0"/>
                <a:cs typeface="Times New Roman" panose="02020603050405020304" pitchFamily="18" charset="0"/>
              </a:rPr>
              <a:t>visuals.</a:t>
            </a:r>
          </a:p>
        </p:txBody>
      </p:sp>
      <p:sp>
        <p:nvSpPr>
          <p:cNvPr id="2" name="Title 1"/>
          <p:cNvSpPr>
            <a:spLocks noGrp="1"/>
          </p:cNvSpPr>
          <p:nvPr>
            <p:ph type="title"/>
          </p:nvPr>
        </p:nvSpPr>
        <p:spPr>
          <a:xfrm>
            <a:off x="381000" y="228600"/>
            <a:ext cx="8229600" cy="1143000"/>
          </a:xfrm>
        </p:spPr>
        <p:txBody>
          <a:bodyPr>
            <a:normAutofit/>
          </a:bodyPr>
          <a:lstStyle/>
          <a:p>
            <a:pPr marL="457200" indent="-457200">
              <a:buFont typeface="+mj-lt"/>
              <a:buAutoNum type="arabicPeriod"/>
            </a:pPr>
            <a:r>
              <a:rPr lang="en-US" sz="2000" dirty="0" smtClean="0">
                <a:latin typeface="Times New Roman" panose="02020603050405020304" pitchFamily="18" charset="0"/>
                <a:cs typeface="Times New Roman" panose="02020603050405020304" pitchFamily="18" charset="0"/>
              </a:rPr>
              <a:t>What is the difference between data analysis and machine learning?</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793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838200"/>
            <a:ext cx="7543800" cy="1169551"/>
          </a:xfrm>
          <a:prstGeom prst="rect">
            <a:avLst/>
          </a:prstGeom>
        </p:spPr>
        <p:txBody>
          <a:bodyPr wrap="square">
            <a:spAutoFit/>
          </a:bodyPr>
          <a:lstStyle/>
          <a:p>
            <a:r>
              <a:rPr lang="en-US" sz="1400" dirty="0" smtClean="0">
                <a:latin typeface="Times New Roman" panose="02020603050405020304" pitchFamily="18" charset="0"/>
                <a:cs typeface="Times New Roman" panose="02020603050405020304" pitchFamily="18" charset="0"/>
              </a:rPr>
              <a:t>Data Analytics is the process of deriving meaningful insight from the data through various analytical methods and tools. Machine learning and analytics are two important processes of data science which are generally used together to transform data into useful information. In machine learning, computer programs are developed to make decisions/learn by themselves using algorithms programmed into them. On the contrary, data analytics is the process of deriving insights from the data.</a:t>
            </a:r>
            <a:endParaRPr lang="en-US" sz="1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49262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90600"/>
            <a:ext cx="8458200" cy="5486400"/>
          </a:xfrm>
        </p:spPr>
        <p:txBody>
          <a:bodyPr>
            <a:normAutofit fontScale="40000" lnSpcReduction="20000"/>
          </a:bodyPr>
          <a:lstStyle/>
          <a:p>
            <a:pPr marL="0" indent="0">
              <a:buNone/>
            </a:pPr>
            <a:r>
              <a:rPr lang="en-US" sz="3500" b="1" dirty="0">
                <a:latin typeface="Times New Roman" panose="02020603050405020304" pitchFamily="18" charset="0"/>
                <a:cs typeface="Times New Roman" panose="02020603050405020304" pitchFamily="18" charset="0"/>
              </a:rPr>
              <a:t>Big Data</a:t>
            </a:r>
            <a:r>
              <a:rPr lang="en-US" sz="3500" dirty="0">
                <a:latin typeface="Times New Roman" panose="02020603050405020304" pitchFamily="18" charset="0"/>
                <a:cs typeface="Times New Roman" panose="02020603050405020304" pitchFamily="18" charset="0"/>
              </a:rPr>
              <a:t> is a collection of data that is huge in volume, yet growing exponentially with time. It is a data with so large size and complexity that none of traditional data management tools can store it or process it efficiently. Big data is also a data but with huge size</a:t>
            </a:r>
            <a:r>
              <a:rPr lang="en-US" sz="3500" dirty="0" smtClean="0">
                <a:latin typeface="Times New Roman" panose="02020603050405020304" pitchFamily="18" charset="0"/>
                <a:cs typeface="Times New Roman" panose="02020603050405020304" pitchFamily="18" charset="0"/>
              </a:rPr>
              <a:t>.</a:t>
            </a:r>
          </a:p>
          <a:p>
            <a:pPr marL="0" indent="0">
              <a:buNone/>
            </a:pPr>
            <a:r>
              <a:rPr lang="en-US" sz="3500" dirty="0">
                <a:latin typeface="Times New Roman" panose="02020603050405020304" pitchFamily="18" charset="0"/>
                <a:cs typeface="Times New Roman" panose="02020603050405020304" pitchFamily="18" charset="0"/>
              </a:rPr>
              <a:t>Types Of Big </a:t>
            </a:r>
            <a:r>
              <a:rPr lang="en-US" sz="3500" dirty="0" smtClean="0">
                <a:latin typeface="Times New Roman" panose="02020603050405020304" pitchFamily="18" charset="0"/>
                <a:cs typeface="Times New Roman" panose="02020603050405020304" pitchFamily="18" charset="0"/>
              </a:rPr>
              <a:t>Data</a:t>
            </a:r>
            <a:endParaRPr lang="en-US" sz="3500" dirty="0">
              <a:latin typeface="Times New Roman" panose="02020603050405020304" pitchFamily="18" charset="0"/>
              <a:cs typeface="Times New Roman" panose="02020603050405020304" pitchFamily="18" charset="0"/>
            </a:endParaRPr>
          </a:p>
          <a:p>
            <a:r>
              <a:rPr lang="en-US" sz="3500" b="1" dirty="0">
                <a:latin typeface="Times New Roman" panose="02020603050405020304" pitchFamily="18" charset="0"/>
                <a:cs typeface="Times New Roman" panose="02020603050405020304" pitchFamily="18" charset="0"/>
              </a:rPr>
              <a:t>Structured</a:t>
            </a:r>
            <a:endParaRPr lang="en-US" sz="3500" dirty="0">
              <a:latin typeface="Times New Roman" panose="02020603050405020304" pitchFamily="18" charset="0"/>
              <a:cs typeface="Times New Roman" panose="02020603050405020304" pitchFamily="18" charset="0"/>
            </a:endParaRPr>
          </a:p>
          <a:p>
            <a:r>
              <a:rPr lang="en-US" sz="3500" b="1" dirty="0">
                <a:latin typeface="Times New Roman" panose="02020603050405020304" pitchFamily="18" charset="0"/>
                <a:cs typeface="Times New Roman" panose="02020603050405020304" pitchFamily="18" charset="0"/>
              </a:rPr>
              <a:t>Unstructured</a:t>
            </a:r>
            <a:endParaRPr lang="en-US" sz="3500" dirty="0">
              <a:latin typeface="Times New Roman" panose="02020603050405020304" pitchFamily="18" charset="0"/>
              <a:cs typeface="Times New Roman" panose="02020603050405020304" pitchFamily="18" charset="0"/>
            </a:endParaRPr>
          </a:p>
          <a:p>
            <a:r>
              <a:rPr lang="en-US" sz="3500" b="1" dirty="0">
                <a:latin typeface="Times New Roman" panose="02020603050405020304" pitchFamily="18" charset="0"/>
                <a:cs typeface="Times New Roman" panose="02020603050405020304" pitchFamily="18" charset="0"/>
              </a:rPr>
              <a:t>Semi-structured</a:t>
            </a:r>
            <a:endParaRPr lang="en-US" sz="3500" dirty="0">
              <a:latin typeface="Times New Roman" panose="02020603050405020304" pitchFamily="18" charset="0"/>
              <a:cs typeface="Times New Roman" panose="02020603050405020304" pitchFamily="18" charset="0"/>
            </a:endParaRPr>
          </a:p>
          <a:p>
            <a:pPr marL="0" indent="0">
              <a:buNone/>
            </a:pPr>
            <a:r>
              <a:rPr lang="en-US" sz="3500" b="1" dirty="0">
                <a:latin typeface="Times New Roman" panose="02020603050405020304" pitchFamily="18" charset="0"/>
                <a:cs typeface="Times New Roman" panose="02020603050405020304" pitchFamily="18" charset="0"/>
              </a:rPr>
              <a:t>Structured</a:t>
            </a:r>
          </a:p>
          <a:p>
            <a:pPr marL="0" indent="0">
              <a:buNone/>
            </a:pPr>
            <a:r>
              <a:rPr lang="en-US" sz="3500" dirty="0">
                <a:latin typeface="Times New Roman" panose="02020603050405020304" pitchFamily="18" charset="0"/>
                <a:cs typeface="Times New Roman" panose="02020603050405020304" pitchFamily="18" charset="0"/>
              </a:rPr>
              <a:t>Any data that can be stored, accessed and processed in the form of fixed format is termed as a ‘structured’ data. Over the period of time, talent in computer science has achieved greater success in developing techniques for working with such kind of </a:t>
            </a:r>
            <a:r>
              <a:rPr lang="en-US" sz="3500" dirty="0" smtClean="0">
                <a:latin typeface="Times New Roman" panose="02020603050405020304" pitchFamily="18" charset="0"/>
                <a:cs typeface="Times New Roman" panose="02020603050405020304" pitchFamily="18" charset="0"/>
              </a:rPr>
              <a:t>data</a:t>
            </a:r>
          </a:p>
          <a:p>
            <a:pPr marL="0" indent="0">
              <a:buNone/>
            </a:pPr>
            <a:r>
              <a:rPr lang="en-US" sz="3500" b="1" dirty="0">
                <a:latin typeface="Times New Roman" panose="02020603050405020304" pitchFamily="18" charset="0"/>
                <a:cs typeface="Times New Roman" panose="02020603050405020304" pitchFamily="18" charset="0"/>
              </a:rPr>
              <a:t>Unstructured</a:t>
            </a:r>
          </a:p>
          <a:p>
            <a:pPr marL="0" indent="0">
              <a:buNone/>
            </a:pPr>
            <a:r>
              <a:rPr lang="en-US" sz="3500" dirty="0">
                <a:latin typeface="Times New Roman" panose="02020603050405020304" pitchFamily="18" charset="0"/>
                <a:cs typeface="Times New Roman" panose="02020603050405020304" pitchFamily="18" charset="0"/>
              </a:rPr>
              <a:t>Any data with unknown form or the structure is classified as unstructured data. In addition to the size being huge, un-structured data poses multiple challenges in terms of its processing for deriving value out of it. A typical example of unstructured data is a heterogeneous data source containing a combination of simple text files, images, videos </a:t>
            </a:r>
            <a:r>
              <a:rPr lang="en-US" sz="3500" dirty="0" err="1" smtClean="0">
                <a:latin typeface="Times New Roman" panose="02020603050405020304" pitchFamily="18" charset="0"/>
                <a:cs typeface="Times New Roman" panose="02020603050405020304" pitchFamily="18" charset="0"/>
              </a:rPr>
              <a:t>etc</a:t>
            </a:r>
            <a:endParaRPr lang="en-US" sz="3500" dirty="0" smtClean="0">
              <a:latin typeface="Times New Roman" panose="02020603050405020304" pitchFamily="18" charset="0"/>
              <a:cs typeface="Times New Roman" panose="02020603050405020304" pitchFamily="18" charset="0"/>
            </a:endParaRPr>
          </a:p>
          <a:p>
            <a:pPr marL="0" indent="0">
              <a:buNone/>
            </a:pPr>
            <a:r>
              <a:rPr lang="en-US" sz="3500" b="1" dirty="0">
                <a:latin typeface="Times New Roman" panose="02020603050405020304" pitchFamily="18" charset="0"/>
                <a:cs typeface="Times New Roman" panose="02020603050405020304" pitchFamily="18" charset="0"/>
              </a:rPr>
              <a:t>Semi-structured</a:t>
            </a:r>
          </a:p>
          <a:p>
            <a:pPr marL="0" indent="0">
              <a:buNone/>
            </a:pPr>
            <a:r>
              <a:rPr lang="en-US" sz="3500" dirty="0">
                <a:latin typeface="Times New Roman" panose="02020603050405020304" pitchFamily="18" charset="0"/>
                <a:cs typeface="Times New Roman" panose="02020603050405020304" pitchFamily="18" charset="0"/>
              </a:rPr>
              <a:t>Semi-structured data can contain both the forms of data. We can see semi-structured data as a structured in form but it is actually not defined with e.g. a table definition in relational </a:t>
            </a:r>
            <a:r>
              <a:rPr lang="en-US" sz="3500" dirty="0">
                <a:latin typeface="Times New Roman" panose="02020603050405020304" pitchFamily="18" charset="0"/>
                <a:cs typeface="Times New Roman" panose="02020603050405020304" pitchFamily="18" charset="0"/>
                <a:hlinkClick r:id="rId2"/>
              </a:rPr>
              <a:t>DBMS</a:t>
            </a:r>
            <a:r>
              <a:rPr lang="en-US" sz="3500" dirty="0">
                <a:latin typeface="Times New Roman" panose="02020603050405020304" pitchFamily="18" charset="0"/>
                <a:cs typeface="Times New Roman" panose="02020603050405020304" pitchFamily="18" charset="0"/>
              </a:rPr>
              <a:t>. Example of semi-structured data is a data represented in an XML file.</a:t>
            </a:r>
          </a:p>
          <a:p>
            <a:pPr marL="0" indent="0">
              <a:buNone/>
            </a:pPr>
            <a:endParaRPr lang="en-US" sz="3500" dirty="0" smtClean="0">
              <a:latin typeface="Times New Roman" panose="02020603050405020304" pitchFamily="18" charset="0"/>
              <a:cs typeface="Times New Roman" panose="02020603050405020304" pitchFamily="18" charset="0"/>
            </a:endParaRPr>
          </a:p>
          <a:p>
            <a:endParaRPr lang="en-US" sz="4800" dirty="0"/>
          </a:p>
          <a:p>
            <a:pPr marL="0" indent="0">
              <a:buNone/>
            </a:pPr>
            <a:r>
              <a:rPr lang="en-US" sz="1600" dirty="0" smtClean="0"/>
              <a:t/>
            </a:r>
            <a:br>
              <a:rPr lang="en-US" sz="1600" dirty="0" smtClean="0"/>
            </a:br>
            <a:endParaRPr lang="en-US" sz="1600" dirty="0"/>
          </a:p>
          <a:p>
            <a:pPr marL="0" indent="0">
              <a:buNone/>
            </a:pPr>
            <a:endParaRPr lang="en-US" dirty="0"/>
          </a:p>
        </p:txBody>
      </p:sp>
      <p:sp>
        <p:nvSpPr>
          <p:cNvPr id="2" name="Title 1"/>
          <p:cNvSpPr>
            <a:spLocks noGrp="1"/>
          </p:cNvSpPr>
          <p:nvPr>
            <p:ph type="title"/>
          </p:nvPr>
        </p:nvSpPr>
        <p:spPr>
          <a:xfrm>
            <a:off x="457200" y="228600"/>
            <a:ext cx="8229600" cy="1143000"/>
          </a:xfrm>
        </p:spPr>
        <p:txBody>
          <a:bodyPr>
            <a:normAutofit/>
          </a:bodyPr>
          <a:lstStyle/>
          <a:p>
            <a:r>
              <a:rPr lang="en-US" sz="2000" dirty="0" smtClean="0"/>
              <a:t>2.What is </a:t>
            </a:r>
            <a:r>
              <a:rPr lang="en-US" sz="2400" dirty="0" smtClean="0"/>
              <a:t>big</a:t>
            </a:r>
            <a:r>
              <a:rPr lang="en-US" sz="2000" dirty="0" smtClean="0"/>
              <a:t> data?</a:t>
            </a:r>
            <a:endParaRPr lang="en-US" sz="2000" dirty="0"/>
          </a:p>
        </p:txBody>
      </p:sp>
    </p:spTree>
    <p:extLst>
      <p:ext uri="{BB962C8B-B14F-4D97-AF65-F5344CB8AC3E}">
        <p14:creationId xmlns:p14="http://schemas.microsoft.com/office/powerpoint/2010/main" val="38352410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69523" y="98898"/>
            <a:ext cx="8001000" cy="3647152"/>
          </a:xfrm>
          <a:prstGeom prst="rect">
            <a:avLst/>
          </a:prstGeom>
        </p:spPr>
        <p:txBody>
          <a:bodyPr wrap="square">
            <a:spAutoFit/>
          </a:bodyPr>
          <a:lstStyle/>
          <a:p>
            <a:r>
              <a:rPr lang="en-US" sz="1400" b="1" dirty="0" smtClean="0">
                <a:latin typeface="Times New Roman" panose="02020603050405020304" pitchFamily="18" charset="0"/>
                <a:cs typeface="Times New Roman" panose="02020603050405020304" pitchFamily="18" charset="0"/>
              </a:rPr>
              <a:t>Characteristics Of Big Data</a:t>
            </a:r>
          </a:p>
          <a:p>
            <a:r>
              <a:rPr lang="en-US" sz="1400" dirty="0" smtClean="0">
                <a:latin typeface="Times New Roman" panose="02020603050405020304" pitchFamily="18" charset="0"/>
                <a:cs typeface="Times New Roman" panose="02020603050405020304" pitchFamily="18" charset="0"/>
              </a:rPr>
              <a:t>Big data can be described by the following characteristics:</a:t>
            </a:r>
          </a:p>
          <a:p>
            <a:pPr marL="285750" indent="-285750">
              <a:buFont typeface="Arial" panose="020B0604020202020204" pitchFamily="34" charset="0"/>
              <a:buChar char="•"/>
            </a:pPr>
            <a:r>
              <a:rPr lang="en-US" sz="1400" dirty="0" err="1" smtClean="0">
                <a:latin typeface="Times New Roman" panose="02020603050405020304" pitchFamily="18" charset="0"/>
                <a:cs typeface="Times New Roman" panose="02020603050405020304" pitchFamily="18" charset="0"/>
              </a:rPr>
              <a:t>Volume:The</a:t>
            </a:r>
            <a:r>
              <a:rPr lang="en-US" sz="1400" dirty="0" smtClean="0">
                <a:latin typeface="Times New Roman" panose="02020603050405020304" pitchFamily="18" charset="0"/>
                <a:cs typeface="Times New Roman" panose="02020603050405020304" pitchFamily="18" charset="0"/>
              </a:rPr>
              <a:t> name Big Data itself is related to a size which is enormous.  Size of data plays a very crucial role in determining value out of data.</a:t>
            </a:r>
          </a:p>
          <a:p>
            <a:pPr marL="285750" indent="-285750">
              <a:buFont typeface="Arial" panose="020B0604020202020204" pitchFamily="34" charset="0"/>
              <a:buChar char="•"/>
            </a:pPr>
            <a:r>
              <a:rPr lang="en-US" sz="1400" dirty="0" err="1" smtClean="0">
                <a:latin typeface="Times New Roman" panose="02020603050405020304" pitchFamily="18" charset="0"/>
                <a:cs typeface="Times New Roman" panose="02020603050405020304" pitchFamily="18" charset="0"/>
              </a:rPr>
              <a:t>Variety:refers</a:t>
            </a:r>
            <a:r>
              <a:rPr lang="en-US" sz="1400" dirty="0" smtClean="0">
                <a:latin typeface="Times New Roman" panose="02020603050405020304" pitchFamily="18" charset="0"/>
                <a:cs typeface="Times New Roman" panose="02020603050405020304" pitchFamily="18" charset="0"/>
              </a:rPr>
              <a:t> to heterogeneous sources and the nature of data, both structured and unstructured.</a:t>
            </a:r>
          </a:p>
          <a:p>
            <a:pPr marL="285750" indent="-285750">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Velocity: The term </a:t>
            </a:r>
            <a:r>
              <a:rPr lang="en-US" sz="1400" b="1" dirty="0" smtClean="0">
                <a:latin typeface="Times New Roman" panose="02020603050405020304" pitchFamily="18" charset="0"/>
                <a:cs typeface="Times New Roman" panose="02020603050405020304" pitchFamily="18" charset="0"/>
              </a:rPr>
              <a:t>‘velocity’</a:t>
            </a:r>
            <a:r>
              <a:rPr lang="en-US" sz="1400" dirty="0" smtClean="0">
                <a:latin typeface="Times New Roman" panose="02020603050405020304" pitchFamily="18" charset="0"/>
                <a:cs typeface="Times New Roman" panose="02020603050405020304" pitchFamily="18" charset="0"/>
              </a:rPr>
              <a:t> refers to the speed of generation of data. How fast the data is generated and processed to meet the demands, determines real potential in the data.</a:t>
            </a:r>
          </a:p>
          <a:p>
            <a:pPr marL="285750" indent="-285750">
              <a:buFont typeface="Arial" panose="020B0604020202020204" pitchFamily="34" charset="0"/>
              <a:buChar char="•"/>
            </a:pPr>
            <a:r>
              <a:rPr lang="en-US" sz="1400" dirty="0" err="1" smtClean="0">
                <a:latin typeface="Times New Roman" panose="02020603050405020304" pitchFamily="18" charset="0"/>
                <a:cs typeface="Times New Roman" panose="02020603050405020304" pitchFamily="18" charset="0"/>
              </a:rPr>
              <a:t>Variability:This</a:t>
            </a:r>
            <a:r>
              <a:rPr lang="en-US" sz="1400" dirty="0" smtClean="0">
                <a:latin typeface="Times New Roman" panose="02020603050405020304" pitchFamily="18" charset="0"/>
                <a:cs typeface="Times New Roman" panose="02020603050405020304" pitchFamily="18" charset="0"/>
              </a:rPr>
              <a:t> refers to the inconsistency which can be shown by the data at times, thus hampering the process of being able to handle and manage the data effectively.</a:t>
            </a:r>
          </a:p>
          <a:p>
            <a:r>
              <a:rPr lang="en-US" sz="1400" b="1" dirty="0" smtClean="0">
                <a:latin typeface="Times New Roman" panose="02020603050405020304" pitchFamily="18" charset="0"/>
                <a:cs typeface="Times New Roman" panose="02020603050405020304" pitchFamily="18" charset="0"/>
              </a:rPr>
              <a:t>Advantages Of Big Data Processing</a:t>
            </a:r>
          </a:p>
          <a:p>
            <a:pPr marL="285750" indent="-285750">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Businesses can utilize outside intelligence while taking decision</a:t>
            </a:r>
          </a:p>
          <a:p>
            <a:pPr marL="285750" indent="-285750">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Improved customer service</a:t>
            </a:r>
          </a:p>
          <a:p>
            <a:pPr marL="285750" indent="-285750">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Early identification of risk to the product/services, if any</a:t>
            </a:r>
          </a:p>
          <a:p>
            <a:pPr marL="285750" indent="-285750">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Better operational efficiency</a:t>
            </a:r>
          </a:p>
          <a:p>
            <a:endParaRPr lang="en-US" sz="1400" dirty="0" smtClean="0">
              <a:latin typeface="Times New Roman" panose="02020603050405020304" pitchFamily="18" charset="0"/>
              <a:cs typeface="Times New Roman" panose="02020603050405020304" pitchFamily="18" charset="0"/>
            </a:endParaRPr>
          </a:p>
          <a:p>
            <a:endParaRPr lang="en-US" dirty="0" smtClean="0"/>
          </a:p>
          <a:p>
            <a:pPr algn="r"/>
            <a:r>
              <a:rPr lang="en-US" sz="100" dirty="0" smtClean="0"/>
              <a:t>Early identification of risk to the product/services, if any</a:t>
            </a:r>
          </a:p>
          <a:p>
            <a:r>
              <a:rPr lang="en-US" sz="100" dirty="0" smtClean="0"/>
              <a:t>Better operational </a:t>
            </a:r>
            <a:r>
              <a:rPr lang="en-US" sz="100" dirty="0" err="1" smtClean="0"/>
              <a:t>efficiencyEarly</a:t>
            </a:r>
            <a:r>
              <a:rPr lang="en-US" sz="100" dirty="0" smtClean="0"/>
              <a:t> identification of risk to the product/services, if any</a:t>
            </a:r>
          </a:p>
          <a:p>
            <a:pPr algn="just"/>
            <a:r>
              <a:rPr lang="en-US" sz="100" dirty="0" smtClean="0"/>
              <a:t>Better operational efficiency</a:t>
            </a:r>
            <a:endParaRPr lang="en-US" sz="100" dirty="0"/>
          </a:p>
        </p:txBody>
      </p:sp>
    </p:spTree>
    <p:extLst>
      <p:ext uri="{BB962C8B-B14F-4D97-AF65-F5344CB8AC3E}">
        <p14:creationId xmlns:p14="http://schemas.microsoft.com/office/powerpoint/2010/main" val="11371635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534400" cy="5486400"/>
          </a:xfrm>
        </p:spPr>
        <p:txBody>
          <a:bodyPr>
            <a:noAutofit/>
          </a:bodyPr>
          <a:lstStyle/>
          <a:p>
            <a:r>
              <a:rPr lang="en-US" sz="1100" dirty="0"/>
              <a:t>Descriptive Analysis.</a:t>
            </a:r>
          </a:p>
          <a:p>
            <a:r>
              <a:rPr lang="en-US" sz="1100" dirty="0"/>
              <a:t>Diagnostic Analysis.</a:t>
            </a:r>
          </a:p>
          <a:p>
            <a:r>
              <a:rPr lang="en-US" sz="1100" dirty="0"/>
              <a:t>Predictive Analysis.</a:t>
            </a:r>
          </a:p>
          <a:p>
            <a:r>
              <a:rPr lang="en-US" sz="1100" dirty="0"/>
              <a:t>Prescriptive Analysis</a:t>
            </a:r>
            <a:r>
              <a:rPr lang="en-US" sz="1100" dirty="0" smtClean="0"/>
              <a:t>.</a:t>
            </a:r>
          </a:p>
          <a:p>
            <a:pPr marL="0" indent="0">
              <a:buNone/>
            </a:pPr>
            <a:r>
              <a:rPr lang="en-US" sz="1100" b="1" dirty="0">
                <a:hlinkClick r:id="rId2"/>
              </a:rPr>
              <a:t>Descriptive Analysis</a:t>
            </a:r>
          </a:p>
          <a:p>
            <a:pPr marL="0" indent="0">
              <a:buNone/>
            </a:pPr>
            <a:r>
              <a:rPr lang="en-US" sz="1100" dirty="0"/>
              <a:t>The first type of data analysis is descriptive analysis. It is at the foundation of all data insight. It is the simplest and most common use of data in business today. Descriptive analysis answers the “what happened” by summarizing past data, usually in the form of dashboards.</a:t>
            </a:r>
          </a:p>
          <a:p>
            <a:pPr marL="0" indent="0">
              <a:buNone/>
            </a:pPr>
            <a:r>
              <a:rPr lang="en-US" sz="1100" dirty="0"/>
              <a:t>The biggest use of descriptive analysis in business is to track Key Performance Indicators (KPIs). KPIs describe how a business is performing based on chosen benchmarks</a:t>
            </a:r>
            <a:r>
              <a:rPr lang="en-US" sz="1100" dirty="0" smtClean="0"/>
              <a:t>.</a:t>
            </a:r>
            <a:endParaRPr lang="en-US" sz="1100" dirty="0"/>
          </a:p>
          <a:p>
            <a:pPr marL="0" indent="0">
              <a:buNone/>
            </a:pPr>
            <a:r>
              <a:rPr lang="en-US" sz="1100" dirty="0"/>
              <a:t/>
            </a:r>
            <a:br>
              <a:rPr lang="en-US" sz="1100" dirty="0"/>
            </a:br>
            <a:r>
              <a:rPr lang="en-US" sz="1100" b="1" dirty="0">
                <a:hlinkClick r:id="rId3"/>
              </a:rPr>
              <a:t>Diagnostic Analysis</a:t>
            </a:r>
          </a:p>
          <a:p>
            <a:pPr marL="0" indent="0">
              <a:buNone/>
            </a:pPr>
            <a:endParaRPr lang="en-US" sz="1100" dirty="0"/>
          </a:p>
          <a:p>
            <a:pPr marL="0" indent="0">
              <a:buNone/>
            </a:pPr>
            <a:r>
              <a:rPr lang="en-US" sz="1100" dirty="0"/>
              <a:t>Diagnostic analysis takes the insights found from descriptive analytics and drills down to find the causes of those outcomes. Organizations make use of this type of analytics as it creates more connections between data and identifies patterns of behavior.</a:t>
            </a:r>
          </a:p>
          <a:p>
            <a:pPr marL="0" indent="0">
              <a:buNone/>
            </a:pPr>
            <a:r>
              <a:rPr lang="en-US" sz="1100" dirty="0"/>
              <a:t>A critical aspect of diagnostic analysis is creating detailed information. When new problems arise, it is possible you have already collected certain data pertaining to the issue. By already having the data at your disposal, it ends having to repeat work and makes all problems interconnected.</a:t>
            </a:r>
          </a:p>
          <a:p>
            <a:pPr marL="0" indent="0">
              <a:buNone/>
            </a:pPr>
            <a:endParaRPr lang="en-US" sz="1100" dirty="0" smtClean="0"/>
          </a:p>
          <a:p>
            <a:pPr marL="0" indent="0">
              <a:buNone/>
            </a:pPr>
            <a:r>
              <a:rPr lang="en-US" sz="1100" b="1" dirty="0" smtClean="0">
                <a:hlinkClick r:id="rId4"/>
              </a:rPr>
              <a:t>predictive </a:t>
            </a:r>
            <a:r>
              <a:rPr lang="en-US" sz="1100" b="1" dirty="0">
                <a:hlinkClick r:id="rId4"/>
              </a:rPr>
              <a:t>Analysis</a:t>
            </a:r>
          </a:p>
          <a:p>
            <a:pPr marL="0" indent="0">
              <a:buNone/>
            </a:pPr>
            <a:r>
              <a:rPr lang="en-US" sz="1100" dirty="0"/>
              <a:t>Predictive analysis attempts to answer the question “what is likely to happen”. This type of analytics utilizes previous data to make predictions about future outcomes.</a:t>
            </a:r>
          </a:p>
          <a:p>
            <a:pPr marL="0" indent="0">
              <a:buNone/>
            </a:pPr>
            <a:r>
              <a:rPr lang="en-US" sz="1100" dirty="0"/>
              <a:t>This type of analysis is another step up from the descriptive and diagnostic analyses. Predictive analysis uses the data we have summarized to make logical predictions of the outcomes of events. This analysis relies on statistical modeling, which requires added technology and manpower to forecast. It is also important to understand that forecasting is only an estimate; the accuracy of predictions relies on quality and detailed </a:t>
            </a:r>
            <a:r>
              <a:rPr lang="en-US" sz="1100" dirty="0" smtClean="0"/>
              <a:t>data.</a:t>
            </a:r>
          </a:p>
          <a:p>
            <a:pPr marL="0" indent="0">
              <a:buNone/>
            </a:pPr>
            <a:r>
              <a:rPr lang="en-US" sz="1100" b="1" dirty="0" err="1" smtClean="0">
                <a:hlinkClick r:id="rId5"/>
              </a:rPr>
              <a:t>rescriptive</a:t>
            </a:r>
            <a:r>
              <a:rPr lang="en-US" sz="1100" b="1" dirty="0" smtClean="0">
                <a:hlinkClick r:id="rId5"/>
              </a:rPr>
              <a:t> </a:t>
            </a:r>
            <a:r>
              <a:rPr lang="en-US" sz="1100" b="1" dirty="0">
                <a:hlinkClick r:id="rId5"/>
              </a:rPr>
              <a:t>Analysis</a:t>
            </a:r>
          </a:p>
          <a:p>
            <a:pPr marL="0" indent="0">
              <a:buNone/>
            </a:pPr>
            <a:r>
              <a:rPr lang="en-US" sz="1100" dirty="0"/>
              <a:t>The final type of data analysis is the most sought after, but few organizations are truly equipped to perform it. </a:t>
            </a:r>
            <a:r>
              <a:rPr lang="en-US" sz="1100" dirty="0">
                <a:hlinkClick r:id="rId6"/>
              </a:rPr>
              <a:t>Prescriptive analysis</a:t>
            </a:r>
            <a:r>
              <a:rPr lang="en-US" sz="1100" dirty="0"/>
              <a:t> is the frontier of data analysis, combining the insight from all previous analyses to determine the course of action to take in a current problem or decision.</a:t>
            </a:r>
          </a:p>
          <a:p>
            <a:pPr marL="0" indent="0">
              <a:buNone/>
            </a:pPr>
            <a:r>
              <a:rPr lang="en-US" sz="1100" dirty="0"/>
              <a:t>Prescriptive analysis utilizes state of the art technology and data practices. It is a huge organizational commitment and companies must be sure that they are ready and willing to put forth the effort and resources.</a:t>
            </a:r>
          </a:p>
          <a:p>
            <a:pPr marL="0" indent="0">
              <a:buNone/>
            </a:pPr>
            <a:r>
              <a:rPr lang="en-US" sz="1100" dirty="0" smtClean="0">
                <a:hlinkClick r:id="rId7"/>
              </a:rPr>
              <a:t>Artificial Intelligence</a:t>
            </a:r>
            <a:r>
              <a:rPr lang="en-US" sz="1100" dirty="0" smtClean="0"/>
              <a:t> (AI) is a perfect exam</a:t>
            </a:r>
          </a:p>
          <a:p>
            <a:pPr marL="0" indent="0">
              <a:buNone/>
            </a:pPr>
            <a:endParaRPr lang="en-US" sz="1100" dirty="0"/>
          </a:p>
          <a:p>
            <a:pPr marL="0" indent="0">
              <a:buNone/>
            </a:pPr>
            <a:endParaRPr lang="en-US" sz="1100" dirty="0"/>
          </a:p>
        </p:txBody>
      </p:sp>
      <p:sp>
        <p:nvSpPr>
          <p:cNvPr id="2" name="Title 1"/>
          <p:cNvSpPr>
            <a:spLocks noGrp="1"/>
          </p:cNvSpPr>
          <p:nvPr>
            <p:ph type="title"/>
          </p:nvPr>
        </p:nvSpPr>
        <p:spPr/>
        <p:txBody>
          <a:bodyPr>
            <a:normAutofit/>
          </a:bodyPr>
          <a:lstStyle/>
          <a:p>
            <a:r>
              <a:rPr lang="en-US" sz="2000" dirty="0" smtClean="0"/>
              <a:t>3.What are the main four things we should know before studying data analysis?</a:t>
            </a:r>
            <a:endParaRPr lang="en-US" sz="2000" dirty="0"/>
          </a:p>
        </p:txBody>
      </p:sp>
    </p:spTree>
    <p:extLst>
      <p:ext uri="{BB962C8B-B14F-4D97-AF65-F5344CB8AC3E}">
        <p14:creationId xmlns:p14="http://schemas.microsoft.com/office/powerpoint/2010/main" val="19790163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610600" cy="5562600"/>
          </a:xfrm>
        </p:spPr>
        <p:txBody>
          <a:bodyPr>
            <a:normAutofit/>
          </a:bodyPr>
          <a:lstStyle/>
          <a:p>
            <a:pPr marL="0" indent="0">
              <a:buNone/>
            </a:pPr>
            <a:r>
              <a:rPr lang="en-US" sz="1400" b="1" dirty="0"/>
              <a:t>Descriptive Statistics </a:t>
            </a:r>
          </a:p>
          <a:p>
            <a:pPr marL="0" indent="0">
              <a:buNone/>
            </a:pPr>
            <a:r>
              <a:rPr lang="en-US" sz="1400" dirty="0"/>
              <a:t>Descriptive statistics describe, show, and summarize the basic features of a dataset found in a given study, presented in a summary that describes the data sample and its measurements. It helps analysts to understand the data better.</a:t>
            </a:r>
          </a:p>
          <a:p>
            <a:pPr marL="0" indent="0">
              <a:buNone/>
            </a:pPr>
            <a:r>
              <a:rPr lang="en-US" sz="1400" dirty="0"/>
              <a:t>Descriptive statistics represent the available data sample and does not include theories, inferences, probabilities, or conclusions. That’s a job for inferential statistics.</a:t>
            </a:r>
          </a:p>
          <a:p>
            <a:pPr marL="0" indent="0">
              <a:buNone/>
            </a:pPr>
            <a:r>
              <a:rPr lang="en-US" sz="1400" dirty="0" smtClean="0"/>
              <a:t>      Descriptive </a:t>
            </a:r>
            <a:r>
              <a:rPr lang="en-US" sz="1400" dirty="0"/>
              <a:t>statistics break down into several types, characteristics, or measures. Some authors say that there are two types. Others say three or even four. In the spirit of working with averages, we will go with three types.</a:t>
            </a:r>
          </a:p>
          <a:p>
            <a:r>
              <a:rPr lang="en-US" sz="1400" dirty="0"/>
              <a:t>Distribution, which deals with each value’s frequency</a:t>
            </a:r>
          </a:p>
          <a:p>
            <a:r>
              <a:rPr lang="en-US" sz="1400" dirty="0"/>
              <a:t>Central tendency, which covers the averages of the values</a:t>
            </a:r>
          </a:p>
          <a:p>
            <a:r>
              <a:rPr lang="en-US" sz="1400" dirty="0"/>
              <a:t>Variability (or dispersion), which shows how spread out the values are</a:t>
            </a:r>
          </a:p>
          <a:p>
            <a:pPr marL="0" indent="0">
              <a:buNone/>
            </a:pPr>
            <a:r>
              <a:rPr lang="en-US" sz="1400" b="1" dirty="0"/>
              <a:t>Distribution</a:t>
            </a:r>
            <a:r>
              <a:rPr lang="en-US" sz="1400" dirty="0"/>
              <a:t> (also called Frequency Distribution</a:t>
            </a:r>
            <a:r>
              <a:rPr lang="en-US" sz="1400" dirty="0" smtClean="0"/>
              <a:t>)             </a:t>
            </a:r>
            <a:endParaRPr lang="en-US" sz="1400" dirty="0"/>
          </a:p>
          <a:p>
            <a:pPr marL="0" indent="0">
              <a:buNone/>
            </a:pPr>
            <a:r>
              <a:rPr lang="en-US" sz="1400" dirty="0"/>
              <a:t>Datasets consist of a distribution of scores or values. Statisticians use graphs and tables to summarize the frequency of every possible value of a variable, rendered in percentages or numbers. For instance, if you held a poll to determine people’s favorite Beatle, you’d set up one column with all possible variables (John, Paul, George, and Ringo), and another with the number of votes.</a:t>
            </a:r>
          </a:p>
          <a:p>
            <a:pPr marL="0" indent="0">
              <a:buNone/>
            </a:pPr>
            <a:r>
              <a:rPr lang="en-US" sz="1400" dirty="0"/>
              <a:t>Statisticians depict frequency distributions as either a graph or as a table</a:t>
            </a:r>
            <a:r>
              <a:rPr lang="en-US" sz="1400" dirty="0" smtClean="0"/>
              <a:t>.</a:t>
            </a:r>
            <a:endParaRPr lang="en-US" sz="1400" dirty="0"/>
          </a:p>
        </p:txBody>
      </p:sp>
      <p:sp>
        <p:nvSpPr>
          <p:cNvPr id="2" name="Title 1"/>
          <p:cNvSpPr>
            <a:spLocks noGrp="1"/>
          </p:cNvSpPr>
          <p:nvPr>
            <p:ph type="title"/>
          </p:nvPr>
        </p:nvSpPr>
        <p:spPr/>
        <p:txBody>
          <a:bodyPr>
            <a:normAutofit/>
          </a:bodyPr>
          <a:lstStyle/>
          <a:p>
            <a:r>
              <a:rPr lang="en-US" sz="2000" dirty="0" smtClean="0"/>
              <a:t>4.Most common characteristics used in descriptive statistics</a:t>
            </a:r>
            <a:endParaRPr lang="en-US" sz="2000" dirty="0"/>
          </a:p>
        </p:txBody>
      </p:sp>
    </p:spTree>
    <p:extLst>
      <p:ext uri="{BB962C8B-B14F-4D97-AF65-F5344CB8AC3E}">
        <p14:creationId xmlns:p14="http://schemas.microsoft.com/office/powerpoint/2010/main" val="33415514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228600"/>
            <a:ext cx="7848600" cy="2677656"/>
          </a:xfrm>
          <a:prstGeom prst="rect">
            <a:avLst/>
          </a:prstGeom>
        </p:spPr>
        <p:txBody>
          <a:bodyPr wrap="square">
            <a:spAutoFit/>
          </a:bodyPr>
          <a:lstStyle/>
          <a:p>
            <a:r>
              <a:rPr lang="en-US" sz="1400" b="1" dirty="0" smtClean="0">
                <a:latin typeface="Times New Roman" panose="02020603050405020304" pitchFamily="18" charset="0"/>
                <a:cs typeface="Times New Roman" panose="02020603050405020304" pitchFamily="18" charset="0"/>
              </a:rPr>
              <a:t>Measures of Central Tendency</a:t>
            </a:r>
          </a:p>
          <a:p>
            <a:r>
              <a:rPr lang="en-US" sz="1400" dirty="0" smtClean="0">
                <a:latin typeface="Times New Roman" panose="02020603050405020304" pitchFamily="18" charset="0"/>
                <a:cs typeface="Times New Roman" panose="02020603050405020304" pitchFamily="18" charset="0"/>
              </a:rPr>
              <a:t>Measures of central tendency estimate a dataset's average or center, finding the result using three methods: mean, mode, and median.</a:t>
            </a:r>
          </a:p>
          <a:p>
            <a:r>
              <a:rPr lang="en-US" sz="1400" b="1" dirty="0" smtClean="0">
                <a:latin typeface="Times New Roman" panose="02020603050405020304" pitchFamily="18" charset="0"/>
                <a:cs typeface="Times New Roman" panose="02020603050405020304" pitchFamily="18" charset="0"/>
              </a:rPr>
              <a:t>Mean.: </a:t>
            </a:r>
            <a:r>
              <a:rPr lang="en-US" sz="1400" dirty="0" smtClean="0">
                <a:latin typeface="Times New Roman" panose="02020603050405020304" pitchFamily="18" charset="0"/>
                <a:cs typeface="Times New Roman" panose="02020603050405020304" pitchFamily="18" charset="0"/>
              </a:rPr>
              <a:t>The mean is also known as “M” and is the most common method for finding averages. You get the mean by adding all the response values together, dividing the sum by the number of responses, or “N.”</a:t>
            </a:r>
          </a:p>
          <a:p>
            <a:r>
              <a:rPr lang="en-US" sz="1400" b="1" dirty="0" smtClean="0">
                <a:latin typeface="Times New Roman" panose="02020603050405020304" pitchFamily="18" charset="0"/>
                <a:cs typeface="Times New Roman" panose="02020603050405020304" pitchFamily="18" charset="0"/>
              </a:rPr>
              <a:t>Mode:   </a:t>
            </a:r>
            <a:r>
              <a:rPr lang="en-US" sz="1400" dirty="0" smtClean="0">
                <a:latin typeface="Times New Roman" panose="02020603050405020304" pitchFamily="18" charset="0"/>
                <a:cs typeface="Times New Roman" panose="02020603050405020304" pitchFamily="18" charset="0"/>
              </a:rPr>
              <a:t>The mode is just the most frequent response value</a:t>
            </a:r>
          </a:p>
          <a:p>
            <a:r>
              <a:rPr lang="en-US" sz="1400" b="1" dirty="0" smtClean="0">
                <a:latin typeface="Times New Roman" panose="02020603050405020304" pitchFamily="18" charset="0"/>
                <a:cs typeface="Times New Roman" panose="02020603050405020304" pitchFamily="18" charset="0"/>
              </a:rPr>
              <a:t>Median</a:t>
            </a:r>
            <a:r>
              <a:rPr lang="en-US" sz="1400" dirty="0" smtClean="0">
                <a:latin typeface="Times New Roman" panose="02020603050405020304" pitchFamily="18" charset="0"/>
                <a:cs typeface="Times New Roman" panose="02020603050405020304" pitchFamily="18" charset="0"/>
              </a:rPr>
              <a:t>.: Finally, we have the median, defined as the value in the precise center of the dataset. Arrange the values in ascending order (like we did for the mode) and look for the number in the set’s middle.</a:t>
            </a:r>
          </a:p>
          <a:p>
            <a:r>
              <a:rPr lang="en-US" sz="1400" b="1" dirty="0" smtClean="0">
                <a:latin typeface="Times New Roman" panose="02020603050405020304" pitchFamily="18" charset="0"/>
                <a:cs typeface="Times New Roman" panose="02020603050405020304" pitchFamily="18" charset="0"/>
              </a:rPr>
              <a:t>Variability (also called Dispersion</a:t>
            </a:r>
            <a:r>
              <a:rPr lang="en-US" sz="1400" dirty="0" smtClean="0">
                <a:latin typeface="Times New Roman" panose="02020603050405020304" pitchFamily="18" charset="0"/>
                <a:cs typeface="Times New Roman" panose="02020603050405020304" pitchFamily="18" charset="0"/>
              </a:rPr>
              <a:t>)</a:t>
            </a:r>
          </a:p>
          <a:p>
            <a:r>
              <a:rPr lang="en-US" sz="1400" dirty="0" smtClean="0">
                <a:latin typeface="Times New Roman" panose="02020603050405020304" pitchFamily="18" charset="0"/>
                <a:cs typeface="Times New Roman" panose="02020603050405020304" pitchFamily="18" charset="0"/>
              </a:rPr>
              <a:t>The measure of variability gives the statistician an idea of how spread out the responses are. The spread has three aspects — range, standard deviation, and variance.</a:t>
            </a:r>
          </a:p>
          <a:p>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34930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5.What is quantitative and qualitative data</a:t>
            </a:r>
            <a:endParaRPr lang="en-US" dirty="0"/>
          </a:p>
        </p:txBody>
      </p:sp>
      <p:sp>
        <p:nvSpPr>
          <p:cNvPr id="3" name="Content Placeholder 2"/>
          <p:cNvSpPr>
            <a:spLocks noGrp="1"/>
          </p:cNvSpPr>
          <p:nvPr>
            <p:ph idx="1"/>
          </p:nvPr>
        </p:nvSpPr>
        <p:spPr>
          <a:xfrm>
            <a:off x="76200" y="1371600"/>
            <a:ext cx="8686800" cy="5029200"/>
          </a:xfrm>
        </p:spPr>
        <p:txBody>
          <a:bodyPr>
            <a:normAutofit fontScale="47500" lnSpcReduction="20000"/>
          </a:bodyPr>
          <a:lstStyle/>
          <a:p>
            <a:pPr marL="109728" indent="0">
              <a:buNone/>
            </a:pPr>
            <a:r>
              <a:rPr lang="en-US" sz="2900" b="1" dirty="0"/>
              <a:t>What is quantitative data</a:t>
            </a:r>
            <a:r>
              <a:rPr lang="en-US" sz="2900" b="1" dirty="0" smtClean="0"/>
              <a:t>?</a:t>
            </a:r>
            <a:endParaRPr lang="en-US" sz="2900" dirty="0"/>
          </a:p>
          <a:p>
            <a:pPr marL="109728" indent="0">
              <a:buNone/>
            </a:pPr>
            <a:r>
              <a:rPr lang="en-US" sz="2900" dirty="0"/>
              <a:t>Quantitative data refers to any information that can be quantified — that is, numbers. If it can be counted or measured, and given a numerical value, it's quantitative in nature. Think of it as a measuring stick.</a:t>
            </a:r>
          </a:p>
          <a:p>
            <a:r>
              <a:rPr lang="en-US" sz="2900" b="1" dirty="0"/>
              <a:t>Some examples of quantitative data</a:t>
            </a:r>
            <a:r>
              <a:rPr lang="en-US" sz="2900" dirty="0"/>
              <a:t>:  </a:t>
            </a:r>
          </a:p>
          <a:p>
            <a:r>
              <a:rPr lang="en-US" sz="2900" dirty="0"/>
              <a:t>How many people attended last week's webinar? </a:t>
            </a:r>
          </a:p>
          <a:p>
            <a:r>
              <a:rPr lang="en-US" sz="2900" dirty="0"/>
              <a:t>How much revenue did our company make last year? </a:t>
            </a:r>
          </a:p>
          <a:p>
            <a:pPr marL="109728" indent="0">
              <a:buNone/>
            </a:pPr>
            <a:r>
              <a:rPr lang="en-US" sz="2900" b="1" dirty="0"/>
              <a:t>Advantages of quantitative data</a:t>
            </a:r>
          </a:p>
          <a:p>
            <a:r>
              <a:rPr lang="en-US" sz="2900" dirty="0"/>
              <a:t>It’s relatively quick and easy to collect and it’s easier to draw conclusions from. </a:t>
            </a:r>
          </a:p>
          <a:p>
            <a:r>
              <a:rPr lang="en-US" sz="2900" dirty="0"/>
              <a:t>When you collect quantitative data, the type of results will tell you which statistical tests are appropriate to use. </a:t>
            </a:r>
          </a:p>
          <a:p>
            <a:r>
              <a:rPr lang="en-US" sz="2900" dirty="0"/>
              <a:t>As a result, interpreting your data and presenting those findings is straightforward and less open to error and subjectivity.</a:t>
            </a:r>
          </a:p>
          <a:p>
            <a:r>
              <a:rPr lang="en-US" sz="2900" dirty="0"/>
              <a:t>Another advantage is that you can replicate it. Replicating a study is possible because your data collection is measurable and tangible for further applications.</a:t>
            </a:r>
          </a:p>
          <a:p>
            <a:pPr marL="109728" indent="0">
              <a:buNone/>
            </a:pPr>
            <a:r>
              <a:rPr lang="en-US" sz="2900" b="1" dirty="0"/>
              <a:t>Disadvantages of quantitative data</a:t>
            </a:r>
          </a:p>
          <a:p>
            <a:r>
              <a:rPr lang="en-US" sz="2900" dirty="0"/>
              <a:t>Quantitative data doesn’t always tell you the full story (no matter what the perspective). </a:t>
            </a:r>
          </a:p>
          <a:p>
            <a:r>
              <a:rPr lang="en-US" sz="2900" dirty="0"/>
              <a:t>With choppy information, it can be inconclusive.</a:t>
            </a:r>
          </a:p>
          <a:p>
            <a:r>
              <a:rPr lang="en-US" sz="2900" dirty="0"/>
              <a:t>Quantitative research can be limited, which can lead to overlooking broader themes and relationships.</a:t>
            </a:r>
          </a:p>
          <a:p>
            <a:r>
              <a:rPr lang="en-US" sz="2900" dirty="0"/>
              <a:t>By focusing solely on numbers, there is a risk of missing larger focus information that can be beneficial.</a:t>
            </a:r>
          </a:p>
          <a:p>
            <a:r>
              <a:rPr lang="en-US" sz="1600" dirty="0"/>
              <a:t/>
            </a:r>
            <a:br>
              <a:rPr lang="en-US" sz="1600" dirty="0"/>
            </a:br>
            <a:endParaRPr lang="en-US" sz="1600" dirty="0"/>
          </a:p>
        </p:txBody>
      </p:sp>
    </p:spTree>
    <p:extLst>
      <p:ext uri="{BB962C8B-B14F-4D97-AF65-F5344CB8AC3E}">
        <p14:creationId xmlns:p14="http://schemas.microsoft.com/office/powerpoint/2010/main" val="363261261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269</TotalTime>
  <Words>964</Words>
  <Application>Microsoft Office PowerPoint</Application>
  <PresentationFormat>On-screen Show (4:3)</PresentationFormat>
  <Paragraphs>113</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Concourse</vt:lpstr>
      <vt:lpstr>ASSIGNMENT </vt:lpstr>
      <vt:lpstr>What is the difference between data analysis and machine learning?</vt:lpstr>
      <vt:lpstr>PowerPoint Presentation</vt:lpstr>
      <vt:lpstr>2.What is big data?</vt:lpstr>
      <vt:lpstr>PowerPoint Presentation</vt:lpstr>
      <vt:lpstr>3.What are the main four things we should know before studying data analysis?</vt:lpstr>
      <vt:lpstr>4.Most common characteristics used in descriptive statistics</vt:lpstr>
      <vt:lpstr>PowerPoint Presentation</vt:lpstr>
      <vt:lpstr>5.What is quantitative and qualitative data</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dc:title>
  <dc:creator>Windows User</dc:creator>
  <cp:lastModifiedBy>Windows User</cp:lastModifiedBy>
  <cp:revision>20</cp:revision>
  <dcterms:created xsi:type="dcterms:W3CDTF">2022-02-03T06:57:26Z</dcterms:created>
  <dcterms:modified xsi:type="dcterms:W3CDTF">2022-02-03T11:26:34Z</dcterms:modified>
</cp:coreProperties>
</file>