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63" r:id="rId5"/>
    <p:sldId id="264" r:id="rId6"/>
    <p:sldId id="268" r:id="rId7"/>
    <p:sldId id="271" r:id="rId8"/>
    <p:sldId id="266" r:id="rId9"/>
    <p:sldId id="269" r:id="rId10"/>
    <p:sldId id="275" r:id="rId11"/>
    <p:sldId id="267" r:id="rId12"/>
    <p:sldId id="276" r:id="rId13"/>
    <p:sldId id="274" r:id="rId14"/>
    <p:sldId id="277" r:id="rId15"/>
    <p:sldId id="273" r:id="rId16"/>
    <p:sldId id="278" r:id="rId17"/>
    <p:sldId id="287" r:id="rId18"/>
    <p:sldId id="289" r:id="rId19"/>
    <p:sldId id="272" r:id="rId20"/>
    <p:sldId id="279" r:id="rId21"/>
    <p:sldId id="288" r:id="rId22"/>
    <p:sldId id="290" r:id="rId23"/>
    <p:sldId id="265" r:id="rId24"/>
    <p:sldId id="260" r:id="rId25"/>
    <p:sldId id="283" r:id="rId26"/>
    <p:sldId id="281" r:id="rId27"/>
    <p:sldId id="284" r:id="rId28"/>
    <p:sldId id="282" r:id="rId29"/>
    <p:sldId id="286" r:id="rId30"/>
    <p:sldId id="295" r:id="rId31"/>
    <p:sldId id="297" r:id="rId32"/>
    <p:sldId id="291" r:id="rId33"/>
    <p:sldId id="296" r:id="rId34"/>
    <p:sldId id="294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B6ABE-6144-4D3C-9D2D-E8AEA940C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9A832B-9FA5-486F-A264-2B0661C33C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4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4004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Metagenomics For Rapid Diagnosis of Coinfection in Plants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80672"/>
            <a:ext cx="10058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Gamran Green, Andrew </a:t>
            </a:r>
            <a:r>
              <a:rPr lang="en-US" dirty="0" err="1"/>
              <a:t>Milgate</a:t>
            </a:r>
            <a:r>
              <a:rPr lang="en-US" dirty="0"/>
              <a:t>, John </a:t>
            </a:r>
            <a:r>
              <a:rPr lang="en-US" dirty="0" err="1"/>
              <a:t>rathjen</a:t>
            </a:r>
            <a:r>
              <a:rPr lang="en-US" dirty="0"/>
              <a:t>, Benjamin </a:t>
            </a:r>
            <a:r>
              <a:rPr lang="en-US" dirty="0" err="1"/>
              <a:t>Schwessinger</a:t>
            </a:r>
            <a:endParaRPr lang="en-US" dirty="0"/>
          </a:p>
          <a:p>
            <a:pPr algn="ctr"/>
            <a:r>
              <a:rPr lang="en-US" sz="2000" dirty="0" err="1"/>
              <a:t>Anu</a:t>
            </a:r>
            <a:r>
              <a:rPr lang="en-US" sz="2000" dirty="0"/>
              <a:t> Summer Scholarship PROJECT, 2016-2017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484"/>
          <a:stretch/>
        </p:blipFill>
        <p:spPr>
          <a:xfrm>
            <a:off x="2627960" y="784004"/>
            <a:ext cx="6997039" cy="1629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193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ION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6" y="949648"/>
            <a:ext cx="5036357" cy="47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50904" y="425124"/>
            <a:ext cx="4764066" cy="827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The </a:t>
            </a:r>
            <a:r>
              <a:rPr lang="en-US" b="1" dirty="0" err="1"/>
              <a:t>MinION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38446" y="1522422"/>
            <a:ext cx="63889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PORTABLE</a:t>
            </a:r>
          </a:p>
          <a:p>
            <a:pPr algn="ctr"/>
            <a:r>
              <a:rPr lang="en-US" sz="2800" dirty="0">
                <a:sym typeface="Wingdings" panose="05000000000000000000" pitchFamily="2" charset="2"/>
              </a:rPr>
              <a:t>(~100g)</a:t>
            </a:r>
          </a:p>
          <a:p>
            <a:pPr algn="ctr"/>
            <a:endParaRPr lang="en-US" sz="2800" dirty="0">
              <a:sym typeface="Wingdings" panose="05000000000000000000" pitchFamily="2" charset="2"/>
            </a:endParaRP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PARALLEL SEQUENCING</a:t>
            </a:r>
          </a:p>
          <a:p>
            <a:pPr algn="ctr"/>
            <a:r>
              <a:rPr lang="en-US" sz="2800" dirty="0">
                <a:sym typeface="Wingdings" panose="05000000000000000000" pitchFamily="2" charset="2"/>
              </a:rPr>
              <a:t>(~128 pores)</a:t>
            </a:r>
            <a:endParaRPr lang="en-US" sz="3200" dirty="0">
              <a:sym typeface="Wingdings" panose="05000000000000000000" pitchFamily="2" charset="2"/>
            </a:endParaRPr>
          </a:p>
          <a:p>
            <a:pPr algn="ctr"/>
            <a:endParaRPr lang="en-US" sz="3200" dirty="0">
              <a:sym typeface="Wingdings" panose="05000000000000000000" pitchFamily="2" charset="2"/>
            </a:endParaRP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LONG READ INTEGRITY</a:t>
            </a:r>
          </a:p>
          <a:p>
            <a:pPr algn="ctr"/>
            <a:r>
              <a:rPr lang="en-US" sz="2800" dirty="0">
                <a:sym typeface="Wingdings" panose="05000000000000000000" pitchFamily="2" charset="2"/>
              </a:rPr>
              <a:t>(~200kB max. reported)</a:t>
            </a:r>
            <a:endParaRPr lang="en-US" sz="3200" dirty="0">
              <a:sym typeface="Wingdings" panose="05000000000000000000" pitchFamily="2" charset="2"/>
            </a:endParaRPr>
          </a:p>
          <a:p>
            <a:pPr algn="ctr"/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51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058400" cy="827087"/>
          </a:xfrm>
        </p:spPr>
        <p:txBody>
          <a:bodyPr>
            <a:normAutofit/>
          </a:bodyPr>
          <a:lstStyle/>
          <a:p>
            <a:r>
              <a:rPr lang="en-US" b="1" dirty="0"/>
              <a:t>1D Sequencing and </a:t>
            </a:r>
            <a:r>
              <a:rPr lang="en-US" b="1" dirty="0" err="1"/>
              <a:t>Basecalling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737" y="1384636"/>
            <a:ext cx="63889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anose="05000000000000000000" pitchFamily="2" charset="2"/>
              </a:rPr>
              <a:t>1D Sequencing:</a:t>
            </a:r>
          </a:p>
          <a:p>
            <a:r>
              <a:rPr lang="en-US" sz="2800" dirty="0">
                <a:sym typeface="Wingdings" panose="05000000000000000000" pitchFamily="2" charset="2"/>
              </a:rPr>
              <a:t>- In: dsDNA (all barcodes pooled)</a:t>
            </a:r>
          </a:p>
          <a:p>
            <a:r>
              <a:rPr lang="en-US" sz="2800" dirty="0">
                <a:sym typeface="Wingdings" panose="05000000000000000000" pitchFamily="2" charset="2"/>
              </a:rPr>
              <a:t>- Out: sequenced ssDNA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~ </a:t>
            </a:r>
            <a:r>
              <a:rPr lang="en-US" sz="2800" i="1" dirty="0">
                <a:sym typeface="Wingdings" panose="05000000000000000000" pitchFamily="2" charset="2"/>
              </a:rPr>
              <a:t>80-90% accuracy </a:t>
            </a:r>
            <a:r>
              <a:rPr lang="en-US" sz="2800" dirty="0">
                <a:sym typeface="Wingdings" panose="05000000000000000000" pitchFamily="2" charset="2"/>
              </a:rPr>
              <a:t>(</a:t>
            </a:r>
            <a:r>
              <a:rPr lang="en-US" sz="2800" dirty="0" err="1">
                <a:sym typeface="Wingdings" panose="05000000000000000000" pitchFamily="2" charset="2"/>
              </a:rPr>
              <a:t>MinION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993141</a:t>
            </a:r>
            <a:r>
              <a:rPr lang="en-US" sz="2800" dirty="0">
                <a:sym typeface="Wingdings" panose="05000000000000000000" pitchFamily="2" charset="2"/>
              </a:rPr>
              <a:t> Reads Detected</a:t>
            </a:r>
          </a:p>
          <a:p>
            <a:pPr marL="457200" indent="-457200">
              <a:buFontTx/>
              <a:buChar char="-"/>
            </a:pPr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i="1" u="sng" dirty="0" err="1">
                <a:sym typeface="Wingdings" panose="05000000000000000000" pitchFamily="2" charset="2"/>
              </a:rPr>
              <a:t>Metrichor</a:t>
            </a:r>
            <a:r>
              <a:rPr lang="en-US" sz="2800" u="sng" dirty="0">
                <a:sym typeface="Wingdings" panose="05000000000000000000" pitchFamily="2" charset="2"/>
              </a:rPr>
              <a:t> </a:t>
            </a:r>
            <a:r>
              <a:rPr lang="en-US" sz="2800" u="sng" dirty="0" err="1">
                <a:sym typeface="Wingdings" panose="05000000000000000000" pitchFamily="2" charset="2"/>
              </a:rPr>
              <a:t>Basecalling</a:t>
            </a:r>
            <a:r>
              <a:rPr lang="en-US" sz="2800" u="sng" dirty="0">
                <a:sym typeface="Wingdings" panose="05000000000000000000" pitchFamily="2" charset="2"/>
              </a:rPr>
              <a:t>:</a:t>
            </a:r>
          </a:p>
          <a:p>
            <a:r>
              <a:rPr lang="en-US" sz="2800" dirty="0">
                <a:sym typeface="Wingdings" panose="05000000000000000000" pitchFamily="2" charset="2"/>
              </a:rPr>
              <a:t>- Fail/Pass Quality Control Platform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628102</a:t>
            </a:r>
            <a:r>
              <a:rPr lang="en-US" sz="2800" dirty="0">
                <a:sym typeface="Wingdings" panose="05000000000000000000" pitchFamily="2" charset="2"/>
              </a:rPr>
              <a:t> Reads Passed</a:t>
            </a:r>
            <a:endParaRPr lang="en-US" sz="2800" b="1" dirty="0">
              <a:sym typeface="Wingdings" panose="05000000000000000000" pitchFamily="2" charset="2"/>
            </a:endParaRPr>
          </a:p>
          <a:p>
            <a:endParaRPr lang="en-US" sz="2800" b="1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39" y="1641100"/>
            <a:ext cx="3519730" cy="3966680"/>
          </a:xfrm>
          <a:prstGeom prst="rect">
            <a:avLst/>
          </a:prstGeom>
        </p:spPr>
      </p:pic>
      <p:pic>
        <p:nvPicPr>
          <p:cNvPr id="5122" name="Picture 2" descr="https://nanoporetech.com/sites/default/files/s3/inline-images/metrichor2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2"/>
          <a:stretch/>
        </p:blipFill>
        <p:spPr bwMode="auto">
          <a:xfrm>
            <a:off x="855945" y="5607718"/>
            <a:ext cx="4429125" cy="4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nanoporetech.com/sites/default/files/s3/inline-images/metrichor2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4" r="41909" b="42837"/>
          <a:stretch/>
        </p:blipFill>
        <p:spPr bwMode="auto">
          <a:xfrm>
            <a:off x="4791195" y="5485306"/>
            <a:ext cx="613775" cy="7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 Distribution Analysis</a:t>
            </a:r>
          </a:p>
        </p:txBody>
      </p:sp>
    </p:spTree>
    <p:extLst>
      <p:ext uri="{BB962C8B-B14F-4D97-AF65-F5344CB8AC3E}">
        <p14:creationId xmlns:p14="http://schemas.microsoft.com/office/powerpoint/2010/main" val="297164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2" y="1028363"/>
            <a:ext cx="7843210" cy="4332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304" y="5459724"/>
            <a:ext cx="564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533033 </a:t>
            </a:r>
            <a:r>
              <a:rPr lang="en-US" sz="2800" dirty="0">
                <a:sym typeface="Wingdings" panose="05000000000000000000" pitchFamily="2" charset="2"/>
              </a:rPr>
              <a:t>Reads Extracted For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64" y="917118"/>
            <a:ext cx="3775952" cy="4742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4338" y="198935"/>
            <a:ext cx="227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ym typeface="Wingdings" panose="05000000000000000000" pitchFamily="2" charset="2"/>
              </a:rPr>
              <a:t>Typical 1D gDNA </a:t>
            </a:r>
            <a:br>
              <a:rPr lang="en-US" i="1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Nanopore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2485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on Read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6150"/>
            <a:ext cx="10058400" cy="4023360"/>
          </a:xfrm>
        </p:spPr>
        <p:txBody>
          <a:bodyPr/>
          <a:lstStyle/>
          <a:p>
            <a:r>
              <a:rPr lang="en-US" sz="2800" dirty="0"/>
              <a:t>BC01 &amp; BC06 were noted as </a:t>
            </a:r>
            <a:r>
              <a:rPr lang="en-US" sz="2800" b="1" dirty="0"/>
              <a:t>duplicate samples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- Combined here under </a:t>
            </a:r>
            <a:r>
              <a:rPr lang="en-US" sz="2800" i="1" dirty="0"/>
              <a:t>‘BC01’</a:t>
            </a:r>
            <a:br>
              <a:rPr lang="en-US" dirty="0"/>
            </a:br>
            <a:endParaRPr lang="en-US" sz="2800" dirty="0"/>
          </a:p>
          <a:p>
            <a:r>
              <a:rPr lang="en-US" sz="2800" dirty="0"/>
              <a:t>The barcoding process was </a:t>
            </a:r>
            <a:r>
              <a:rPr lang="en-US" sz="2800" b="1" dirty="0"/>
              <a:t>imperfect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- Some reads sorted as BC07 - BC99 and NB01 - NB12 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 Combined here under </a:t>
            </a:r>
            <a:r>
              <a:rPr lang="en-US" sz="2800" i="1" dirty="0">
                <a:sym typeface="Wingdings" panose="05000000000000000000" pitchFamily="2" charset="2"/>
              </a:rPr>
              <a:t>‘NB00’</a:t>
            </a: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BC03 &amp; NB00 </a:t>
            </a:r>
            <a:r>
              <a:rPr lang="en-US" sz="2800" dirty="0">
                <a:sym typeface="Wingdings" panose="05000000000000000000" pitchFamily="2" charset="2"/>
              </a:rPr>
              <a:t>had notably lower read counts.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BC01</a:t>
            </a:r>
            <a:r>
              <a:rPr lang="en-US" sz="2800" dirty="0">
                <a:sym typeface="Wingdings" panose="05000000000000000000" pitchFamily="2" charset="2"/>
              </a:rPr>
              <a:t> had a comparatively lower median.</a:t>
            </a:r>
          </a:p>
        </p:txBody>
      </p:sp>
    </p:spTree>
    <p:extLst>
      <p:ext uri="{BB962C8B-B14F-4D97-AF65-F5344CB8AC3E}">
        <p14:creationId xmlns:p14="http://schemas.microsoft.com/office/powerpoint/2010/main" val="15801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1" y="259817"/>
            <a:ext cx="11401586" cy="63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Metagenomics</a:t>
            </a:r>
            <a:br>
              <a:rPr lang="en-US" b="1" dirty="0"/>
            </a:br>
            <a:r>
              <a:rPr lang="en-US" b="1" dirty="0"/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7153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9025"/>
            <a:ext cx="10058400" cy="1450757"/>
          </a:xfrm>
        </p:spPr>
        <p:txBody>
          <a:bodyPr/>
          <a:lstStyle/>
          <a:p>
            <a:r>
              <a:rPr lang="en-US" b="1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58260"/>
            <a:ext cx="10426665" cy="4229390"/>
          </a:xfrm>
        </p:spPr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1) BLAST against reference genomes (suggested by sample suppliers):</a:t>
            </a:r>
          </a:p>
          <a:p>
            <a:r>
              <a:rPr lang="en-US" sz="2400" dirty="0">
                <a:sym typeface="Wingdings" panose="05000000000000000000" pitchFamily="2" charset="2"/>
              </a:rPr>
              <a:t>- Wheat </a:t>
            </a:r>
            <a:r>
              <a:rPr lang="en-US" sz="2400" i="1" dirty="0">
                <a:sym typeface="Wingdings" panose="05000000000000000000" pitchFamily="2" charset="2"/>
              </a:rPr>
              <a:t>– </a:t>
            </a:r>
            <a:r>
              <a:rPr lang="en-US" sz="2400" b="1" dirty="0">
                <a:sym typeface="Wingdings" panose="05000000000000000000" pitchFamily="2" charset="2"/>
              </a:rPr>
              <a:t>HOST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i="1" dirty="0">
                <a:sym typeface="Wingdings" panose="05000000000000000000" pitchFamily="2" charset="2"/>
              </a:rPr>
              <a:t>P. </a:t>
            </a:r>
            <a:r>
              <a:rPr lang="en-US" sz="2400" i="1" dirty="0" err="1">
                <a:sym typeface="Wingdings" panose="05000000000000000000" pitchFamily="2" charset="2"/>
              </a:rPr>
              <a:t>striformis</a:t>
            </a:r>
            <a:r>
              <a:rPr lang="en-US" sz="2400" i="1" dirty="0">
                <a:sym typeface="Wingdings" panose="05000000000000000000" pitchFamily="2" charset="2"/>
              </a:rPr>
              <a:t> f. sp. </a:t>
            </a:r>
            <a:r>
              <a:rPr lang="en-US" sz="2400" i="1" dirty="0" err="1">
                <a:sym typeface="Wingdings" panose="05000000000000000000" pitchFamily="2" charset="2"/>
              </a:rPr>
              <a:t>tritici</a:t>
            </a:r>
            <a:r>
              <a:rPr lang="en-US" sz="2400" i="1" dirty="0">
                <a:sym typeface="Wingdings" panose="05000000000000000000" pitchFamily="2" charset="2"/>
              </a:rPr>
              <a:t> WA – </a:t>
            </a:r>
            <a:r>
              <a:rPr lang="en-US" sz="2400" b="1" dirty="0">
                <a:sym typeface="Wingdings" panose="05000000000000000000" pitchFamily="2" charset="2"/>
              </a:rPr>
              <a:t>Wheat stripe rust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i="1" dirty="0" err="1">
                <a:sym typeface="Wingdings" panose="05000000000000000000" pitchFamily="2" charset="2"/>
              </a:rPr>
              <a:t>Parastagonospora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ym typeface="Wingdings" panose="05000000000000000000" pitchFamily="2" charset="2"/>
              </a:rPr>
              <a:t>nodorum</a:t>
            </a:r>
            <a:r>
              <a:rPr lang="en-US" sz="2400" i="1" dirty="0">
                <a:sym typeface="Wingdings" panose="05000000000000000000" pitchFamily="2" charset="2"/>
              </a:rPr>
              <a:t> – </a:t>
            </a:r>
            <a:r>
              <a:rPr lang="en-US" sz="2400" b="1" dirty="0" err="1">
                <a:sym typeface="Wingdings" panose="05000000000000000000" pitchFamily="2" charset="2"/>
              </a:rPr>
              <a:t>Stagonospora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nodorum</a:t>
            </a:r>
            <a:r>
              <a:rPr lang="en-US" sz="2400" b="1" dirty="0">
                <a:sym typeface="Wingdings" panose="05000000000000000000" pitchFamily="2" charset="2"/>
              </a:rPr>
              <a:t> blotch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i="1" dirty="0" err="1">
                <a:sym typeface="Wingdings" panose="05000000000000000000" pitchFamily="2" charset="2"/>
              </a:rPr>
              <a:t>Pyrenophore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ym typeface="Wingdings" panose="05000000000000000000" pitchFamily="2" charset="2"/>
              </a:rPr>
              <a:t>tritici-repentis</a:t>
            </a:r>
            <a:r>
              <a:rPr lang="en-US" sz="2400" i="1" dirty="0">
                <a:sym typeface="Wingdings" panose="05000000000000000000" pitchFamily="2" charset="2"/>
              </a:rPr>
              <a:t> – </a:t>
            </a:r>
            <a:r>
              <a:rPr lang="en-US" sz="2400" b="1" dirty="0">
                <a:sym typeface="Wingdings" panose="05000000000000000000" pitchFamily="2" charset="2"/>
              </a:rPr>
              <a:t>Tan spot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i="1" dirty="0" err="1">
                <a:sym typeface="Wingdings" panose="05000000000000000000" pitchFamily="2" charset="2"/>
              </a:rPr>
              <a:t>Zymoseptoria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ym typeface="Wingdings" panose="05000000000000000000" pitchFamily="2" charset="2"/>
              </a:rPr>
              <a:t>tritici</a:t>
            </a:r>
            <a:r>
              <a:rPr lang="en-US" sz="2400" i="1" dirty="0">
                <a:sym typeface="Wingdings" panose="05000000000000000000" pitchFamily="2" charset="2"/>
              </a:rPr>
              <a:t> –  </a:t>
            </a:r>
            <a:r>
              <a:rPr lang="en-US" sz="2400" b="1" dirty="0" err="1"/>
              <a:t>Septoria</a:t>
            </a:r>
            <a:r>
              <a:rPr lang="en-US" sz="2400" b="1" dirty="0"/>
              <a:t> </a:t>
            </a:r>
            <a:r>
              <a:rPr lang="en-US" sz="2400" b="1" dirty="0" err="1"/>
              <a:t>tritici</a:t>
            </a:r>
            <a:r>
              <a:rPr lang="en-US" sz="2400" b="1" dirty="0"/>
              <a:t> blotch</a:t>
            </a:r>
            <a:br>
              <a:rPr lang="en-US" sz="2800" i="1" dirty="0">
                <a:sym typeface="Wingdings" panose="05000000000000000000" pitchFamily="2" charset="2"/>
              </a:rPr>
            </a:br>
            <a:br>
              <a:rPr lang="en-US" sz="2800" i="1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2) </a:t>
            </a:r>
            <a:r>
              <a:rPr lang="en-US" sz="2800" u="sng" dirty="0">
                <a:sym typeface="Wingdings" panose="05000000000000000000" pitchFamily="2" charset="2"/>
              </a:rPr>
              <a:t>IF NO HIT</a:t>
            </a:r>
            <a:r>
              <a:rPr lang="en-US" sz="2800" dirty="0">
                <a:sym typeface="Wingdings" panose="05000000000000000000" pitchFamily="2" charset="2"/>
              </a:rPr>
              <a:t>  BLAST against </a:t>
            </a:r>
            <a:r>
              <a:rPr lang="en-US" sz="2800" i="1" dirty="0">
                <a:sym typeface="Wingdings" panose="05000000000000000000" pitchFamily="2" charset="2"/>
              </a:rPr>
              <a:t>entire NCBI database.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919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 Genome BLAST</a:t>
            </a:r>
          </a:p>
        </p:txBody>
      </p:sp>
    </p:spTree>
    <p:extLst>
      <p:ext uri="{BB962C8B-B14F-4D97-AF65-F5344CB8AC3E}">
        <p14:creationId xmlns:p14="http://schemas.microsoft.com/office/powerpoint/2010/main" val="292837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541171" y="4359058"/>
            <a:ext cx="4423867" cy="16033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ym typeface="Wingdings" panose="05000000000000000000" pitchFamily="2" charset="2"/>
              </a:rPr>
              <a:t>~90%</a:t>
            </a:r>
            <a:r>
              <a:rPr lang="en-US" sz="2800" dirty="0">
                <a:sym typeface="Wingdings" panose="05000000000000000000" pitchFamily="2" charset="2"/>
              </a:rPr>
              <a:t> hit </a:t>
            </a:r>
            <a:r>
              <a:rPr lang="en-US" sz="2800" u="sng" dirty="0">
                <a:sym typeface="Wingdings" panose="05000000000000000000" pitchFamily="2" charset="2"/>
              </a:rPr>
              <a:t>within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i="1" dirty="0">
                <a:sym typeface="Wingdings" panose="05000000000000000000" pitchFamily="2" charset="2"/>
              </a:rPr>
              <a:t>BC02 – BC05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~70% </a:t>
            </a:r>
            <a:r>
              <a:rPr lang="en-US" sz="2800" dirty="0">
                <a:sym typeface="Wingdings" panose="05000000000000000000" pitchFamily="2" charset="2"/>
              </a:rPr>
              <a:t>hit </a:t>
            </a:r>
            <a:r>
              <a:rPr lang="en-US" sz="2800" u="sng" dirty="0">
                <a:sym typeface="Wingdings" panose="05000000000000000000" pitchFamily="2" charset="2"/>
              </a:rPr>
              <a:t>within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i="1" dirty="0">
                <a:sym typeface="Wingdings" panose="05000000000000000000" pitchFamily="2" charset="2"/>
              </a:rPr>
              <a:t>BC01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~40% </a:t>
            </a:r>
            <a:r>
              <a:rPr lang="en-US" sz="2800" dirty="0">
                <a:sym typeface="Wingdings" panose="05000000000000000000" pitchFamily="2" charset="2"/>
              </a:rPr>
              <a:t>hit </a:t>
            </a:r>
            <a:r>
              <a:rPr lang="en-US" sz="2800" u="sng" dirty="0">
                <a:sym typeface="Wingdings" panose="05000000000000000000" pitchFamily="2" charset="2"/>
              </a:rPr>
              <a:t>within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i="1" dirty="0">
                <a:sym typeface="Wingdings" panose="05000000000000000000" pitchFamily="2" charset="2"/>
              </a:rPr>
              <a:t>NB00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659" y="4465608"/>
            <a:ext cx="4279451" cy="167214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ym typeface="Wingdings" panose="05000000000000000000" pitchFamily="2" charset="2"/>
              </a:rPr>
              <a:t>451569 (or ~84.7%)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BASECALLED READS HIT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REFERENCE GENOMES </a:t>
            </a:r>
          </a:p>
        </p:txBody>
      </p:sp>
      <p:sp>
        <p:nvSpPr>
          <p:cNvPr id="5" name="AutoShape 2" descr="data:image/png;base64,iVBORw0KGgoAAAANSUhEUgAAAzAAAAEeCAYAAABVMfB0AAAABHNCSVQICAgIfAhkiAAAAAlwSFlzAAAPYQAAD2EBqD+naQAAIABJREFUeJzs3Xl8VdW5//HPw5QYEkZlsiDgBNeKlTijVNRqrcB1qqXqTwUttFr12tbira1IrbeWe2txnqqCKFUvVutAwYGqvaKiUbAqoAgoDlEIEAwhQcnz+2PtE3YO55ychANJ4Pt+vc4rOXs9Z++19t5nWHsN29wdERERERGRlqBVU2dAREREREQkW6rAiIiIiIhIi6EKjIiIiIiItBiqwIiIiIiISIuhCoyIiIiIiLQYqsCIiIiIiEiLoQqMiIiIiIi0GKrAiIiIiIhIi6EKjIiIiIiItBiqwAhmdq+Z1USPoU2dn8Yys4PNbI6ZlcXKM6ip87U1zOzcWFmuasJ8TIjl45ymykeumNm3Y+W5p6nzk4qZPR/LY59ttI0d6rhuC2bWzsx+b2YfmNlX0b6a3tT5EhHZmakCs40k/TCoMbPvJqXHKw1jmyqfSbypM9BYZlYEPAkcDXQilKWmntc8n3SMasysysyWm9k0M9t32+c8azk9NinKXWNm681skZndbGa7b498pMnbt6P3z4TtUAFtzue8J/1NK6lCtjRFevzzKLnC5snbaOgxSKpo1/eYU9/6smVm41Ks/2szW2Vmz5nZGTnYzK+A8UBfwndmcz5nmhUzG2lmM8zsIzPbEF1cetvM/mJmo8wsv6nzKCItU5umzsBOIPFldyUwK0O6bJ1DgN0I+/Nlwo+Or4H3M7xmix9uQFugN3AWcJKZDXL3j3Of3WYhuez5wD7RY6SZfdPd123/bHE0MIGQv2XAW02Qh5aqvs+T5PS7gWei/9+LLT+ahh+DbD/LtsVnXnydBnQGhgHDzKyDu/95K9Z9Uuz/8wn7aeVWrG+HF11QeghIXLhLHJ92hAtM/wb8ADgOyFmFVkR2HqrAbB8GHGFmR7v7802dmebCzHZx9w05Wl28xeAZd38x22wQvlz/i1DB3Bv4I+EHUEfgnChtR/Z9oBTYE7gFaE/YnycD9zVhvmQbiyrnuaigPwUcFXv+PcJFBAfmAxfH0spzsL1UXgV+QXjfXhHlx4FLgK2pwPSK/m509ylbk8FUzKzA3Stzvd4m9jBwAmH/bwTuJFSUKwgXiI4FTmuy3IlIi6cuZNtH4urTr+sLjLov1ZjZpqTlKcepxLuNmNn+ZvZi1BVooZmdFsWcbmbvRN2j5pvZsAxZaBN1G/nIzCrN7AUzOzBFPvua2V1RfqvM7HMze9DMBiTFxbuWTIi6fCw2s42EH86Z9kVbMxtvZm+aWUVUrvnRsrbxfQZMIexnA2q7y2Raf5L33f2l6AfK/bHlvVPk69/N7BkzWx2VfZGZXZXcHSKKezw6NuvMrDraX/eY2R4p1nuMmb0WdbVYYmYXZtg3e5jZdDP7xMw2mtma6BjfY2bfzLLMFv193d3nuvs0QiUusbxHvSswG2Nms8zsw+gYbTCz98zsRjPr2tA8R8dsQix/U2Lnzzmxde0fdUP5NNqvH0fn4xZd38zsWxa6C1aa2QoLY4kadPGmgeVMdE3cFOXzpuj9UWlmMy1pPIuZtTKzq6MyrLcwjmu7jN2yFGNgsj0Gce6+KjqH5rr7XOq2fJbH09z9ndj29zWz+6LjUm1mK83sCWvcWLy10fr/TqjAJPKf6j28p4XP1I+i7Zaa2QNmtlcsZly0LxLvg7zYfvhlLO40C93V1kTnxbtmdqWZtUva5iux82K/qNyrgVWxmCIz+130vqg0s7Vm9qyZHZe0rn1jeZlpZodZ+OyvjN4TW4yXM7PWZnZJlI/yKHaxmd2YFJdVHtIxs+FsrrzUACPc/VJ3f9Ldn3f3ae5+HtAPeCfptd2j99QSC5+tZWb2NzMrToo7IVb+W83sJDMrifb/MjMblyJfnczsOgvfjRssfCbPNbMxSXHx4/yumQ02s5eiffGOmY2M4n4YW1eJmR2ZYptZlSeKvThaT0UU+7GZPW1ml2Wz30V2Ou6uxzZ4EH4A1ACbCFcGE/8fGqXfG1s2Nva6ZYnlSeuLxw+NLU8sKyN0a9gUPWoIXah+G4tJLF8LdEyz7vkp4tcAe8XiBwOrk+ISseuAg2Kx58biliS95pwM+68d8EIUn5yfGuB5oE1sn8XTE/9/Xc8x+kcs/pzY8htjy3+T9JrfpsjTpuQ8RbG3JcXEYz8Fdo3FHgFUpYiNH4+rotjWwOIUeUg8xmRxfsbL0Cda1o/Y+Qd8L835HN9Xf89QxreBdg3Jcyw91T4+J4o5EdiQ5hh8AuwRy9+ehPM30369J4v9lVU5Y+dVIn1JivgXk9Z9c4qyrAWWJh+jDPn7dix2aT2fR/ekWX5Otscgi/0Vf9/PSRNzJPBlmuP4NXBeFtsZF3v9zKT3UyL/7yS95lBCK1Cq7a4BBsXWnepzZRPwyyhmUpr9VAM8DbSKbfflNOfF+ii9M7Awzbo2xfcHsG9s+QrC+yE5/sykz9M5afJaGYvLOg8Zjsn9sfi/ZnO+xD5/Pk2z7SrgO7HYE2JxS9Pk9YhY/K6ESnWqdddQ9z2RF4v7gvBdF4/fCFyTtK4aQkW0fSPL86MUcYnHe9nuQz302JkeaoHZPp4jfHkZ8JtttI1OhB+IIwl9j4m292vgUWA48FK0vAg4M8U6jPCD72JC96HXo+UdgN/H4qayeaD8/wDHEwa5biJ0P7o3TR77EX4IngycQdLVtySXsbkLyEfAD6PHh1H6UVEMhK4Iv2dzd7B7o/SGXMXd28yONLPRwNnRetYD0xIBZnYQYX864YtpDKGP91Mp8gQwm/AjaARhTMGJwPVRWnfggljsHwnjbyB0tRhBOFf2S5HXAYSubg48G+VhOOG4/R2ozrLMiRar5dGV5g+APaLl09x9ZhbreJCwH04ilHE4m/fZQODUBub5SEJrWiJ//0XYr0cBM81slyi9HfAVoZvS8YQfkhCult8ay9/vCF2KAN4knHsXA3vRMNmWM8Gix66Ec+BsNnedGmJmAyFcSQd+wuar1ROidc8lDBpvjL5Wd1B7vEUlGxmPQSPzVIeZtYq2URBtYzph3/6ezeflzWbWrQGr7WRmQ8zse8B1sfzfHtuuEbpFFhL29+8J58+V0fMOQGKSg0cJZV4TPd9I2DdHAfeb2RBClzUnVCLOJbzHn47ijwUuSi569Nid8FlyApBozflvQsXEgccI3fDOI1yYMuCWNPujF+GzfWS8rITzLuFywnnrhErjfxLeg+OAklhcY/MQd0Ds/9rxLWbWPjo+8ce/xWLvIrx/ndDl7wTgp4TKWVtCS2BbtrQH8L+Ez8y/pin/fxO+2xx4AzglSi+Plp1rZiNSrLsrsCBa96PRstaE8+Vhwjk7L1remfC91pjyjIz+VhO+F44lfGZMZvN3nojENXUNakd9UPfK5n8RvggSzweT2xaYxPL+0bLi2PIvia4KEX7oJ2L/mGbdE2PL94qtZz3hg/uAWGwJMCT2eCmWdmC0jviV2KXErkjWs//iV8hPjC0/Kbb8jdjy+HauynIb8RaYGuruyxLgkKT4P8XSr4mVO56nBbH4zoQK3sJo/yVvY0YUt1tseSXQKbaOacnlIgyyTyybQqgYWgPPz3i5U139vhfIS3M+x1tgvgHcQaj8JFpF4mX8n4bmOd22orR/j6U9mXT+JVosvga6EH5wrYvF7xtbT/wKajYtMFmVM8V5dXFs+a2x5SOiZZfHlj0Yi+1AGC/QmBaYdI+sWmDqOwZZnl8ZW2CAw2Lpy+LnAvBELG1sPduJt8DUJD3WAD9Nij80Fv9y0vnzWixtYOw1n0XLK5PWdVss/jex9ZwSW/5qLP7l2PJfJa2rdXSubiJ8Zg+Nre/O2Ot+EsUnWmBqovOkU2w9G6PYT2Lrj7eqnJVmXzYoDxmOyUex2LNjy+PfS4nHzCitR9L5cERs2/Hz4cQoPt4C8yHR9wrQJ7b8pVi54i19/WJ5+nls+fRoWaIFJvFZsnu0fAh1z628aPlZsXVc28jy/DW23qFAYUPfc3rosbM9NIh/O3H3mWb2JvAtwpW3XA5kdUL/76XR89Wx5YvdfX30fFXsNZ3SrCtxNQl3X2Jmawg/xPMJV/r2icUeCPwzzXoGEq54x81y95pMBYmJb2deiv8tKWZreex/I/xA6JUUE9/eldEjzggtDYkrzM8Rjndi/R6Lg83HoH8s5gN3Xxtb5zzCF2Tc+4T9fiRhkoFzgA1mtoDwRXiju29MWcotOZsH8e9GODeLCT9AVxO+4FMys0LCj7LdY2VLV8Zc5Tl+DL4XPbbIGuE4fEC40g6hm87iWMy8LV6VRgPLmSw+mURZ7P/kYw/hB3RYufs6M1tMeI81VClweixvEGbPGt2IdW0r8eP4urvH33/z2DzzV0Pe48nv4Q5suf/i6zuUzJ9fC+vZXnxdE6NHnEXrSeXJpOe9COeqE1qxn0/xmlTrc+Bfic8Md99kZuWEloP4ORlvcXyK1Bqbh2TlhAo/sb/x/Kayd+z/PYD/SxM3kNBiGzc39r2S6j22O6E8AKvdfVksJv45kHyuOfC5u3+SeG1s+Tvunmg1TvW92tDy3EO4ONOBaL+b2UfR/39y9wVpXi+y01IXsu3rWsIXwEgg3UDr2g/4qLtDwq71rDteIYpXEtJNg2tplqfNT5q0dI/2KeI/z3Kbjc3P1jiP0J3lP6PnBcB9ZtY9Qz5SPVpH3QKGECovTuhudg7hytoPY+vI5v23RXmjH3snEioXfydcgcwn/CCbROh2kI3kQfx/Y3OXFydMc5rJKWz+Ub+I0H3iKOBnsZhWOc5zXEPPv+TXZivrcqawJvb/17H/s3n/NfZcr3b3l73uoPqPGrmuptDYcs9299aESnIZYR+fZ2bnZ9hOY8+fbNdVkCY+02dhpnylWt+apOeJ8yzbz/hc5CEu/mP7iNoVupdEx+fUevKWbruQ+rhsy/dYLr5X6z3P3P1JwvfD3YQLf+sJk0+cA7xg6e/LJbLTUgVmO3L3vwLvEj7ktpiFJBL/wOwBtXPqD9m2uat1SOIfCzPydImeVhF+iMfvFfG8u7dOfhCav+9Kse6G/DCJb+eQ2P+HxdYVj9la5u7V7j6JzVce2xPG9qTK03kZyv4Vdad1nu7uD7j7S6R+zyWuCBrQ38w6xtIOTZVZd69098nufpK79yOMqVkeJSePx2iIRP6Mzcc+nXgZb3H3R6Ify7tsZZ7jPxSS91f8GEzJcAyeIQzATbQ+tre6NyY9jOw1qJwNtDT2/0GJf8ysA6EVsKlkOga5ED+OyZ+Fh6aJy4q7v0zd1tGrzKx1ivXNynD+TKN+8XWNSreudNlMev4poSuYESZw2CXN+n6SRb5SWRL7/6Q0MbnKQ3wM5klmdnQW+YvPWvdumu3mEca0NdSnbP4c6GJm8VbP+OdALr9PsilPPrHyeJgFc6y7F7t7EZvP4SLgOznMm8gOQV3Itr//IszS4qS+WrOEzYMgp5nZI4SrMOm6qOTaZWb2BeGKbeID1Al9lTcBC8zsbUIL0jAzmwLMIAyo7kv48XEy9f/4rc90YBBhH91qZldE+bguKWZbuI4w4BXgAjP7bdRFYzpwaZSnG8xsV8IN/joRumgcT/hBfj51B16eZmYvEfZJYpByLXf/wsxeJey7fOChaGrTbwGjkuOjq3HPEgaRvku4mtuf0AUMwhd9NhLrPdjMehO6ncSn+q7vCz1exjFmtozQdeLKrcxz/IrqaRamyf6K0N3jGcKA4t0IV9fXRstaE86/IwnnzX7u7mb2JJtbku43s2sI3VouTc5jLsrZCE8AfyCcU6eZ2a8J468upuGtALmU9hhEFfStNY/QxW9PYA8zmwY8QDh+iW6BVYSB5I0xhdClqzvheP+Q8Ln7GuHH5d7AiWZ2V7SNTYTz5zDC4PZ6pxCP8juOzZ9RvQgz0nVm8+fBQrYcyL+FqOvXw4SJIjoBT5vZLYRuS70J5/QphHM56+6PMfcTxn0l8ro74Up/b8LFmKG5yoO7P2FmzxJuUmnAk2Z2E5tn5zshxWtKzWwOcAywn5k9SjiGlYQuWMXRtgcRLkxkzd2/NrP/JbSyAzxoZr8jnBvxiu5fGrLeerbZoPKY2R2EyUaeI0wI4dS9aJntZ7rIzqMhA2b0yP5B0iD+2PJWhB+G8QHA8UH834ktT8RUU3cK2lSD+JfGlu0RWz4ntvzbsXXEB/LeG4tfFPs/8SgH9onFH0joopFq4GwNsemLacTg+uh17QgtIcnTXdYODKbulMUN3g5pplGO0t6Kpf0qtvzqNHmqs1+j4zw/KW4TYUxEqmNzZHSck+MXkVQuQotAqv2eiLsli7Kne3188Oopac7nxHS7hYRpizOV8Z6G5plQOU61jxPTPZ9I+CGQ7vz7ILauvQhXk9Pt19o8ZthXWZczxXnVJ9M+jJbfmqIsFdQdDJ3tIP46nwVptp3NIP6MxyCL8+vc2GvSTaM8hDC4OtX7+yvg3Cy2My72uplJaVfG0ubHlh+a4pyIP9YnrSflIP4o7bo0+ylRjltjsfFB/N1SrKsLoQKULl+biCYWoe4g/uRyb5FfwudpogKRvP7KxuShnuPSiXDBItO+2QQ8FntNf8JNVdN+ryT2G3UH8cf3cXwA/rux5bsSvkPT5eXuLNaRcp9nyEtDyjMtTUwN4VzdPZv3nR567EwPdSHbtra4OuthsGHiKnyq9GcIV4c/JlyBfIXwAflSmtck9xHOZnmqvDnhw/KnhC/lT6Ptvwgc7e61V+PdPTEZwe2Eq6jVhCu2/yLMzJN8w7MGX6X2MKD7O4Qb0r1F+MG6Ifr/CuAEd/86+WUN3Q5pjgNhuuPE8p9adFM6d7+aMM3tLMLgzY2EY/VPQnezCVFcDeFK8t8IX0BfEMZ5XECKY+Pu/0f4Yf4GYX8uI0yvukWLDeGK6NWECt6nUR4qCX3PryTceTzbcscfXxMGgD8OHOfuj6Z5TSLPFYRjPYfwQ/RjwmxMV6UoY9Z5dve3gf9HuHpdxeZzM5H+d0J3q2mEq5UbCa0ybxKmoz4jFruE0Jr2YrSuzwjn98Up8ph6RzWsnCn3VT3Lf0q4Ov4p4Rz/J2Ea1SXZ5C/FutPFZ3rv11lW3zHIRX48dKksJrQOfEKotJQRBpkPc/epW7md2wjnmAP7m9kJ0XZfJXx+3UV4n1UTzs+3gFsILTDptpFchisIV9KfifKe+Dx4gTDD3LXZrCda12pC5Woimz/zKgg/vB8inNfxiVEy7d/k9+pGwjl8GWF6/C8Jx/UDwhS/jc1DSu6+1t2PI7QgP0V4320kdOVaTJiW/P8RG2fnYRKaAwmfvYsJ74VyQovtvcBwd4+3vtR3PsfLv4rQFXlStO6qqFyvABe4e/I4qa3+Xm1geaYQpvdeHMUkPotnAEf55okERCRi7o35zSciIiIiIrL9qQVGRERERERaDFVgRERERESkxVAFRkREREREWgxVYEREREREpMVQBUZERERERFoMVWBERERERKTFUAVGRERERERaDFVgRERERESkxVAFRkREREREWgxVYEREREREpMVQBUZERERERFoMVWBERERERKTFUAVGRERERERaDFVgRERERESkxVAFRkREREREWoxmUYExs6PM7HEz+8TMasxsZIqYgWb2NzNba2YVZvaqmX0jlp5nZreY2Soz+9LMZphZt6R1dDazB8ys3MzWmNmfzax9UkxvM3vKzNabWamZTTKzVkkxg8zsRTPbYGYfmtnlud4nIiIiIiKypWZRgQHaA/OBCwFPTjSzPYF/Au8CQ4H9gWuAqljYZOAk4LQophfwSNKqpgMDgWOj2KHAHbHttAJmAm2Aw4BzgfOA38ZiioDZwDJgMHA5cLWZXdCIcouIiIiISAOY+xb1hSZlZjXAye7+eGzZX4CN7n5umtd0AFYCo9z90WjZvsBC4DB3n2dmA4F3gGJ3fzOKOQF4CviGu5ea2YnA40BPd18VxYwDrgN2c/evzewnhMpTD3f/Oor5PfDv7v5vOd8hIiIiIiJSq7m0wKRlZkZoLXnfzGaZ2edm9oqZ/XssrJjQavJcYoG7LwY+Ag6PFh0GrElUXiLPElp8Do3F/CtReYnMBjoC+8ViXkxUXmIx+5pZx60oqoiIiIiI1KNNU2cgC92AQmA8cCXwS+BE4K9mdrS7/xPoQWihWZf02s+jNKK/X8QT3X2Tma1Oivk8xToSaQuiv0szxJQnF8DMugInAMup2+1NREREJCEf6AvMdveyJs6LSLPVEiowiVaix9z9xuj/t8zsCODHhLExzd0JwANNnQkRERFpEc4ijNsVkRRaQgVmFfA1YTxL3EJgSPR/KdDOzDoktcJ0j9ISMcmzkrUGuiTFHJy0ne6xtMTf7vXEJFsOcP/99zNw4MA0ISIiIrIzW7hwIWeffTZEvxtEJLVmX4Fx96/M7DVg36SkfYAPo/9LCJWcY4H4IP4+wMtRzMtAJzM7MDYO5ljAgFdjMb8ys11j42COJ3QLezcW8zsza+3um2Ixi919i+5jkSqAgQMHMnjw4OwLLyIiIjsjdTcXyaBZVGCie7HsRahMAPQ3swOA1e6+Avhv4EEz+yfwD8IYmOHAtwHcfZ2Z3Q1cb2ZrgC+BG4GX3H1eFLPIzGYDd0UzibUDbgL+4u6JlpOnCRWVaWY2HuhJmHHsZnf/KoqZDlwF3GNmfyBM6XwJcOm22DciIiIiIrJZs6jAAAcRKiYePf4YLZ8KjHH3x8zsx8CvgBuAxcCp7v5ybB2XAZuAGUAeMAu4KGk7ZwI3E2Yfq4liayse7l5jZsOB24C5wHpgCjAhFrPOzI4HbgFeJ3Rxu9rd7966XSAiIiIiIvVpdveB2RGZ2WCgpKSkRF3IREREJKU33niD4uJiCPese6Op8yPSXDX7+8CIiIiIiIgkqAIjIiIiIiIthiowIiIiIiLSYqgCIyIiIiIiLYYqMCIiIiIi0mKoAiMiIiIiIi2GKjAiIiIiItJiqAIjIiIiIiItRpumzoCISEtWUVFBVVVVvXH5+fkUFhZuhxyJiIjs2FSBERFppIqKCu584AHKqqvrje2al8fYs85SJUZERGQrqQIjItJIVVVVlFVXs0txMQUdO6aNqywvp6ykhKqqKlVgREREtpIqMCIiW6mgY0cKu3TJGLNhO+VFRERkR6dB/CIiIiIi0mI0iwqMmR1lZo+b2SdmVmNmIzPE3h7FXJK0PM/MbjGzVWb2pZnNMLNuSTGdzewBMys3szVm9mcza58U09vMnjKz9WZWamaTzKxVUswgM3vRzDaY2Ydmdnku9oOIiIiIiGTWLCowQHtgPnAh4OmCzOwU4FDgkxTJk4GTgNOAoUAv4JGkmOnAQODYKHYocEds/a2AmYSudYcB5wLnAb+NxRQBs4FlwGDgcuBqM7sgy7KKiIiIiEgjNYsxMO4+C5gFYGaWKsbMdgduAE4gVDLiaR2AMcAod38hWjYaWGhmh7j7PDMbGL222N3fjGIuBp4ys1+4e2mUPgAY5u6rgH+Z2W+A68zsanf/GjgbaAucHz1faGYHAj8D/pzD3SIiIiIiIkmaSwtMRlGl5j5gkrsvTBFSTKiMPZdY4O6LgY+Aw6NFhwFrEpWXyLOEFp9DYzH/iiovCbOBjsB+sZgXo8pLPGZfM0s/DZGIiIiIiGy1ZtECk4UrgI3ufnOa9B5R+rqk5Z9HaYmYL+KJ7r7JzFYnxXyeYh2JtAXR36UZYsrTFWLFihV06NAhdQF69Mg4vWpFRQWlpaVp0wH22muvjOmfffYZ69evT5vevn17evbsmXEdS5YsyZiucmymcgQ7Uzm+WLYs5fLK8nLWrFxJRUUFu+66a9rXN5dy7CjHQ+UIVI7Nmns5VqxYkXHdIhI0+wqMmRUDlwAHNnVetta1115LUVFRnWXDhw9nxIgRTZQjEREREZGWxdzTjplvEmZWA5zs7o9Hzy8F/kjdwf2tgRrgI3fvb2bDCN3BOsdbYcxsOfAnd78hGhPzP+7eNZbeGqgCTnf3v5nZRGCEuw+OxfQltLgc6O4LzGwqUOTup8ZijiZ0X+vi7lu0wJjZYKCkpKSEwYMHJyeLSAu1atUq/jR9Ol2POSbjfWAqVq+mbM4cLjvzzIwtMCKyc3vjjTcoLi6GMF73jabOj0hz1RLGwNwHDAIOiD0+BSYRBt0DlABfE2YXA8DM9gX6AC9Hi14GOkUD7hOOBQx4NRazv5nFf2EcT+gW9m4sZmhU+YnHLE5VeRERERERkdxpFl3Ionux7EWoTAD0N7MDgNXuvgJYkxT/FVDq7u8DuPs6M7sbuN7M1gBfAjcCL7n7vChmkZnNBu4ys58A7YCbgL9EM5ABPE2oqEwzs/FAT+Aa4GZ3/yqKmQ5cBdxjZn8A9id0cbs0t3tFRERERESSNYsKDHAQ8A9CNzEndBkDmEqYHjlZqn5vlwGbgBlAHmFa5ouSYs4EbiZ0N6uJYmsrHu5eY2bDgduAucB6YAowIRazzsyOB24BXgdWAVe7+91Zl1ZEdjobq6spKyurNy4/Pz/jAGAREZGdXbOowET3bsm6O5u790+xrBq4OHqke91awn1cMq17BTC8npi3gW9nlVkR2elVV1by/twFPPrpJgoKCjLG5nXN46yxZ6kSIyIikkazqMCIiOzIvqquptV6o3iXYnp2TT9Fa3llOSVlJVRVVakCIyIikoYqMCIi20lRfhFdCtPPVgbAhu2TFxERkZaqJcxCJiIiIiIiAqgCIyIiIiIiLYgqMCIiIiIi0mKoAiMiIiIiIi2GKjAiIiIiItJiqAIjIiIiIiIthiowIiIiIiLSYqgCIyIiIiIiLYYqMCIiIiIi0mKoAiMiIiIiIi2GKjAiIiIiItJiNIsKjJkdZWaPm9knZlZjZiNjaW3M7A9m9paZVUQxU82sZ9I68szsFjNbZWZfmtkMM+uWFNPZzB4ws3IzW2Nmfzaz9kkxvc3sKTNbb2alZjbJzFolxQwysxfNbIOZfWhml2+UcaSDAAAgAElEQVSL/SIiIiIiInU1iwoM0B6YD1wIeFJaAfAtYCJwIHAKsC/wt6S4ycBJwGnAUKAX8EhSzHRgIHBsFDsUuCORGFVUZgJtgMOAc4HzgN/GYoqA2cAyYDBwOXC1mV3Q0EKLiIiIiEjDtGnqDAC4+yxgFoCZWVLaOuCE+DIz+ynwqpl9w90/NrMOwBhglLu/EMWMBhaa2SHuPs/MBkbrKXb3N6OYi4GnzOwX7l4apQ8Ahrn7KuBfZvYb4Dozu9rdvwbOBtoC50fPF5rZgcDPgD9vi/0jIiIiIiJBc2mBaahOhJaatdHzYkJl7LlEgLsvBj4CDo8WHQasSVReIs9G6zk0FvOvqPKSMBvoCOwXi3kxqrzEY/Y1s45bWS4REREREcmgWbTANISZ5QHXAdPdvSJa3APYGLXWxH0epSVivognuvsmM1udFPN5inUk0hZEf5dmiClPl/cVK1bQoUOHlGk9evSgsLAw3UupqKigtLQ0bTrAXnvtlTH9s88+Y/369WnT27dvT8+ePdOmAyxZsiRjusqxmcoR7Ezl+GLZspTLyz7+mIrKL6msrsz4+srqSlauXsnSpUtZu3Ztyhgdj0Dl2Ezl2Kyll2PFihUZ1y0iQYuqwJhZG+B/Ca0mFzZxdhrs2muvpaioqM6y4cOHM2LEiCbKkYiIiIhIy2LuyWPmm5aZ1QAnu/vjScsTlZe+wDHuviaWNozQHaxzvBXGzJYDf3L3G6IxMf/j7l1j6a2BKuB0d/+bmU0ERrj74FhMX0KLy4HuvsDMpgJF7n5qLOZoQve1Lu6+RQuMmQ0GSkpKShg8eHBysoi0UKtWreJP06fT9ZhjKOzSJW1c6QcfMP+aO/nlkRfRp0eftHGrK1Yzp2wOZ152Jrvuuuu2yLKINGNvvPEGxcXFEMbrvtHU+RFprlrEGJhY5aU/cGy88hIpAb4mzC6WeM2+QB/g5WjRy0CnaMB9wrGAAa/GYvY3s/gvh+MJ3cLejcUMjSo/8ZjFqSovIiIiIiKSO82iAmNm7c3sADP7VrSof/S8d1R5eYQwZfHZQFsz6x492kLtTGV3A9eb2dFmVgzcA7zk7vOimEWEwfZ3mdnBZjYEuAn4SzQDGcDThIrKtOheLycA1wA3u/tXUcx0YCNwj5n9m5n9ALgE+OM23EUiIiIiIkLzGQNzEPAPwtgWZ3NlYCrh/i8jouXzo+UWPR8GvBgtuwzYBMwA8gjTMl+UtJ0zgZsJ3c1qothLE4nuXmNmw4HbgLnAemAKMCEWs87MjgduAV4HVgFXu/vdW1F+acYqKiqoqqqqNy4/Pz/jwE0RERER2XrNogIT3bslU2tQvS1F7l4NXBw90sWsJbTiZFrPCmB4PTFvA9+uL0/S8lVUVHDnAw9QVl1db2zXvDzGnnWWKjEiIiIi21CzqMCINFdVVVWUVVezS3ExBR3T3+ansrycspISqqqqVIERERER2YZUgRHJQkHHjhlnmQLYsJ3yIiIiIrIzUwVGRERkG8h2/BxoDJ2ISEM0uAJjZkuBg929LGl5J+ANd++fq8yJiIi0RA0ZPwcaQyci0hCNaYHpC7ROsTwP2H2rciMiIrIDyHb8HGgMnYhIQ2VdgTGzkbGnJ5hZ/KaNrQk3hVyeo3yJiIi0eNmMnwONoRMRaYiGtMA8Fv11wv1Z4r4iVF5+noM8iYiIiIiIpJR1BcbdWwGY2TLCGJhV2yxXIiIiIpIVM+sD7NrU+RDJkVXu/lGmgAaPgXH3fo3Pj4iIiIjkipn1adWq1eKampr8ps6LSC60atWqysz2zVSJadQ0ymZ2LGHMSzegVTzN3cc0Zp0iIiIi0mC71tTU5N9///0MHDiwqfMislUWLlzI2WefnU9oUcxdBcbMJgBXAa8DnxHGxIiIiIhIExk4cCCDBw9u6myIbBeNaYH5MXCeu0/LdWZEREREREQyaVV/yBbaAXNznREREREREZH6NKYC82fgzFxmwsyOMrPHzewTM6tJuudMIua3ZvapmVWa2TNmtldSep6Z3WJmq8zsSzObYWbdkmI6m9kDZlZuZmvM7M9m1j4ppreZPWVm682s1MwmmVmrpJhBZvaimW0wsw/N7PJc7g9pmTZWV1NWVsaqVavqfVRUVDR1dkVERERapMZ0IcsHxprZccBbhHvA1HL3nzVine2B+cDdwF+TE81sPPBT4BzC/WZ+B8w2s4HuvjEKmwycCJwGrANuAR4BjoqtajrQnTABQTtgCnAHcHa0nVbATOBT4DCgFzAN2Aj8OoopAmYDTwPjgP2Be81sjbv/uRFllx1AdWUl789dwKOfbqKgoKDe+LyueZw19izddVtERLaJiooKqqqqttv28vPzc/qd9uGHH9KvXz/mz5/PoEGDcrbeXJg4cSKPPfYYb775ZlNnZafVmArMIEJlA+CbSWmNGtDv7rOAWQBmZilCLgWucfcno5hzgM+Bk4GHzawDMAYY5e4vRDGjgYVmdoi7zzOzgcAJQLG7vxnFXAw8ZWa/cPfSKH0AMCy6z82/zOw3wHVmdrW7f02o7LQFzo+eLzSzA4GfEVqnZCf0VXU1rdYbxbsU07Nrz4yx5ZXllJSVUFVVpQqMiIjkXEVFBXc+8ABl1dXbbZtd8/IYe1b2F+ZGjx7N1Kmb74vepUsXDj74YCZNmsT+++8PQOqfhI2T60pHLvMmDdeY+8AM2xYZScfM+gE9gOdieVhnZq8ChwMPAwcRyhKPWWxmH0Ux8wgtKmsSlZfIs4RK16HA36KYfyXdpHM2cBuwH7AginkxqrzEY35pZh3dvTwnBZcWqSi/iC6FXeoP3LDt8yIiIjunqqoqyqqr2aW4mIKOHbf59irLyykrafiFuRNPPJEpU6bg7pSWlnLllVcyYsQIli9fDoB7bie6VaVjx9Go+8BsZz0IlYzPk5Z/HqVB6Ba20d3XZYjpAXwRT3T3TWa2Oikm1XYSaQuiv0szxKStwKxYsYIOHTqkTOvRo0fGN31FRQWlpaVp0wH22muvjOmfffYZ69evT5vevn17evbM3HqwZMmSjOk7Szmq1q9n3RebT6eyjz+movJLVpStYFOrTQD065b5nq+lpaWsXbs2bbqOx2YtpRxfLFuWcnni/Kisrsz4+srqSlauXsnSpUvTnhs6HkFLKce6lSupLE9/XSuvoIDWbdtmXEdzKMeOcjyaezlWrFiRcd0NVdCxI4VdsriolgONuS6Xl5fHbrvtBkC3bt244oorGDp0KGVlZVvE1tTUMHbsWObMmUNpaSl9+vThwgsv5JJLLqmNef755xk/fjzvvPMObdu25Zvf/CbTp09nzpw5TJw4ETOjVatWmBn33nsv55xzDuXl5fz85z/n8ccfp7q6moMPPpjrr7++Tre16667jsmTJ7Nhwwa+//3v1+ZZmk5j7gPzDzJ0FXP3Y7YqRzuwa6+9lqKiojrLhg8fzogRI5ooRyIiIiJNr6KigmnTprH33nvTtWvXLSa7qampoXfv3jzyyCN06dKFuXPnMnbsWHr16sXpp5/Opk2bOOWUUxg3bhwPPfQQ1dXVzJs3DzNj1KhRvP3228yePZvnnnsOd6dj1DJ1+umnU1hYyOzZs+nQoQN33HEHxx13HO+99x6dOnXi4YcfZuLEidx2220MGTKE++67jxtvvJE999yzKXaTRBrTAjM/6Xlb4FuE8TBTtwzfaqWAEVpZ4q0j3YE3YzHtzKxDUitM9ygtEZM8K1lroEtSzMFJ2+8eS0v87V5PTEq33357o28yVVhYWO+VpfrUd1UpG1ubhx2lHPnt25Pfb3MLS01NDYUFRfTu2ps+3fpktY4ePXqw6667blU+dDyC5lKObv1St7olzo+CvMwTPBTkFbBbl93o379/o88NHY/NmkM5Ouy2W71XwCtWr86Y3hzKsaMcj+ZejnXrkjuS7NieeOKJ2gu769evp1evXjz55JMpY9u0acOECRNqn++xxx7MnTuXhx9+mNNPP51169axbt06TjrpJPr27QvAvvvuWxtfWFhImzZt6rSevPTSS7z++ut88cUXtI1aQidNmsSjjz7KjBkzuOCCC7jhhhv40Y9+xHnnnQfANddcw7PPPkv1dhxfJFtq8DTK7n5Z0uOn7n4kYRawr+p7fSO2t4xQMTg2sSwatH8om+9HUwJ8nRSzL9AHeDla9DLQKRpwn3AsoXL0aixmfzOL/3I4ntAt7N1YzNCo8hOPWazxLyIiIiLZOeaYY3jrrbdYsGABr732GieccALf/e5303alu+WWWzjooIPo1q0bRUVF3HnnnXz00UcAdO7cmXPPPZfjjz+ekSNHcuONN9bb5XDBggV8+eWXdOnShaKiotrH8uXLWbo0jBZYuHAhhxxySJ3XHX744TkovWyNxtwHJp37CTOBNZiZtTezA8zsW9Gi/tHz3tHzycCvzWyEme0P3Ad8TBh4T9TqcjdwvZkdbWbFwD3AS+4+L4pZRBhsf5eZHWxmQ4CbgL9EM5BBmBr5XWBadK+XE4BrgJvdPVE5m06YVvkeM/s3M/sBcAnwx8aUXURERGRn1L59e/r160f//v0pLi7mrrvuYv369dx1111bxD744INcfvnl/OhHP+KZZ55hwYIFjB49mo0bN9bG3HPPPbzyyisMGTKEhx56iH322Yd58+al3X5FRQW9evWqrUQlHosXL+YXv/jFNimz5EYuB/EfDjR2wvGDgMTYGmdzZWAqMMbdJ5lZAeGeLZ2AfwInxu4BA3AZsAmYAeQRpmW+KGk7ZwI3E2Yfq4liL00kunuNmQ0nzDo2F1hPuFfMhFjMOjM7nnCfmdeBVcDV7n53I8suIiIiIoSZwjZs2HJKgLlz5zJkyBDGjRtXu+yDDz7YIu6AAw7ggAMOYPz48RxxxBFMnz6dQw45hHbt2rFp06Y6sYMHD6a0tJTWrVvTp0/q7t8DBw7k1Vdf5eyzz65d9sorrzS2eJIjjRnEn3yjSQN6Eioh1zQmE9G9WzK2Brn71cDVGdKrgYujR7qYtUQ3rcwQswIYXk/M28C3M8WIiIiINKVMM+A1h+1UV1fz+edhePOaNWu46aabqKysZOTIkVvE7r333kybNo2nn36afv36MW3aNF577TX69+8PwPLly7nzzjsZOXIkvXr1YtGiRbz//vu1Y1f69u3LsmXLWLBgAd/4xjcoKiriuOOO4/DDD+fkk0/mD3/4A/vssw+ffPIJM2fO5NRTT2Xw4MFceumljB49muLiYoYMGcL999/PO++8o0H8TawxLTDJZ2kNsBi4yt2f3vosiYiIiEhj5efn0zUvj7KSku1227GueXnk5+c36DWzZs2iV69eABQVFTFgwABmzJjBUUcdxYcffljnvi3jxo1j/vz5jBo1CjPjhz/8IRdddBF///vfASgoKGDRokXcd999lJWV0bNnTy6++GLGjh0LwGmnncajjz7KsGHDKC8vr51GeebMmVx55ZWMGTOGlStX0qNHD4YOHUr37mF+pjPOOIOlS5cyfvx4qqqqOO2007jwwguZPXt2LnabNFJjbmQ5eltkRERERES2XmFhIWPPOouqqsb27G+4/Pz8Bt3E8t577+Xee+9Nm77HHnvU6fLVrl077r77bu6+u26P/WuvvRYI95H561+TOwlt1q5dOx5++OEtlrdv357JkyczefLktK+94ooruOKKK+os+/3vf582Xra9Ro+BiQbKD4yevpN0h3sRERERaSKFhYUNqlCItCSNGQPTDXgQOBpI3Cq6U3SDy1HuvjJ32RMREREREdmsMdMo3wQUAfu5exd370K4iWUH4MZcZk5ERERERCSuMV3Ivgsc5+4LEwvc/V0zu4hwHxUREREREZFtojEVmFbAVymWf0Vub4wpIiItTEVFRVYDhxs64FdERCShMRWYOcANZvZDd/8UwMx2B/4EPJfLzImISMtRUVHBnQ88QFl1db2xXfPyGHvWWarEiIhIgzWmAvNT4HFguZmtiJb1Bt6mnptEiojIjquqqoqy6mp2KS6moGPHtHGV5eWUlZRQVVWlCoyIiDRYY+4Ds8LMBgPHAQOixQvd/dmc5kxERFqkgo4dKezSJWPM9rq5noiI7HgadR8Yd3fgmeghIiIiIiKyXWRdgTGzY4CbgcPcfV1SWkdgLvAzd5+d2yyKiIiISENkO6FGrmyLiTk+/PBD+vXrx/z58xk0aFBO1721Jk6cyGOPPcabb27/+7j369ePyy67jEsuuWSr1vPCCy9wzDHHsGbNGjp06JCj3G0fDWmB+Q/gruTKC4C7l5vZHcDFQM4rMGbWCpgInAX0AD4Fprj775LifgtcAHQCXgJ+4u5LYul5wPXAD4C8KK8XuvsXsZjOhIracKAGeAS41N3Xx2J6A7cTbub5JXAfcIW71+S04CIiIiINVFFRwQN3PkB1Wf0TauRKXtc8zhqb/cQco0ePZurUqbXPu3TpwsEHH8ykSZPYf//9a5ebWc7ymOtKRy7zlkvpyplcIRwyZAifffZZbeVl6tSp/Md//Adr1qxpimw3SEMqMAcA4zOkPw38Yuuyk9YVwDjgHOBd4CBgipmtdfebAcxsPGGCgXOA5cDvgNlmNtDdN0brmQycCJwGrANuIVRQjoptazrQHTgWaAdMAe4gmqAgqkzNJFSiDgN6AdOAjcCvc15yERHZ4W2srqasrKzeOE0/Ldmoqqqiuqya4l2K6ViQfkKNXCmvLKekrOETc5x44olMmTIFd6e0tJQrr7ySESNGsHz58tqYMGohd5prpSPX0pUzvrxNmzZ069at9rm7t5j905AKTHdS3/8l4Wtgt63LTlqHA39z91nR84/M7EzgkFjMpcA17v4kgJmdA3wOnAw8bGYdgDHAKHd/IYoZDSw0s0PcfZ6ZDQROAIrd/c0o5mLgKTP7hbuXRukDgGHuvgr4l5n9BrjOzK5296+30T4QEZEdUHVlJe/PXcCjn26ioKAgY2xDr3LLzq1jQUe6FGaeUCNnGjEzR15eHrvtFn46duvWjSuuuIKhQ4dSVlZG165dt4ivqalh7NixzJkzh9LSUvr06cOFF15YpyvV888/z/jx43nnnXdo27Yt3/zmN5k+fTpz5sxh4sSJmBmtWrXCzLj33ns555xzKC8v5+c//zmPP/441dXVHHzwwVx//fV1uq1dd911TJ48mQ0bNvD973+/Nt/pZJPX0aNHs3btWo488kj++Mc/snHjRkaNGsUNN9xA69atAVi5ciVjxozhueeeo2fPnlxzzTUN39Ex8QrhCy+8wLBhw1i7di1vvvkmY8aMqbN/JkyYwFVXXbVV29tWGlKB+QT4JrAkTfog4LOtzlFqc4Efmdne7v6+mR0ADAEuAzCzfoSuZbX3oXH3dWb2KqHy8zCh1aZNUsxiM/soiplHaFFZk6i8RJ4FHDgU+FsU86+o8pIwG7gN2A9YkMuCi4jIju2r6mparTeKdymmZ9eeaeMae5VbpCWoqKhg2rRp7L333ikrLxAqBb179+aRRx6hS5cuzJ07l7Fjx9KrVy9OP/10Nm3axCmnnMK4ceN46KGHqK6uZt68eZgZo0aN4u2332b27Nk899xzuDsdo+neTz/9dAoLC5k9ezYdOnTgjjvu4LjjjuO9996jU6dOPPzww0ycOJHbbruNIUOGcN9993HjjTey5557pi1PfXlN+Mc//kGvXr14/vnnWbJkCWeccQYHHngg559/PgDnnnsupaWlvPDCC7Rp04aLL76YlStXNmofp2rNSrS4HHHEEUyePJkJEybw3nvv4e7N+nOmIRWYmcA1ZjbL3euMCjOzXQhjVJ7MZeZirgM6AIvMbBPQCrjS3R+M0nsQKhmfJ73u8ygNQgvSxhRjeOIxPYAv4onuvsnMVifFpNpOIi1tBWbFihVpB0n16NEj44lSUVFBaWlp2nSAvfbaK2P6Z599xvr169Omt2/fnp490395AixZkq7+Guws5ahav551X2w+Vco+/piKyi9ZUbaCTa02AdCvW7+M2ygtLWXt2rVp03U8Nmsp5fhi2bKUyxPnR2V1ZcbXV1ZXsnL1SpYuXZr23GgJx6O6spLK8vK06ZXl5XxVT5ep0tJSKisrycvLo3379lukt5Tzat3KlRn3RV6sxaUovyjl1fJlX4TzqryynJVrtjw/Wsr7ozkcj+ZejhUrVqRcvqN64oknKCoqAmD9+vX06tWLJ59M/1OyTZs2TJgwofb5Hnvswdy5c3n44Yc5/fTTWbduHevWreOkk06ib9++AOy777618YWFhbRp06ZO68lLL73E66+/zhdffEHbtm0BmDRpEo8++igzZszgggsu4IYbbuBHP/oR5513HgDXXHMNzz77LNUZbtpbX14TunTpws0334yZsc8++3DSSSfx3HPPcf755/Pee+8xa9YsXn/9dQYPHgzA3XffzcCBA+vbtbz11lu1+zYhUxextm3b0rFjR8ys3tal5qAhFZjfAacC75nZzcDiaPkA4CKgNXBtbrNX6wfAmcAowhiYbwE3mNmn7j5tG20z56699totTqbhw4czYsSIJsqRiMj2t3HDBpbU02WqvKKcjRs30q5zO0b+YGTKSoyItGzHHHMMt99+O+7OmjVruPXWW/nud7/La6+9Ru/evVO+5pZbbuHee+/lo48+YsOGDWzcuJEDDzwQgM6dO3Puuedy/PHH853vfIfjjjuOM844gx49eqRcF8CCBQv48ssv6ZJ076qqqiqWLl0KwMKFC/nJT35SJ/3www/n+eefz1i+THlN2G+//epUKnr27Mnbb78NwKJFi2jbtm1t5QVChaxTp04ZtwswYMAAnnjiiTqtLh9//DHDhg2r97UtQdYVGHf/3MyOIHSV+j2Q2NtO6EJ1kbsnt0zkyiTg9+7+v9Hzd8ysL/CfhAH0pVF+ulO3daQ7kOgOVgq0M7MOSa0w3aO0REy3WBpm1hrokhRzcFL+usfS0rr99tvrnIQNUVhYWO+VpfrUd1UpG1ubhx2lHPnt25Pfb3MLS01NDYUFRfTu2ps+3fpktY4ePXqw6667blU+dDyC5lKObv1St7olzo+CvMzjGwryCtity27079+/0edGczgeeQUFGW9kWVNTU3+Xqa5Rl6kNJey+++6N2h/N4bzqsNtu9d/Us6IiY3qiNXd1xWqW2JIGnx/N5f3RHI5Hcy/HunVbTPS6Q2vfvj39Yp+bd911Fx07duSuu+7it7/97RbxDz74IJdffjl/+tOfOOywwygqKmLSpEnMmzevNuaee+7h0ksvZdasWTz00EP8+te/5tlnn+WQQw7ZYn0QWsR69erFCy+8sEUXq2wqCulkk1egttUnwcyoqdn6SW3btWtXZ98CtG7dOueTIjSVBt3I0t0/BL4XTTW8F6HS8L67b+v51gqATUnLaghdyXD3ZWZWSpg57C2AaND+oYSZxgBKCBMNHAs8GsXsC/QBXo5iXgY6mdmBsXEwxxLK+Wos5ldmtmtsHMzxQDmhdUhERLKQrstUHY0YGCwiLZeZsWFD6jf+3LlzGTJkCOPGjatd9sEHH2wRd8ABB3DAAQcwfvx4jjjiCKZPn84hhxxCu3bt2LSp7s/JwYMHU1paSuvWrenTJ/UFyIEDB/Lqq69y9tln1y575ZVXMpYj27xmMmDAAL7++mtKSkooLi4GYPHixRm7n2+NVPunuWpQBSYhqrC8luO8ZPIE8Gsz+xh4BxhMGMD/51jM5ChmCWEa5WuAjwkD7xOD+u8GrjezNYT7t9wIvOTu86KYRWY2G7jLzH5CmEb5JuAv0QxkEKaLfheYFk3d3DPa1s3unmmWNhEREZHtprwy/fir5rCd6upqPv88dJxZs2YNN910E5WVlYwcOTJl/N577820adN4+umn6devH9OmTeO1116jf//+ACxfvpw777yTkSNH0qtXLxYtWsT7779fO3alb9++LFu2jAULFvCNb3yDoqIijjvuOA4//HBOPvlk/vCHP7DPPvvwySefMHPmTE499VQGDx7MpZdeyujRoykuLmbIkCHcf//9vPPOOxkH8deX12zss88+nHDCCYwdO5bbbruN1q1bc9lll9U7W2FDxFtk+vbtS0VFBXPmzOGAAw6goKCAXXbZJWfbyqVGVWCawE8JlYRbCF28PiV0ZaudS87dJ5lZAeGeLZ2AfwInxu4BA6HSswmYQbiR5SzC+J24Mwk3snyW0MozgzBFc2I7NWY2PNr+XGA94V4xExARERFpYvn5+eR1zaOkrGS7tWLmdc0jPz+/Qa+ZNWsWvXr1AqCoqIgBAwYwY8YMjjpq8+354uNDxo0bx/z58xk1ahRmxg9/+EMuuugi/v73vwNQUFDAokWLuO+++ygrK6Nnz55cfPHFjB07FoDTTjuNRx99lGHDhlFeXl47jfLMmTO58sorGTNmDCtXrqRHjx4MHTqU7t3DCIEzzjiDpUuXMn78eKqqqjjttNO48MILmT07/b3b68trtqZMmcIFF1zA0UcfTffu3fnd737Hb37zmwatIy55EH/8+eGHH86Pf/xjfvCDH7B69epmPY2y7Sh94ZozMxsMlJSUlDR6DIw0jVWrVvGn6dPpeswxGfuxl37wAfOvuZNfHnkRfXpkHgOzumI1c8rmcOZlZ271GBhpWrk+P1r6uaH9sVm2+wJ2jv0h2XnjjTcSXYWK3f2NbF6T7jdGRUUFVVVV6V+YY7rJquRCtu+BltICIyIiIiJZKiwsVIVCdlitmjoDIiIiIiIi2cqqBcbMUo+mSsHdH298dkRERERERNLLtgvZY0nPnc33gUk8T2i9VTkSERERERFJI6suZO7eKvEg3PNkPnAiYbavTsD3gDeA726rjIqIiIiIiDRmEP9k4Mfu/n+xZbPNrBK4ExiYk5yJiIiIiIgkacwg/j2BVLcALQf6blVuREREREREMmhMBeY1wt3suycWRP//NzAvVxkTERERERFJ1sKDnv0AACAASURBVJgKzBigJ/CRmS0xsyXAR8DuwPm5zJyIiIiIiEhcg8fAuPsSMxsEfAcYEC1eCDzr7p7+lSIiIiKyPVRUVFBVVbXdtpefn5/zG2d++OGH9OvXj/nz5zNo0KCcrntrTZw4kccee4w333xzu2+7X79+XHbZZVxyySXbfdsN0apVKx577DFGjsz6bixZa8wgfqKKytPRQ0RERESaiYqKCh544E6qq8u22zbz8rpy1lljs67EjB49mqlTp9Y+79KlCwcffDCTJk1i//33r11uZqle3ii5rnTkMm+5NHHiRCZOnMiPf/xjbr311trlCxYs4MADD2T58uX06dOnUet+4YUXGDZsGGvXrqVDhw510pIrVqWlpXTu3BnIfWW0URUYM2sPfBvoA7SLp7n7jVudKxERERFplKqqKqqryygu3oWOHQu2+fbKyyspKSmjqqqqQa0wJ554IlOmTMHdKS0t5corr2TEiBEsX768NibXnXuaa6Uj1/Lz87n77rv5+c9/zp577lm7PBflz3Yd3bp1q/3f3XO67xs8BsbMDgSWAH8BbgZ+TZha+b+A/8hZzkRERESk0Tp2LKBLl8Jt/mhsJSkvL4/ddtuNbt26MWjQIK644gpWrFhBWVnqlqOamhouuOAC+vfvT0FBAQMGDODGG+teN3/++ec59NBDKSwspHPnzhx11FGsWLGCqVOnMnHiRBYsWECrVq1o3bo19913HwDl/7+9e4+Pqrr3Pv75cUvIhUC45FJRoYhQ20ckrdZStSjV9gg93h4vxaNiEeuF47FqQa2CF06RU2/1RvVQqBTbUixPa6Xg3VapImChKqgI1CCEhBASJkMGSNbzx96Dk2Fmcp/MwPf9es2Lmb1+s/faa/aQ+e219trV1UycOJEBAwaQl5fHmDFjWLt2baP1zpw5k8LCQvLy8pg4cWKTw/OaU9cJEyZw7rnncv/991NcXEy/fv24/vrrqa+vPxBTUVHBuHHjyMrK4otf/CLPPPNMs9p22LBhjB49mttuuy1h3Ouvv85JJ51EZmYmxcXF3HrrrTQ0NDRrG03p0qULf/rTnwAYPHgwACNGjKBLly6cfvrpbVt3K97zIPAc0AfYA3wdOApYBdzcptokYGbFZjbfzHaYWdDM1pjZyKiYu81sq1/+opkNiSrPMLPH/HXsNrNFZjYgKqaPmS0ws2ozqzKz//V7nCJjBprZ82ZWa2ZlZjbLzFrTliIiIiKHvUAgwPz58znmmGPo27dvzJiGhgYGDhzIs88+y7p165g2bRq33347ixYtAqC+vp5zzz2X0aNH89577/HWW28xadIkzIyLL76Ym266ieOOO47t27ezbds2LrroIgAuuOACKisrWbZsGatXr2bkyJGMGTOGXbu8u4YsXLiQu+66i5kzZ7Jy5UqKiooaDc1qTV3DXn31VTZu3Mhrr73G008/zbx585g3b96B8ssvv5zPPvuM119/nUWLFvH4449TUVHRrDadOXMmzz77LKtXr45ZvnXrVs4++2xOOukk1q5dy+zZs5kzZw733ntvs9bfEitWrMA5xyuvvEJZWRl/+MMf2rS+1gwhGwFc7ZxrMLN6IMM5t9HMfgz8CmhbjWIws97Am8DLwFnADuAYoCoiZgpwPXAZsBm4F+8Gm8Odc3v9sIeA7wLnAzXAY8CzwCkRm3sGKADOwBseNw/4BXCpv50uwBJgK17yVgzMB/bi9UaJiIiISBOee+45cnNzAaitraW4uJg///nPceO7devGtGnTDrw+6qijWL58OQsXLuSCCy6gpqaGmpoazj77bI4++mgAjj322APxOTk5dOvWjf79+x9Y9uabb7Jy5UrKy8vp3r07ALNmzWLx4sUsWrSIiRMn8vDDD3PVVVdxxRVXAHDPPffw0ksvEQqFWl3XsPz8fB599FHMjKFDh3L22Wfz8ssv84Mf/ICPPvqIpUuXsnLlSkaO9M7Zz5kzh+HDm3fP+BEjRnDhhRcyZcoUXnzxxYPKH3vsMY488sgDPUNDhw7lrrvuYurUqdx5551x1+uc44gjjjhoeN+ePXvivifc5vn5+Y2GlrVWaxKYfUC4b6kc7zqYdXg3shzY5hrFNhX41Dk3MWLZv6JibgDucc79GcDMLgO2A+cAC82sF94U0Bc75173YyYA68zsROfcCjMbjpcglTjn3vVjJgPPm9nNzrkyv3wYMNo5twP4p5ndAcw0s+nOuf0d0wQiIiIih47TTz+d2bNn45yjqqqKxx9/nO985zu88847DBwY+yflY489xty5c/n000/Zs2cPe/fu5YQTTgCgT58+XH755Zx55pl8+9vfZsyYMVx44YUUFhbGrcOaNWvYvXs3+fn5jZbX1dWxceNGANatW8c111zTqPzkk0/mtddeS7h/ieoadtxxxzW6NqSoqIj33nsPgPXr19O9e/cDyQt4CVnv3r0TbjfSvffey5e+9CVeeumlRolbeP0nn3xyo2WjRo0iEAiwZcsWjjjiiJjrNDPeeOONg653Ou2005pdr7ZqzbCnd4Gv+c9fB+42s/F4vRvvtVfFoowDVprZQjPbbmarzexAMmNmg4BCvB4aAJxzNcDbQPiT+SpewhYZ8yHePWzCMV8HqsLJi+8lwAEnRcT8009ewpYBecBxbd1RERERkcNBdnY2gwYNYvDgwZSUlPDUU09RW1vLU089FTP+t7/9LbfccgtXXXUVL774ImvWrGHChAns3bv3QMwvf/lL3nrrLUaNGsXvfvc7hg4dyooV8e+zHggEKC4uZu3ataxZs+bA48MPP+Tmm1t/ZURz6goc6PUJM7N2uwYFvGtPJk6cyNSpU3HOtdukCEcffTSDBw9u9OjWrVVzg7VKa7Z0G5DrP78deBp4AvgYr4ejIwwGrgHuB2YAJwI/N7OQc24+XvLi8HpcIm33y8AbFrbXT2zixRTi9Sod4JyrN7OdUTGxthMuWxNvJ0pLSw+aci6ssLAw4cwdgUCAsrKyuOUAQ4YMSVi+bds2amtr45ZnZ2dTVFSUcB0bNmxIWH647EddbS015Z8fKpVbthAI7qa0spT6Lt7Fd4MGDEq4jbKysgPja2PR5/G5dNmP8k2bYi4PHx/BUDDh+4OhIBU7K9i4cWPcYyMdPo9QMEiwujpueeWWLQnXD7C9ejvbqrZRURW7PdLluKqpqEjYFhlZTV/8vKncO66qg9Ux2yNdvh+p8Hmk+n6UlpYmXPfhwMziDkVavnw5o0aN4uqrrz6w7JNPPjko7vjjj+f4449nypQpfOMb3+CZZ57hxBNPpEePHo0ukAcYOXIkZWVldO3aNe7UwsOHD+ftt9/m0ksvPbDsrbfeSrgfza1rIsOGDWP//v2sWrWKkpISAD788MOEvx1iufPOOxkyZAi//e1vG/X2DB8+/KBrUd544w1yc3Pj9r60Vo8e3qTF0e3fWq25keXKiOflwHfapSaJdQFWOOfu8F+vMbMvAz/Eu/4kLcyYMePAWM+wsWPHMm7cuE6qkYiIiByqqqsTnzTp7O2EQiG2b/fOAVdVVfHII48QDAbj3vjwmGOOYf78+bzwwgsMGjSI+fPn88477xyY4Wrz5s08+eSTfO9736O4uJj169fz8ccfH7h25eijj2bTpk2sWbOGI444gtzcXMaMGcPJJ5/MOeecw3333cfQoUP57LPPWLJkCeeddx4jR47khhtuYMKECZSUlDBq1Ch+/etf8/777zeanrildW2OoUOHctZZZzFp0iSeeOIJunbtyo033khWM058RBowYAA/+tGPmDVrVqPl1157LQ8//DCTJ0/m+uuvZ/369UyfPp2bbrop4fpa04szYMAAevbsydKlS/nCF75AZmZm3JP6zdHa+8B0A74FfBF4xjm328yKgRrnXKDVtYlvG951NpHWAef5z8sAw+tliewdKcAb8haO6WFmvaJ6YQr8snBM9KxkXYH8qJiv0VhBRFlcs2fPbjSOsSVycnKaPLPUlKbOKjVHW+twqOxHZnY2mYM+72FpaGggJyuXgX0HcuSA5t0cqrCwkH79+rWpHvo8PKmyHwMGxe51Cx8fWRmJ/+hkZWTRP78/gwcPbvWxkQqfR0ZWFjlR48kjNTQ00NR55oK8Arp37c4G29Dq9kiF46pX//4J2wJgTyDxn81wb+7OwM5WtUeqfD9S4fNI9f2oqYkeJNI6mZmZZGT0ZdWqSrwJYzteRkZfMjMzW/SepUuXUlxcDEBubi7Dhg1j0aJFnHLK53MrRfYYXH311fzjH//g4osvxsy45JJLuO666/jLX/4CQFZWFuvXr+fpp5+msrKSoqIiJk+ezKRJkwA4//zzWbx4MaNHj6a6upq5c+dy2WWXsWTJEm6//XauvPJKKioqKCws5NRTT6WgwPt5d+GFF7Jx40amTJlCXV0d559/Ptdeey3Lli2Lu29N1bW55s2bx8SJE/nWt75FQUEB9957L3fccUfTb4xy00038fjjjzcawlZcXMySJUu45ZZbGDFiBPn5+Vx11VXcfvvtCdcV734u0csjX3ft2pVHHnmEu+++mzvvvJNTTjmFV155pcX7EdbiBMbMjgKW4l28nwG8COwGpvivf9jq2sT3JnBs1LJj8S/kd85tMrMyvJnD1vr17IV33cpjfvwqYL8fs9iPOdbfj7/7MX8HepvZCRHXwZyBlxy9HRFzm5n1i7gO5ky8SQw+aJe9FREREWmlnJwcxo+f1OS9StpTZmZmi25iOXfuXObOnZsw5qijjmo05KhHjx7MmTOHOXPmNIqbMWMG4J3lTzQ9b48ePVi4cOFBy7Ozs3nooYd46KGH4r536tSpTJ06tdGyn/70pwm3laiuQMz9f/DBBxu9HjBgwIF7qYSNHz8+7nYBpk2b1mgGNPASxPLy8oNiTznllCaHw0U67bTT4g4DC096EBYdd+WVV3Llle1ztUlremAeBlYCxwORdxpaDMS+6qrtHgTeNLNbgYV4iclE4KqImIeAn5jZBrxplO8BtgB/BO+ifjObAzxgZlV4SdfPgTedcyv8mPVmtgx4ysyuwZtG+RHgN/4MZAAv4CUq8/2pm4v8bT3qnNvXQfsvIiIi0mw5OTktSihE0klrEphTgG845/ZGdRVtBr7QHpWK5pxbaWbnAjOBO4BNwA3Oud9GxMwysyy8e7b0Bv4GfDfiHjAANwL1wCK83qKlwHVRm/s+8Cje7GMNfuwNEdtpMLOxeBMXLAdq8e4VMw0REREREelQrUlgugBdYyw/Aq9Xo0M455bg3UAyUcx0YHqC8hAw2X/Ei9mFf9PKBDGlwNhEMSIiIiIi0v5acx+YF4D/injtzCwHuIsmEgwREREREZG2aE0PzE3AMjP7AMgEngGOAXYAl7Rj3URERERERBppzX1gtpjZ8cBFeBfy5wBzgAXOueTM1SciIiIiIoelVt0Hxjm3H1jgPw4ws55KYkRERESSa9266NvliaSf5h7HrUpgoplZBnA9cAtQ2B7rFBEREZEm7ejSpUvdpZde2rK7SIqkqC5dutQ1NDTsSBTT7ATGT1KmA98G9gKznHP/z8wmADPwpid+MP4aRERERKQ9Oec+9W/M3a+z6yLSHhoaGnY45z5NFNOSHpi7gauBF4FRwO/NbC7wdeBHwO+dc7FvzSkiIiIiHcL/sZfwB5/IoaQlCcz/BS5zzv3JzL4MrPXff7xzznVI7URERERERCK05D4wRwCrAJxz7wEh4EElLyIiIiIikiwtSWC64l37ErYfCLRvdUREREREROJryRAyA+aZWch/nQnMNrPayCDn3HntVTkREREREZFILUlgfhX1+tftWREREREREZGmNDuBcc5N6MiKiIiIiIiINKUl18CkDDObamYNZvZA1PK7zWyrmQXN7EUzGxJVnmFmj5nZDjPbbWaLzGxAVEwfM1tgZtVmVmVm/2tm2VExA83seTOrNbMyM5tlZmnZliIiIiIi6STtfnSb2deAScCaqOVTgOv9shOBWmCZmfWICHsIOBs4HzgVKAaejdrEM8Bw4Aw/9lTgFxHb6QIsweu9+jpwOXAF3n1yRERERESkA7XkGphOZ2Y5eNfeTATuiCq+AbjHOfdnP/YyYDtwDrDQzHoBVwIXO+de92MmAOvM7ETn3AozGw6cBZQ45971YyYDz5vZzc65Mr98GDDaObcD+KeZ3QHMNLPpzrn9HdoIIp0sEAhQV1fXZFxmZiY5OTlJqJGIiIgcTtIqgQEeA55zzr3iJw0AmNkgoBB4ObzMOVdjZm8DJwMLga/i7W9kzIdm9qkfswKvR6UqnLz4XgIccBLwRz/mn37yErYMeAI4jqieIZFDSSAQ4MkFC6gMhZqM7ZuRwaTx45XEiIiISLtKmwTGzC4GRuAlItEK8ZKM7VHLt/tlAAXAXudcTYKYQqA8stA5V29mO6NiYm0nXBY3gSktLaVXr14xywoLCxP+0AsEApSVlcUtBxgyZEjC8m3btlFbWxu3PDs7m6KiooTr2LBhQ8Lyw2U/6mprqSn//FCp3LKFQHA3pZWl1HepB2DQgEEJt1FWVsauXbvilqfi51FXV0dlKETPkhKy8vIAqKmoYO+ePY3es2f3bna+9x4ffPABAwcOTLn9iKU9jqvyTZtiLg8fH8FQMOH7g6EgFTsr2LhxY9xjIx2+H6FgkGB1ddzyyi1bEq4fYHv1drZVbaOiKnZ7pOL3I5aaioqEbZGRlZXw/QCbyr3jqjpYHbM90uX7kQqfR6rvR2lpacJ1i4gnLRIYMzsC7/qVMc65fZ1dn9aaMWMGubm5jZaNHTuWcePGdVKNRFonKy+PnPx8AOr37aNbjx4HxTQ9yExERESk5dIigQFKgP7AajMzf1lX4FQzux7vmhTD62WJ7B0pAMLDwcqAHmbWK6oXpsAvC8dEz0rWFciPivlaVP0KIsrimj17NiNHjkwUEldOTk6TZ5aa0tRZpeZoax0Olf3IzM4mc9DnPSwNDQ3kZOUysO9AjhxwZLPWUVhYSL9+/dpUj1T4PPIKCg5aFti5k33vv09eXh7du3dnx44dMd7pyczMTIn9aI/jasCg2L1u4eMjKyPx2fasjCz65/dn8ODBrT42UuH7kZGVdSDBjaWhoYGmzjMX5BXQvWt3NtiGVrdHKhxXvfr3T9gWAHsCgYTl4d7cnYGdrWqPVPl+pMLnker7UVMTPUhERGJJlwTmJeArUcvmAeuAmc65jWZWhjdz2FoA/6L9k/CumwFYBez3Yxb7MccCRwJ/92P+DvQ2sxMiroM5Ay85ejsi5jYz6xdxHcyZQDXwQbvsrUiaCwWDfLx8DYu31pPVxBCZjL4ZjJ+ka2VERESkedIigXHO1RKVHJhZLVDpnFvnL3oI+ImZbQA2A/cAW/AuvA9f1D8HeMDMqoDdwM+BN51zK/yY9Wa2DHjKzK4BegCPAL/xZyADeMGvy3x/6uYif1uPpvPwNpH2tC8UokutUdKzhKK+8c94VgerWVW5irq6OiUwIiIi0ixpkcDE4Rq9cG6WmWXh3bOlN/A34LvOub0RYTcC9cAiIANYClwXtd7vA4/i9fo0+LE3RGynwczG4s06thzvfjPzgGnttWMih4rczFzycxIPn2FP4mIRERGRSGmbwDjnTo+xbDowPcF7QsBk/xEvZhdwaRPbLgXGNrOqIiIiIiLSTrp0dgVERERERESaSwmMiIiIiIikDSUwIiIiIiKSNpTAiIiIiIhI2lACIyIiIiIiaUMJjIiIiIiIpI20nUZZRETkcBPaG6KysrLJuMzMTN0cVkQOWUpgRERE0kAwFGTNx8upX7yVrKyshLEZGX0ZP36SkhgROSQpgREREUkDoX0hrEstJSU9KSrqGzeuujrIqlWV1NXVKYERkUOSEhgREZE0kpubSX5+U4nJnqTURUSkM+gifhERERERSRtKYEREREREJG0ogRERERERkbSRFgmMmd1qZivMrMbMtpvZYjMbGiPubjPbamZBM3vRzIZElWeY2WNmtsPMdpvZIjMbEBXTx8wWmFm1mVWZ2f+aWXZUzEAze97Mas2szMxmmVlatKWIiIiISDpLlx/dpwCPACcBY4DuwAtm1jMcYGZTgOuBScCJQC2wzMx6RKznIeBs4HzgVKAYeDZqW88Aw4Ez/NhTgV9EbKcLsARvAoSvA5cDVwB3t8ueioiIiIhIXGkxC5lz7t8iX5vZFUA5UAK84S++AbjHOfdnP+YyYDtwDrDQzHoBVwIXO+de92MmAOvM7ETn3AozGw6cBZQ45971YyYDz5vZzc65Mr98GDDaObcD+KeZ3QHMNLPpzrn9HdcSIiIiIiKHt3TpgYnWG3DATgAzGwQUAi+HA5xzNcDbwMn+oq/iJWyRMR8Cn0bEfB2oCicvvpf8bZ0UEfNPP3kJWwbkAce1w76JiIiIiEgcadEDE8nMDG8o2BvOuQ/8xYV4Scb2qPDtfhlAAbDXT2zixRTi9ewc4JyrN7OdUTGxthMuWxOv7qWlpfTq1StmWWFhYcIbjgUCAcrKyuKWAwwZMiRh+bZt26itrY1bnp2dTVFRUcJ1bNiwIWH54bIfdbW11JR/fqhUbtlCILib0spS6rvUAzBowKCE2ygrK2PXrl1xy9Pl86jevp1QMNhoWWR7ZPTMoCCvIOE6Nm7cmLAt0uW4Kt+0KebycHsEQ8GY5WHBUJCKnRUJ2yMdvh+hYJBgdXXc8sotWxKuH2B79Xa2VW2joip2e6TL96OmoiJhW2RkZSV8P8Cmcu+42lK5hd2BIKWlldTXf37+ccCAXmRnZ8Z9f6p8P1Lh80j1/SgtLU24bhHxpF0CAzwOfAkY1dkVaakZM2aQm5vbaNnYsWMZN25cJ9VIRERERCS9pFUCY2aPAv8GnOKc2xZRVAYYXi9LZO9IAfBuREwPM+sV1QtT4JeFY6JnJesK5EfFfC2qagURZXHNnj2bkSNHJgqJKycnp8kzS01p6qxSWCAQoK6uLmZZ7969G73OzMxMeKYpWjL3I5G21iEzO5vMQZ/3sDQ0NJCTlcvAvgM5csCRzVpHYWEh/fr1a1M92rof7fF55BUc3LsS2R5N9b4ADB48uE1tkSrH1YBBsXvdwu2RlZH4bHtWRhb98/u3qT1S4fuRkZVFTn5+3PKGhgaaOs9ckFdA967d2WAbWt0eqfD96NW/f8K2ANgTCCQsD/fmNjQ0kJuTxcCBfTnyyAEJ3xMpVb4fqfB5pPp+1NREDxIRkVjSJoHxk5d/B05zzn0aWeac22RmZXgzh63143vhXbfymB+2Ctjvxyz2Y44FjgT+7sf8HehtZidEXAdzBl5y9HZEzG1m1i/iOpgzgWogPKQtbQUCAZ5csIDKUKhZ8X0zMpg0fnyLkhgRERERkdZKiwTGzB4HLgG+B9SaWfiUbrVzLtxV8BDwEzPbAGwG7gG2AH8E76J+M5sDPGBmVcBu4OfAm865FX7MejNbBjxlZtcAPfCmb/6NPwMZwAt4icp8f+rmIn9bjzrn9nVYIyRJXV0dlaEQPUtKyMrLSxgbrK6mctUq6urqlMCIiIiISFKkRQID/BDvIv3XopZPAJ4GcM7NMrMsvHu29Ab+BnzXObc3Iv5GoB5YBGQAS4Hrotb5feBRvNnHGvzYG8KFzrkGMxsLPAEsx7vfzDxgWhv3MaVk5eU1OewBYE8S6iIiIiIiEpYWCYxzrlnTPTvnpgPTE5SHgMn+I17MLuDSJrZTCoxtTp1ERERERKT9pOt9YERERERE5DCkBEZERERERNJGWgwhEznUhPaGqKysbDKupdNUS/rTsSEiIpKYEhiRJAuGgqz5eDn1i7eS1cRduDMy+jJ+/CT9UD1M6NgQERFpmhIYSYpEN8eMdDicVQ7tC2Fdaikp6UlRUd+4cdXVQVatqtQ01YcRHRsiIiJNUwIjHS4QCLBgwZOEQk0Pizmczirn5maSn9/Ufmqi6sORjg0REZH4lMBIh6urqyMUqqSkpCd5efGHxeissojIoUs98SLSXpTASJvsDTV9wXFlZSV79+4lL6+vziqLSItoUoNDQyAQ4MkFC6gMhZqM7ZuRwaTx4/V5ikhcSmCk1ULBIB8vX8PirfUJLzgOBAN8VP4eo0f3AfQHSUSaR5MaHDrq6uqoDIXoWVJCVl5e3LhgdTWVq1apJ15EElICI622LxSiS61R0rOEor5FceP+1fAv1u15jX379iexdiKS7jSpwaEnKy+PnPz8hDHqhxeRpiiBkTbLzcwlPyf+H6SqQFUSayMihxpNaiCxNPeaGtAQQ5FDjRIYERERSSstmd0SNMRQ5FCjBKaVzOw64GagEFgDTHbOvdO5tRIRETn0NXd2S9AQQ5FDkRKYVjCzi4D7gUnACuBGYJmZDXXO7ejUyomkmebOMgUaBiJyOGj/2S1BQwxFDi1KYFrnRuAXzrmnAczsh8DZwJXArM6smEg6acksU6BhICKHOs1uKSLNoQSmhcysO1AC/Hd4mXPOmdlLwMmdVjGRNNTcWaZAw0BEDgea3VJEmkMJTMv1A7oC26OWbweOTX51RNJf82aZAg0DETk8aHZLEUlECUxyZAK8+uqrlJaWxgzo27dvwu7yYDDY5JjggQMHJiyvqKhIOOVkZmYm3bp1o6y0lKoVK8iMcZZ7V1nZgefV5eVsLf+UpWuXkr/Z+0PTO6s3mT0yG71nW9U2KnfVsHr1Zj76qJxdu4Ixt19bG+KTT/Zy3HFr6NOnT5v2o3///nHLgbifQ1j486iqqorZHnvr6gju2nXgday2KOxdGHPd4fZ49dUPyM7eHLcO+/fXs21bN9asid8ezd2PeFp6XMVqj0BVFfuj7q4d2R5FW4rokxO7/uG2WLp0Lfn5m+PWoXfvLPbvb6C0NBSzPZL1/Yg+rqLbI/L7ESncHss/Xs6nuz6Nu43N5Zv5dGt5wvYoLOxNIFAXty2S+f2IFm6P8r/+lfr98c+MV5eXDX75DgAADM1JREFUs6umktWbV8dtj6pAFaWVpXHbIyOjG336+MdgnPZI9vejUf39ttjywgt07Rb/T223jAz21dUlbI+yXd5xVV5dHrM9evfOIjOzx4HX0e3RWd+PSFVVVXy0di09amvJyM6OGZPVuze1VVVx26Jubx27gt7/u/HaorCw90HrjWyP/fv3d9r3IyzR57Fhw4YDVUm4EZHDnDnnOrsOacUfQhYEznfO/Sli+Twgzzl3boz3fB9YkLRKioiISDob75x7prMrIZKq1APTQs65fWa2CjgD+BOAmZn/+udx3rYMGA9sBpp31y0RERE53GQCR+P9bhCRONQD0wpmdiEwD/ghn0+jfAEwzDlX0YlVExERERE5pKkHphWccwvNrB9wN1AA/AM4S8mLiIiIiEjHUg+MiIiIiIikjS6dXQEREREREZHmUgIjIiIiIiJpQwmMNGJmc82sIeKxw8z+YmZfiYobbWbP++W1Zvaemf3MzIojYv6Pmf3VzPaY2b/M7JaodRSa2QIz+9DM6s3sgWTtZ3MkuS3ONbMXzKzczKrNbLmZnZmsfW2OJLfHKDN7w19H0MzWmdl/JWtfmyOZ7RG1vlFmts/MVnfk/rVUko+P06K21eD/HzIgWfubSLKPDTPrYWYzzGyzmdWZ2UYzuyIJu9osZjbPb4cfRy3/dzNr8J+HP9N6/9+g3x5XxVjfdWa2yW+Tt8zsazFi7jazrf56XjSzIR23hyKSbEpgJJa/4E1OUAicDuwHngsXmtnVwIvAVuA8YDjejGy9gB/5Mbl400BuAkYCtwDTzWxixHYygHLgHryJEFJRstriVOAF4Lt+zKvAc2Z2fAfuW2skqz1qgUeAU4BheMfIvVExqSBZ7RFeXx7wK+ClDtujtklmezjgGH9bhUCRc668o3asFZLZFr8HRgMTgKHAJcCHHbRfreGAPcAU/xiOLot8PhSvzYYDvwCeMLPR4QAzuwi4H5gGnACsAZaZN7FOOGYKcD0wCTgR7/+TZWb2+d0+RSS9Oef00OPAA5gL/CFq2SigHugLfAHvXjY/i/P+Xv6/1wA7gG4RZT8FPojzvleBBzp7/1OhLSJi3gN+0tntkELt8Szwq85uh85sD+A3wF14P95Wd3YbdFZ7AKf56+3V2fudAm3xHWAn0Luz97uJ9vgj8D5wX8TyfwfqE32mwMfATRGv3wIejnhtwBbgxxHLtgI3RrYnXgJ1YWe3hR566NE+D/XASEJmlgP8B/Cxc64SuBDoDvxPrHjnXI3/9OvAX51z+yOKlwHHxjgDlxaS2RZmZkAu3g+TlJTk9jgBOBl4rX1q3/46uj3MbAIwCC+BSXlJOD4M+Ic/TOgFM/tGu+9EO+ngthgHrMTr3dhi3pDc/zGzzI7YlzaoB24DJkcOkYvBDjwx+w4wEC9pwcy6AyXAy+EY55zD65E82Y8ZhNeDExlTA7wdjhGR9Kf7wEgs48xst/88G+9s1lj/9RCgxjm3vYl1FAIbo5Ztjyirbo+KJkFntcUt/vYWtrjGHSup7WFmpUB/oCsw3Tk3tw117whJaQ8zOwb4b+CbzrkGL79NSck6PrYBV+P9cM8ArgJeM7MTnXOpMhw1WW0xGG+oZR1wDtAPeALIB37Qlh1ob865P5rZP/CS8IOubcFLXkr9EzgZ/us7nXNv+uX98P4viG637cCx/vNCvKFosWIK27wTIpISlMBILK/gjcU2oA9wHbDUzE70lx1ONw9KeluY2feBO4DvOed2tPf62yjZ7fFNIAfvTPR9ZrbBOfe7dt5GW3RkexiAmXUBFgDTnHOfRJaloKQcH865j4CPIha9ZWZfBG4ELm+PbbSDDj82fF2ABuD7zrkAgJn9CPi9mV3rnAu1YTsdYQrwspn9LEaZw/vOB/ASmBOBR81sp3PuF0mso4ikOCUwEkutc25T+IV/wWg1MBHvR0OemRU0cfawDO8C1kgFEWXpIqltYWYXA08CFzjnXm1r5TtAUtvDOfcv/+n7ZlYITAdSKYHpyPZwflku8FVghJk95pd38TZne4EznXOvtcfOtIPO/L9jBd51JqkiGccGeL1Rn4WTF986vCTnCOATUohz7m9mtgyYCcyLEbI5YgjdOjM7Cbgd74L+HXhD0WK1Sbg9yvD2vYDGvTAFwLvtsQ8i0vl0DYw0lwN6AouAfcCPYwVFjMv+O3CqmXWNKD4T+NA5ly7Dx+LpkLYws0uAOcDFzrmlHVHxDpKsY6Mr3lnZVNfe7VEDfBkYARzvP2YD6/3nb3fAPrSnZB0fI/B+zKeyjmiLN4FiM8uKiDkWr1dmSzvWvT3dinftTnOuSQm3Gc65fcAq4IxwoT/c7Ay8tsJPGsuiYnoBJwHL26f6ItLZ1AMjsWSYWfgMVx9gMpAF/Mk5t8XMbgQe8f/IPg1sxjvTdxmwG+/6jWeAO4Ffmtl9wFeA/wRuiNyQP02w4Q0T6u+/3uucW9exu9hsSWkLf9jYPH/5OxHb3BNxNjIVJKs9rgU+xfuRDt4MRTcBD3Xo3rVch7eHf5HyB5EbNbNyoC6FvidhyTo+bsCbWvh9IBPveorRwLc7egdbIFn/jz4D/ASYa2bT8a4ZmwXMScHhYwA4594zswV4+xLJgAIz64l3suIk4FIaXwv4ADDPzFbh9brdiNeukdfHPQT8xMw24LXrPXjJ3B/bf29EpFN09jRoeqTWA++PQH3EYxfeDDDnRMWdDizB69Kvxfsh8SjwhYiYLwOvA0G8H6M3x9heQ9T26oGNnd0OyW4LvGmko9uhHvhlZ7dDJ7XH9cA/8X7IVeFdrD2ps9ugM78rUetM1WmUk3V83II3vW4tUIE349Spnd0GnXVs4N07ZRnetSP/wktgMjq7HaLaI3pa6aPwJh7Y778OT6McfoSADXhDzXpGvfdavMRkD17Py1djbHM63sQJQb9thnR2O+ihhx7t9zDnDqfrsUVEREREJJ3pGhgREREREUkbSmBERERERCRtKIEREREREZG0oQRGRERERETShhIYERERERFJG0pgREREREQkbSiBERERERGRtKEERkRERERE0oYSGBERERERSRtKYERE0piZzTWzP3R2PURERJJFCYyISAQ/IWiIeOwws7+Y2Vc6u24iIiKiBEZEJJa/AAVAIXA6sB94rrUrM7Pu7VQvERGRw54SGBGRg4WccxXOuXLn3FpgJjDQzPoCmNlMM/vQzGrN7BMzu9vMuobfbGbTzOxdM/uBmW0E9vjLzcx+bGYfm1mdmW02s1sj3vdlM3vZzIJ+z88vzCw7oryLmT1gZlVmVmFm9wEWWXF/G7ea2UZ/Pe+a2fkd21wiIiLJowRGRCQBM8sB/gP42DlX6S+uAS4DhgP/CUwEbox66xDgPOBcYIS/bCbwY+Au/70XAWX+drKAZUAlUAJcAIwBHolY583+dq8Avgnk++uPdBtwKTAJ+BLwIDDfzE5pxe6LiIikHHPOdXYdRERShpnNxUsA6vxF2cBWYKxz7h9x3nMTcJFz7kT/9TTgVqDYObfTX5YDVADXOufmxljHVcBPgSOcc3X+su/iDV0rcs5VmNlnwP3OuQf88q7AJmClc+48M+sB7ATOcM69HbHup4CezrlL29I2IiIiqaBbZ1dARCQFvQL8EG94Vh/gWmCpmX3NOVdqZhcBk4EvAjl4/5dWR63jX+HkxTcc6OGvO5ZhwJpw8uJ7E6+n/FgzCwFFwIpwoXOu3sxWRsQPAbKAF80scmhZd+DdpndbREQk9SmBERE5WK1zblP4hd87Ug1cZWZLgF8DdwAv+MsvAX4UvY6o13s6rroH5Pj//hter1GkUBK2LyIi0uF0DYyISPM4oCfwDWCzc26mc261c+4T4OhmvP9jvGFpZ8QpXwccb2Y9I5Z9E6gH1jvnaoBtwEnhQn8IWUlE/Ad4icpRzrmNUY/PmrWXIiIiKU49MCIiB8swswL/eR+84WJZeNej5AFH+sPI3gHGAuc0tULnXMifNWyWme3DGx7WHzjOOfdLYAEwHfiVmd0FDAB+DjztnNvhr+ZhYKqZbQDW4/X69I7YRsDMfgY86Cc3b/j1HQVUO+fmt7ZBREREUoUSGBGRg32Hz4dg7cZLFi5wzv0VwMwexJsdLAN4HrgbL/lIyDl3t5+83AUU4/WozPbL9pjZWXhJygogCCwCbopYxf1496aZBzQAvwT+gJekhLdxh5mVA1OBwcAuYDXw3y1rAhERkdSkWchERERERCRt6BoYERERERFJG0pgREREREQkbSiBERERERGRtKEERkRERERE0oYSGBERERERSRtKYEREREREJG0ogRERERERkbShBEZERERERNKGEhgREREREUkbSmBERERERCRtKIEREREREZG08f8BaCmo8UllRng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7159625" cy="71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1" y="232151"/>
            <a:ext cx="11503835" cy="39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058400" cy="827087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737" y="1459792"/>
            <a:ext cx="103653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‘</a:t>
            </a:r>
            <a:r>
              <a:rPr lang="en-US" sz="3200" u="sng" dirty="0"/>
              <a:t>Coinfection’</a:t>
            </a:r>
            <a:r>
              <a:rPr lang="en-US" sz="3200" dirty="0"/>
              <a:t>:</a:t>
            </a:r>
          </a:p>
          <a:p>
            <a:r>
              <a:rPr lang="en-US" sz="3200" dirty="0"/>
              <a:t>- </a:t>
            </a:r>
            <a:r>
              <a:rPr lang="en-US" sz="3200" i="1" dirty="0"/>
              <a:t>Simultaneous </a:t>
            </a:r>
            <a:r>
              <a:rPr lang="en-US" sz="3200" dirty="0"/>
              <a:t>infections by two or more pathogens.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Unpredictable consequences for plant:</a:t>
            </a:r>
          </a:p>
          <a:p>
            <a:r>
              <a:rPr lang="en-US" sz="3200" dirty="0"/>
              <a:t>- Biological, Morphological</a:t>
            </a:r>
          </a:p>
          <a:p>
            <a:r>
              <a:rPr lang="en-US" sz="3200" b="1" dirty="0"/>
              <a:t>- Can complicate diagnosis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Correct Diagnosis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</a:t>
            </a:r>
            <a:r>
              <a:rPr lang="en-US" sz="3600" i="1" dirty="0"/>
              <a:t>Proper Disease Control</a:t>
            </a:r>
            <a:br>
              <a:rPr lang="en-US" sz="3600" dirty="0"/>
            </a:br>
            <a:r>
              <a:rPr lang="en-US" sz="3600" dirty="0"/>
              <a:t>Industry interest in </a:t>
            </a:r>
            <a:r>
              <a:rPr lang="en-US" sz="3600" u="sng" dirty="0">
                <a:sym typeface="Wingdings" panose="05000000000000000000" pitchFamily="2" charset="2"/>
              </a:rPr>
              <a:t>Rapid, On-Site</a:t>
            </a:r>
            <a:r>
              <a:rPr lang="en-US" sz="3600" u="sng" dirty="0"/>
              <a:t> Diagnosis</a:t>
            </a:r>
            <a:endParaRPr lang="en-US" sz="3600" i="1" u="sng" dirty="0"/>
          </a:p>
        </p:txBody>
      </p:sp>
    </p:spTree>
    <p:extLst>
      <p:ext uri="{BB962C8B-B14F-4D97-AF65-F5344CB8AC3E}">
        <p14:creationId xmlns:p14="http://schemas.microsoft.com/office/powerpoint/2010/main" val="227712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" y="271937"/>
            <a:ext cx="12068237" cy="387417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60866" y="4326591"/>
            <a:ext cx="10674355" cy="160333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ym typeface="Wingdings" panose="05000000000000000000" pitchFamily="2" charset="2"/>
              </a:rPr>
              <a:t>Most reference genome hits were </a:t>
            </a:r>
            <a:r>
              <a:rPr lang="en-US" sz="2800" i="1" dirty="0">
                <a:sym typeface="Wingdings" panose="05000000000000000000" pitchFamily="2" charset="2"/>
              </a:rPr>
              <a:t>Wheat</a:t>
            </a:r>
            <a:r>
              <a:rPr lang="en-US" sz="2800" dirty="0">
                <a:sym typeface="Wingdings" panose="05000000000000000000" pitchFamily="2" charset="2"/>
              </a:rPr>
              <a:t> - the host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(~98% across all barcodes)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BC01, BC02 &amp; BC03 </a:t>
            </a:r>
            <a:r>
              <a:rPr lang="en-US" sz="2800" dirty="0">
                <a:sym typeface="Wingdings" panose="05000000000000000000" pitchFamily="2" charset="2"/>
              </a:rPr>
              <a:t>results suggested </a:t>
            </a:r>
            <a:r>
              <a:rPr lang="en-US" sz="2800" u="sng" dirty="0">
                <a:sym typeface="Wingdings" panose="05000000000000000000" pitchFamily="2" charset="2"/>
              </a:rPr>
              <a:t>infection by a single pathogen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BC04</a:t>
            </a:r>
            <a:r>
              <a:rPr lang="en-US" sz="2800" dirty="0">
                <a:sym typeface="Wingdings" panose="05000000000000000000" pitchFamily="2" charset="2"/>
              </a:rPr>
              <a:t> results suggested </a:t>
            </a:r>
            <a:r>
              <a:rPr lang="en-US" sz="2800" u="sng" dirty="0">
                <a:sym typeface="Wingdings" panose="05000000000000000000" pitchFamily="2" charset="2"/>
              </a:rPr>
              <a:t>no infection (the control)</a:t>
            </a:r>
            <a:endParaRPr lang="en-US" sz="2800" b="1" u="sng" dirty="0">
              <a:sym typeface="Wingdings" panose="05000000000000000000" pitchFamily="2" charset="2"/>
            </a:endParaRPr>
          </a:p>
          <a:p>
            <a:r>
              <a:rPr lang="en-US" sz="2800" b="1" dirty="0">
                <a:sym typeface="Wingdings" panose="05000000000000000000" pitchFamily="2" charset="2"/>
              </a:rPr>
              <a:t>BC05</a:t>
            </a:r>
            <a:r>
              <a:rPr lang="en-US" sz="2800" dirty="0">
                <a:sym typeface="Wingdings" panose="05000000000000000000" pitchFamily="2" charset="2"/>
              </a:rPr>
              <a:t> gDNA suggested </a:t>
            </a:r>
            <a:r>
              <a:rPr lang="en-US" sz="2800" i="1" u="sng" dirty="0">
                <a:sym typeface="Wingdings" panose="05000000000000000000" pitchFamily="2" charset="2"/>
              </a:rPr>
              <a:t>coinfection with </a:t>
            </a:r>
            <a:r>
              <a:rPr lang="en-US" sz="2800" i="1" u="sng" dirty="0" err="1">
                <a:sym typeface="Wingdings" panose="05000000000000000000" pitchFamily="2" charset="2"/>
              </a:rPr>
              <a:t>Pst</a:t>
            </a:r>
            <a:r>
              <a:rPr lang="en-US" sz="2800" i="1" u="sng" dirty="0">
                <a:sym typeface="Wingdings" panose="05000000000000000000" pitchFamily="2" charset="2"/>
              </a:rPr>
              <a:t> and </a:t>
            </a:r>
            <a:r>
              <a:rPr lang="en-US" sz="2800" i="1" u="sng" dirty="0" err="1">
                <a:sym typeface="Wingdings" panose="05000000000000000000" pitchFamily="2" charset="2"/>
              </a:rPr>
              <a:t>Zymo</a:t>
            </a:r>
            <a:endParaRPr lang="en-US" sz="2800" b="1" i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73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251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Comments on Reference Genome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6150"/>
            <a:ext cx="1066466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Cross-check with sample supplier identifications: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BC01 – BC05 data </a:t>
            </a:r>
            <a:r>
              <a:rPr lang="en-US" sz="2800" u="sng" dirty="0"/>
              <a:t>seems to correlate correctly</a:t>
            </a:r>
          </a:p>
          <a:p>
            <a:r>
              <a:rPr lang="en-US" sz="2800" i="1" dirty="0" err="1">
                <a:sym typeface="Wingdings" panose="05000000000000000000" pitchFamily="2" charset="2"/>
              </a:rPr>
              <a:t>Parastagonospora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was a negative control – no infection across samples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- Reads found in BC03 &amp; BC05: Inaccuracy? Previously undetected?</a:t>
            </a:r>
          </a:p>
          <a:p>
            <a:r>
              <a:rPr lang="en-US" sz="2800" dirty="0">
                <a:sym typeface="Wingdings" panose="05000000000000000000" pitchFamily="2" charset="2"/>
              </a:rPr>
              <a:t>Most species present in </a:t>
            </a:r>
            <a:r>
              <a:rPr lang="en-US" sz="2800" i="1" dirty="0">
                <a:sym typeface="Wingdings" panose="05000000000000000000" pitchFamily="2" charset="2"/>
              </a:rPr>
              <a:t>NB00 </a:t>
            </a:r>
            <a:r>
              <a:rPr lang="en-US" sz="2800" dirty="0">
                <a:sym typeface="Wingdings" panose="05000000000000000000" pitchFamily="2" charset="2"/>
              </a:rPr>
              <a:t>(except </a:t>
            </a:r>
            <a:r>
              <a:rPr lang="en-US" sz="2800" i="1" dirty="0">
                <a:sym typeface="Wingdings" panose="05000000000000000000" pitchFamily="2" charset="2"/>
              </a:rPr>
              <a:t>Para</a:t>
            </a:r>
            <a:r>
              <a:rPr lang="en-US" sz="2800" dirty="0">
                <a:sym typeface="Wingdings" panose="05000000000000000000" pitchFamily="2" charset="2"/>
              </a:rPr>
              <a:t>):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- Suggests faulty barcoding of reads.</a:t>
            </a:r>
          </a:p>
          <a:p>
            <a:r>
              <a:rPr lang="en-US" sz="2800" dirty="0"/>
              <a:t>BC05 Coinfection: </a:t>
            </a:r>
            <a:r>
              <a:rPr lang="en-US" sz="2800" i="1" dirty="0" err="1"/>
              <a:t>Zymo</a:t>
            </a:r>
            <a:r>
              <a:rPr lang="en-US" sz="2800" i="1" dirty="0"/>
              <a:t> </a:t>
            </a:r>
            <a:r>
              <a:rPr lang="en-US" sz="2800" i="1" dirty="0">
                <a:sym typeface="Wingdings" panose="05000000000000000000" pitchFamily="2" charset="2"/>
              </a:rPr>
              <a:t></a:t>
            </a:r>
            <a:r>
              <a:rPr lang="en-US" sz="2800" i="1" dirty="0"/>
              <a:t> </a:t>
            </a:r>
            <a:r>
              <a:rPr lang="en-US" sz="2800" dirty="0"/>
              <a:t>Clear</a:t>
            </a:r>
            <a:r>
              <a:rPr lang="en-US" sz="2800" i="1" dirty="0"/>
              <a:t> | </a:t>
            </a:r>
            <a:r>
              <a:rPr lang="en-US" sz="2800" i="1" dirty="0" err="1"/>
              <a:t>Pst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NOT AS CLEAR</a:t>
            </a:r>
            <a:br>
              <a:rPr lang="en-US" sz="2800" dirty="0"/>
            </a:br>
            <a:r>
              <a:rPr lang="en-US" sz="2800" dirty="0"/>
              <a:t>- Potential to </a:t>
            </a:r>
            <a:r>
              <a:rPr lang="en-US" sz="2800" b="1" dirty="0"/>
              <a:t>MISS </a:t>
            </a:r>
            <a:r>
              <a:rPr lang="en-US" sz="2800" dirty="0"/>
              <a:t>or</a:t>
            </a:r>
            <a:r>
              <a:rPr lang="en-US" sz="2800" b="1" dirty="0"/>
              <a:t> MISDIAGNOSE SPECIES?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014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NCBI Database</a:t>
            </a:r>
            <a:br>
              <a:rPr lang="en-US" b="1" dirty="0"/>
            </a:br>
            <a:r>
              <a:rPr lang="en-US" b="1" dirty="0"/>
              <a:t>BLAST</a:t>
            </a:r>
          </a:p>
        </p:txBody>
      </p:sp>
    </p:spTree>
    <p:extLst>
      <p:ext uri="{BB962C8B-B14F-4D97-AF65-F5344CB8AC3E}">
        <p14:creationId xmlns:p14="http://schemas.microsoft.com/office/powerpoint/2010/main" val="8268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9" y="707801"/>
            <a:ext cx="11694695" cy="3176628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980368" y="4234769"/>
            <a:ext cx="4440505" cy="16033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ym typeface="Wingdings" panose="05000000000000000000" pitchFamily="2" charset="2"/>
              </a:rPr>
              <a:t>~60% </a:t>
            </a:r>
            <a:r>
              <a:rPr lang="en-US" sz="2400" dirty="0">
                <a:sym typeface="Wingdings" panose="05000000000000000000" pitchFamily="2" charset="2"/>
              </a:rPr>
              <a:t>hit within </a:t>
            </a:r>
            <a:r>
              <a:rPr lang="en-US" sz="2400" i="1" dirty="0">
                <a:sym typeface="Wingdings" panose="05000000000000000000" pitchFamily="2" charset="2"/>
              </a:rPr>
              <a:t>BC03 – BC05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~30% </a:t>
            </a:r>
            <a:r>
              <a:rPr lang="en-US" sz="2400" dirty="0">
                <a:sym typeface="Wingdings" panose="05000000000000000000" pitchFamily="2" charset="2"/>
              </a:rPr>
              <a:t>hit within </a:t>
            </a:r>
            <a:r>
              <a:rPr lang="en-US" sz="2400" i="1" dirty="0">
                <a:sym typeface="Wingdings" panose="05000000000000000000" pitchFamily="2" charset="2"/>
              </a:rPr>
              <a:t>BC02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~0% </a:t>
            </a:r>
            <a:r>
              <a:rPr lang="en-US" sz="2400" dirty="0">
                <a:sym typeface="Wingdings" panose="05000000000000000000" pitchFamily="2" charset="2"/>
              </a:rPr>
              <a:t>hit within </a:t>
            </a:r>
            <a:r>
              <a:rPr lang="en-US" sz="2400" i="1" dirty="0">
                <a:sym typeface="Wingdings" panose="05000000000000000000" pitchFamily="2" charset="2"/>
              </a:rPr>
              <a:t>BC01 &amp; NB00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578" y="3909481"/>
            <a:ext cx="3695178" cy="218583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ym typeface="Wingdings" panose="05000000000000000000" pitchFamily="2" charset="2"/>
              </a:rPr>
              <a:t>81464 (or ~15.2%)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BASECALLED READS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NOT HITTING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REFERENCE GENOMES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6503" y="4197870"/>
            <a:ext cx="4359701" cy="167712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ym typeface="Wingdings" panose="05000000000000000000" pitchFamily="2" charset="2"/>
              </a:rPr>
              <a:t>22905 (or ~28.1%)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UNSUCCESFUL RG HITS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HITTING NCBI</a:t>
            </a:r>
          </a:p>
        </p:txBody>
      </p:sp>
    </p:spTree>
    <p:extLst>
      <p:ext uri="{BB962C8B-B14F-4D97-AF65-F5344CB8AC3E}">
        <p14:creationId xmlns:p14="http://schemas.microsoft.com/office/powerpoint/2010/main" val="261046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2" y="188633"/>
            <a:ext cx="11321949" cy="5333862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08288" y="5701315"/>
            <a:ext cx="12127831" cy="11446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Common: </a:t>
            </a:r>
            <a:r>
              <a:rPr lang="en-US" sz="2400" i="1" dirty="0" err="1">
                <a:sym typeface="Wingdings" panose="05000000000000000000" pitchFamily="2" charset="2"/>
              </a:rPr>
              <a:t>Shigella</a:t>
            </a:r>
            <a:r>
              <a:rPr lang="en-US" sz="2400" i="1" dirty="0">
                <a:sym typeface="Wingdings" panose="05000000000000000000" pitchFamily="2" charset="2"/>
              </a:rPr>
              <a:t>, Pseudomonas, </a:t>
            </a:r>
            <a:r>
              <a:rPr lang="en-US" sz="2400" i="1" dirty="0" err="1">
                <a:sym typeface="Wingdings" panose="05000000000000000000" pitchFamily="2" charset="2"/>
              </a:rPr>
              <a:t>Lambdavirus</a:t>
            </a:r>
            <a:r>
              <a:rPr lang="en-US" sz="2400" i="1" dirty="0">
                <a:sym typeface="Wingdings" panose="05000000000000000000" pitchFamily="2" charset="2"/>
              </a:rPr>
              <a:t>, Escherichia, TXF97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6083" y="1775011"/>
            <a:ext cx="117107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ym typeface="Wingdings" panose="05000000000000000000" pitchFamily="2" charset="2"/>
              </a:rPr>
              <a:t>Zymo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22411" y="1775011"/>
            <a:ext cx="76577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ym typeface="Wingdings" panose="05000000000000000000" pitchFamily="2" charset="2"/>
              </a:rPr>
              <a:t>Pst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27629" y="1775011"/>
            <a:ext cx="83820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 panose="05000000000000000000" pitchFamily="2" charset="2"/>
              </a:rPr>
              <a:t>Pyre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1489" y="4249507"/>
            <a:ext cx="691812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 panose="05000000000000000000" pitchFamily="2" charset="2"/>
              </a:rPr>
              <a:t>NC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8741" y="4020435"/>
            <a:ext cx="948726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ym typeface="Wingdings" panose="05000000000000000000" pitchFamily="2" charset="2"/>
              </a:rPr>
              <a:t>Pst</a:t>
            </a:r>
            <a:r>
              <a:rPr lang="en-US" b="1" dirty="0">
                <a:sym typeface="Wingdings" panose="05000000000000000000" pitchFamily="2" charset="2"/>
              </a:rPr>
              <a:t> + </a:t>
            </a:r>
            <a:r>
              <a:rPr lang="en-US" b="1" dirty="0" err="1">
                <a:sym typeface="Wingdings" panose="05000000000000000000" pitchFamily="2" charset="2"/>
              </a:rPr>
              <a:t>Zymo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388768" y="1479879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454942" y="3785820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4" y="202744"/>
            <a:ext cx="10952747" cy="5402317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6027821" y="1708483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226342" y="3845979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88" y="5701315"/>
            <a:ext cx="12127831" cy="11446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Common: </a:t>
            </a:r>
            <a:r>
              <a:rPr lang="en-US" sz="2400" i="1" dirty="0" err="1">
                <a:sym typeface="Wingdings" panose="05000000000000000000" pitchFamily="2" charset="2"/>
              </a:rPr>
              <a:t>Shigella</a:t>
            </a:r>
            <a:r>
              <a:rPr lang="en-US" sz="2400" i="1" dirty="0">
                <a:sym typeface="Wingdings" panose="05000000000000000000" pitchFamily="2" charset="2"/>
              </a:rPr>
              <a:t>, Pseudomonas, </a:t>
            </a:r>
            <a:r>
              <a:rPr lang="en-US" sz="2400" i="1" dirty="0" err="1">
                <a:sym typeface="Wingdings" panose="05000000000000000000" pitchFamily="2" charset="2"/>
              </a:rPr>
              <a:t>Lambdavirus</a:t>
            </a:r>
            <a:r>
              <a:rPr lang="en-US" sz="2400" i="1" dirty="0">
                <a:sym typeface="Wingdings" panose="05000000000000000000" pitchFamily="2" charset="2"/>
              </a:rPr>
              <a:t>, Escherichia ( - TXF97)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59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5" y="182823"/>
            <a:ext cx="11513055" cy="542389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08288" y="5761475"/>
            <a:ext cx="12127831" cy="11446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Common: </a:t>
            </a:r>
            <a:r>
              <a:rPr lang="en-US" sz="2400" i="1" dirty="0" err="1">
                <a:sym typeface="Wingdings" panose="05000000000000000000" pitchFamily="2" charset="2"/>
              </a:rPr>
              <a:t>Shigella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(1 spp./str.), Pseudomonas (1-2 spp.), </a:t>
            </a:r>
            <a:r>
              <a:rPr lang="en-US" sz="2400" i="1" dirty="0" err="1">
                <a:sym typeface="Wingdings" panose="05000000000000000000" pitchFamily="2" charset="2"/>
              </a:rPr>
              <a:t>Lambdavirus</a:t>
            </a:r>
            <a:r>
              <a:rPr lang="en-US" sz="2400" i="1" dirty="0">
                <a:sym typeface="Wingdings" panose="05000000000000000000" pitchFamily="2" charset="2"/>
              </a:rPr>
              <a:t>, E. coli, TXF97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6083" y="1775011"/>
            <a:ext cx="117107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ym typeface="Wingdings" panose="05000000000000000000" pitchFamily="2" charset="2"/>
              </a:rPr>
              <a:t>Zymo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94603" y="1775011"/>
            <a:ext cx="76577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ym typeface="Wingdings" panose="05000000000000000000" pitchFamily="2" charset="2"/>
              </a:rPr>
              <a:t>Pst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84040" y="1775011"/>
            <a:ext cx="838200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 panose="05000000000000000000" pitchFamily="2" charset="2"/>
              </a:rPr>
              <a:t>Pyre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07425" y="4249507"/>
            <a:ext cx="691812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 panose="05000000000000000000" pitchFamily="2" charset="2"/>
              </a:rPr>
              <a:t>NC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6869" y="4020435"/>
            <a:ext cx="948726" cy="4628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ym typeface="Wingdings" panose="05000000000000000000" pitchFamily="2" charset="2"/>
              </a:rPr>
              <a:t>Pst</a:t>
            </a:r>
            <a:r>
              <a:rPr lang="en-US" b="1" dirty="0">
                <a:sym typeface="Wingdings" panose="05000000000000000000" pitchFamily="2" charset="2"/>
              </a:rPr>
              <a:t> + </a:t>
            </a:r>
            <a:r>
              <a:rPr lang="en-US" b="1" dirty="0" err="1">
                <a:sym typeface="Wingdings" panose="05000000000000000000" pitchFamily="2" charset="2"/>
              </a:rPr>
              <a:t>Zymo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6388768" y="1479879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64702" y="4058891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1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" y="342502"/>
            <a:ext cx="11258700" cy="5250525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5991724" y="1780673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6045863" y="4218958"/>
            <a:ext cx="156410" cy="58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288" y="5701315"/>
            <a:ext cx="12127831" cy="11446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anose="05000000000000000000" pitchFamily="2" charset="2"/>
              </a:rPr>
              <a:t>Common: </a:t>
            </a:r>
            <a:r>
              <a:rPr lang="en-US" sz="2400" i="1" dirty="0" err="1">
                <a:sym typeface="Wingdings" panose="05000000000000000000" pitchFamily="2" charset="2"/>
              </a:rPr>
              <a:t>Shigella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(1 spp./str.), Pseudomonas (1-2 spp.), </a:t>
            </a:r>
            <a:r>
              <a:rPr lang="en-US" sz="2400" i="1" dirty="0" err="1">
                <a:sym typeface="Wingdings" panose="05000000000000000000" pitchFamily="2" charset="2"/>
              </a:rPr>
              <a:t>Lambdavirus</a:t>
            </a:r>
            <a:r>
              <a:rPr lang="en-US" sz="2400" i="1" dirty="0">
                <a:sym typeface="Wingdings" panose="05000000000000000000" pitchFamily="2" charset="2"/>
              </a:rPr>
              <a:t>, E. coli (- TXF97)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187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Comments on NCBI Database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73749"/>
            <a:ext cx="10549288" cy="4627255"/>
          </a:xfrm>
        </p:spPr>
        <p:txBody>
          <a:bodyPr>
            <a:normAutofit/>
          </a:bodyPr>
          <a:lstStyle/>
          <a:p>
            <a:r>
              <a:rPr lang="en-US" sz="2600" i="1" dirty="0"/>
              <a:t>‘Cloning Vector Lambda TXF97’ ,</a:t>
            </a:r>
            <a:r>
              <a:rPr lang="en-US" sz="2600" dirty="0"/>
              <a:t>‘</a:t>
            </a:r>
            <a:r>
              <a:rPr lang="en-US" sz="2600" i="1" dirty="0" err="1"/>
              <a:t>Shigella</a:t>
            </a:r>
            <a:r>
              <a:rPr lang="en-US" sz="2600" i="1" dirty="0"/>
              <a:t> sp. PAMC 28760’ </a:t>
            </a:r>
            <a:r>
              <a:rPr lang="en-US" sz="2600" dirty="0"/>
              <a:t> in all barcodes</a:t>
            </a:r>
            <a:br>
              <a:rPr lang="en-US" sz="2600" i="1" dirty="0"/>
            </a:b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Assumed to be </a:t>
            </a:r>
            <a:r>
              <a:rPr lang="en-US" sz="2600" u="sng" dirty="0"/>
              <a:t>contamination from sample transport</a:t>
            </a:r>
            <a:r>
              <a:rPr lang="en-US" sz="2600" dirty="0"/>
              <a:t> (e.g. ice)</a:t>
            </a:r>
            <a:endParaRPr lang="en-US" sz="2600" u="sng" dirty="0"/>
          </a:p>
          <a:p>
            <a:r>
              <a:rPr lang="en-US" sz="2600" dirty="0">
                <a:sym typeface="Wingdings" panose="05000000000000000000" pitchFamily="2" charset="2"/>
              </a:rPr>
              <a:t>Common species: </a:t>
            </a:r>
            <a:r>
              <a:rPr lang="en-US" sz="2600" i="1" dirty="0">
                <a:sym typeface="Wingdings" panose="05000000000000000000" pitchFamily="2" charset="2"/>
              </a:rPr>
              <a:t>Pseudomonas, Escherichia</a:t>
            </a:r>
            <a:br>
              <a:rPr lang="en-US" sz="2600" dirty="0">
                <a:sym typeface="Wingdings" panose="05000000000000000000" pitchFamily="2" charset="2"/>
              </a:rPr>
            </a:br>
            <a:r>
              <a:rPr lang="en-US" sz="2600" dirty="0">
                <a:sym typeface="Wingdings" panose="05000000000000000000" pitchFamily="2" charset="2"/>
              </a:rPr>
              <a:t>- Known commensals on wheat crops and plants</a:t>
            </a:r>
            <a:br>
              <a:rPr lang="en-US" sz="2600" dirty="0">
                <a:sym typeface="Wingdings" panose="05000000000000000000" pitchFamily="2" charset="2"/>
              </a:rPr>
            </a:br>
            <a:r>
              <a:rPr lang="en-US" sz="2600" dirty="0">
                <a:sym typeface="Wingdings" panose="05000000000000000000" pitchFamily="2" charset="2"/>
              </a:rPr>
              <a:t>- Infecting species demonstrate </a:t>
            </a:r>
            <a:r>
              <a:rPr lang="en-US" sz="2600" u="sng" dirty="0">
                <a:sym typeface="Wingdings" panose="05000000000000000000" pitchFamily="2" charset="2"/>
              </a:rPr>
              <a:t>similar read counts</a:t>
            </a:r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i="1" dirty="0">
                <a:sym typeface="Wingdings" panose="05000000000000000000" pitchFamily="2" charset="2"/>
              </a:rPr>
              <a:t>Lack of hits</a:t>
            </a:r>
            <a:r>
              <a:rPr lang="en-US" sz="2600" dirty="0">
                <a:sym typeface="Wingdings" panose="05000000000000000000" pitchFamily="2" charset="2"/>
              </a:rPr>
              <a:t> in BC01:</a:t>
            </a:r>
            <a:br>
              <a:rPr lang="en-US" sz="2600" dirty="0">
                <a:sym typeface="Wingdings" panose="05000000000000000000" pitchFamily="2" charset="2"/>
              </a:rPr>
            </a:br>
            <a:r>
              <a:rPr lang="en-US" sz="2600" dirty="0">
                <a:sym typeface="Wingdings" panose="05000000000000000000" pitchFamily="2" charset="2"/>
              </a:rPr>
              <a:t>- Unique microorganisms? Junk DNA?</a:t>
            </a:r>
          </a:p>
          <a:p>
            <a:r>
              <a:rPr lang="en-US" sz="2600" dirty="0"/>
              <a:t>BC02 &amp; BC05: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i="1" dirty="0" err="1"/>
              <a:t>Pst</a:t>
            </a:r>
            <a:r>
              <a:rPr lang="en-US" sz="2600" i="1" dirty="0"/>
              <a:t> </a:t>
            </a:r>
            <a:r>
              <a:rPr lang="en-US" sz="2600" dirty="0"/>
              <a:t>infections seem to coincide with </a:t>
            </a:r>
            <a:r>
              <a:rPr lang="en-US" sz="2600" b="1" u="sng" dirty="0"/>
              <a:t>higher </a:t>
            </a:r>
            <a:r>
              <a:rPr lang="en-US" sz="2600" b="1" i="1" u="sng" dirty="0"/>
              <a:t>Pseudomonas</a:t>
            </a:r>
            <a:r>
              <a:rPr lang="en-US" sz="2600" b="1" u="sng" dirty="0"/>
              <a:t> populations</a:t>
            </a:r>
            <a:r>
              <a:rPr lang="en-US" sz="2600" dirty="0"/>
              <a:t>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206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995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805786" cy="827087"/>
          </a:xfrm>
        </p:spPr>
        <p:txBody>
          <a:bodyPr>
            <a:normAutofit/>
          </a:bodyPr>
          <a:lstStyle/>
          <a:p>
            <a:r>
              <a:rPr lang="en-US" b="1" dirty="0"/>
              <a:t>Identifying Plant Disease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6115" y="1459792"/>
            <a:ext cx="62671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Physical Methods</a:t>
            </a:r>
          </a:p>
          <a:p>
            <a:r>
              <a:rPr lang="en-US" sz="3600" dirty="0"/>
              <a:t>Predict from morphology:</a:t>
            </a:r>
          </a:p>
          <a:p>
            <a:pPr marL="571500" indent="-571500">
              <a:buFontTx/>
              <a:buChar char="-"/>
            </a:pPr>
            <a:r>
              <a:rPr lang="en-US" sz="3600" i="1" dirty="0"/>
              <a:t>Characteristics</a:t>
            </a:r>
          </a:p>
          <a:p>
            <a:pPr marL="571500" indent="-571500">
              <a:buFontTx/>
              <a:buChar char="-"/>
            </a:pPr>
            <a:r>
              <a:rPr lang="en-US" sz="3600" i="1" dirty="0"/>
              <a:t>Distribution</a:t>
            </a:r>
          </a:p>
          <a:p>
            <a:pPr marL="571500" indent="-571500">
              <a:buFontTx/>
              <a:buChar char="-"/>
            </a:pPr>
            <a:r>
              <a:rPr lang="en-US" sz="3600" i="1" dirty="0"/>
              <a:t>Variability</a:t>
            </a:r>
          </a:p>
          <a:p>
            <a:pPr marL="571500" indent="-571500">
              <a:buFontTx/>
              <a:buChar char="-"/>
            </a:pPr>
            <a:r>
              <a:rPr lang="en-US" sz="3600" i="1" dirty="0"/>
              <a:t>Macroscopic Causal Agents</a:t>
            </a:r>
          </a:p>
          <a:p>
            <a:pPr marL="571500" indent="-571500">
              <a:buFontTx/>
              <a:buChar char="-"/>
            </a:pPr>
            <a:endParaRPr lang="en-US" sz="3600" i="1" dirty="0"/>
          </a:p>
          <a:p>
            <a:r>
              <a:rPr lang="en-US" sz="2800" dirty="0"/>
              <a:t>PREDICTIVE | EXPERTISE-BASED</a:t>
            </a:r>
          </a:p>
        </p:txBody>
      </p:sp>
      <p:pic>
        <p:nvPicPr>
          <p:cNvPr id="1026" name="Picture 2" descr="Image result for examining plant inf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0" y="2073462"/>
            <a:ext cx="4743892" cy="31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4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Overall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9" y="2100709"/>
            <a:ext cx="10058400" cy="4023360"/>
          </a:xfrm>
        </p:spPr>
        <p:txBody>
          <a:bodyPr>
            <a:normAutofit/>
          </a:bodyPr>
          <a:lstStyle/>
          <a:p>
            <a:r>
              <a:rPr lang="en-US" sz="3600" u="sng" dirty="0"/>
              <a:t>Metagenomics-based methodologies showed:</a:t>
            </a:r>
            <a:endParaRPr lang="en-US" sz="3600" dirty="0"/>
          </a:p>
          <a:p>
            <a:r>
              <a:rPr lang="en-US" sz="3600" dirty="0"/>
              <a:t>- Successful identification of up to </a:t>
            </a:r>
            <a:r>
              <a:rPr lang="en-US" sz="3600" b="1" dirty="0"/>
              <a:t>two simultaneous infections</a:t>
            </a:r>
          </a:p>
          <a:p>
            <a:r>
              <a:rPr lang="en-US" sz="3600" b="1" dirty="0"/>
              <a:t>- </a:t>
            </a:r>
            <a:r>
              <a:rPr lang="en-US" sz="3600" dirty="0"/>
              <a:t>Correlation of </a:t>
            </a:r>
            <a:r>
              <a:rPr lang="en-US" sz="3600" b="1" dirty="0"/>
              <a:t>increased </a:t>
            </a:r>
            <a:r>
              <a:rPr lang="en-US" sz="3600" b="1" i="1" dirty="0"/>
              <a:t>Pseudomonas </a:t>
            </a:r>
            <a:r>
              <a:rPr lang="en-US" sz="3600" b="1" dirty="0"/>
              <a:t>spp. growth</a:t>
            </a:r>
            <a:r>
              <a:rPr lang="en-US" sz="3600" dirty="0"/>
              <a:t> with </a:t>
            </a:r>
            <a:r>
              <a:rPr lang="en-US" sz="3600" i="1" dirty="0">
                <a:sym typeface="Wingdings" panose="05000000000000000000" pitchFamily="2" charset="2"/>
              </a:rPr>
              <a:t>P. </a:t>
            </a:r>
            <a:r>
              <a:rPr lang="en-US" sz="3600" i="1" dirty="0" err="1">
                <a:sym typeface="Wingdings" panose="05000000000000000000" pitchFamily="2" charset="2"/>
              </a:rPr>
              <a:t>striformis</a:t>
            </a:r>
            <a:r>
              <a:rPr lang="en-US" sz="3600" i="1" dirty="0">
                <a:sym typeface="Wingdings" panose="05000000000000000000" pitchFamily="2" charset="2"/>
              </a:rPr>
              <a:t> f. sp. </a:t>
            </a:r>
            <a:r>
              <a:rPr lang="en-US" sz="3600" i="1" dirty="0" err="1">
                <a:sym typeface="Wingdings" panose="05000000000000000000" pitchFamily="2" charset="2"/>
              </a:rPr>
              <a:t>tritici</a:t>
            </a:r>
            <a:r>
              <a:rPr lang="en-US" sz="3600" i="1" dirty="0">
                <a:sym typeface="Wingdings" panose="05000000000000000000" pitchFamily="2" charset="2"/>
              </a:rPr>
              <a:t> WA </a:t>
            </a:r>
            <a:r>
              <a:rPr lang="en-US" sz="3600" dirty="0">
                <a:sym typeface="Wingdings" panose="05000000000000000000" pitchFamily="2" charset="2"/>
              </a:rPr>
              <a:t>infection</a:t>
            </a:r>
            <a:r>
              <a:rPr lang="en-US" sz="3600" i="1" dirty="0">
                <a:sym typeface="Wingdings" panose="05000000000000000000" pitchFamily="2" charset="2"/>
              </a:rPr>
              <a:t>.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b="1">
                <a:sym typeface="Wingdings" panose="05000000000000000000" pitchFamily="2" charset="2"/>
              </a:rPr>
              <a:t>- Potential adaptability</a:t>
            </a:r>
            <a:r>
              <a:rPr lang="en-US" sz="3600">
                <a:sym typeface="Wingdings" panose="05000000000000000000" pitchFamily="2" charset="2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for field analyses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5375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Overall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9" y="2377440"/>
            <a:ext cx="10058400" cy="4023360"/>
          </a:xfrm>
        </p:spPr>
        <p:txBody>
          <a:bodyPr>
            <a:normAutofit/>
          </a:bodyPr>
          <a:lstStyle/>
          <a:p>
            <a:r>
              <a:rPr lang="en-US" sz="3600" u="sng" dirty="0"/>
              <a:t>Limitations:</a:t>
            </a:r>
            <a:endParaRPr lang="en-US" sz="3600" dirty="0"/>
          </a:p>
          <a:p>
            <a:r>
              <a:rPr lang="en-US" sz="3600" dirty="0">
                <a:sym typeface="Wingdings" panose="05000000000000000000" pitchFamily="2" charset="2"/>
              </a:rPr>
              <a:t>ONLY DETECTS DATABASED ORGANISMS</a:t>
            </a:r>
          </a:p>
          <a:p>
            <a:r>
              <a:rPr lang="en-US" sz="3600" dirty="0"/>
              <a:t>LOW EFFICIENCY</a:t>
            </a:r>
            <a:endParaRPr lang="en-US" sz="3600" b="1" dirty="0"/>
          </a:p>
          <a:p>
            <a:r>
              <a:rPr lang="en-US" sz="3600" dirty="0"/>
              <a:t>HIGH PROCESSING POWER NEEDED</a:t>
            </a: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 Requires </a:t>
            </a:r>
            <a:r>
              <a:rPr lang="en-US" sz="3600" b="1" dirty="0">
                <a:sym typeface="Wingdings" panose="05000000000000000000" pitchFamily="2" charset="2"/>
              </a:rPr>
              <a:t>streamlining</a:t>
            </a:r>
            <a:r>
              <a:rPr lang="en-US" sz="3600" dirty="0">
                <a:sym typeface="Wingdings" panose="05000000000000000000" pitchFamily="2" charset="2"/>
              </a:rPr>
              <a:t> for field applications…</a:t>
            </a:r>
            <a:endParaRPr lang="en-US" sz="3600" dirty="0"/>
          </a:p>
          <a:p>
            <a:pPr marL="0" indent="0">
              <a:buNone/>
            </a:pP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14199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Misc.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80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Barcoding: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~1.7% of </a:t>
            </a:r>
            <a:r>
              <a:rPr lang="en-US" sz="2800" dirty="0" err="1"/>
              <a:t>basecalled</a:t>
            </a:r>
            <a:r>
              <a:rPr lang="en-US" sz="2800" dirty="0"/>
              <a:t> reads classified as ‘</a:t>
            </a:r>
            <a:r>
              <a:rPr lang="en-US" sz="2800" i="1" dirty="0"/>
              <a:t>NB00’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Presence of most species in NB00 suggests faulty barcode ligation</a:t>
            </a:r>
          </a:p>
          <a:p>
            <a:r>
              <a:rPr lang="en-US" sz="2800" dirty="0" err="1"/>
              <a:t>MinION</a:t>
            </a:r>
            <a:r>
              <a:rPr lang="en-US" sz="2800" dirty="0"/>
              <a:t> Process was </a:t>
            </a:r>
            <a:r>
              <a:rPr lang="en-US" sz="2800" i="1" dirty="0"/>
              <a:t>finicky</a:t>
            </a:r>
            <a:r>
              <a:rPr lang="en-US" sz="2800" dirty="0"/>
              <a:t> and took several days:</a:t>
            </a:r>
            <a:br>
              <a:rPr lang="en-US" sz="2800" dirty="0"/>
            </a:br>
            <a:r>
              <a:rPr lang="en-US" sz="2800" dirty="0"/>
              <a:t>- A crash necessitated a sequencing restart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Some reads failed to download post-analysis (628102 </a:t>
            </a:r>
            <a:r>
              <a:rPr lang="en-US" sz="2800" dirty="0">
                <a:sym typeface="Wingdings" panose="05000000000000000000" pitchFamily="2" charset="2"/>
              </a:rPr>
              <a:t> 533033)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- </a:t>
            </a:r>
            <a:r>
              <a:rPr lang="en-US" sz="2800" dirty="0"/>
              <a:t>An air bubble clogged some </a:t>
            </a:r>
            <a:r>
              <a:rPr lang="en-US" sz="2800" dirty="0" err="1"/>
              <a:t>MinION</a:t>
            </a:r>
            <a:r>
              <a:rPr lang="en-US" sz="2800" dirty="0"/>
              <a:t> pores – reads missed?</a:t>
            </a:r>
          </a:p>
          <a:p>
            <a:r>
              <a:rPr lang="en-US" sz="2800" dirty="0"/>
              <a:t>BLAST speed varies:</a:t>
            </a:r>
            <a:br>
              <a:rPr lang="en-US" sz="2800" dirty="0"/>
            </a:br>
            <a:r>
              <a:rPr lang="en-US" sz="2800" dirty="0"/>
              <a:t>- Quick with reference genomes</a:t>
            </a:r>
            <a:br>
              <a:rPr lang="en-US" sz="2800" dirty="0"/>
            </a:br>
            <a:r>
              <a:rPr lang="en-US" sz="2800" dirty="0"/>
              <a:t>- NCBI searches take </a:t>
            </a:r>
            <a:r>
              <a:rPr lang="en-US" sz="2800" i="1" dirty="0"/>
              <a:t>several days</a:t>
            </a:r>
            <a:r>
              <a:rPr lang="en-US" sz="2800" dirty="0"/>
              <a:t> – impractical to use for all reads</a:t>
            </a:r>
            <a:br>
              <a:rPr lang="en-US" sz="2800" dirty="0"/>
            </a:br>
            <a:r>
              <a:rPr lang="en-US" sz="2800" dirty="0"/>
              <a:t>- Taxonomic analysis code is  </a:t>
            </a:r>
            <a:r>
              <a:rPr lang="en-US" sz="2800" b="1" dirty="0"/>
              <a:t>functional but slow!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90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Further Sample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8" y="1956329"/>
            <a:ext cx="10501164" cy="4444468"/>
          </a:xfrm>
        </p:spPr>
        <p:txBody>
          <a:bodyPr>
            <a:normAutofit/>
          </a:bodyPr>
          <a:lstStyle/>
          <a:p>
            <a:r>
              <a:rPr lang="en-US" sz="3200" dirty="0"/>
              <a:t>Use of reference genomes – </a:t>
            </a:r>
            <a:r>
              <a:rPr lang="en-US" sz="3200" b="1" dirty="0"/>
              <a:t>potentially</a:t>
            </a:r>
            <a:r>
              <a:rPr lang="en-US" sz="3200" dirty="0"/>
              <a:t> </a:t>
            </a:r>
            <a:r>
              <a:rPr lang="en-US" sz="3200" b="1" dirty="0"/>
              <a:t>BIASED?</a:t>
            </a:r>
            <a:br>
              <a:rPr lang="en-US" sz="3200" dirty="0"/>
            </a:br>
            <a:r>
              <a:rPr lang="en-US" sz="3200" dirty="0"/>
              <a:t>- Subsample reference genome hits for NCBI BLAST</a:t>
            </a:r>
            <a:endParaRPr lang="en-US" sz="3200" b="1" dirty="0"/>
          </a:p>
          <a:p>
            <a:r>
              <a:rPr lang="en-US" sz="3200" dirty="0"/>
              <a:t>Compare </a:t>
            </a:r>
            <a:r>
              <a:rPr lang="en-US" sz="3200" u="sng" dirty="0"/>
              <a:t>read count / species</a:t>
            </a:r>
            <a:r>
              <a:rPr lang="en-US" sz="3200" dirty="0"/>
              <a:t> and </a:t>
            </a:r>
            <a:r>
              <a:rPr lang="en-US" sz="3200" u="sng" dirty="0"/>
              <a:t>relative genome size</a:t>
            </a:r>
            <a:endParaRPr lang="en-US" sz="3200" dirty="0"/>
          </a:p>
          <a:p>
            <a:r>
              <a:rPr lang="en-US" sz="3200" dirty="0"/>
              <a:t>Analysis of </a:t>
            </a:r>
            <a:r>
              <a:rPr lang="en-US" sz="3200" i="1" dirty="0"/>
              <a:t>‘Not Downloaded’</a:t>
            </a:r>
            <a:r>
              <a:rPr lang="en-US" sz="3200" dirty="0"/>
              <a:t> reads (~10% more data)</a:t>
            </a:r>
          </a:p>
          <a:p>
            <a:r>
              <a:rPr lang="en-US" sz="3200" dirty="0"/>
              <a:t>Reads hitting no database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~11%!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b="1" dirty="0"/>
              <a:t>EXAMINE. ‘</a:t>
            </a:r>
            <a:r>
              <a:rPr lang="en-US" sz="3200" i="1" dirty="0"/>
              <a:t>Garbage’ DNA</a:t>
            </a:r>
            <a:r>
              <a:rPr lang="en-US" sz="3200" dirty="0"/>
              <a:t>? </a:t>
            </a:r>
            <a:r>
              <a:rPr lang="en-US" sz="3200" i="1" dirty="0"/>
              <a:t>Un-databased DNA?</a:t>
            </a:r>
          </a:p>
          <a:p>
            <a:r>
              <a:rPr lang="en-US" sz="3200" dirty="0"/>
              <a:t>BC01 – Run BLAST with higher E-Value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310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r>
              <a:rPr lang="en-US" b="1" dirty="0"/>
              <a:t>Further Research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8" y="2124773"/>
            <a:ext cx="10453037" cy="4023360"/>
          </a:xfrm>
        </p:spPr>
        <p:txBody>
          <a:bodyPr>
            <a:normAutofit/>
          </a:bodyPr>
          <a:lstStyle/>
          <a:p>
            <a:r>
              <a:rPr lang="en-US" sz="3200" dirty="0"/>
              <a:t>Include </a:t>
            </a:r>
            <a:r>
              <a:rPr lang="en-US" sz="3200" u="sng" dirty="0"/>
              <a:t>more duplicates</a:t>
            </a:r>
            <a:r>
              <a:rPr lang="en-US" sz="3200" dirty="0"/>
              <a:t> / sample</a:t>
            </a:r>
          </a:p>
          <a:p>
            <a:r>
              <a:rPr lang="en-US" sz="3200" dirty="0"/>
              <a:t>Test </a:t>
            </a:r>
            <a:r>
              <a:rPr lang="en-US" sz="3200" u="sng" dirty="0"/>
              <a:t>more samples,</a:t>
            </a:r>
            <a:r>
              <a:rPr lang="en-US" sz="3200" dirty="0"/>
              <a:t> </a:t>
            </a:r>
            <a:r>
              <a:rPr lang="en-US" sz="3200" dirty="0" err="1"/>
              <a:t>e.g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>
                <a:sym typeface="Wingdings" panose="05000000000000000000" pitchFamily="2" charset="2"/>
              </a:rPr>
              <a:t>- </a:t>
            </a:r>
            <a:r>
              <a:rPr lang="en-US" sz="3200" i="1" dirty="0"/>
              <a:t>other plant species</a:t>
            </a:r>
            <a:r>
              <a:rPr lang="en-US" sz="3200" dirty="0"/>
              <a:t> (smaller genomes)</a:t>
            </a:r>
            <a:br>
              <a:rPr lang="en-US" sz="3200" dirty="0"/>
            </a:br>
            <a:r>
              <a:rPr lang="en-US" sz="3200" dirty="0"/>
              <a:t>- plants with </a:t>
            </a:r>
            <a:r>
              <a:rPr lang="en-US" sz="3200" i="1" dirty="0"/>
              <a:t>more than two </a:t>
            </a:r>
            <a:r>
              <a:rPr lang="en-US" sz="3200" dirty="0"/>
              <a:t>simultaneous infections</a:t>
            </a:r>
          </a:p>
          <a:p>
            <a:r>
              <a:rPr lang="en-US" sz="3200" u="sng" dirty="0"/>
              <a:t>Optimize</a:t>
            </a:r>
            <a:r>
              <a:rPr lang="en-US" sz="3200" dirty="0"/>
              <a:t> analysis pipeline:</a:t>
            </a:r>
            <a:br>
              <a:rPr lang="en-US" sz="3200" dirty="0"/>
            </a:br>
            <a:r>
              <a:rPr lang="en-US" sz="3200" dirty="0"/>
              <a:t>- Faster, more flexible code</a:t>
            </a:r>
            <a:br>
              <a:rPr lang="en-US" sz="3200" dirty="0"/>
            </a:br>
            <a:r>
              <a:rPr lang="en-US" sz="3200" dirty="0"/>
              <a:t>- New database-search algorithms e.g. </a:t>
            </a:r>
            <a:r>
              <a:rPr lang="en-US" sz="3200" i="1" dirty="0"/>
              <a:t>k-SLAM</a:t>
            </a:r>
          </a:p>
        </p:txBody>
      </p:sp>
    </p:spTree>
    <p:extLst>
      <p:ext uri="{BB962C8B-B14F-4D97-AF65-F5344CB8AC3E}">
        <p14:creationId xmlns:p14="http://schemas.microsoft.com/office/powerpoint/2010/main" val="405556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6467" cy="1450757"/>
          </a:xfrm>
        </p:spPr>
        <p:txBody>
          <a:bodyPr/>
          <a:lstStyle/>
          <a:p>
            <a:pPr algn="ctr"/>
            <a:r>
              <a:rPr lang="en-US" u="sng" dirty="0"/>
              <a:t>TO EVERYONE…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0022" y="2124773"/>
            <a:ext cx="10780294" cy="4023360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To my lab crew</a:t>
            </a:r>
            <a:r>
              <a:rPr lang="en-US" sz="3200" dirty="0"/>
              <a:t>: Ben, John, Ram, Diana, Vero, </a:t>
            </a:r>
            <a:r>
              <a:rPr lang="en-US" sz="3200" dirty="0" err="1"/>
              <a:t>Yiheng</a:t>
            </a:r>
            <a:r>
              <a:rPr lang="en-US" sz="3200" dirty="0"/>
              <a:t>…</a:t>
            </a:r>
          </a:p>
          <a:p>
            <a:pPr algn="ctr"/>
            <a:r>
              <a:rPr lang="en-US" sz="3200" dirty="0"/>
              <a:t>and all the others I’ve connected with.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THANK YOU FOR THIS</a:t>
            </a:r>
          </a:p>
          <a:p>
            <a:pPr algn="ctr"/>
            <a:r>
              <a:rPr lang="en-US" sz="3200" b="1" dirty="0"/>
              <a:t>AMAZING EXPERIENCE </a:t>
            </a:r>
            <a:r>
              <a:rPr lang="en-US" sz="3200" b="1" dirty="0"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3200" b="1" dirty="0">
                <a:sym typeface="Wingdings" panose="05000000000000000000" pitchFamily="2" charset="2"/>
              </a:rPr>
              <a:t>YOU GUYS ARE THE BEST!!!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79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805786" cy="827087"/>
          </a:xfrm>
        </p:spPr>
        <p:txBody>
          <a:bodyPr>
            <a:normAutofit/>
          </a:bodyPr>
          <a:lstStyle/>
          <a:p>
            <a:r>
              <a:rPr lang="en-US" b="1" dirty="0"/>
              <a:t>Identifying Plant Disease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3166" y="1682201"/>
            <a:ext cx="54757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Molecular Methods</a:t>
            </a:r>
          </a:p>
          <a:p>
            <a:r>
              <a:rPr lang="en-US" sz="3600" dirty="0"/>
              <a:t>PCR</a:t>
            </a:r>
          </a:p>
          <a:p>
            <a:r>
              <a:rPr lang="en-US" sz="3600" dirty="0"/>
              <a:t>ELISA</a:t>
            </a:r>
          </a:p>
          <a:p>
            <a:r>
              <a:rPr lang="en-US" sz="3600" dirty="0"/>
              <a:t>Markers: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i="1" dirty="0"/>
              <a:t>DNA, Biochemical</a:t>
            </a:r>
            <a:endParaRPr lang="en-US" sz="3600" dirty="0"/>
          </a:p>
          <a:p>
            <a:pPr marL="571500" indent="-571500">
              <a:buFontTx/>
              <a:buChar char="-"/>
            </a:pPr>
            <a:endParaRPr lang="en-US" sz="3600" i="1" dirty="0"/>
          </a:p>
          <a:p>
            <a:r>
              <a:rPr lang="en-US" sz="2800" dirty="0"/>
              <a:t>SLOW | EXPENSIVE | SPECIFIC </a:t>
            </a:r>
          </a:p>
        </p:txBody>
      </p:sp>
      <p:pic>
        <p:nvPicPr>
          <p:cNvPr id="2050" name="Picture 2" descr="Image result for PCR plant disease diagno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783806" y="1530688"/>
            <a:ext cx="4575410" cy="196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CR plant disease diagno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6"/>
          <a:stretch/>
        </p:blipFill>
        <p:spPr bwMode="auto">
          <a:xfrm>
            <a:off x="926927" y="3828657"/>
            <a:ext cx="4394711" cy="218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3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805786" cy="827087"/>
          </a:xfrm>
        </p:spPr>
        <p:txBody>
          <a:bodyPr>
            <a:normAutofit/>
          </a:bodyPr>
          <a:lstStyle/>
          <a:p>
            <a:r>
              <a:rPr lang="en-US" b="1" dirty="0"/>
              <a:t>Identifying Plant Disease (3)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3540" y="1608064"/>
            <a:ext cx="59268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Current Methods</a:t>
            </a:r>
          </a:p>
          <a:p>
            <a:r>
              <a:rPr lang="en-US" sz="3600" dirty="0"/>
              <a:t>Expert Systems</a:t>
            </a:r>
          </a:p>
          <a:p>
            <a:r>
              <a:rPr lang="en-US" sz="3600" dirty="0"/>
              <a:t>Microchip, RCA PCR</a:t>
            </a:r>
          </a:p>
          <a:p>
            <a:r>
              <a:rPr lang="en-US" sz="3600" dirty="0"/>
              <a:t>EM + Irradiation (Viruses)</a:t>
            </a:r>
          </a:p>
          <a:p>
            <a:r>
              <a:rPr lang="en-US" sz="3600" i="1" dirty="0"/>
              <a:t>Metagenomics</a:t>
            </a:r>
          </a:p>
          <a:p>
            <a:endParaRPr lang="en-US" sz="3600" i="1" dirty="0"/>
          </a:p>
          <a:p>
            <a:r>
              <a:rPr lang="en-US" sz="2800" dirty="0"/>
              <a:t>RAPID | CHEAP | FLEXIBLE</a:t>
            </a:r>
          </a:p>
          <a:p>
            <a:endParaRPr lang="en-US" sz="3600" dirty="0"/>
          </a:p>
        </p:txBody>
      </p:sp>
      <p:pic>
        <p:nvPicPr>
          <p:cNvPr id="3074" name="Picture 2" descr="http://journals.plos.org/plosone/article/figure/image?size=inline&amp;id=10.1371/journal.pone.0082704.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55" y="1608064"/>
            <a:ext cx="4559068" cy="3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058400" cy="827087"/>
          </a:xfrm>
        </p:spPr>
        <p:txBody>
          <a:bodyPr/>
          <a:lstStyle/>
          <a:p>
            <a:r>
              <a:rPr lang="en-US" b="1" dirty="0"/>
              <a:t>Metagenomics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737" y="1189581"/>
            <a:ext cx="1036534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u="sng" dirty="0"/>
              <a:t>‘Study of genetic material from environmental samples’</a:t>
            </a:r>
          </a:p>
          <a:p>
            <a:endParaRPr lang="en-US" sz="3000" dirty="0"/>
          </a:p>
          <a:p>
            <a:r>
              <a:rPr lang="en-US" sz="3000" dirty="0"/>
              <a:t>NON-SPECIFIC: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Detect gDNA from all organism types (including host)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Understand </a:t>
            </a:r>
            <a:r>
              <a:rPr lang="en-US" sz="3000" b="1" dirty="0"/>
              <a:t>the microbiome</a:t>
            </a:r>
            <a:endParaRPr lang="en-US" sz="3000" dirty="0"/>
          </a:p>
          <a:p>
            <a:pPr marL="457200" indent="-457200">
              <a:buFontTx/>
              <a:buChar char="-"/>
            </a:pPr>
            <a:endParaRPr lang="en-US" sz="3000" dirty="0"/>
          </a:p>
          <a:p>
            <a:r>
              <a:rPr lang="en-US" sz="3000" dirty="0"/>
              <a:t>RECENT ACCESSBILITY:</a:t>
            </a:r>
          </a:p>
          <a:p>
            <a:pPr marL="457200" indent="-457200">
              <a:buFontTx/>
              <a:buChar char="-"/>
            </a:pPr>
            <a:r>
              <a:rPr lang="en-US" sz="3000" u="sng" dirty="0"/>
              <a:t>Cheaper</a:t>
            </a:r>
            <a:r>
              <a:rPr lang="en-US" sz="3000" dirty="0"/>
              <a:t> gDNA prep methods</a:t>
            </a:r>
          </a:p>
          <a:p>
            <a:pPr marL="457200" indent="-457200">
              <a:buFontTx/>
              <a:buChar char="-"/>
            </a:pPr>
            <a:r>
              <a:rPr lang="en-US" sz="3000" u="sng" dirty="0"/>
              <a:t>Portable</a:t>
            </a:r>
            <a:r>
              <a:rPr lang="en-US" sz="3000" dirty="0"/>
              <a:t> whole-genome sequencing (Nanopore </a:t>
            </a:r>
            <a:r>
              <a:rPr lang="en-US" sz="3000" dirty="0" err="1"/>
              <a:t>MinION</a:t>
            </a:r>
            <a:r>
              <a:rPr lang="en-US" sz="3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3000" u="sng" dirty="0"/>
              <a:t>Extensive</a:t>
            </a:r>
            <a:r>
              <a:rPr lang="en-US" sz="3000" dirty="0"/>
              <a:t> genome databases (NCBI)</a:t>
            </a:r>
          </a:p>
          <a:p>
            <a:pPr marL="457200" indent="-457200">
              <a:buFontTx/>
              <a:buChar char="-"/>
            </a:pPr>
            <a:r>
              <a:rPr lang="en-US" sz="3000" u="sng" dirty="0"/>
              <a:t>Efficient</a:t>
            </a:r>
            <a:r>
              <a:rPr lang="en-US" sz="3000" dirty="0"/>
              <a:t> database matching algorithms (BLAST)</a:t>
            </a:r>
          </a:p>
          <a:p>
            <a:endParaRPr lang="en-US" sz="32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30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56151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7949" y="2134781"/>
            <a:ext cx="9778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u="sng" dirty="0"/>
          </a:p>
          <a:p>
            <a:pPr marL="514350" indent="-514350">
              <a:buAutoNum type="arabicPeriod"/>
            </a:pPr>
            <a:r>
              <a:rPr lang="en-US" sz="2800" dirty="0"/>
              <a:t>1D PCR barcoding</a:t>
            </a:r>
          </a:p>
          <a:p>
            <a:pPr marL="514350" indent="-514350">
              <a:buAutoNum type="arabicPeriod"/>
            </a:pPr>
            <a:r>
              <a:rPr lang="en-US" sz="2800" dirty="0"/>
              <a:t>Whole-genome shotgun sequencing (</a:t>
            </a:r>
            <a:r>
              <a:rPr lang="en-US" sz="2800" dirty="0" err="1"/>
              <a:t>MinION</a:t>
            </a:r>
            <a:r>
              <a:rPr lang="en-US" sz="2800" dirty="0"/>
              <a:t>)</a:t>
            </a:r>
          </a:p>
          <a:p>
            <a:pPr marL="514350" indent="-514350">
              <a:buAutoNum type="arabicPeriod"/>
            </a:pPr>
            <a:r>
              <a:rPr lang="en-US" sz="2800" dirty="0"/>
              <a:t>Read distribution analysis</a:t>
            </a:r>
          </a:p>
          <a:p>
            <a:pPr marL="514350" indent="-514350">
              <a:buAutoNum type="arabicPeriod"/>
            </a:pPr>
            <a:r>
              <a:rPr lang="en-US" sz="2800" dirty="0"/>
              <a:t>Metagenomics and taxonomic analysis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Experiment conducted </a:t>
            </a:r>
            <a:r>
              <a:rPr lang="en-US" sz="2800" b="1" dirty="0"/>
              <a:t>BLIND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dirty="0"/>
              <a:t> Infecting species verified post-analysis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58116" y="782888"/>
            <a:ext cx="1656108" cy="1249980"/>
            <a:chOff x="358116" y="782888"/>
            <a:chExt cx="1656108" cy="1249980"/>
          </a:xfrm>
        </p:grpSpPr>
        <p:pic>
          <p:nvPicPr>
            <p:cNvPr id="6146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16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8116" y="7828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0022" y="15096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17058" y="782888"/>
            <a:ext cx="1637214" cy="1246329"/>
            <a:chOff x="2317058" y="782888"/>
            <a:chExt cx="1637214" cy="1246329"/>
          </a:xfrm>
        </p:grpSpPr>
        <p:pic>
          <p:nvPicPr>
            <p:cNvPr id="7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58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317058" y="7828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?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7376" y="15059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95739" y="782888"/>
            <a:ext cx="1645243" cy="1246329"/>
            <a:chOff x="4195739" y="782888"/>
            <a:chExt cx="1645243" cy="1246329"/>
          </a:xfrm>
        </p:grpSpPr>
        <p:pic>
          <p:nvPicPr>
            <p:cNvPr id="8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739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195739" y="7828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?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6780" y="15059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46652" y="735921"/>
            <a:ext cx="1637214" cy="1293296"/>
            <a:chOff x="6146652" y="735921"/>
            <a:chExt cx="1637214" cy="1293296"/>
          </a:xfrm>
        </p:grpSpPr>
        <p:pic>
          <p:nvPicPr>
            <p:cNvPr id="10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652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146652" y="73592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4690" y="1505997"/>
              <a:ext cx="301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97565" y="735921"/>
            <a:ext cx="1645243" cy="1333997"/>
            <a:chOff x="8097565" y="735921"/>
            <a:chExt cx="1645243" cy="1333997"/>
          </a:xfrm>
        </p:grpSpPr>
        <p:pic>
          <p:nvPicPr>
            <p:cNvPr id="11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594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097565" y="73592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?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75912" y="15466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0155" y="419745"/>
            <a:ext cx="1885453" cy="1650173"/>
            <a:chOff x="9860155" y="419745"/>
            <a:chExt cx="1885453" cy="1650173"/>
          </a:xfrm>
        </p:grpSpPr>
        <p:pic>
          <p:nvPicPr>
            <p:cNvPr id="12" name="Picture 2" descr="https://www.colourbox.com/preview/4211879-green-wheat-ears-isolat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4275" y="782888"/>
              <a:ext cx="1637214" cy="1246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860155" y="419745"/>
              <a:ext cx="1885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UNINFECTED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57287" y="154669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6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75852" y="3588743"/>
            <a:ext cx="19784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PURIFIED</a:t>
            </a:r>
          </a:p>
          <a:p>
            <a:pPr algn="ctr"/>
            <a:r>
              <a:rPr lang="en-US" sz="2800" b="1" dirty="0"/>
              <a:t>GENOMIC</a:t>
            </a:r>
          </a:p>
          <a:p>
            <a:pPr algn="ctr"/>
            <a:r>
              <a:rPr lang="en-US" sz="2800" b="1" dirty="0"/>
              <a:t>DNA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1209721" y="2508270"/>
            <a:ext cx="1031205" cy="86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945231" y="3747752"/>
            <a:ext cx="1150253" cy="83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70191" y="96580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Samples:</a:t>
            </a:r>
          </a:p>
        </p:txBody>
      </p:sp>
    </p:spTree>
    <p:extLst>
      <p:ext uri="{BB962C8B-B14F-4D97-AF65-F5344CB8AC3E}">
        <p14:creationId xmlns:p14="http://schemas.microsoft.com/office/powerpoint/2010/main" val="141992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5737" y="362494"/>
            <a:ext cx="10058400" cy="827087"/>
          </a:xfrm>
        </p:spPr>
        <p:txBody>
          <a:bodyPr/>
          <a:lstStyle/>
          <a:p>
            <a:r>
              <a:rPr lang="en-US" b="1" dirty="0"/>
              <a:t>DNA Preparation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806" y="1348800"/>
            <a:ext cx="62504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1D PCR Barcoding Kit</a:t>
            </a:r>
          </a:p>
          <a:p>
            <a:endParaRPr lang="en-US" sz="3200" u="sng" dirty="0"/>
          </a:p>
          <a:p>
            <a:r>
              <a:rPr lang="en-US" sz="3200" dirty="0"/>
              <a:t>‘</a:t>
            </a:r>
            <a:r>
              <a:rPr lang="en-US" sz="3200" i="1" dirty="0"/>
              <a:t>Barcodes</a:t>
            </a:r>
            <a:r>
              <a:rPr lang="en-US" sz="3200" dirty="0"/>
              <a:t>’ l</a:t>
            </a:r>
            <a:r>
              <a:rPr lang="en-US" sz="3200" dirty="0">
                <a:sym typeface="Wingdings" panose="05000000000000000000" pitchFamily="2" charset="2"/>
              </a:rPr>
              <a:t>igated to sheared gDNA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Samples labelled as BC01 - BC06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Allows: </a:t>
            </a:r>
          </a:p>
          <a:p>
            <a:r>
              <a:rPr lang="en-US" sz="3200" dirty="0">
                <a:sym typeface="Wingdings" panose="05000000000000000000" pitchFamily="2" charset="2"/>
              </a:rPr>
              <a:t>- gDNA amplification (PCR)</a:t>
            </a:r>
          </a:p>
          <a:p>
            <a:r>
              <a:rPr lang="en-US" sz="3200" dirty="0">
                <a:sym typeface="Wingdings" panose="05000000000000000000" pitchFamily="2" charset="2"/>
              </a:rPr>
              <a:t>- Sample differentiation</a:t>
            </a:r>
          </a:p>
          <a:p>
            <a:r>
              <a:rPr lang="en-US" sz="3200" dirty="0">
                <a:sym typeface="Wingdings" panose="05000000000000000000" pitchFamily="2" charset="2"/>
              </a:rPr>
              <a:t>- </a:t>
            </a:r>
            <a:r>
              <a:rPr lang="en-US" sz="3200" i="1" dirty="0">
                <a:sym typeface="Wingdings" panose="05000000000000000000" pitchFamily="2" charset="2"/>
              </a:rPr>
              <a:t>1D Nanopore Sequencing</a:t>
            </a:r>
            <a:br>
              <a:rPr lang="en-US" sz="3200" dirty="0">
                <a:sym typeface="Wingdings" panose="05000000000000000000" pitchFamily="2" charset="2"/>
              </a:rPr>
            </a:br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6" t="3174"/>
          <a:stretch/>
        </p:blipFill>
        <p:spPr>
          <a:xfrm>
            <a:off x="6501007" y="1077238"/>
            <a:ext cx="5482629" cy="46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4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2720</TotalTime>
  <Words>720</Words>
  <Application>Microsoft Office PowerPoint</Application>
  <PresentationFormat>Widescreen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Times New Roman</vt:lpstr>
      <vt:lpstr>Wingdings</vt:lpstr>
      <vt:lpstr>Retrospect</vt:lpstr>
      <vt:lpstr>Exploring Metagenomics For Rapid Diagnosis of Coinfection in Plants</vt:lpstr>
      <vt:lpstr>Introduction</vt:lpstr>
      <vt:lpstr>Identifying Plant Disease (1)</vt:lpstr>
      <vt:lpstr>Identifying Plant Disease (2)</vt:lpstr>
      <vt:lpstr>Identifying Plant Disease (3)</vt:lpstr>
      <vt:lpstr>Metagenomics</vt:lpstr>
      <vt:lpstr>Methods</vt:lpstr>
      <vt:lpstr>PowerPoint Presentation</vt:lpstr>
      <vt:lpstr>DNA Preparation</vt:lpstr>
      <vt:lpstr>PowerPoint Presentation</vt:lpstr>
      <vt:lpstr>1D Sequencing and Basecalling</vt:lpstr>
      <vt:lpstr>Read Distribution Analysis</vt:lpstr>
      <vt:lpstr>PowerPoint Presentation</vt:lpstr>
      <vt:lpstr>Comments on Read Distribution</vt:lpstr>
      <vt:lpstr>PowerPoint Presentation</vt:lpstr>
      <vt:lpstr>Metagenomics Analyses</vt:lpstr>
      <vt:lpstr>Approaches</vt:lpstr>
      <vt:lpstr>Reference Genome BLAST</vt:lpstr>
      <vt:lpstr>PowerPoint Presentation</vt:lpstr>
      <vt:lpstr>PowerPoint Presentation</vt:lpstr>
      <vt:lpstr>Comments on Reference Genome Analysis</vt:lpstr>
      <vt:lpstr>NCBI Database BLAST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 on NCBI Database Analysis</vt:lpstr>
      <vt:lpstr>Discussion</vt:lpstr>
      <vt:lpstr>Overall</vt:lpstr>
      <vt:lpstr>Overall</vt:lpstr>
      <vt:lpstr>Misc. Issues</vt:lpstr>
      <vt:lpstr>Further Sample Analysis</vt:lpstr>
      <vt:lpstr>Further Research</vt:lpstr>
      <vt:lpstr>TO EVERYONE…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Methodologies For Rapid Diagnosis of Coinfection in Plants</dc:title>
  <dc:creator>Gamran Green</dc:creator>
  <cp:lastModifiedBy>Aisha Ward</cp:lastModifiedBy>
  <cp:revision>210</cp:revision>
  <dcterms:created xsi:type="dcterms:W3CDTF">2017-01-13T04:04:09Z</dcterms:created>
  <dcterms:modified xsi:type="dcterms:W3CDTF">2019-05-06T07:06:38Z</dcterms:modified>
</cp:coreProperties>
</file>