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7" r:id="rId3"/>
    <p:sldId id="258" r:id="rId4"/>
    <p:sldId id="283" r:id="rId5"/>
    <p:sldId id="259" r:id="rId6"/>
    <p:sldId id="285" r:id="rId7"/>
    <p:sldId id="261" r:id="rId8"/>
    <p:sldId id="272" r:id="rId9"/>
    <p:sldId id="274" r:id="rId10"/>
    <p:sldId id="276" r:id="rId11"/>
    <p:sldId id="263" r:id="rId12"/>
    <p:sldId id="264" r:id="rId13"/>
    <p:sldId id="277" r:id="rId14"/>
    <p:sldId id="278" r:id="rId15"/>
    <p:sldId id="279" r:id="rId16"/>
    <p:sldId id="280" r:id="rId17"/>
    <p:sldId id="281" r:id="rId18"/>
    <p:sldId id="282" r:id="rId19"/>
    <p:sldId id="270" r:id="rId20"/>
    <p:sldId id="286" r:id="rId21"/>
    <p:sldId id="287" r:id="rId22"/>
    <p:sldId id="288" r:id="rId23"/>
    <p:sldId id="289" r:id="rId24"/>
    <p:sldId id="284" r:id="rId25"/>
    <p:sldId id="271" r:id="rId26"/>
  </p:sldIdLst>
  <p:sldSz cx="18288000" cy="10287000"/>
  <p:notesSz cx="6858000" cy="9144000"/>
  <p:embeddedFontLst>
    <p:embeddedFont>
      <p:font typeface="Calibri" panose="020F0502020204030204" pitchFamily="34" charset="0"/>
      <p:regular r:id="rId28"/>
      <p:bold r:id="rId29"/>
    </p:embeddedFont>
    <p:embeddedFont>
      <p:font typeface="Overpass" panose="020B060402020202020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3" d="100"/>
          <a:sy n="73" d="100"/>
        </p:scale>
        <p:origin x="59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00C7E-17A6-43BF-9801-229EC2DBFD1A}" type="datetimeFigureOut">
              <a:rPr lang="en-US" smtClean="0"/>
              <a:t>12/19/2021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1FB37D-9680-47BD-9E0E-D99F63255C6A}" type="slidenum">
              <a:rPr lang="en-US" smtClean="0"/>
              <a:t>‹#›</a:t>
            </a:fld>
            <a:endParaRPr lang="en-US"/>
          </a:p>
        </p:txBody>
      </p:sp>
    </p:spTree>
    <p:extLst>
      <p:ext uri="{BB962C8B-B14F-4D97-AF65-F5344CB8AC3E}">
        <p14:creationId xmlns:p14="http://schemas.microsoft.com/office/powerpoint/2010/main" val="301251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1FB37D-9680-47BD-9E0E-D99F63255C6A}" type="slidenum">
              <a:rPr lang="en-US" smtClean="0"/>
              <a:t>5</a:t>
            </a:fld>
            <a:endParaRPr lang="en-US"/>
          </a:p>
        </p:txBody>
      </p:sp>
    </p:spTree>
    <p:extLst>
      <p:ext uri="{BB962C8B-B14F-4D97-AF65-F5344CB8AC3E}">
        <p14:creationId xmlns:p14="http://schemas.microsoft.com/office/powerpoint/2010/main" val="65118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1FB37D-9680-47BD-9E0E-D99F63255C6A}" type="slidenum">
              <a:rPr lang="en-US" smtClean="0"/>
              <a:t>25</a:t>
            </a:fld>
            <a:endParaRPr lang="en-US"/>
          </a:p>
        </p:txBody>
      </p:sp>
    </p:spTree>
    <p:extLst>
      <p:ext uri="{BB962C8B-B14F-4D97-AF65-F5344CB8AC3E}">
        <p14:creationId xmlns:p14="http://schemas.microsoft.com/office/powerpoint/2010/main" val="420903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TextBox 3"/>
          <p:cNvSpPr txBox="1"/>
          <p:nvPr/>
        </p:nvSpPr>
        <p:spPr>
          <a:xfrm>
            <a:off x="40341" y="4151023"/>
            <a:ext cx="14969394" cy="1256754"/>
          </a:xfrm>
          <a:prstGeom prst="rect">
            <a:avLst/>
          </a:prstGeom>
        </p:spPr>
        <p:txBody>
          <a:bodyPr wrap="square" lIns="0" tIns="0" rIns="0" bIns="0" rtlCol="0" anchor="t">
            <a:spAutoFit/>
          </a:bodyPr>
          <a:lstStyle/>
          <a:p>
            <a:pPr algn="ctr">
              <a:lnSpc>
                <a:spcPts val="9840"/>
              </a:lnSpc>
            </a:pPr>
            <a:r>
              <a:rPr lang="en-US" sz="8200" dirty="0">
                <a:solidFill>
                  <a:srgbClr val="000000"/>
                </a:solidFill>
                <a:cs typeface="TS Qamus Bold"/>
              </a:rPr>
              <a:t>Mushroom Classification</a:t>
            </a:r>
          </a:p>
        </p:txBody>
      </p:sp>
      <p:pic>
        <p:nvPicPr>
          <p:cNvPr id="1026" name="Picture 2">
            <a:extLst>
              <a:ext uri="{FF2B5EF4-FFF2-40B4-BE49-F238E27FC236}">
                <a16:creationId xmlns:a16="http://schemas.microsoft.com/office/drawing/2014/main" id="{7A8A11E1-5919-40D5-A7BE-3862235C3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199"/>
            <a:ext cx="5147119" cy="125675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3">
            <a:extLst>
              <a:ext uri="{FF2B5EF4-FFF2-40B4-BE49-F238E27FC236}">
                <a16:creationId xmlns:a16="http://schemas.microsoft.com/office/drawing/2014/main" id="{2C2E8E1F-A48F-49A9-98DD-DE2DA3D804E2}"/>
              </a:ext>
            </a:extLst>
          </p:cNvPr>
          <p:cNvSpPr txBox="1"/>
          <p:nvPr/>
        </p:nvSpPr>
        <p:spPr>
          <a:xfrm>
            <a:off x="-2590800" y="8877300"/>
            <a:ext cx="14969394" cy="1077987"/>
          </a:xfrm>
          <a:prstGeom prst="rect">
            <a:avLst/>
          </a:prstGeom>
        </p:spPr>
        <p:txBody>
          <a:bodyPr wrap="square" lIns="0" tIns="0" rIns="0" bIns="0" rtlCol="0" anchor="t">
            <a:spAutoFit/>
          </a:bodyPr>
          <a:lstStyle/>
          <a:p>
            <a:pPr algn="ctr">
              <a:lnSpc>
                <a:spcPts val="9840"/>
              </a:lnSpc>
            </a:pPr>
            <a:r>
              <a:rPr lang="en-US" sz="3200" dirty="0">
                <a:solidFill>
                  <a:srgbClr val="000000"/>
                </a:solidFill>
                <a:cs typeface="+mj-cs"/>
              </a:rPr>
              <a:t>Aishah </a:t>
            </a:r>
            <a:r>
              <a:rPr lang="en-US" sz="3200" dirty="0" err="1">
                <a:solidFill>
                  <a:srgbClr val="000000"/>
                </a:solidFill>
                <a:cs typeface="+mj-cs"/>
              </a:rPr>
              <a:t>Alanazi</a:t>
            </a:r>
            <a:r>
              <a:rPr lang="en-US" sz="3200" dirty="0">
                <a:solidFill>
                  <a:srgbClr val="000000"/>
                </a:solidFill>
                <a:cs typeface="+mj-cs"/>
              </a:rPr>
              <a:t>, Hussain </a:t>
            </a:r>
            <a:r>
              <a:rPr lang="en-US" sz="3200" dirty="0" err="1">
                <a:solidFill>
                  <a:srgbClr val="000000"/>
                </a:solidFill>
                <a:cs typeface="+mj-cs"/>
              </a:rPr>
              <a:t>Alsultan</a:t>
            </a:r>
            <a:r>
              <a:rPr lang="en-US" sz="3200" dirty="0">
                <a:solidFill>
                  <a:srgbClr val="000000"/>
                </a:solidFill>
                <a:cs typeface="+mj-cs"/>
              </a:rPr>
              <a:t>,</a:t>
            </a:r>
            <a:r>
              <a:rPr lang="en-US" sz="3200" dirty="0">
                <a:solidFill>
                  <a:srgbClr val="000000"/>
                </a:solidFill>
                <a:cs typeface="TS Qamus Bold"/>
              </a:rPr>
              <a:t> </a:t>
            </a:r>
            <a:r>
              <a:rPr lang="en-US" sz="3200" dirty="0" err="1">
                <a:solidFill>
                  <a:srgbClr val="000000"/>
                </a:solidFill>
                <a:cs typeface="+mj-cs"/>
              </a:rPr>
              <a:t>Shaikha</a:t>
            </a:r>
            <a:r>
              <a:rPr lang="en-US" sz="3200" dirty="0">
                <a:solidFill>
                  <a:srgbClr val="000000"/>
                </a:solidFill>
                <a:cs typeface="+mj-cs"/>
              </a:rPr>
              <a:t> Saud</a:t>
            </a:r>
          </a:p>
        </p:txBody>
      </p:sp>
      <p:sp>
        <p:nvSpPr>
          <p:cNvPr id="12" name="TextBox 3">
            <a:extLst>
              <a:ext uri="{FF2B5EF4-FFF2-40B4-BE49-F238E27FC236}">
                <a16:creationId xmlns:a16="http://schemas.microsoft.com/office/drawing/2014/main" id="{7B3AC694-5077-46E5-8353-F3D888360B96}"/>
              </a:ext>
            </a:extLst>
          </p:cNvPr>
          <p:cNvSpPr txBox="1"/>
          <p:nvPr/>
        </p:nvSpPr>
        <p:spPr>
          <a:xfrm>
            <a:off x="-3581400" y="4914900"/>
            <a:ext cx="14969394" cy="1050929"/>
          </a:xfrm>
          <a:prstGeom prst="rect">
            <a:avLst/>
          </a:prstGeom>
        </p:spPr>
        <p:txBody>
          <a:bodyPr wrap="square" lIns="0" tIns="0" rIns="0" bIns="0" rtlCol="0" anchor="t">
            <a:spAutoFit/>
          </a:bodyPr>
          <a:lstStyle/>
          <a:p>
            <a:pPr algn="ctr">
              <a:lnSpc>
                <a:spcPts val="9840"/>
              </a:lnSpc>
            </a:pPr>
            <a:r>
              <a:rPr lang="en-US" sz="2800" dirty="0">
                <a:solidFill>
                  <a:srgbClr val="000000"/>
                </a:solidFill>
                <a:cs typeface="TS Qamus Bold"/>
              </a:rPr>
              <a:t>19 </a:t>
            </a:r>
            <a:r>
              <a:rPr lang="en-US" sz="3200" dirty="0">
                <a:solidFill>
                  <a:srgbClr val="000000"/>
                </a:solidFill>
                <a:cs typeface="TS Qamus Bold"/>
              </a:rPr>
              <a:t>December </a:t>
            </a:r>
            <a:r>
              <a:rPr lang="en-US" sz="2800" dirty="0">
                <a:solidFill>
                  <a:srgbClr val="000000"/>
                </a:solidFill>
                <a:cs typeface="TS Qamus Bold"/>
              </a:rPr>
              <a:t>2021 </a:t>
            </a:r>
          </a:p>
        </p:txBody>
      </p:sp>
      <p:pic>
        <p:nvPicPr>
          <p:cNvPr id="13" name="Picture 7">
            <a:extLst>
              <a:ext uri="{FF2B5EF4-FFF2-40B4-BE49-F238E27FC236}">
                <a16:creationId xmlns:a16="http://schemas.microsoft.com/office/drawing/2014/main" id="{26287327-055F-4956-81C4-16A323AC43D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782800" y="6172200"/>
            <a:ext cx="3314947" cy="4114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304800" y="1920240"/>
            <a:ext cx="17678400" cy="7162800"/>
            <a:chOff x="0" y="0"/>
            <a:chExt cx="5351919" cy="5621689"/>
          </a:xfrm>
        </p:grpSpPr>
        <p:sp>
          <p:nvSpPr>
            <p:cNvPr id="7" name="Freeform 7"/>
            <p:cNvSpPr/>
            <p:nvPr/>
          </p:nvSpPr>
          <p:spPr>
            <a:xfrm>
              <a:off x="0" y="0"/>
              <a:ext cx="5351919" cy="5621689"/>
            </a:xfrm>
            <a:custGeom>
              <a:avLst/>
              <a:gdLst/>
              <a:ahLst/>
              <a:cxnLst/>
              <a:rect l="l" t="t" r="r" b="b"/>
              <a:pathLst>
                <a:path w="5351919" h="5621689">
                  <a:moveTo>
                    <a:pt x="5227459" y="5621689"/>
                  </a:moveTo>
                  <a:lnTo>
                    <a:pt x="124460" y="5621689"/>
                  </a:lnTo>
                  <a:cubicBezTo>
                    <a:pt x="55880" y="5621689"/>
                    <a:pt x="0" y="5565809"/>
                    <a:pt x="0" y="5497229"/>
                  </a:cubicBezTo>
                  <a:lnTo>
                    <a:pt x="0" y="124460"/>
                  </a:lnTo>
                  <a:cubicBezTo>
                    <a:pt x="0" y="55880"/>
                    <a:pt x="55880" y="0"/>
                    <a:pt x="124460" y="0"/>
                  </a:cubicBezTo>
                  <a:lnTo>
                    <a:pt x="5227459" y="0"/>
                  </a:lnTo>
                  <a:cubicBezTo>
                    <a:pt x="5296039" y="0"/>
                    <a:pt x="5351919" y="55880"/>
                    <a:pt x="5351919" y="124460"/>
                  </a:cubicBezTo>
                  <a:lnTo>
                    <a:pt x="5351919" y="5497229"/>
                  </a:lnTo>
                  <a:cubicBezTo>
                    <a:pt x="5351919" y="5565809"/>
                    <a:pt x="5296039" y="5621689"/>
                    <a:pt x="5227459" y="5621689"/>
                  </a:cubicBezTo>
                  <a:close/>
                </a:path>
              </a:pathLst>
            </a:custGeom>
            <a:solidFill>
              <a:srgbClr val="F1F1F1">
                <a:alpha val="63922"/>
              </a:srgbClr>
            </a:solidFill>
          </p:spPr>
        </p:sp>
      </p:grpSp>
      <p:sp>
        <p:nvSpPr>
          <p:cNvPr id="34" name="TextBox 22">
            <a:extLst>
              <a:ext uri="{FF2B5EF4-FFF2-40B4-BE49-F238E27FC236}">
                <a16:creationId xmlns:a16="http://schemas.microsoft.com/office/drawing/2014/main" id="{99FEB1E6-1000-4C2B-91E1-D312DC1CDC91}"/>
              </a:ext>
            </a:extLst>
          </p:cNvPr>
          <p:cNvSpPr txBox="1"/>
          <p:nvPr/>
        </p:nvSpPr>
        <p:spPr>
          <a:xfrm>
            <a:off x="5943600" y="495300"/>
            <a:ext cx="6485941" cy="1090042"/>
          </a:xfrm>
          <a:prstGeom prst="rect">
            <a:avLst/>
          </a:prstGeom>
        </p:spPr>
        <p:txBody>
          <a:bodyPr wrap="square" lIns="0" tIns="0" rIns="0" bIns="0" rtlCol="0" anchor="t">
            <a:spAutoFit/>
          </a:bodyPr>
          <a:lstStyle/>
          <a:p>
            <a:pPr algn="ctr">
              <a:lnSpc>
                <a:spcPts val="8489"/>
              </a:lnSpc>
            </a:pPr>
            <a:r>
              <a:rPr lang="en-US" sz="7200" b="1" dirty="0">
                <a:solidFill>
                  <a:schemeClr val="tx1">
                    <a:lumMod val="95000"/>
                    <a:lumOff val="5000"/>
                  </a:schemeClr>
                </a:solidFill>
                <a:cs typeface="TS Qamus Bold"/>
              </a:rPr>
              <a:t>Data Analysis </a:t>
            </a:r>
            <a:endParaRPr lang="en-US" sz="7074" dirty="0">
              <a:solidFill>
                <a:schemeClr val="tx1">
                  <a:lumMod val="95000"/>
                  <a:lumOff val="5000"/>
                </a:schemeClr>
              </a:solidFill>
              <a:cs typeface="TS Qamus Bold"/>
            </a:endParaRPr>
          </a:p>
        </p:txBody>
      </p:sp>
      <p:pic>
        <p:nvPicPr>
          <p:cNvPr id="3" name="Picture 2">
            <a:extLst>
              <a:ext uri="{FF2B5EF4-FFF2-40B4-BE49-F238E27FC236}">
                <a16:creationId xmlns:a16="http://schemas.microsoft.com/office/drawing/2014/main" id="{35E0356A-E04C-4A8B-BF91-F9FA810B3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981" y="2738375"/>
            <a:ext cx="17280038" cy="5628385"/>
          </a:xfrm>
          <a:prstGeom prst="rect">
            <a:avLst/>
          </a:prstGeom>
        </p:spPr>
      </p:pic>
      <p:sp>
        <p:nvSpPr>
          <p:cNvPr id="9" name="TextBox 8">
            <a:extLst>
              <a:ext uri="{FF2B5EF4-FFF2-40B4-BE49-F238E27FC236}">
                <a16:creationId xmlns:a16="http://schemas.microsoft.com/office/drawing/2014/main" id="{6023D71D-5644-4D3D-9633-B242DF622A77}"/>
              </a:ext>
            </a:extLst>
          </p:cNvPr>
          <p:cNvSpPr txBox="1"/>
          <p:nvPr/>
        </p:nvSpPr>
        <p:spPr>
          <a:xfrm>
            <a:off x="2133600" y="2430598"/>
            <a:ext cx="6858000" cy="615553"/>
          </a:xfrm>
          <a:prstGeom prst="rect">
            <a:avLst/>
          </a:prstGeom>
          <a:noFill/>
        </p:spPr>
        <p:txBody>
          <a:bodyPr wrap="square">
            <a:spAutoFit/>
          </a:bodyPr>
          <a:lstStyle/>
          <a:p>
            <a:r>
              <a:rPr lang="en-US" b="1" i="0" dirty="0">
                <a:solidFill>
                  <a:srgbClr val="000000"/>
                </a:solidFill>
                <a:effectLst/>
                <a:latin typeface="Helvetica Neue"/>
              </a:rPr>
              <a:t>Edible and poisonous mushrooms based on gill-color</a:t>
            </a:r>
          </a:p>
          <a:p>
            <a:pPr algn="l"/>
            <a:endParaRPr lang="en-US" sz="1600" b="1" i="0" dirty="0">
              <a:solidFill>
                <a:srgbClr val="000000"/>
              </a:solidFill>
              <a:effectLst/>
              <a:latin typeface="Helvetica Neue"/>
            </a:endParaRPr>
          </a:p>
        </p:txBody>
      </p:sp>
      <p:sp>
        <p:nvSpPr>
          <p:cNvPr id="10" name="TextBox 9">
            <a:extLst>
              <a:ext uri="{FF2B5EF4-FFF2-40B4-BE49-F238E27FC236}">
                <a16:creationId xmlns:a16="http://schemas.microsoft.com/office/drawing/2014/main" id="{176BEE16-43C1-4376-8897-D2B993C4816B}"/>
              </a:ext>
            </a:extLst>
          </p:cNvPr>
          <p:cNvSpPr txBox="1"/>
          <p:nvPr/>
        </p:nvSpPr>
        <p:spPr>
          <a:xfrm>
            <a:off x="10094908" y="2247900"/>
            <a:ext cx="7788701" cy="1169551"/>
          </a:xfrm>
          <a:prstGeom prst="rect">
            <a:avLst/>
          </a:prstGeom>
          <a:noFill/>
        </p:spPr>
        <p:txBody>
          <a:bodyPr wrap="square">
            <a:spAutoFit/>
          </a:bodyPr>
          <a:lstStyle/>
          <a:p>
            <a:r>
              <a:rPr lang="en-US" b="1" i="0" dirty="0">
                <a:solidFill>
                  <a:srgbClr val="000000"/>
                </a:solidFill>
                <a:effectLst/>
                <a:latin typeface="Helvetica Neue"/>
              </a:rPr>
              <a:t>Edible and poisonous mushrooms based on gill-color stalk-color-below-ring</a:t>
            </a:r>
          </a:p>
          <a:p>
            <a:endParaRPr lang="en-US" b="1" i="0" dirty="0">
              <a:solidFill>
                <a:srgbClr val="000000"/>
              </a:solidFill>
              <a:effectLst/>
              <a:latin typeface="Helvetica Neue"/>
            </a:endParaRPr>
          </a:p>
          <a:p>
            <a:pPr algn="l"/>
            <a:endParaRPr lang="en-US" sz="1600" b="1" i="0" dirty="0">
              <a:solidFill>
                <a:srgbClr val="000000"/>
              </a:solidFill>
              <a:effectLst/>
              <a:latin typeface="Helvetica Neue"/>
            </a:endParaRPr>
          </a:p>
        </p:txBody>
      </p:sp>
    </p:spTree>
    <p:extLst>
      <p:ext uri="{BB962C8B-B14F-4D97-AF65-F5344CB8AC3E}">
        <p14:creationId xmlns:p14="http://schemas.microsoft.com/office/powerpoint/2010/main" val="118535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7" name="TextBox 3">
            <a:extLst>
              <a:ext uri="{FF2B5EF4-FFF2-40B4-BE49-F238E27FC236}">
                <a16:creationId xmlns:a16="http://schemas.microsoft.com/office/drawing/2014/main" id="{2A206B89-444F-4486-94F9-E90656D3C056}"/>
              </a:ext>
            </a:extLst>
          </p:cNvPr>
          <p:cNvSpPr txBox="1"/>
          <p:nvPr/>
        </p:nvSpPr>
        <p:spPr>
          <a:xfrm>
            <a:off x="248510" y="1487562"/>
            <a:ext cx="9352690" cy="1141338"/>
          </a:xfrm>
          <a:prstGeom prst="rect">
            <a:avLst/>
          </a:prstGeom>
        </p:spPr>
        <p:txBody>
          <a:bodyPr lIns="0" tIns="0" rIns="0" bIns="0" rtlCol="0" anchor="t">
            <a:spAutoFit/>
          </a:bodyPr>
          <a:lstStyle/>
          <a:p>
            <a:pPr algn="ctr">
              <a:lnSpc>
                <a:spcPts val="8909"/>
              </a:lnSpc>
            </a:pPr>
            <a:r>
              <a:rPr lang="en-US" sz="7200" b="1" dirty="0">
                <a:solidFill>
                  <a:schemeClr val="tx1">
                    <a:lumMod val="95000"/>
                    <a:lumOff val="5000"/>
                  </a:schemeClr>
                </a:solidFill>
                <a:cs typeface="TS Qamus Bold"/>
              </a:rPr>
              <a:t>Classification Models </a:t>
            </a:r>
          </a:p>
        </p:txBody>
      </p:sp>
      <p:pic>
        <p:nvPicPr>
          <p:cNvPr id="8" name="Graphic 7">
            <a:extLst>
              <a:ext uri="{FF2B5EF4-FFF2-40B4-BE49-F238E27FC236}">
                <a16:creationId xmlns:a16="http://schemas.microsoft.com/office/drawing/2014/main" id="{02B8B81D-8719-461A-8F91-04CB8B9A6CC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882908" y="4991100"/>
            <a:ext cx="3947892" cy="5143500"/>
          </a:xfrm>
          <a:prstGeom prst="rect">
            <a:avLst/>
          </a:prstGeom>
        </p:spPr>
      </p:pic>
      <p:pic>
        <p:nvPicPr>
          <p:cNvPr id="9" name="Graphic 8">
            <a:extLst>
              <a:ext uri="{FF2B5EF4-FFF2-40B4-BE49-F238E27FC236}">
                <a16:creationId xmlns:a16="http://schemas.microsoft.com/office/drawing/2014/main" id="{C6BDF860-9D2B-44EE-9B57-D31D72D5AC7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192000" y="6667500"/>
            <a:ext cx="2040205" cy="2209800"/>
          </a:xfrm>
          <a:prstGeom prst="rect">
            <a:avLst/>
          </a:prstGeom>
        </p:spPr>
      </p:pic>
      <p:cxnSp>
        <p:nvCxnSpPr>
          <p:cNvPr id="10" name="Straight Connector 9">
            <a:extLst>
              <a:ext uri="{FF2B5EF4-FFF2-40B4-BE49-F238E27FC236}">
                <a16:creationId xmlns:a16="http://schemas.microsoft.com/office/drawing/2014/main" id="{7B9E896B-5A31-42B0-84E6-56BB3F87CE37}"/>
              </a:ext>
            </a:extLst>
          </p:cNvPr>
          <p:cNvCxnSpPr>
            <a:cxnSpLocks/>
          </p:cNvCxnSpPr>
          <p:nvPr/>
        </p:nvCxnSpPr>
        <p:spPr>
          <a:xfrm flipH="1">
            <a:off x="1295400" y="2781300"/>
            <a:ext cx="7467600" cy="0"/>
          </a:xfrm>
          <a:prstGeom prst="line">
            <a:avLst/>
          </a:prstGeom>
          <a:ln w="5715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F1B19C6-5AA3-45CD-8F17-622BA13595C0}"/>
              </a:ext>
            </a:extLst>
          </p:cNvPr>
          <p:cNvSpPr txBox="1"/>
          <p:nvPr/>
        </p:nvSpPr>
        <p:spPr>
          <a:xfrm>
            <a:off x="1219200" y="3005941"/>
            <a:ext cx="9144000" cy="4401205"/>
          </a:xfrm>
          <a:prstGeom prst="rect">
            <a:avLst/>
          </a:prstGeom>
          <a:noFill/>
        </p:spPr>
        <p:txBody>
          <a:bodyPr wrap="square">
            <a:spAutoFit/>
          </a:bodyPr>
          <a:lstStyle/>
          <a:p>
            <a:pPr marL="342900" indent="-342900">
              <a:buAutoNum type="arabicPeriod"/>
            </a:pPr>
            <a:r>
              <a:rPr lang="en-US" sz="4000" dirty="0"/>
              <a:t> K-</a:t>
            </a:r>
            <a:r>
              <a:rPr lang="en-US" sz="4000" dirty="0" err="1"/>
              <a:t>NearestNeighbour</a:t>
            </a:r>
            <a:endParaRPr lang="en-US" sz="4000" dirty="0"/>
          </a:p>
          <a:p>
            <a:pPr marL="342900" indent="-342900">
              <a:buAutoNum type="arabicPeriod"/>
            </a:pPr>
            <a:r>
              <a:rPr lang="en-US" sz="4000" dirty="0"/>
              <a:t> Random Forest Classifier</a:t>
            </a:r>
          </a:p>
          <a:p>
            <a:pPr marL="342900" indent="-342900">
              <a:buAutoNum type="arabicPeriod"/>
            </a:pPr>
            <a:r>
              <a:rPr lang="en-US" sz="4000" dirty="0"/>
              <a:t> Decision Tree </a:t>
            </a:r>
          </a:p>
          <a:p>
            <a:pPr marL="342900" indent="-342900">
              <a:buAutoNum type="arabicPeriod"/>
            </a:pPr>
            <a:r>
              <a:rPr lang="en-US" sz="4000" dirty="0"/>
              <a:t> Logistic Regression </a:t>
            </a:r>
          </a:p>
          <a:p>
            <a:pPr marL="342900" indent="-342900">
              <a:buAutoNum type="arabicPeriod"/>
            </a:pPr>
            <a:r>
              <a:rPr lang="en-US" sz="4000" dirty="0"/>
              <a:t> Naive Bayes </a:t>
            </a:r>
          </a:p>
          <a:p>
            <a:pPr marL="342900" indent="-342900">
              <a:buAutoNum type="arabicPeriod"/>
            </a:pPr>
            <a:r>
              <a:rPr lang="en-US" sz="4000" dirty="0"/>
              <a:t> Support Vector Classifier</a:t>
            </a:r>
          </a:p>
          <a:p>
            <a:pPr marL="342900" indent="-342900">
              <a:buAutoNum type="arabicPeriod"/>
            </a:pPr>
            <a:r>
              <a:rPr lang="en-US" sz="4000" dirty="0"/>
              <a:t> Extreme Gradient Boost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3186327" y="736849"/>
            <a:ext cx="11915345" cy="1231106"/>
          </a:xfrm>
          <a:prstGeom prst="rect">
            <a:avLst/>
          </a:prstGeom>
        </p:spPr>
        <p:txBody>
          <a:bodyPr wrap="square" lIns="0" tIns="0" rIns="0" bIns="0" rtlCol="0" anchor="t">
            <a:spAutoFit/>
          </a:bodyPr>
          <a:lstStyle/>
          <a:p>
            <a:pPr algn="l"/>
            <a:r>
              <a:rPr lang="en-US" sz="8000" b="1" i="0" dirty="0">
                <a:solidFill>
                  <a:srgbClr val="000000"/>
                </a:solidFill>
                <a:effectLst/>
                <a:latin typeface="Helvetica Neue"/>
              </a:rPr>
              <a:t>K-Nearest </a:t>
            </a:r>
            <a:r>
              <a:rPr lang="en-US" sz="8000" b="1" i="0" dirty="0" err="1">
                <a:solidFill>
                  <a:srgbClr val="000000"/>
                </a:solidFill>
                <a:effectLst/>
                <a:latin typeface="Helvetica Neue"/>
              </a:rPr>
              <a:t>Neighbour</a:t>
            </a:r>
            <a:endParaRPr lang="en-US" sz="8000" b="1" i="0" dirty="0">
              <a:solidFill>
                <a:srgbClr val="000000"/>
              </a:solidFill>
              <a:effectLst/>
              <a:latin typeface="Helvetica Neue"/>
            </a:endParaRPr>
          </a:p>
        </p:txBody>
      </p:sp>
      <p:pic>
        <p:nvPicPr>
          <p:cNvPr id="2050" name="Picture 2">
            <a:extLst>
              <a:ext uri="{FF2B5EF4-FFF2-40B4-BE49-F238E27FC236}">
                <a16:creationId xmlns:a16="http://schemas.microsoft.com/office/drawing/2014/main" id="{49182ED5-E8F2-4BFA-8823-827CD5793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3086100"/>
            <a:ext cx="7013613" cy="502067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FD599E6F-027F-4F0F-8366-2F51EBAED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77" y="4152900"/>
            <a:ext cx="8506603" cy="2819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1053920" y="647700"/>
            <a:ext cx="11915345" cy="1231106"/>
          </a:xfrm>
          <a:prstGeom prst="rect">
            <a:avLst/>
          </a:prstGeom>
        </p:spPr>
        <p:txBody>
          <a:bodyPr wrap="square" lIns="0" tIns="0" rIns="0" bIns="0" rtlCol="0" anchor="t">
            <a:spAutoFit/>
          </a:bodyPr>
          <a:lstStyle/>
          <a:p>
            <a:pPr algn="l"/>
            <a:r>
              <a:rPr lang="en-US" sz="8000" b="1" i="0" dirty="0">
                <a:solidFill>
                  <a:srgbClr val="000000"/>
                </a:solidFill>
                <a:effectLst/>
                <a:latin typeface="Helvetica Neue"/>
              </a:rPr>
              <a:t>Random Forest</a:t>
            </a:r>
          </a:p>
        </p:txBody>
      </p:sp>
      <p:pic>
        <p:nvPicPr>
          <p:cNvPr id="3074" name="Picture 2">
            <a:extLst>
              <a:ext uri="{FF2B5EF4-FFF2-40B4-BE49-F238E27FC236}">
                <a16:creationId xmlns:a16="http://schemas.microsoft.com/office/drawing/2014/main" id="{B1856995-D3FB-4D59-98C0-53DC63384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0325" y="2972997"/>
            <a:ext cx="7077075" cy="50661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61C9039-F5F1-4F4A-A6EF-79448F6E9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76700"/>
            <a:ext cx="8587799" cy="2971800"/>
          </a:xfrm>
          <a:prstGeom prst="rect">
            <a:avLst/>
          </a:prstGeom>
        </p:spPr>
      </p:pic>
    </p:spTree>
    <p:extLst>
      <p:ext uri="{BB962C8B-B14F-4D97-AF65-F5344CB8AC3E}">
        <p14:creationId xmlns:p14="http://schemas.microsoft.com/office/powerpoint/2010/main" val="269006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1053920" y="647700"/>
            <a:ext cx="11915345" cy="1231106"/>
          </a:xfrm>
          <a:prstGeom prst="rect">
            <a:avLst/>
          </a:prstGeom>
        </p:spPr>
        <p:txBody>
          <a:bodyPr wrap="square" lIns="0" tIns="0" rIns="0" bIns="0" rtlCol="0" anchor="t">
            <a:spAutoFit/>
          </a:bodyPr>
          <a:lstStyle/>
          <a:p>
            <a:pPr algn="l"/>
            <a:r>
              <a:rPr lang="en-US" sz="8000" b="1" i="0" dirty="0">
                <a:solidFill>
                  <a:srgbClr val="000000"/>
                </a:solidFill>
                <a:effectLst/>
                <a:latin typeface="Helvetica Neue"/>
              </a:rPr>
              <a:t>Decision Tree </a:t>
            </a:r>
          </a:p>
        </p:txBody>
      </p:sp>
      <p:pic>
        <p:nvPicPr>
          <p:cNvPr id="4098" name="Picture 2">
            <a:extLst>
              <a:ext uri="{FF2B5EF4-FFF2-40B4-BE49-F238E27FC236}">
                <a16:creationId xmlns:a16="http://schemas.microsoft.com/office/drawing/2014/main" id="{DF4C4EA4-E7FC-4675-BF18-D5E2B5779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1725" y="3160176"/>
            <a:ext cx="7229475" cy="517519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17CB9DF-D5CF-45A2-BE0F-7BCD0DF6E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464" y="3869656"/>
            <a:ext cx="8318680" cy="3385887"/>
          </a:xfrm>
          <a:prstGeom prst="rect">
            <a:avLst/>
          </a:prstGeom>
        </p:spPr>
      </p:pic>
    </p:spTree>
    <p:extLst>
      <p:ext uri="{BB962C8B-B14F-4D97-AF65-F5344CB8AC3E}">
        <p14:creationId xmlns:p14="http://schemas.microsoft.com/office/powerpoint/2010/main" val="1269711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1053920" y="647700"/>
            <a:ext cx="11915345" cy="1231106"/>
          </a:xfrm>
          <a:prstGeom prst="rect">
            <a:avLst/>
          </a:prstGeom>
        </p:spPr>
        <p:txBody>
          <a:bodyPr wrap="square" lIns="0" tIns="0" rIns="0" bIns="0" rtlCol="0" anchor="t">
            <a:spAutoFit/>
          </a:bodyPr>
          <a:lstStyle/>
          <a:p>
            <a:pPr algn="l"/>
            <a:r>
              <a:rPr lang="en-US" sz="8000" b="1" i="0" dirty="0">
                <a:solidFill>
                  <a:srgbClr val="000000"/>
                </a:solidFill>
                <a:effectLst/>
                <a:latin typeface="Helvetica Neue"/>
              </a:rPr>
              <a:t>Logistic Regression</a:t>
            </a:r>
          </a:p>
        </p:txBody>
      </p:sp>
      <p:pic>
        <p:nvPicPr>
          <p:cNvPr id="5122" name="Picture 2">
            <a:extLst>
              <a:ext uri="{FF2B5EF4-FFF2-40B4-BE49-F238E27FC236}">
                <a16:creationId xmlns:a16="http://schemas.microsoft.com/office/drawing/2014/main" id="{7BBCAE41-F050-4C18-AC4C-A459797A0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4975" y="3045995"/>
            <a:ext cx="6924675" cy="50332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4CEA25D-BCFB-4335-B0F0-FD66C1FC6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965" y="3956196"/>
            <a:ext cx="8449678" cy="3212805"/>
          </a:xfrm>
          <a:prstGeom prst="rect">
            <a:avLst/>
          </a:prstGeom>
        </p:spPr>
      </p:pic>
    </p:spTree>
    <p:extLst>
      <p:ext uri="{BB962C8B-B14F-4D97-AF65-F5344CB8AC3E}">
        <p14:creationId xmlns:p14="http://schemas.microsoft.com/office/powerpoint/2010/main" val="148579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1053920" y="647700"/>
            <a:ext cx="11915345" cy="2462213"/>
          </a:xfrm>
          <a:prstGeom prst="rect">
            <a:avLst/>
          </a:prstGeom>
        </p:spPr>
        <p:txBody>
          <a:bodyPr wrap="square" lIns="0" tIns="0" rIns="0" bIns="0" rtlCol="0" anchor="t">
            <a:spAutoFit/>
          </a:bodyPr>
          <a:lstStyle/>
          <a:p>
            <a:r>
              <a:rPr lang="en-US" sz="8000" b="1" i="0" dirty="0">
                <a:solidFill>
                  <a:srgbClr val="000000"/>
                </a:solidFill>
                <a:effectLst/>
                <a:latin typeface="Helvetica Neue"/>
              </a:rPr>
              <a:t>Naive Bayes</a:t>
            </a:r>
          </a:p>
          <a:p>
            <a:pPr algn="l"/>
            <a:endParaRPr lang="en-US" sz="8000" b="1" i="0" dirty="0">
              <a:solidFill>
                <a:srgbClr val="000000"/>
              </a:solidFill>
              <a:effectLst/>
              <a:latin typeface="Helvetica Neue"/>
            </a:endParaRPr>
          </a:p>
        </p:txBody>
      </p:sp>
      <p:pic>
        <p:nvPicPr>
          <p:cNvPr id="6146" name="Picture 2">
            <a:extLst>
              <a:ext uri="{FF2B5EF4-FFF2-40B4-BE49-F238E27FC236}">
                <a16:creationId xmlns:a16="http://schemas.microsoft.com/office/drawing/2014/main" id="{06DBD92B-49CC-46CA-A74A-57FDA1743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0" y="3107771"/>
            <a:ext cx="7101698" cy="50837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6CE7895-17DD-4F78-99A0-5D730643B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022" y="3848100"/>
            <a:ext cx="8427578" cy="3410898"/>
          </a:xfrm>
          <a:prstGeom prst="rect">
            <a:avLst/>
          </a:prstGeom>
        </p:spPr>
      </p:pic>
    </p:spTree>
    <p:extLst>
      <p:ext uri="{BB962C8B-B14F-4D97-AF65-F5344CB8AC3E}">
        <p14:creationId xmlns:p14="http://schemas.microsoft.com/office/powerpoint/2010/main" val="1560309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1053920" y="647700"/>
            <a:ext cx="14033680" cy="1231106"/>
          </a:xfrm>
          <a:prstGeom prst="rect">
            <a:avLst/>
          </a:prstGeom>
        </p:spPr>
        <p:txBody>
          <a:bodyPr wrap="square" lIns="0" tIns="0" rIns="0" bIns="0" rtlCol="0" anchor="t">
            <a:spAutoFit/>
          </a:bodyPr>
          <a:lstStyle/>
          <a:p>
            <a:r>
              <a:rPr lang="en-US" sz="8000" b="1" i="0" dirty="0">
                <a:solidFill>
                  <a:srgbClr val="000000"/>
                </a:solidFill>
                <a:effectLst/>
                <a:latin typeface="Helvetica Neue"/>
              </a:rPr>
              <a:t>Support Vector Classifier</a:t>
            </a:r>
          </a:p>
        </p:txBody>
      </p:sp>
      <p:pic>
        <p:nvPicPr>
          <p:cNvPr id="7170" name="Picture 2">
            <a:extLst>
              <a:ext uri="{FF2B5EF4-FFF2-40B4-BE49-F238E27FC236}">
                <a16:creationId xmlns:a16="http://schemas.microsoft.com/office/drawing/2014/main" id="{AD6EFA26-466C-42FF-8188-EC0FDFB5F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413" y="3390900"/>
            <a:ext cx="6467475" cy="46297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F557313-D8F2-4E26-8508-6975C3293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3865995"/>
            <a:ext cx="8412618" cy="3360380"/>
          </a:xfrm>
          <a:prstGeom prst="rect">
            <a:avLst/>
          </a:prstGeom>
        </p:spPr>
      </p:pic>
    </p:spTree>
    <p:extLst>
      <p:ext uri="{BB962C8B-B14F-4D97-AF65-F5344CB8AC3E}">
        <p14:creationId xmlns:p14="http://schemas.microsoft.com/office/powerpoint/2010/main" val="3527037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366413" y="2620374"/>
            <a:ext cx="6781800" cy="5715000"/>
            <a:chOff x="0" y="0"/>
            <a:chExt cx="2188406" cy="2252417"/>
          </a:xfrm>
        </p:grpSpPr>
        <p:sp>
          <p:nvSpPr>
            <p:cNvPr id="8" name="Freeform 8"/>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grpSp>
        <p:nvGrpSpPr>
          <p:cNvPr id="9" name="Group 9"/>
          <p:cNvGrpSpPr/>
          <p:nvPr/>
        </p:nvGrpSpPr>
        <p:grpSpPr>
          <a:xfrm>
            <a:off x="820011" y="3695700"/>
            <a:ext cx="8683587" cy="3733800"/>
            <a:chOff x="0" y="0"/>
            <a:chExt cx="2188406" cy="2252417"/>
          </a:xfrm>
        </p:grpSpPr>
        <p:sp>
          <p:nvSpPr>
            <p:cNvPr id="10" name="Freeform 10"/>
            <p:cNvSpPr/>
            <p:nvPr/>
          </p:nvSpPr>
          <p:spPr>
            <a:xfrm>
              <a:off x="0" y="0"/>
              <a:ext cx="2188406" cy="2252417"/>
            </a:xfrm>
            <a:custGeom>
              <a:avLst/>
              <a:gdLst/>
              <a:ahLst/>
              <a:cxnLst/>
              <a:rect l="l" t="t" r="r" b="b"/>
              <a:pathLst>
                <a:path w="2188406" h="2252417">
                  <a:moveTo>
                    <a:pt x="2063946" y="2252417"/>
                  </a:moveTo>
                  <a:lnTo>
                    <a:pt x="124460" y="2252417"/>
                  </a:lnTo>
                  <a:cubicBezTo>
                    <a:pt x="55880" y="2252417"/>
                    <a:pt x="0" y="2196537"/>
                    <a:pt x="0" y="2127957"/>
                  </a:cubicBezTo>
                  <a:lnTo>
                    <a:pt x="0" y="124460"/>
                  </a:lnTo>
                  <a:cubicBezTo>
                    <a:pt x="0" y="55880"/>
                    <a:pt x="55880" y="0"/>
                    <a:pt x="124460" y="0"/>
                  </a:cubicBezTo>
                  <a:lnTo>
                    <a:pt x="2063946" y="0"/>
                  </a:lnTo>
                  <a:cubicBezTo>
                    <a:pt x="2132526" y="0"/>
                    <a:pt x="2188406" y="55880"/>
                    <a:pt x="2188406" y="124460"/>
                  </a:cubicBezTo>
                  <a:lnTo>
                    <a:pt x="2188406" y="2127957"/>
                  </a:lnTo>
                  <a:cubicBezTo>
                    <a:pt x="2188406" y="2196537"/>
                    <a:pt x="2132526" y="2252417"/>
                    <a:pt x="2063946" y="2252417"/>
                  </a:cubicBezTo>
                  <a:close/>
                </a:path>
              </a:pathLst>
            </a:custGeom>
            <a:solidFill>
              <a:srgbClr val="F1F1F1">
                <a:alpha val="63922"/>
              </a:srgbClr>
            </a:solidFill>
          </p:spPr>
        </p:sp>
      </p:grpSp>
      <p:sp>
        <p:nvSpPr>
          <p:cNvPr id="23" name="TextBox 3">
            <a:extLst>
              <a:ext uri="{FF2B5EF4-FFF2-40B4-BE49-F238E27FC236}">
                <a16:creationId xmlns:a16="http://schemas.microsoft.com/office/drawing/2014/main" id="{B3CB69E1-8848-4E2C-A652-06E519CFFB52}"/>
              </a:ext>
            </a:extLst>
          </p:cNvPr>
          <p:cNvSpPr txBox="1"/>
          <p:nvPr/>
        </p:nvSpPr>
        <p:spPr>
          <a:xfrm>
            <a:off x="1053920" y="647700"/>
            <a:ext cx="14033680" cy="1231106"/>
          </a:xfrm>
          <a:prstGeom prst="rect">
            <a:avLst/>
          </a:prstGeom>
        </p:spPr>
        <p:txBody>
          <a:bodyPr wrap="square" lIns="0" tIns="0" rIns="0" bIns="0" rtlCol="0" anchor="t">
            <a:spAutoFit/>
          </a:bodyPr>
          <a:lstStyle/>
          <a:p>
            <a:pPr algn="l"/>
            <a:r>
              <a:rPr lang="en-US" sz="8000" b="1" i="0" dirty="0">
                <a:solidFill>
                  <a:srgbClr val="000000"/>
                </a:solidFill>
                <a:effectLst/>
                <a:latin typeface="Helvetica Neue"/>
              </a:rPr>
              <a:t>Extreme Gradient Boost</a:t>
            </a:r>
          </a:p>
        </p:txBody>
      </p:sp>
      <p:pic>
        <p:nvPicPr>
          <p:cNvPr id="8194" name="Picture 2">
            <a:extLst>
              <a:ext uri="{FF2B5EF4-FFF2-40B4-BE49-F238E27FC236}">
                <a16:creationId xmlns:a16="http://schemas.microsoft.com/office/drawing/2014/main" id="{39556C34-CF27-46BB-B9C9-C37F02207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413" y="3390900"/>
            <a:ext cx="6702387" cy="47978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0B46149-4297-43F6-B03C-E200B6679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924300"/>
            <a:ext cx="8482514" cy="3276600"/>
          </a:xfrm>
          <a:prstGeom prst="rect">
            <a:avLst/>
          </a:prstGeom>
        </p:spPr>
      </p:pic>
    </p:spTree>
    <p:extLst>
      <p:ext uri="{BB962C8B-B14F-4D97-AF65-F5344CB8AC3E}">
        <p14:creationId xmlns:p14="http://schemas.microsoft.com/office/powerpoint/2010/main" val="4278226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D2362-87CC-4C91-AA0E-5BDA84E08CA0}"/>
              </a:ext>
            </a:extLst>
          </p:cNvPr>
          <p:cNvSpPr txBox="1"/>
          <p:nvPr/>
        </p:nvSpPr>
        <p:spPr>
          <a:xfrm>
            <a:off x="3638550" y="3116640"/>
            <a:ext cx="11010900" cy="1569660"/>
          </a:xfrm>
          <a:prstGeom prst="rect">
            <a:avLst/>
          </a:prstGeom>
          <a:noFill/>
        </p:spPr>
        <p:txBody>
          <a:bodyPr wrap="square">
            <a:spAutoFit/>
          </a:bodyPr>
          <a:lstStyle/>
          <a:p>
            <a:pPr algn="ctr"/>
            <a:r>
              <a:rPr lang="en-US" sz="9600" b="1" dirty="0"/>
              <a:t>THE BEST MODEL IS </a:t>
            </a:r>
          </a:p>
        </p:txBody>
      </p:sp>
      <p:pic>
        <p:nvPicPr>
          <p:cNvPr id="13" name="Picture 12">
            <a:extLst>
              <a:ext uri="{FF2B5EF4-FFF2-40B4-BE49-F238E27FC236}">
                <a16:creationId xmlns:a16="http://schemas.microsoft.com/office/drawing/2014/main" id="{338C7448-E73C-45C0-915C-10D7AA0597FD}"/>
              </a:ext>
            </a:extLst>
          </p:cNvPr>
          <p:cNvPicPr>
            <a:picLocks noChangeAspect="1"/>
          </p:cNvPicPr>
          <p:nvPr/>
        </p:nvPicPr>
        <p:blipFill>
          <a:blip r:embed="rId2"/>
          <a:stretch>
            <a:fillRect/>
          </a:stretch>
        </p:blipFill>
        <p:spPr>
          <a:xfrm>
            <a:off x="5295900" y="4738652"/>
            <a:ext cx="7696200" cy="17240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2"/>
          <p:cNvSpPr txBox="1"/>
          <p:nvPr/>
        </p:nvSpPr>
        <p:spPr>
          <a:xfrm>
            <a:off x="4191000" y="143076"/>
            <a:ext cx="9220200" cy="980012"/>
          </a:xfrm>
          <a:prstGeom prst="rect">
            <a:avLst/>
          </a:prstGeom>
        </p:spPr>
        <p:txBody>
          <a:bodyPr wrap="square" lIns="0" tIns="0" rIns="0" bIns="0" rtlCol="0" anchor="t">
            <a:spAutoFit/>
          </a:bodyPr>
          <a:lstStyle/>
          <a:p>
            <a:pPr algn="ctr">
              <a:lnSpc>
                <a:spcPts val="8489"/>
              </a:lnSpc>
            </a:pPr>
            <a:r>
              <a:rPr lang="en-US" sz="4800" b="1" dirty="0">
                <a:solidFill>
                  <a:schemeClr val="tx1">
                    <a:lumMod val="95000"/>
                    <a:lumOff val="5000"/>
                  </a:schemeClr>
                </a:solidFill>
                <a:cs typeface="TS Qamus Bold"/>
              </a:rPr>
              <a:t>Table of contents: </a:t>
            </a:r>
          </a:p>
        </p:txBody>
      </p:sp>
      <p:grpSp>
        <p:nvGrpSpPr>
          <p:cNvPr id="29" name="Group 2">
            <a:extLst>
              <a:ext uri="{FF2B5EF4-FFF2-40B4-BE49-F238E27FC236}">
                <a16:creationId xmlns:a16="http://schemas.microsoft.com/office/drawing/2014/main" id="{B1381745-6C1A-4BB2-9B00-926C3B6E70AA}"/>
              </a:ext>
            </a:extLst>
          </p:cNvPr>
          <p:cNvGrpSpPr/>
          <p:nvPr/>
        </p:nvGrpSpPr>
        <p:grpSpPr>
          <a:xfrm>
            <a:off x="5867400" y="1409700"/>
            <a:ext cx="5562600" cy="990600"/>
            <a:chOff x="0" y="0"/>
            <a:chExt cx="4750317" cy="660400"/>
          </a:xfrm>
        </p:grpSpPr>
        <p:sp>
          <p:nvSpPr>
            <p:cNvPr id="30" name="Freeform 3">
              <a:extLst>
                <a:ext uri="{FF2B5EF4-FFF2-40B4-BE49-F238E27FC236}">
                  <a16:creationId xmlns:a16="http://schemas.microsoft.com/office/drawing/2014/main" id="{E7CAF60C-6D38-4514-857E-A090A5C72C42}"/>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40" name="TextBox 39">
            <a:extLst>
              <a:ext uri="{FF2B5EF4-FFF2-40B4-BE49-F238E27FC236}">
                <a16:creationId xmlns:a16="http://schemas.microsoft.com/office/drawing/2014/main" id="{C84E0558-F285-4F28-AE9E-8AC1ECD80F51}"/>
              </a:ext>
            </a:extLst>
          </p:cNvPr>
          <p:cNvSpPr txBox="1"/>
          <p:nvPr/>
        </p:nvSpPr>
        <p:spPr>
          <a:xfrm>
            <a:off x="6705600" y="1548825"/>
            <a:ext cx="3764280" cy="1077218"/>
          </a:xfrm>
          <a:prstGeom prst="rect">
            <a:avLst/>
          </a:prstGeom>
          <a:noFill/>
        </p:spPr>
        <p:txBody>
          <a:bodyPr wrap="square" rtlCol="0">
            <a:spAutoFit/>
          </a:bodyPr>
          <a:lstStyle/>
          <a:p>
            <a:pPr algn="ctr"/>
            <a:r>
              <a:rPr lang="en-US" sz="3200" dirty="0">
                <a:solidFill>
                  <a:schemeClr val="tx1">
                    <a:lumMod val="95000"/>
                    <a:lumOff val="5000"/>
                  </a:schemeClr>
                </a:solidFill>
                <a:cs typeface="TS Qamus Bold"/>
              </a:rPr>
              <a:t>Introduction</a:t>
            </a:r>
          </a:p>
          <a:p>
            <a:pPr algn="ctr"/>
            <a:r>
              <a:rPr lang="en-US" sz="3200" dirty="0"/>
              <a:t> </a:t>
            </a:r>
          </a:p>
        </p:txBody>
      </p:sp>
      <p:grpSp>
        <p:nvGrpSpPr>
          <p:cNvPr id="41" name="Group 2">
            <a:extLst>
              <a:ext uri="{FF2B5EF4-FFF2-40B4-BE49-F238E27FC236}">
                <a16:creationId xmlns:a16="http://schemas.microsoft.com/office/drawing/2014/main" id="{EF9160CF-1FE3-4DF3-B549-1B198D1E2833}"/>
              </a:ext>
            </a:extLst>
          </p:cNvPr>
          <p:cNvGrpSpPr/>
          <p:nvPr/>
        </p:nvGrpSpPr>
        <p:grpSpPr>
          <a:xfrm>
            <a:off x="5882640" y="5219700"/>
            <a:ext cx="5562600" cy="990600"/>
            <a:chOff x="0" y="0"/>
            <a:chExt cx="4750317" cy="660400"/>
          </a:xfrm>
        </p:grpSpPr>
        <p:sp>
          <p:nvSpPr>
            <p:cNvPr id="46" name="Freeform 3">
              <a:extLst>
                <a:ext uri="{FF2B5EF4-FFF2-40B4-BE49-F238E27FC236}">
                  <a16:creationId xmlns:a16="http://schemas.microsoft.com/office/drawing/2014/main" id="{5B1B2793-5006-4124-93BC-50DCFB6C7827}"/>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id="47" name="Group 2">
            <a:extLst>
              <a:ext uri="{FF2B5EF4-FFF2-40B4-BE49-F238E27FC236}">
                <a16:creationId xmlns:a16="http://schemas.microsoft.com/office/drawing/2014/main" id="{59EC3321-BBE0-4CEB-84AA-8F23E5619FD7}"/>
              </a:ext>
            </a:extLst>
          </p:cNvPr>
          <p:cNvGrpSpPr/>
          <p:nvPr/>
        </p:nvGrpSpPr>
        <p:grpSpPr>
          <a:xfrm>
            <a:off x="5867400" y="2628900"/>
            <a:ext cx="5562600" cy="990600"/>
            <a:chOff x="0" y="0"/>
            <a:chExt cx="4750317" cy="660400"/>
          </a:xfrm>
        </p:grpSpPr>
        <p:sp>
          <p:nvSpPr>
            <p:cNvPr id="48" name="Freeform 3">
              <a:extLst>
                <a:ext uri="{FF2B5EF4-FFF2-40B4-BE49-F238E27FC236}">
                  <a16:creationId xmlns:a16="http://schemas.microsoft.com/office/drawing/2014/main" id="{ADBBEB51-4691-4D18-A9DB-9BF2C76FB287}"/>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id="49" name="Group 2">
            <a:extLst>
              <a:ext uri="{FF2B5EF4-FFF2-40B4-BE49-F238E27FC236}">
                <a16:creationId xmlns:a16="http://schemas.microsoft.com/office/drawing/2014/main" id="{B28C6B1C-573D-4AC5-BF0A-C5B4A2DFA2D9}"/>
              </a:ext>
            </a:extLst>
          </p:cNvPr>
          <p:cNvGrpSpPr/>
          <p:nvPr/>
        </p:nvGrpSpPr>
        <p:grpSpPr>
          <a:xfrm>
            <a:off x="5867400" y="3924300"/>
            <a:ext cx="5562600" cy="990600"/>
            <a:chOff x="0" y="0"/>
            <a:chExt cx="4750317" cy="660400"/>
          </a:xfrm>
        </p:grpSpPr>
        <p:sp>
          <p:nvSpPr>
            <p:cNvPr id="50" name="Freeform 3">
              <a:extLst>
                <a:ext uri="{FF2B5EF4-FFF2-40B4-BE49-F238E27FC236}">
                  <a16:creationId xmlns:a16="http://schemas.microsoft.com/office/drawing/2014/main" id="{67DF3D9B-7851-491A-BE93-4D100D3BF44C}"/>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51" name="TextBox 50">
            <a:extLst>
              <a:ext uri="{FF2B5EF4-FFF2-40B4-BE49-F238E27FC236}">
                <a16:creationId xmlns:a16="http://schemas.microsoft.com/office/drawing/2014/main" id="{7F2E18B9-FF27-43D5-BE98-F14DE007C6B7}"/>
              </a:ext>
            </a:extLst>
          </p:cNvPr>
          <p:cNvSpPr txBox="1"/>
          <p:nvPr/>
        </p:nvSpPr>
        <p:spPr>
          <a:xfrm>
            <a:off x="6705600" y="2400300"/>
            <a:ext cx="3764280" cy="1018227"/>
          </a:xfrm>
          <a:prstGeom prst="rect">
            <a:avLst/>
          </a:prstGeom>
          <a:noFill/>
        </p:spPr>
        <p:txBody>
          <a:bodyPr wrap="square" rtlCol="0">
            <a:spAutoFit/>
          </a:bodyPr>
          <a:lstStyle/>
          <a:p>
            <a:pPr algn="ctr">
              <a:lnSpc>
                <a:spcPts val="8489"/>
              </a:lnSpc>
            </a:pPr>
            <a:r>
              <a:rPr lang="en-US" sz="3200" dirty="0">
                <a:solidFill>
                  <a:schemeClr val="tx1">
                    <a:lumMod val="95000"/>
                    <a:lumOff val="5000"/>
                  </a:schemeClr>
                </a:solidFill>
              </a:rPr>
              <a:t>Methodology</a:t>
            </a:r>
            <a:r>
              <a:rPr lang="en-US" sz="3200" dirty="0"/>
              <a:t> </a:t>
            </a:r>
          </a:p>
        </p:txBody>
      </p:sp>
      <p:sp>
        <p:nvSpPr>
          <p:cNvPr id="53" name="TextBox 52">
            <a:extLst>
              <a:ext uri="{FF2B5EF4-FFF2-40B4-BE49-F238E27FC236}">
                <a16:creationId xmlns:a16="http://schemas.microsoft.com/office/drawing/2014/main" id="{2086A4F7-11EF-4CF7-A199-7CBD81BA4932}"/>
              </a:ext>
            </a:extLst>
          </p:cNvPr>
          <p:cNvSpPr txBox="1"/>
          <p:nvPr/>
        </p:nvSpPr>
        <p:spPr>
          <a:xfrm>
            <a:off x="6705600" y="3668073"/>
            <a:ext cx="3764280" cy="1018227"/>
          </a:xfrm>
          <a:prstGeom prst="rect">
            <a:avLst/>
          </a:prstGeom>
          <a:noFill/>
        </p:spPr>
        <p:txBody>
          <a:bodyPr wrap="square" rtlCol="0">
            <a:spAutoFit/>
          </a:bodyPr>
          <a:lstStyle/>
          <a:p>
            <a:pPr algn="ctr">
              <a:lnSpc>
                <a:spcPts val="8489"/>
              </a:lnSpc>
            </a:pPr>
            <a:r>
              <a:rPr lang="en-US" sz="3200" dirty="0">
                <a:solidFill>
                  <a:schemeClr val="tx1">
                    <a:lumMod val="95000"/>
                    <a:lumOff val="5000"/>
                  </a:schemeClr>
                </a:solidFill>
                <a:cs typeface="TS Qamus Bold"/>
              </a:rPr>
              <a:t>Dataset</a:t>
            </a:r>
            <a:r>
              <a:rPr lang="en-US" sz="3200" dirty="0"/>
              <a:t> </a:t>
            </a:r>
          </a:p>
        </p:txBody>
      </p:sp>
      <p:sp>
        <p:nvSpPr>
          <p:cNvPr id="54" name="TextBox 53">
            <a:extLst>
              <a:ext uri="{FF2B5EF4-FFF2-40B4-BE49-F238E27FC236}">
                <a16:creationId xmlns:a16="http://schemas.microsoft.com/office/drawing/2014/main" id="{648A2AC0-AD37-4CF4-A538-3008B71A2EA5}"/>
              </a:ext>
            </a:extLst>
          </p:cNvPr>
          <p:cNvSpPr txBox="1"/>
          <p:nvPr/>
        </p:nvSpPr>
        <p:spPr>
          <a:xfrm>
            <a:off x="6690360" y="4991100"/>
            <a:ext cx="3764280" cy="1018227"/>
          </a:xfrm>
          <a:prstGeom prst="rect">
            <a:avLst/>
          </a:prstGeom>
          <a:noFill/>
        </p:spPr>
        <p:txBody>
          <a:bodyPr wrap="square" rtlCol="0">
            <a:spAutoFit/>
          </a:bodyPr>
          <a:lstStyle/>
          <a:p>
            <a:pPr algn="ctr">
              <a:lnSpc>
                <a:spcPts val="8489"/>
              </a:lnSpc>
            </a:pPr>
            <a:r>
              <a:rPr lang="en-US" sz="3200" dirty="0">
                <a:solidFill>
                  <a:schemeClr val="tx1">
                    <a:lumMod val="95000"/>
                    <a:lumOff val="5000"/>
                  </a:schemeClr>
                </a:solidFill>
                <a:cs typeface="TS Qamus Bold"/>
              </a:rPr>
              <a:t>Data Analysis </a:t>
            </a:r>
            <a:r>
              <a:rPr lang="en-US" sz="3200" dirty="0"/>
              <a:t> </a:t>
            </a:r>
          </a:p>
        </p:txBody>
      </p:sp>
      <p:grpSp>
        <p:nvGrpSpPr>
          <p:cNvPr id="55" name="Group 2">
            <a:extLst>
              <a:ext uri="{FF2B5EF4-FFF2-40B4-BE49-F238E27FC236}">
                <a16:creationId xmlns:a16="http://schemas.microsoft.com/office/drawing/2014/main" id="{55F099DB-6AF3-4EA1-BC81-494BB7BA71AD}"/>
              </a:ext>
            </a:extLst>
          </p:cNvPr>
          <p:cNvGrpSpPr/>
          <p:nvPr/>
        </p:nvGrpSpPr>
        <p:grpSpPr>
          <a:xfrm>
            <a:off x="5882640" y="6438900"/>
            <a:ext cx="5562600" cy="990600"/>
            <a:chOff x="0" y="0"/>
            <a:chExt cx="4750317" cy="660400"/>
          </a:xfrm>
        </p:grpSpPr>
        <p:sp>
          <p:nvSpPr>
            <p:cNvPr id="56" name="Freeform 3">
              <a:extLst>
                <a:ext uri="{FF2B5EF4-FFF2-40B4-BE49-F238E27FC236}">
                  <a16:creationId xmlns:a16="http://schemas.microsoft.com/office/drawing/2014/main" id="{FB26280F-1763-4D33-87DB-D3BD37B96C12}"/>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57" name="TextBox 56">
            <a:extLst>
              <a:ext uri="{FF2B5EF4-FFF2-40B4-BE49-F238E27FC236}">
                <a16:creationId xmlns:a16="http://schemas.microsoft.com/office/drawing/2014/main" id="{780622C4-C28A-4736-9337-E209807FEA2F}"/>
              </a:ext>
            </a:extLst>
          </p:cNvPr>
          <p:cNvSpPr txBox="1"/>
          <p:nvPr/>
        </p:nvSpPr>
        <p:spPr>
          <a:xfrm>
            <a:off x="6751320" y="6182673"/>
            <a:ext cx="3764280" cy="1018227"/>
          </a:xfrm>
          <a:prstGeom prst="rect">
            <a:avLst/>
          </a:prstGeom>
          <a:noFill/>
        </p:spPr>
        <p:txBody>
          <a:bodyPr wrap="square" rtlCol="0">
            <a:spAutoFit/>
          </a:bodyPr>
          <a:lstStyle/>
          <a:p>
            <a:pPr algn="ctr">
              <a:lnSpc>
                <a:spcPts val="8489"/>
              </a:lnSpc>
            </a:pPr>
            <a:r>
              <a:rPr lang="en-US" sz="3200" dirty="0">
                <a:solidFill>
                  <a:schemeClr val="tx1">
                    <a:lumMod val="95000"/>
                    <a:lumOff val="5000"/>
                  </a:schemeClr>
                </a:solidFill>
                <a:cs typeface="TS Qamus Bold"/>
              </a:rPr>
              <a:t>Classification Models  </a:t>
            </a:r>
            <a:r>
              <a:rPr lang="en-US" sz="3200" dirty="0"/>
              <a:t> </a:t>
            </a:r>
          </a:p>
        </p:txBody>
      </p:sp>
      <p:grpSp>
        <p:nvGrpSpPr>
          <p:cNvPr id="58" name="Group 2">
            <a:extLst>
              <a:ext uri="{FF2B5EF4-FFF2-40B4-BE49-F238E27FC236}">
                <a16:creationId xmlns:a16="http://schemas.microsoft.com/office/drawing/2014/main" id="{F3313406-D99E-46B8-A69C-C2DEEBA10931}"/>
              </a:ext>
            </a:extLst>
          </p:cNvPr>
          <p:cNvGrpSpPr/>
          <p:nvPr/>
        </p:nvGrpSpPr>
        <p:grpSpPr>
          <a:xfrm>
            <a:off x="5882640" y="7658100"/>
            <a:ext cx="5562600" cy="990600"/>
            <a:chOff x="0" y="0"/>
            <a:chExt cx="4750317" cy="660400"/>
          </a:xfrm>
        </p:grpSpPr>
        <p:sp>
          <p:nvSpPr>
            <p:cNvPr id="59" name="Freeform 3">
              <a:extLst>
                <a:ext uri="{FF2B5EF4-FFF2-40B4-BE49-F238E27FC236}">
                  <a16:creationId xmlns:a16="http://schemas.microsoft.com/office/drawing/2014/main" id="{1E038B4B-4FDB-4EF1-B463-9BDC890E016F}"/>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60" name="TextBox 59">
            <a:extLst>
              <a:ext uri="{FF2B5EF4-FFF2-40B4-BE49-F238E27FC236}">
                <a16:creationId xmlns:a16="http://schemas.microsoft.com/office/drawing/2014/main" id="{0E2F61A9-E07F-4495-A902-B89EA24BEB99}"/>
              </a:ext>
            </a:extLst>
          </p:cNvPr>
          <p:cNvSpPr txBox="1"/>
          <p:nvPr/>
        </p:nvSpPr>
        <p:spPr>
          <a:xfrm>
            <a:off x="6690360" y="7353300"/>
            <a:ext cx="3764280" cy="1018227"/>
          </a:xfrm>
          <a:prstGeom prst="rect">
            <a:avLst/>
          </a:prstGeom>
          <a:noFill/>
        </p:spPr>
        <p:txBody>
          <a:bodyPr wrap="square" rtlCol="0">
            <a:spAutoFit/>
          </a:bodyPr>
          <a:lstStyle/>
          <a:p>
            <a:pPr algn="ctr">
              <a:lnSpc>
                <a:spcPts val="8489"/>
              </a:lnSpc>
            </a:pPr>
            <a:r>
              <a:rPr lang="en-US" sz="3200" dirty="0">
                <a:solidFill>
                  <a:schemeClr val="tx1">
                    <a:lumMod val="95000"/>
                    <a:lumOff val="5000"/>
                  </a:schemeClr>
                </a:solidFill>
                <a:cs typeface="TS Qamus Bold"/>
              </a:rPr>
              <a:t>Tools  </a:t>
            </a:r>
            <a:r>
              <a:rPr lang="en-US" sz="3200" dirty="0"/>
              <a:t> </a:t>
            </a:r>
          </a:p>
        </p:txBody>
      </p:sp>
      <p:grpSp>
        <p:nvGrpSpPr>
          <p:cNvPr id="61" name="Group 2">
            <a:extLst>
              <a:ext uri="{FF2B5EF4-FFF2-40B4-BE49-F238E27FC236}">
                <a16:creationId xmlns:a16="http://schemas.microsoft.com/office/drawing/2014/main" id="{59990B84-3A44-4DA2-8F96-D36D9434DB07}"/>
              </a:ext>
            </a:extLst>
          </p:cNvPr>
          <p:cNvGrpSpPr/>
          <p:nvPr/>
        </p:nvGrpSpPr>
        <p:grpSpPr>
          <a:xfrm>
            <a:off x="5882640" y="8890575"/>
            <a:ext cx="5562600" cy="990600"/>
            <a:chOff x="0" y="0"/>
            <a:chExt cx="4750317" cy="660400"/>
          </a:xfrm>
        </p:grpSpPr>
        <p:sp>
          <p:nvSpPr>
            <p:cNvPr id="62" name="Freeform 3">
              <a:extLst>
                <a:ext uri="{FF2B5EF4-FFF2-40B4-BE49-F238E27FC236}">
                  <a16:creationId xmlns:a16="http://schemas.microsoft.com/office/drawing/2014/main" id="{BFF1B860-0512-4F06-9AC1-B6757E271B14}"/>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63" name="TextBox 62">
            <a:extLst>
              <a:ext uri="{FF2B5EF4-FFF2-40B4-BE49-F238E27FC236}">
                <a16:creationId xmlns:a16="http://schemas.microsoft.com/office/drawing/2014/main" id="{5F2B87AC-A572-4A99-88BF-17939A1EAEA1}"/>
              </a:ext>
            </a:extLst>
          </p:cNvPr>
          <p:cNvSpPr txBox="1"/>
          <p:nvPr/>
        </p:nvSpPr>
        <p:spPr>
          <a:xfrm>
            <a:off x="6690360" y="8585775"/>
            <a:ext cx="3764280" cy="1018227"/>
          </a:xfrm>
          <a:prstGeom prst="rect">
            <a:avLst/>
          </a:prstGeom>
          <a:noFill/>
        </p:spPr>
        <p:txBody>
          <a:bodyPr wrap="square" rtlCol="0">
            <a:spAutoFit/>
          </a:bodyPr>
          <a:lstStyle/>
          <a:p>
            <a:pPr algn="ctr">
              <a:lnSpc>
                <a:spcPts val="8489"/>
              </a:lnSpc>
            </a:pPr>
            <a:r>
              <a:rPr lang="en-US" sz="3200" dirty="0">
                <a:solidFill>
                  <a:schemeClr val="tx1">
                    <a:lumMod val="95000"/>
                    <a:lumOff val="5000"/>
                  </a:schemeClr>
                </a:solidFill>
                <a:cs typeface="TS Qamus Bold"/>
              </a:rPr>
              <a:t>Conclusion   </a:t>
            </a:r>
            <a:r>
              <a:rPr lang="en-US" sz="3200" dirty="0"/>
              <a:t> </a:t>
            </a:r>
          </a:p>
        </p:txBody>
      </p:sp>
      <p:pic>
        <p:nvPicPr>
          <p:cNvPr id="64" name="Picture 6">
            <a:extLst>
              <a:ext uri="{FF2B5EF4-FFF2-40B4-BE49-F238E27FC236}">
                <a16:creationId xmlns:a16="http://schemas.microsoft.com/office/drawing/2014/main" id="{196A89F9-8A53-47B0-8539-79F385762A2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796690" y="3592117"/>
            <a:ext cx="5415110" cy="664154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D2362-87CC-4C91-AA0E-5BDA84E08CA0}"/>
              </a:ext>
            </a:extLst>
          </p:cNvPr>
          <p:cNvSpPr txBox="1"/>
          <p:nvPr/>
        </p:nvSpPr>
        <p:spPr>
          <a:xfrm>
            <a:off x="6096000" y="720179"/>
            <a:ext cx="6019800" cy="769441"/>
          </a:xfrm>
          <a:prstGeom prst="rect">
            <a:avLst/>
          </a:prstGeom>
          <a:noFill/>
        </p:spPr>
        <p:txBody>
          <a:bodyPr wrap="square">
            <a:spAutoFit/>
          </a:bodyPr>
          <a:lstStyle/>
          <a:p>
            <a:pPr algn="ctr"/>
            <a:r>
              <a:rPr lang="en-US" sz="4400" b="1" dirty="0" err="1"/>
              <a:t>Ensembling</a:t>
            </a:r>
            <a:endParaRPr lang="en-US" sz="4400" b="1" dirty="0"/>
          </a:p>
        </p:txBody>
      </p:sp>
      <p:pic>
        <p:nvPicPr>
          <p:cNvPr id="3" name="Picture 2">
            <a:extLst>
              <a:ext uri="{FF2B5EF4-FFF2-40B4-BE49-F238E27FC236}">
                <a16:creationId xmlns:a16="http://schemas.microsoft.com/office/drawing/2014/main" id="{004C5557-043B-41B8-8155-FA8D9D570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400300"/>
            <a:ext cx="12192000" cy="6743700"/>
          </a:xfrm>
          <a:prstGeom prst="rect">
            <a:avLst/>
          </a:prstGeom>
        </p:spPr>
      </p:pic>
    </p:spTree>
    <p:extLst>
      <p:ext uri="{BB962C8B-B14F-4D97-AF65-F5344CB8AC3E}">
        <p14:creationId xmlns:p14="http://schemas.microsoft.com/office/powerpoint/2010/main" val="3574539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D2362-87CC-4C91-AA0E-5BDA84E08CA0}"/>
              </a:ext>
            </a:extLst>
          </p:cNvPr>
          <p:cNvSpPr txBox="1"/>
          <p:nvPr/>
        </p:nvSpPr>
        <p:spPr>
          <a:xfrm>
            <a:off x="6096000" y="720179"/>
            <a:ext cx="6019800" cy="769441"/>
          </a:xfrm>
          <a:prstGeom prst="rect">
            <a:avLst/>
          </a:prstGeom>
          <a:noFill/>
        </p:spPr>
        <p:txBody>
          <a:bodyPr wrap="square">
            <a:spAutoFit/>
          </a:bodyPr>
          <a:lstStyle/>
          <a:p>
            <a:pPr algn="ctr"/>
            <a:r>
              <a:rPr lang="en-US" sz="4400" b="1" dirty="0" err="1"/>
              <a:t>Ensembling</a:t>
            </a:r>
            <a:endParaRPr lang="en-US" sz="4400" b="1" dirty="0"/>
          </a:p>
        </p:txBody>
      </p:sp>
      <p:pic>
        <p:nvPicPr>
          <p:cNvPr id="5" name="Picture 4">
            <a:extLst>
              <a:ext uri="{FF2B5EF4-FFF2-40B4-BE49-F238E27FC236}">
                <a16:creationId xmlns:a16="http://schemas.microsoft.com/office/drawing/2014/main" id="{5CD9DE40-1257-42F1-AA2A-CDFE2A7E6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095" y="2113638"/>
            <a:ext cx="6839905" cy="6535062"/>
          </a:xfrm>
          <a:prstGeom prst="rect">
            <a:avLst/>
          </a:prstGeom>
        </p:spPr>
      </p:pic>
      <p:sp>
        <p:nvSpPr>
          <p:cNvPr id="6" name="TextBox 5">
            <a:extLst>
              <a:ext uri="{FF2B5EF4-FFF2-40B4-BE49-F238E27FC236}">
                <a16:creationId xmlns:a16="http://schemas.microsoft.com/office/drawing/2014/main" id="{43122396-073A-4210-A075-A66212943AF0}"/>
              </a:ext>
            </a:extLst>
          </p:cNvPr>
          <p:cNvSpPr txBox="1"/>
          <p:nvPr/>
        </p:nvSpPr>
        <p:spPr>
          <a:xfrm>
            <a:off x="9982200" y="4831259"/>
            <a:ext cx="6019800" cy="769441"/>
          </a:xfrm>
          <a:prstGeom prst="rect">
            <a:avLst/>
          </a:prstGeom>
          <a:noFill/>
        </p:spPr>
        <p:txBody>
          <a:bodyPr wrap="square">
            <a:spAutoFit/>
          </a:bodyPr>
          <a:lstStyle/>
          <a:p>
            <a:pPr algn="ctr"/>
            <a:r>
              <a:rPr lang="en-US" sz="4400" b="1" dirty="0" err="1"/>
              <a:t>Xgb</a:t>
            </a:r>
            <a:r>
              <a:rPr lang="en-US" sz="4400" b="1" dirty="0"/>
              <a:t> + </a:t>
            </a:r>
            <a:r>
              <a:rPr lang="en-US" sz="4400" b="1" dirty="0" err="1"/>
              <a:t>nb</a:t>
            </a:r>
            <a:r>
              <a:rPr lang="en-US" sz="4400" b="1" dirty="0"/>
              <a:t> + SVC </a:t>
            </a:r>
          </a:p>
        </p:txBody>
      </p:sp>
    </p:spTree>
    <p:extLst>
      <p:ext uri="{BB962C8B-B14F-4D97-AF65-F5344CB8AC3E}">
        <p14:creationId xmlns:p14="http://schemas.microsoft.com/office/powerpoint/2010/main" val="98858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D2362-87CC-4C91-AA0E-5BDA84E08CA0}"/>
              </a:ext>
            </a:extLst>
          </p:cNvPr>
          <p:cNvSpPr txBox="1"/>
          <p:nvPr/>
        </p:nvSpPr>
        <p:spPr>
          <a:xfrm>
            <a:off x="6096000" y="720179"/>
            <a:ext cx="6019800" cy="769441"/>
          </a:xfrm>
          <a:prstGeom prst="rect">
            <a:avLst/>
          </a:prstGeom>
          <a:noFill/>
        </p:spPr>
        <p:txBody>
          <a:bodyPr wrap="square">
            <a:spAutoFit/>
          </a:bodyPr>
          <a:lstStyle/>
          <a:p>
            <a:pPr algn="ctr"/>
            <a:r>
              <a:rPr lang="en-US" sz="4400" b="1" dirty="0" err="1"/>
              <a:t>Ensembling</a:t>
            </a:r>
            <a:endParaRPr lang="en-US" sz="4400" b="1" dirty="0"/>
          </a:p>
        </p:txBody>
      </p:sp>
      <p:sp>
        <p:nvSpPr>
          <p:cNvPr id="6" name="TextBox 5">
            <a:extLst>
              <a:ext uri="{FF2B5EF4-FFF2-40B4-BE49-F238E27FC236}">
                <a16:creationId xmlns:a16="http://schemas.microsoft.com/office/drawing/2014/main" id="{43122396-073A-4210-A075-A66212943AF0}"/>
              </a:ext>
            </a:extLst>
          </p:cNvPr>
          <p:cNvSpPr txBox="1"/>
          <p:nvPr/>
        </p:nvSpPr>
        <p:spPr>
          <a:xfrm>
            <a:off x="9982200" y="4758779"/>
            <a:ext cx="6019800" cy="769441"/>
          </a:xfrm>
          <a:prstGeom prst="rect">
            <a:avLst/>
          </a:prstGeom>
          <a:noFill/>
        </p:spPr>
        <p:txBody>
          <a:bodyPr wrap="square">
            <a:spAutoFit/>
          </a:bodyPr>
          <a:lstStyle/>
          <a:p>
            <a:pPr algn="ctr"/>
            <a:r>
              <a:rPr lang="en-US" sz="4400" b="1" dirty="0"/>
              <a:t>Nb + </a:t>
            </a:r>
            <a:r>
              <a:rPr lang="en-US" sz="4400" b="1" dirty="0" err="1"/>
              <a:t>knn</a:t>
            </a:r>
            <a:r>
              <a:rPr lang="en-US" sz="4400" b="1" dirty="0"/>
              <a:t> + SVC  </a:t>
            </a:r>
          </a:p>
        </p:txBody>
      </p:sp>
      <p:pic>
        <p:nvPicPr>
          <p:cNvPr id="3" name="Picture 2">
            <a:extLst>
              <a:ext uri="{FF2B5EF4-FFF2-40B4-BE49-F238E27FC236}">
                <a16:creationId xmlns:a16="http://schemas.microsoft.com/office/drawing/2014/main" id="{F3D6A08E-3F52-405E-B404-A95D81E53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943" y="2196132"/>
            <a:ext cx="7039957" cy="6039693"/>
          </a:xfrm>
          <a:prstGeom prst="rect">
            <a:avLst/>
          </a:prstGeom>
        </p:spPr>
      </p:pic>
    </p:spTree>
    <p:extLst>
      <p:ext uri="{BB962C8B-B14F-4D97-AF65-F5344CB8AC3E}">
        <p14:creationId xmlns:p14="http://schemas.microsoft.com/office/powerpoint/2010/main" val="628397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D2362-87CC-4C91-AA0E-5BDA84E08CA0}"/>
              </a:ext>
            </a:extLst>
          </p:cNvPr>
          <p:cNvSpPr txBox="1"/>
          <p:nvPr/>
        </p:nvSpPr>
        <p:spPr>
          <a:xfrm>
            <a:off x="6096000" y="720179"/>
            <a:ext cx="6019800" cy="769441"/>
          </a:xfrm>
          <a:prstGeom prst="rect">
            <a:avLst/>
          </a:prstGeom>
          <a:noFill/>
        </p:spPr>
        <p:txBody>
          <a:bodyPr wrap="square">
            <a:spAutoFit/>
          </a:bodyPr>
          <a:lstStyle/>
          <a:p>
            <a:pPr algn="ctr"/>
            <a:r>
              <a:rPr lang="en-US" sz="4400" b="1" dirty="0" err="1"/>
              <a:t>Ensembling</a:t>
            </a:r>
            <a:endParaRPr lang="en-US" sz="4400" b="1" dirty="0"/>
          </a:p>
        </p:txBody>
      </p:sp>
      <p:sp>
        <p:nvSpPr>
          <p:cNvPr id="6" name="TextBox 5">
            <a:extLst>
              <a:ext uri="{FF2B5EF4-FFF2-40B4-BE49-F238E27FC236}">
                <a16:creationId xmlns:a16="http://schemas.microsoft.com/office/drawing/2014/main" id="{43122396-073A-4210-A075-A66212943AF0}"/>
              </a:ext>
            </a:extLst>
          </p:cNvPr>
          <p:cNvSpPr txBox="1"/>
          <p:nvPr/>
        </p:nvSpPr>
        <p:spPr>
          <a:xfrm>
            <a:off x="9982200" y="4758779"/>
            <a:ext cx="6019800" cy="769441"/>
          </a:xfrm>
          <a:prstGeom prst="rect">
            <a:avLst/>
          </a:prstGeom>
          <a:noFill/>
        </p:spPr>
        <p:txBody>
          <a:bodyPr wrap="square">
            <a:spAutoFit/>
          </a:bodyPr>
          <a:lstStyle/>
          <a:p>
            <a:pPr algn="ctr"/>
            <a:r>
              <a:rPr lang="en-US" sz="4400" b="1" dirty="0" err="1"/>
              <a:t>Xgb</a:t>
            </a:r>
            <a:r>
              <a:rPr lang="en-US" sz="4400" b="1" dirty="0"/>
              <a:t> + </a:t>
            </a:r>
            <a:r>
              <a:rPr lang="en-US" sz="4400" b="1" dirty="0" err="1"/>
              <a:t>knn</a:t>
            </a:r>
            <a:r>
              <a:rPr lang="en-US" sz="4400" b="1" dirty="0"/>
              <a:t> + </a:t>
            </a:r>
            <a:r>
              <a:rPr lang="en-US" sz="4400" b="1" dirty="0" err="1"/>
              <a:t>nb</a:t>
            </a:r>
            <a:r>
              <a:rPr lang="en-US" sz="4400" b="1" dirty="0"/>
              <a:t> + SVC + Lr </a:t>
            </a:r>
          </a:p>
        </p:txBody>
      </p:sp>
      <p:pic>
        <p:nvPicPr>
          <p:cNvPr id="5" name="Picture 4">
            <a:extLst>
              <a:ext uri="{FF2B5EF4-FFF2-40B4-BE49-F238E27FC236}">
                <a16:creationId xmlns:a16="http://schemas.microsoft.com/office/drawing/2014/main" id="{9BD554E9-2450-4552-B9D8-0F660C84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541715"/>
            <a:ext cx="6716062" cy="5973009"/>
          </a:xfrm>
          <a:prstGeom prst="rect">
            <a:avLst/>
          </a:prstGeom>
        </p:spPr>
      </p:pic>
    </p:spTree>
    <p:extLst>
      <p:ext uri="{BB962C8B-B14F-4D97-AF65-F5344CB8AC3E}">
        <p14:creationId xmlns:p14="http://schemas.microsoft.com/office/powerpoint/2010/main" val="133332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A6E081F2-44FE-4FB3-BABE-2C375BE2619B}"/>
              </a:ext>
            </a:extLst>
          </p:cNvPr>
          <p:cNvSpPr txBox="1"/>
          <p:nvPr/>
        </p:nvSpPr>
        <p:spPr>
          <a:xfrm>
            <a:off x="-2494690" y="1034946"/>
            <a:ext cx="9352690" cy="1141338"/>
          </a:xfrm>
          <a:prstGeom prst="rect">
            <a:avLst/>
          </a:prstGeom>
        </p:spPr>
        <p:txBody>
          <a:bodyPr lIns="0" tIns="0" rIns="0" bIns="0" rtlCol="0" anchor="t">
            <a:spAutoFit/>
          </a:bodyPr>
          <a:lstStyle/>
          <a:p>
            <a:pPr algn="ctr">
              <a:lnSpc>
                <a:spcPts val="8909"/>
              </a:lnSpc>
            </a:pPr>
            <a:r>
              <a:rPr lang="en-US" sz="6600" b="1" dirty="0">
                <a:solidFill>
                  <a:schemeClr val="tx1">
                    <a:lumMod val="95000"/>
                    <a:lumOff val="5000"/>
                  </a:schemeClr>
                </a:solidFill>
                <a:cs typeface="TS Qamus Bold"/>
              </a:rPr>
              <a:t>Tools </a:t>
            </a:r>
            <a:r>
              <a:rPr lang="en-US" sz="7424" b="1" dirty="0">
                <a:solidFill>
                  <a:schemeClr val="tx1">
                    <a:lumMod val="95000"/>
                    <a:lumOff val="5000"/>
                  </a:schemeClr>
                </a:solidFill>
                <a:cs typeface="TS Qamus Bold"/>
              </a:rPr>
              <a:t> </a:t>
            </a:r>
          </a:p>
        </p:txBody>
      </p:sp>
      <p:sp>
        <p:nvSpPr>
          <p:cNvPr id="5" name="TextBox 4">
            <a:extLst>
              <a:ext uri="{FF2B5EF4-FFF2-40B4-BE49-F238E27FC236}">
                <a16:creationId xmlns:a16="http://schemas.microsoft.com/office/drawing/2014/main" id="{74B5BAA4-459B-404C-A9B9-DBA2F94CA510}"/>
              </a:ext>
            </a:extLst>
          </p:cNvPr>
          <p:cNvSpPr txBox="1"/>
          <p:nvPr/>
        </p:nvSpPr>
        <p:spPr>
          <a:xfrm>
            <a:off x="1219200" y="6286500"/>
            <a:ext cx="13868400" cy="2308324"/>
          </a:xfrm>
          <a:prstGeom prst="rect">
            <a:avLst/>
          </a:prstGeom>
          <a:noFill/>
        </p:spPr>
        <p:txBody>
          <a:bodyPr wrap="square">
            <a:spAutoFit/>
          </a:bodyPr>
          <a:lstStyle/>
          <a:p>
            <a:pPr algn="justLow"/>
            <a:r>
              <a:rPr lang="en-US" sz="3600" dirty="0">
                <a:effectLst/>
                <a:ea typeface="Calibri" panose="020F0502020204030204" pitchFamily="34" charset="0"/>
                <a:cs typeface="Arial" panose="020B0604020202020204" pitchFamily="34" charset="0"/>
              </a:rPr>
              <a:t>We discussed the most relevant features that can be identified to determine whether mushrooms are edible or poisonous. Implementing models that identify these important features can save companies time and money as well as saving precious lives.</a:t>
            </a:r>
          </a:p>
        </p:txBody>
      </p:sp>
      <p:sp>
        <p:nvSpPr>
          <p:cNvPr id="6" name="TextBox 3">
            <a:extLst>
              <a:ext uri="{FF2B5EF4-FFF2-40B4-BE49-F238E27FC236}">
                <a16:creationId xmlns:a16="http://schemas.microsoft.com/office/drawing/2014/main" id="{FD4938CF-9FA9-43C0-9A49-DE65087C192A}"/>
              </a:ext>
            </a:extLst>
          </p:cNvPr>
          <p:cNvSpPr txBox="1"/>
          <p:nvPr/>
        </p:nvSpPr>
        <p:spPr>
          <a:xfrm>
            <a:off x="-2519270" y="4914900"/>
            <a:ext cx="9352690" cy="1141338"/>
          </a:xfrm>
          <a:prstGeom prst="rect">
            <a:avLst/>
          </a:prstGeom>
        </p:spPr>
        <p:txBody>
          <a:bodyPr lIns="0" tIns="0" rIns="0" bIns="0" rtlCol="0" anchor="t">
            <a:spAutoFit/>
          </a:bodyPr>
          <a:lstStyle/>
          <a:p>
            <a:pPr algn="ctr">
              <a:lnSpc>
                <a:spcPts val="8909"/>
              </a:lnSpc>
            </a:pPr>
            <a:r>
              <a:rPr lang="en-US" sz="7424" b="1" dirty="0">
                <a:solidFill>
                  <a:schemeClr val="tx1">
                    <a:lumMod val="95000"/>
                    <a:lumOff val="5000"/>
                  </a:schemeClr>
                </a:solidFill>
                <a:cs typeface="TS Qamus Bold"/>
              </a:rPr>
              <a:t> </a:t>
            </a:r>
          </a:p>
        </p:txBody>
      </p:sp>
      <p:sp>
        <p:nvSpPr>
          <p:cNvPr id="8" name="TextBox 7">
            <a:extLst>
              <a:ext uri="{FF2B5EF4-FFF2-40B4-BE49-F238E27FC236}">
                <a16:creationId xmlns:a16="http://schemas.microsoft.com/office/drawing/2014/main" id="{BE01164D-B623-436A-AEA0-732C1E6089A1}"/>
              </a:ext>
            </a:extLst>
          </p:cNvPr>
          <p:cNvSpPr txBox="1"/>
          <p:nvPr/>
        </p:nvSpPr>
        <p:spPr>
          <a:xfrm>
            <a:off x="1219200" y="4914900"/>
            <a:ext cx="10515600" cy="1107996"/>
          </a:xfrm>
          <a:prstGeom prst="rect">
            <a:avLst/>
          </a:prstGeom>
          <a:noFill/>
        </p:spPr>
        <p:txBody>
          <a:bodyPr wrap="square">
            <a:spAutoFit/>
          </a:bodyPr>
          <a:lstStyle/>
          <a:p>
            <a:r>
              <a:rPr lang="en-US" sz="6600" b="1" dirty="0">
                <a:solidFill>
                  <a:schemeClr val="tx1">
                    <a:lumMod val="95000"/>
                    <a:lumOff val="5000"/>
                  </a:schemeClr>
                </a:solidFill>
                <a:cs typeface="TS Qamus Bold"/>
              </a:rPr>
              <a:t>Conclusion</a:t>
            </a:r>
            <a:endParaRPr lang="en-US" sz="6600" b="1" dirty="0"/>
          </a:p>
        </p:txBody>
      </p:sp>
      <p:sp>
        <p:nvSpPr>
          <p:cNvPr id="10" name="TextBox 9">
            <a:extLst>
              <a:ext uri="{FF2B5EF4-FFF2-40B4-BE49-F238E27FC236}">
                <a16:creationId xmlns:a16="http://schemas.microsoft.com/office/drawing/2014/main" id="{CD545171-DA97-477B-9181-AA8E957D0359}"/>
              </a:ext>
            </a:extLst>
          </p:cNvPr>
          <p:cNvSpPr txBox="1"/>
          <p:nvPr/>
        </p:nvSpPr>
        <p:spPr>
          <a:xfrm>
            <a:off x="1219200" y="2247900"/>
            <a:ext cx="13205460" cy="2062103"/>
          </a:xfrm>
          <a:prstGeom prst="rect">
            <a:avLst/>
          </a:prstGeom>
          <a:noFill/>
        </p:spPr>
        <p:txBody>
          <a:bodyPr wrap="square">
            <a:spAutoFit/>
          </a:bodyPr>
          <a:lstStyle/>
          <a:p>
            <a:pPr lvl="0" rtl="0">
              <a:spcBef>
                <a:spcPts val="1200"/>
              </a:spcBef>
              <a:spcAft>
                <a:spcPts val="1200"/>
              </a:spcAft>
              <a:buSzPts val="1000"/>
              <a:tabLst>
                <a:tab pos="457200" algn="l"/>
              </a:tabLst>
            </a:pPr>
            <a:r>
              <a:rPr lang="en-US" sz="3600" dirty="0">
                <a:solidFill>
                  <a:schemeClr val="tx1">
                    <a:lumMod val="95000"/>
                    <a:lumOff val="5000"/>
                  </a:schemeClr>
                </a:solidFill>
                <a:effectLst/>
                <a:ea typeface="Times New Roman" panose="02020603050405020304" pitchFamily="18" charset="0"/>
              </a:rPr>
              <a:t>Libraries</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pandas, </a:t>
            </a:r>
            <a:r>
              <a:rPr lang="en-US" sz="3600" dirty="0" err="1">
                <a:solidFill>
                  <a:schemeClr val="tx1">
                    <a:lumMod val="95000"/>
                    <a:lumOff val="5000"/>
                  </a:schemeClr>
                </a:solidFill>
                <a:effectLst/>
                <a:ea typeface="Times New Roman" panose="02020603050405020304" pitchFamily="18" charset="0"/>
              </a:rPr>
              <a:t>numpy</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matplotlib, seaborn, </a:t>
            </a:r>
            <a:r>
              <a:rPr lang="en-US" sz="3600" dirty="0" err="1">
                <a:solidFill>
                  <a:schemeClr val="tx1">
                    <a:lumMod val="95000"/>
                    <a:lumOff val="5000"/>
                  </a:schemeClr>
                </a:solidFill>
                <a:effectLst/>
                <a:ea typeface="Times New Roman" panose="02020603050405020304" pitchFamily="18" charset="0"/>
              </a:rPr>
              <a:t>plotly</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a:t>
            </a:r>
            <a:r>
              <a:rPr lang="en-US" sz="3600" dirty="0" err="1">
                <a:solidFill>
                  <a:schemeClr val="tx1">
                    <a:lumMod val="95000"/>
                    <a:lumOff val="5000"/>
                  </a:schemeClr>
                </a:solidFill>
                <a:effectLst/>
                <a:ea typeface="Times New Roman" panose="02020603050405020304" pitchFamily="18" charset="0"/>
              </a:rPr>
              <a:t>sklearn</a:t>
            </a:r>
            <a:r>
              <a:rPr lang="ar-SA" sz="3600" dirty="0">
                <a:solidFill>
                  <a:schemeClr val="tx1">
                    <a:lumMod val="95000"/>
                    <a:lumOff val="5000"/>
                  </a:schemeClr>
                </a:solidFill>
                <a:effectLst/>
                <a:ea typeface="Times New Roman" panose="02020603050405020304" pitchFamily="18" charset="0"/>
              </a:rPr>
              <a:t> </a:t>
            </a:r>
            <a:endParaRPr lang="en-US" sz="3600" dirty="0">
              <a:solidFill>
                <a:schemeClr val="tx1">
                  <a:lumMod val="95000"/>
                  <a:lumOff val="5000"/>
                </a:schemeClr>
              </a:solidFill>
              <a:effectLst/>
              <a:ea typeface="Times New Roman" panose="02020603050405020304" pitchFamily="18" charset="0"/>
            </a:endParaRPr>
          </a:p>
          <a:p>
            <a:pPr lvl="0">
              <a:spcBef>
                <a:spcPts val="1200"/>
              </a:spcBef>
              <a:spcAft>
                <a:spcPts val="1200"/>
              </a:spcAft>
              <a:buSzPts val="1000"/>
              <a:tabLst>
                <a:tab pos="457200" algn="l"/>
              </a:tabLst>
            </a:pPr>
            <a:r>
              <a:rPr lang="en-US" sz="3600" dirty="0" err="1">
                <a:solidFill>
                  <a:schemeClr val="tx1">
                    <a:lumMod val="95000"/>
                    <a:lumOff val="5000"/>
                  </a:schemeClr>
                </a:solidFill>
                <a:effectLst/>
                <a:ea typeface="Times New Roman" panose="02020603050405020304" pitchFamily="18" charset="0"/>
              </a:rPr>
              <a:t>Softwares</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Trello, GitHub, </a:t>
            </a:r>
            <a:r>
              <a:rPr lang="en-US" sz="3600" dirty="0" err="1">
                <a:solidFill>
                  <a:schemeClr val="tx1">
                    <a:lumMod val="95000"/>
                    <a:lumOff val="5000"/>
                  </a:schemeClr>
                </a:solidFill>
                <a:effectLst/>
                <a:ea typeface="Times New Roman" panose="02020603050405020304" pitchFamily="18" charset="0"/>
              </a:rPr>
              <a:t>Jupyter</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a:t>
            </a:r>
            <a:r>
              <a:rPr lang="en-US" sz="3600" dirty="0" err="1">
                <a:solidFill>
                  <a:schemeClr val="tx1">
                    <a:lumMod val="95000"/>
                    <a:lumOff val="5000"/>
                  </a:schemeClr>
                </a:solidFill>
                <a:effectLst/>
                <a:ea typeface="Times New Roman" panose="02020603050405020304" pitchFamily="18" charset="0"/>
              </a:rPr>
              <a:t>VSCode</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Word &amp; PowerPoint</a:t>
            </a:r>
            <a:r>
              <a:rPr lang="ar-SA" sz="3600" dirty="0">
                <a:solidFill>
                  <a:schemeClr val="tx1">
                    <a:lumMod val="95000"/>
                    <a:lumOff val="5000"/>
                  </a:schemeClr>
                </a:solidFill>
                <a:effectLst/>
                <a:ea typeface="Times New Roman" panose="02020603050405020304" pitchFamily="18" charset="0"/>
              </a:rPr>
              <a:t> </a:t>
            </a:r>
            <a:r>
              <a:rPr lang="en-US" sz="3600" dirty="0">
                <a:solidFill>
                  <a:schemeClr val="tx1">
                    <a:lumMod val="95000"/>
                    <a:lumOff val="5000"/>
                  </a:schemeClr>
                </a:solidFill>
                <a:effectLst/>
                <a:ea typeface="Times New Roman" panose="02020603050405020304" pitchFamily="18" charset="0"/>
              </a:rPr>
              <a:t>, Zoom</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2399543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3"/>
          <p:cNvSpPr txBox="1"/>
          <p:nvPr/>
        </p:nvSpPr>
        <p:spPr>
          <a:xfrm>
            <a:off x="2316241" y="3848100"/>
            <a:ext cx="5578317" cy="1144288"/>
          </a:xfrm>
          <a:prstGeom prst="rect">
            <a:avLst/>
          </a:prstGeom>
        </p:spPr>
        <p:txBody>
          <a:bodyPr lIns="0" tIns="0" rIns="0" bIns="0" rtlCol="0" anchor="t">
            <a:spAutoFit/>
          </a:bodyPr>
          <a:lstStyle/>
          <a:p>
            <a:pPr>
              <a:lnSpc>
                <a:spcPts val="8799"/>
              </a:lnSpc>
            </a:pPr>
            <a:r>
              <a:rPr lang="en-US" sz="8799" dirty="0">
                <a:solidFill>
                  <a:schemeClr val="tx1">
                    <a:lumMod val="95000"/>
                    <a:lumOff val="5000"/>
                  </a:schemeClr>
                </a:solidFill>
                <a:cs typeface="TS Qamus"/>
              </a:rPr>
              <a:t>Thank You! </a:t>
            </a:r>
          </a:p>
        </p:txBody>
      </p:sp>
      <p:cxnSp>
        <p:nvCxnSpPr>
          <p:cNvPr id="35" name="Straight Connector 34">
            <a:extLst>
              <a:ext uri="{FF2B5EF4-FFF2-40B4-BE49-F238E27FC236}">
                <a16:creationId xmlns:a16="http://schemas.microsoft.com/office/drawing/2014/main" id="{0C9D5099-7D62-4187-ACA9-EABB50B81A15}"/>
              </a:ext>
            </a:extLst>
          </p:cNvPr>
          <p:cNvCxnSpPr>
            <a:cxnSpLocks/>
          </p:cNvCxnSpPr>
          <p:nvPr/>
        </p:nvCxnSpPr>
        <p:spPr>
          <a:xfrm flipH="1">
            <a:off x="1295400" y="5219700"/>
            <a:ext cx="7467600" cy="0"/>
          </a:xfrm>
          <a:prstGeom prst="line">
            <a:avLst/>
          </a:prstGeom>
          <a:ln w="57150"/>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CDDE0CEE-732E-4F49-BA53-4553F56DD8B6}"/>
              </a:ext>
            </a:extLst>
          </p:cNvPr>
          <p:cNvSpPr txBox="1"/>
          <p:nvPr/>
        </p:nvSpPr>
        <p:spPr>
          <a:xfrm>
            <a:off x="533400" y="6057900"/>
            <a:ext cx="9144000" cy="518219"/>
          </a:xfrm>
          <a:prstGeom prst="rect">
            <a:avLst/>
          </a:prstGeom>
          <a:noFill/>
        </p:spPr>
        <p:txBody>
          <a:bodyPr wrap="square">
            <a:spAutoFit/>
          </a:bodyPr>
          <a:lstStyle/>
          <a:p>
            <a:pPr algn="ctr">
              <a:lnSpc>
                <a:spcPts val="1960"/>
              </a:lnSpc>
            </a:pPr>
            <a:r>
              <a:rPr lang="en-US" sz="8000" spc="7" dirty="0">
                <a:solidFill>
                  <a:schemeClr val="tx1">
                    <a:lumMod val="95000"/>
                    <a:lumOff val="5000"/>
                  </a:schemeClr>
                </a:solidFill>
                <a:latin typeface="Overpass" panose="020B0604020202020204" charset="0"/>
              </a:rPr>
              <a:t>Any</a:t>
            </a:r>
            <a:r>
              <a:rPr lang="en-US" sz="6600" spc="7" dirty="0">
                <a:solidFill>
                  <a:schemeClr val="tx1">
                    <a:lumMod val="95000"/>
                    <a:lumOff val="5000"/>
                  </a:schemeClr>
                </a:solidFill>
                <a:latin typeface="Overpass" panose="020B0604020202020204" charset="0"/>
              </a:rPr>
              <a:t> </a:t>
            </a:r>
            <a:r>
              <a:rPr lang="en-US" sz="6000" spc="7" dirty="0">
                <a:solidFill>
                  <a:schemeClr val="tx1">
                    <a:lumMod val="95000"/>
                    <a:lumOff val="5000"/>
                  </a:schemeClr>
                </a:solidFill>
                <a:latin typeface="Overpass" panose="020B0604020202020204" charset="0"/>
              </a:rPr>
              <a:t>Question</a:t>
            </a:r>
            <a:r>
              <a:rPr lang="en-US" sz="6600" spc="7" dirty="0">
                <a:solidFill>
                  <a:schemeClr val="tx1">
                    <a:lumMod val="95000"/>
                    <a:lumOff val="5000"/>
                  </a:schemeClr>
                </a:solidFill>
                <a:latin typeface="Overpass" panose="020B0604020202020204" charset="0"/>
              </a:rPr>
              <a:t>?</a:t>
            </a:r>
          </a:p>
        </p:txBody>
      </p:sp>
      <p:pic>
        <p:nvPicPr>
          <p:cNvPr id="38" name="Picture 6">
            <a:extLst>
              <a:ext uri="{FF2B5EF4-FFF2-40B4-BE49-F238E27FC236}">
                <a16:creationId xmlns:a16="http://schemas.microsoft.com/office/drawing/2014/main" id="{98F10309-7084-4DE7-9F9B-2183323BAA9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268200" y="3543300"/>
            <a:ext cx="5338910" cy="65480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TextBox 3"/>
          <p:cNvSpPr txBox="1"/>
          <p:nvPr/>
        </p:nvSpPr>
        <p:spPr>
          <a:xfrm>
            <a:off x="-1123090" y="2401962"/>
            <a:ext cx="9352690" cy="1141338"/>
          </a:xfrm>
          <a:prstGeom prst="rect">
            <a:avLst/>
          </a:prstGeom>
        </p:spPr>
        <p:txBody>
          <a:bodyPr lIns="0" tIns="0" rIns="0" bIns="0" rtlCol="0" anchor="t">
            <a:spAutoFit/>
          </a:bodyPr>
          <a:lstStyle/>
          <a:p>
            <a:pPr algn="ctr">
              <a:lnSpc>
                <a:spcPts val="8909"/>
              </a:lnSpc>
            </a:pPr>
            <a:r>
              <a:rPr lang="en-US" sz="7424" b="1" dirty="0">
                <a:solidFill>
                  <a:schemeClr val="tx1">
                    <a:lumMod val="95000"/>
                    <a:lumOff val="5000"/>
                  </a:schemeClr>
                </a:solidFill>
                <a:cs typeface="TS Qamus Bold"/>
              </a:rPr>
              <a:t>Introduction</a:t>
            </a:r>
          </a:p>
        </p:txBody>
      </p:sp>
      <p:pic>
        <p:nvPicPr>
          <p:cNvPr id="7" name="Picture 6">
            <a:extLst>
              <a:ext uri="{FF2B5EF4-FFF2-40B4-BE49-F238E27FC236}">
                <a16:creationId xmlns:a16="http://schemas.microsoft.com/office/drawing/2014/main" id="{04156E25-1476-4A7F-8C1E-4D79B3A7E55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725400" y="3543300"/>
            <a:ext cx="5415110" cy="6641543"/>
          </a:xfrm>
          <a:prstGeom prst="rect">
            <a:avLst/>
          </a:prstGeom>
        </p:spPr>
      </p:pic>
      <p:sp>
        <p:nvSpPr>
          <p:cNvPr id="10" name="TextBox 3">
            <a:extLst>
              <a:ext uri="{FF2B5EF4-FFF2-40B4-BE49-F238E27FC236}">
                <a16:creationId xmlns:a16="http://schemas.microsoft.com/office/drawing/2014/main" id="{E5F7AA94-0ED3-48BE-8FA6-3976D0477501}"/>
              </a:ext>
            </a:extLst>
          </p:cNvPr>
          <p:cNvSpPr txBox="1"/>
          <p:nvPr/>
        </p:nvSpPr>
        <p:spPr>
          <a:xfrm>
            <a:off x="1143000" y="4076700"/>
            <a:ext cx="10058400" cy="4457502"/>
          </a:xfrm>
          <a:prstGeom prst="rect">
            <a:avLst/>
          </a:prstGeom>
        </p:spPr>
        <p:txBody>
          <a:bodyPr wrap="square" lIns="0" tIns="0" rIns="0" bIns="0" rtlCol="0" anchor="t">
            <a:spAutoFit/>
          </a:bodyPr>
          <a:lstStyle/>
          <a:p>
            <a:pPr algn="just">
              <a:lnSpc>
                <a:spcPct val="150000"/>
              </a:lnSpc>
            </a:pPr>
            <a:r>
              <a:rPr lang="en-US" sz="2800" dirty="0">
                <a:effectLst/>
                <a:latin typeface="Calibri" panose="020F0502020204030204" pitchFamily="34" charset="0"/>
                <a:ea typeface="Calibri" panose="020F0502020204030204" pitchFamily="34" charset="0"/>
                <a:cs typeface="Arial" panose="020B0604020202020204" pitchFamily="34" charset="0"/>
              </a:rPr>
              <a:t>Mushrooms exists naturally in different types in diverse environments and different shapes, it can be recognized with some common features. Mushrooms are common for their vast usages medical, nutritional and therapeutical properties. However, some types are known for their toxicity. Which causes huge number of fatal accidents yearly, because of misidentification. Creating a model that recognizes the edible types of mushrooms can safe many precious lives.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0" y="3086100"/>
            <a:ext cx="3939627" cy="2378412"/>
            <a:chOff x="0" y="0"/>
            <a:chExt cx="4750317" cy="660400"/>
          </a:xfrm>
        </p:grpSpPr>
        <p:sp>
          <p:nvSpPr>
            <p:cNvPr id="3" name="Freeform 3"/>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22" name="TextBox 22"/>
          <p:cNvSpPr txBox="1"/>
          <p:nvPr/>
        </p:nvSpPr>
        <p:spPr>
          <a:xfrm>
            <a:off x="5638800" y="800100"/>
            <a:ext cx="6485941" cy="1090042"/>
          </a:xfrm>
          <a:prstGeom prst="rect">
            <a:avLst/>
          </a:prstGeom>
        </p:spPr>
        <p:txBody>
          <a:bodyPr wrap="square" lIns="0" tIns="0" rIns="0" bIns="0" rtlCol="0" anchor="t">
            <a:spAutoFit/>
          </a:bodyPr>
          <a:lstStyle/>
          <a:p>
            <a:pPr algn="ctr">
              <a:lnSpc>
                <a:spcPts val="8489"/>
              </a:lnSpc>
            </a:pPr>
            <a:r>
              <a:rPr lang="en-US" sz="7200" b="1" dirty="0">
                <a:solidFill>
                  <a:schemeClr val="tx1">
                    <a:lumMod val="95000"/>
                    <a:lumOff val="5000"/>
                  </a:schemeClr>
                </a:solidFill>
              </a:rPr>
              <a:t>Methodology</a:t>
            </a:r>
            <a:endParaRPr lang="en-US" sz="7074" dirty="0">
              <a:solidFill>
                <a:schemeClr val="tx1">
                  <a:lumMod val="95000"/>
                  <a:lumOff val="5000"/>
                </a:schemeClr>
              </a:solidFill>
              <a:cs typeface="TS Qamus Bold"/>
            </a:endParaRPr>
          </a:p>
        </p:txBody>
      </p:sp>
      <p:grpSp>
        <p:nvGrpSpPr>
          <p:cNvPr id="25" name="Group 2">
            <a:extLst>
              <a:ext uri="{FF2B5EF4-FFF2-40B4-BE49-F238E27FC236}">
                <a16:creationId xmlns:a16="http://schemas.microsoft.com/office/drawing/2014/main" id="{2575FB40-BB30-48BB-8717-147A95C2D745}"/>
              </a:ext>
            </a:extLst>
          </p:cNvPr>
          <p:cNvGrpSpPr/>
          <p:nvPr/>
        </p:nvGrpSpPr>
        <p:grpSpPr>
          <a:xfrm>
            <a:off x="7010400" y="6463218"/>
            <a:ext cx="3939627" cy="2378412"/>
            <a:chOff x="0" y="0"/>
            <a:chExt cx="4750317" cy="660400"/>
          </a:xfrm>
        </p:grpSpPr>
        <p:sp>
          <p:nvSpPr>
            <p:cNvPr id="26" name="Freeform 3">
              <a:extLst>
                <a:ext uri="{FF2B5EF4-FFF2-40B4-BE49-F238E27FC236}">
                  <a16:creationId xmlns:a16="http://schemas.microsoft.com/office/drawing/2014/main" id="{5DF7A17B-E6C9-4AC4-9A95-807AF8E842F8}"/>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id="27" name="Group 2">
            <a:extLst>
              <a:ext uri="{FF2B5EF4-FFF2-40B4-BE49-F238E27FC236}">
                <a16:creationId xmlns:a16="http://schemas.microsoft.com/office/drawing/2014/main" id="{F333A161-EA76-491D-A220-242A7E024742}"/>
              </a:ext>
            </a:extLst>
          </p:cNvPr>
          <p:cNvGrpSpPr/>
          <p:nvPr/>
        </p:nvGrpSpPr>
        <p:grpSpPr>
          <a:xfrm>
            <a:off x="1143000" y="6424146"/>
            <a:ext cx="3939627" cy="2378412"/>
            <a:chOff x="0" y="0"/>
            <a:chExt cx="4750317" cy="660400"/>
          </a:xfrm>
        </p:grpSpPr>
        <p:sp>
          <p:nvSpPr>
            <p:cNvPr id="28" name="Freeform 3">
              <a:extLst>
                <a:ext uri="{FF2B5EF4-FFF2-40B4-BE49-F238E27FC236}">
                  <a16:creationId xmlns:a16="http://schemas.microsoft.com/office/drawing/2014/main" id="{B1CAB324-18DC-4BB3-B788-6032371377AB}"/>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id="29" name="Group 2">
            <a:extLst>
              <a:ext uri="{FF2B5EF4-FFF2-40B4-BE49-F238E27FC236}">
                <a16:creationId xmlns:a16="http://schemas.microsoft.com/office/drawing/2014/main" id="{B1381745-6C1A-4BB2-9B00-926C3B6E70AA}"/>
              </a:ext>
            </a:extLst>
          </p:cNvPr>
          <p:cNvGrpSpPr/>
          <p:nvPr/>
        </p:nvGrpSpPr>
        <p:grpSpPr>
          <a:xfrm>
            <a:off x="12877800" y="6424146"/>
            <a:ext cx="3939627" cy="2378412"/>
            <a:chOff x="0" y="0"/>
            <a:chExt cx="4750317" cy="660400"/>
          </a:xfrm>
        </p:grpSpPr>
        <p:sp>
          <p:nvSpPr>
            <p:cNvPr id="30" name="Freeform 3">
              <a:extLst>
                <a:ext uri="{FF2B5EF4-FFF2-40B4-BE49-F238E27FC236}">
                  <a16:creationId xmlns:a16="http://schemas.microsoft.com/office/drawing/2014/main" id="{E7CAF60C-6D38-4514-857E-A090A5C72C42}"/>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id="31" name="Group 2">
            <a:extLst>
              <a:ext uri="{FF2B5EF4-FFF2-40B4-BE49-F238E27FC236}">
                <a16:creationId xmlns:a16="http://schemas.microsoft.com/office/drawing/2014/main" id="{E4E1D498-8C37-4203-87E4-D3E11E140E00}"/>
              </a:ext>
            </a:extLst>
          </p:cNvPr>
          <p:cNvGrpSpPr/>
          <p:nvPr/>
        </p:nvGrpSpPr>
        <p:grpSpPr>
          <a:xfrm>
            <a:off x="12801600" y="3086100"/>
            <a:ext cx="3939627" cy="2378412"/>
            <a:chOff x="0" y="0"/>
            <a:chExt cx="4750317" cy="660400"/>
          </a:xfrm>
        </p:grpSpPr>
        <p:sp>
          <p:nvSpPr>
            <p:cNvPr id="32" name="Freeform 3">
              <a:extLst>
                <a:ext uri="{FF2B5EF4-FFF2-40B4-BE49-F238E27FC236}">
                  <a16:creationId xmlns:a16="http://schemas.microsoft.com/office/drawing/2014/main" id="{6B1599C6-5E9F-4DC3-9386-F6238C4A5DEE}"/>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grpSp>
        <p:nvGrpSpPr>
          <p:cNvPr id="33" name="Group 2">
            <a:extLst>
              <a:ext uri="{FF2B5EF4-FFF2-40B4-BE49-F238E27FC236}">
                <a16:creationId xmlns:a16="http://schemas.microsoft.com/office/drawing/2014/main" id="{9F2B4293-7896-4930-81F7-4F53E85F223C}"/>
              </a:ext>
            </a:extLst>
          </p:cNvPr>
          <p:cNvGrpSpPr/>
          <p:nvPr/>
        </p:nvGrpSpPr>
        <p:grpSpPr>
          <a:xfrm>
            <a:off x="6972300" y="3086100"/>
            <a:ext cx="3939627" cy="2378412"/>
            <a:chOff x="0" y="0"/>
            <a:chExt cx="4750317" cy="660400"/>
          </a:xfrm>
        </p:grpSpPr>
        <p:sp>
          <p:nvSpPr>
            <p:cNvPr id="34" name="Freeform 3">
              <a:extLst>
                <a:ext uri="{FF2B5EF4-FFF2-40B4-BE49-F238E27FC236}">
                  <a16:creationId xmlns:a16="http://schemas.microsoft.com/office/drawing/2014/main" id="{2B1948F7-6E50-4C05-96DF-13EECB427859}"/>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35" name="TextBox 34">
            <a:extLst>
              <a:ext uri="{FF2B5EF4-FFF2-40B4-BE49-F238E27FC236}">
                <a16:creationId xmlns:a16="http://schemas.microsoft.com/office/drawing/2014/main" id="{531982FC-0A18-4972-B58E-A307A81B3962}"/>
              </a:ext>
            </a:extLst>
          </p:cNvPr>
          <p:cNvSpPr txBox="1"/>
          <p:nvPr/>
        </p:nvSpPr>
        <p:spPr>
          <a:xfrm>
            <a:off x="1672633" y="3761482"/>
            <a:ext cx="2880360" cy="1077218"/>
          </a:xfrm>
          <a:prstGeom prst="rect">
            <a:avLst/>
          </a:prstGeom>
          <a:noFill/>
        </p:spPr>
        <p:txBody>
          <a:bodyPr wrap="square" rtlCol="0">
            <a:spAutoFit/>
          </a:bodyPr>
          <a:lstStyle/>
          <a:p>
            <a:pPr algn="ctr"/>
            <a:r>
              <a:rPr lang="en-US" sz="3200" dirty="0"/>
              <a:t>Problem Understanding</a:t>
            </a:r>
          </a:p>
        </p:txBody>
      </p:sp>
      <p:sp>
        <p:nvSpPr>
          <p:cNvPr id="36" name="TextBox 35">
            <a:extLst>
              <a:ext uri="{FF2B5EF4-FFF2-40B4-BE49-F238E27FC236}">
                <a16:creationId xmlns:a16="http://schemas.microsoft.com/office/drawing/2014/main" id="{32D2BABE-B457-4152-A668-1F1EEF77C943}"/>
              </a:ext>
            </a:extLst>
          </p:cNvPr>
          <p:cNvSpPr txBox="1"/>
          <p:nvPr/>
        </p:nvSpPr>
        <p:spPr>
          <a:xfrm>
            <a:off x="7559040" y="4000500"/>
            <a:ext cx="2880360" cy="584775"/>
          </a:xfrm>
          <a:prstGeom prst="rect">
            <a:avLst/>
          </a:prstGeom>
          <a:noFill/>
        </p:spPr>
        <p:txBody>
          <a:bodyPr wrap="square" rtlCol="0">
            <a:spAutoFit/>
          </a:bodyPr>
          <a:lstStyle/>
          <a:p>
            <a:pPr algn="ctr"/>
            <a:r>
              <a:rPr lang="en-US" sz="3200" dirty="0"/>
              <a:t>Load Data </a:t>
            </a:r>
          </a:p>
        </p:txBody>
      </p:sp>
      <p:sp>
        <p:nvSpPr>
          <p:cNvPr id="37" name="TextBox 36">
            <a:extLst>
              <a:ext uri="{FF2B5EF4-FFF2-40B4-BE49-F238E27FC236}">
                <a16:creationId xmlns:a16="http://schemas.microsoft.com/office/drawing/2014/main" id="{17AA8B19-D0B5-4F12-B730-1D658BB9727E}"/>
              </a:ext>
            </a:extLst>
          </p:cNvPr>
          <p:cNvSpPr txBox="1"/>
          <p:nvPr/>
        </p:nvSpPr>
        <p:spPr>
          <a:xfrm>
            <a:off x="13335000" y="4000500"/>
            <a:ext cx="2880360" cy="584775"/>
          </a:xfrm>
          <a:prstGeom prst="rect">
            <a:avLst/>
          </a:prstGeom>
          <a:noFill/>
        </p:spPr>
        <p:txBody>
          <a:bodyPr wrap="square" rtlCol="0">
            <a:spAutoFit/>
          </a:bodyPr>
          <a:lstStyle/>
          <a:p>
            <a:pPr algn="ctr"/>
            <a:r>
              <a:rPr lang="en-US" sz="3200" dirty="0"/>
              <a:t>EDA</a:t>
            </a:r>
          </a:p>
        </p:txBody>
      </p:sp>
      <p:sp>
        <p:nvSpPr>
          <p:cNvPr id="38" name="TextBox 37">
            <a:extLst>
              <a:ext uri="{FF2B5EF4-FFF2-40B4-BE49-F238E27FC236}">
                <a16:creationId xmlns:a16="http://schemas.microsoft.com/office/drawing/2014/main" id="{3E02B93E-EDE5-4D3B-BC20-258C83DA3B5B}"/>
              </a:ext>
            </a:extLst>
          </p:cNvPr>
          <p:cNvSpPr txBox="1"/>
          <p:nvPr/>
        </p:nvSpPr>
        <p:spPr>
          <a:xfrm>
            <a:off x="1657393" y="7048500"/>
            <a:ext cx="2880360" cy="1077218"/>
          </a:xfrm>
          <a:prstGeom prst="rect">
            <a:avLst/>
          </a:prstGeom>
          <a:noFill/>
        </p:spPr>
        <p:txBody>
          <a:bodyPr wrap="square" rtlCol="0">
            <a:spAutoFit/>
          </a:bodyPr>
          <a:lstStyle/>
          <a:p>
            <a:pPr algn="ctr"/>
            <a:r>
              <a:rPr lang="en-US" sz="3200" dirty="0"/>
              <a:t>Feature  Engineering</a:t>
            </a:r>
          </a:p>
        </p:txBody>
      </p:sp>
      <p:sp>
        <p:nvSpPr>
          <p:cNvPr id="39" name="TextBox 38">
            <a:extLst>
              <a:ext uri="{FF2B5EF4-FFF2-40B4-BE49-F238E27FC236}">
                <a16:creationId xmlns:a16="http://schemas.microsoft.com/office/drawing/2014/main" id="{36B55D0C-712D-4EEF-AC0D-639906838859}"/>
              </a:ext>
            </a:extLst>
          </p:cNvPr>
          <p:cNvSpPr txBox="1"/>
          <p:nvPr/>
        </p:nvSpPr>
        <p:spPr>
          <a:xfrm>
            <a:off x="7543800" y="7353300"/>
            <a:ext cx="2880360" cy="584775"/>
          </a:xfrm>
          <a:prstGeom prst="rect">
            <a:avLst/>
          </a:prstGeom>
          <a:noFill/>
        </p:spPr>
        <p:txBody>
          <a:bodyPr wrap="square" rtlCol="0">
            <a:spAutoFit/>
          </a:bodyPr>
          <a:lstStyle/>
          <a:p>
            <a:pPr algn="ctr"/>
            <a:r>
              <a:rPr lang="en-US" sz="3200" dirty="0"/>
              <a:t>Classification </a:t>
            </a:r>
          </a:p>
        </p:txBody>
      </p:sp>
      <p:sp>
        <p:nvSpPr>
          <p:cNvPr id="40" name="TextBox 39">
            <a:extLst>
              <a:ext uri="{FF2B5EF4-FFF2-40B4-BE49-F238E27FC236}">
                <a16:creationId xmlns:a16="http://schemas.microsoft.com/office/drawing/2014/main" id="{C84E0558-F285-4F28-AE9E-8AC1ECD80F51}"/>
              </a:ext>
            </a:extLst>
          </p:cNvPr>
          <p:cNvSpPr txBox="1"/>
          <p:nvPr/>
        </p:nvSpPr>
        <p:spPr>
          <a:xfrm>
            <a:off x="13407433" y="7074743"/>
            <a:ext cx="2880360" cy="1077218"/>
          </a:xfrm>
          <a:prstGeom prst="rect">
            <a:avLst/>
          </a:prstGeom>
          <a:noFill/>
        </p:spPr>
        <p:txBody>
          <a:bodyPr wrap="square" rtlCol="0">
            <a:spAutoFit/>
          </a:bodyPr>
          <a:lstStyle/>
          <a:p>
            <a:pPr algn="ctr"/>
            <a:r>
              <a:rPr lang="en-US" sz="3200" dirty="0"/>
              <a:t>Results &amp; Insights</a:t>
            </a:r>
          </a:p>
        </p:txBody>
      </p:sp>
      <p:cxnSp>
        <p:nvCxnSpPr>
          <p:cNvPr id="42" name="Straight Arrow Connector 41">
            <a:extLst>
              <a:ext uri="{FF2B5EF4-FFF2-40B4-BE49-F238E27FC236}">
                <a16:creationId xmlns:a16="http://schemas.microsoft.com/office/drawing/2014/main" id="{2C5D8F10-6455-42F3-8EBB-A89E3F4A8594}"/>
              </a:ext>
            </a:extLst>
          </p:cNvPr>
          <p:cNvCxnSpPr/>
          <p:nvPr/>
        </p:nvCxnSpPr>
        <p:spPr>
          <a:xfrm>
            <a:off x="5341800" y="4457700"/>
            <a:ext cx="1440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3540EFD3-C2EF-4DFC-8423-9F3CF2454E4B}"/>
              </a:ext>
            </a:extLst>
          </p:cNvPr>
          <p:cNvCxnSpPr/>
          <p:nvPr/>
        </p:nvCxnSpPr>
        <p:spPr>
          <a:xfrm>
            <a:off x="11125200" y="4457700"/>
            <a:ext cx="1440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349AC88-CDA8-4F59-BDA7-2745DBF28976}"/>
              </a:ext>
            </a:extLst>
          </p:cNvPr>
          <p:cNvCxnSpPr/>
          <p:nvPr/>
        </p:nvCxnSpPr>
        <p:spPr>
          <a:xfrm>
            <a:off x="5257800" y="7645687"/>
            <a:ext cx="1440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7C9EF14-10E5-4ABE-ACDE-9101095DFDD7}"/>
              </a:ext>
            </a:extLst>
          </p:cNvPr>
          <p:cNvCxnSpPr/>
          <p:nvPr/>
        </p:nvCxnSpPr>
        <p:spPr>
          <a:xfrm>
            <a:off x="11201400" y="7734300"/>
            <a:ext cx="1440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7096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1028700"/>
            <a:ext cx="6953997" cy="1051570"/>
          </a:xfrm>
          <a:prstGeom prst="rect">
            <a:avLst/>
          </a:prstGeom>
        </p:spPr>
        <p:txBody>
          <a:bodyPr lIns="0" tIns="0" rIns="0" bIns="0" rtlCol="0" anchor="t">
            <a:spAutoFit/>
          </a:bodyPr>
          <a:lstStyle/>
          <a:p>
            <a:pPr algn="ctr">
              <a:lnSpc>
                <a:spcPts val="8159"/>
              </a:lnSpc>
            </a:pPr>
            <a:r>
              <a:rPr lang="en-US" sz="7200" b="1" dirty="0">
                <a:solidFill>
                  <a:schemeClr val="tx1">
                    <a:lumMod val="95000"/>
                    <a:lumOff val="5000"/>
                  </a:schemeClr>
                </a:solidFill>
                <a:cs typeface="TS Qamus Bold"/>
              </a:rPr>
              <a:t>Dataset</a:t>
            </a:r>
            <a:r>
              <a:rPr lang="en-US" sz="6799" dirty="0">
                <a:solidFill>
                  <a:schemeClr val="tx1">
                    <a:lumMod val="95000"/>
                    <a:lumOff val="5000"/>
                  </a:schemeClr>
                </a:solidFill>
                <a:cs typeface="TS Qamus Bold"/>
              </a:rPr>
              <a:t> </a:t>
            </a:r>
          </a:p>
        </p:txBody>
      </p:sp>
      <p:sp>
        <p:nvSpPr>
          <p:cNvPr id="15" name="TextBox 15"/>
          <p:cNvSpPr txBox="1"/>
          <p:nvPr/>
        </p:nvSpPr>
        <p:spPr>
          <a:xfrm>
            <a:off x="4470849" y="2861296"/>
            <a:ext cx="4566468" cy="482055"/>
          </a:xfrm>
          <a:prstGeom prst="rect">
            <a:avLst/>
          </a:prstGeom>
        </p:spPr>
        <p:txBody>
          <a:bodyPr wrap="square" lIns="0" tIns="0" rIns="0" bIns="0" rtlCol="0" anchor="t">
            <a:spAutoFit/>
          </a:bodyPr>
          <a:lstStyle/>
          <a:p>
            <a:pPr algn="ctr">
              <a:lnSpc>
                <a:spcPts val="4025"/>
              </a:lnSpc>
            </a:pPr>
            <a:r>
              <a:rPr lang="en-US" sz="2875" dirty="0" err="1">
                <a:solidFill>
                  <a:srgbClr val="000000"/>
                </a:solidFill>
                <a:cs typeface="TS Qamus"/>
              </a:rPr>
              <a:t>Kaggel</a:t>
            </a:r>
            <a:endParaRPr lang="en-US" sz="2875" dirty="0">
              <a:solidFill>
                <a:srgbClr val="000000"/>
              </a:solidFill>
              <a:cs typeface="TS Qamus"/>
            </a:endParaRPr>
          </a:p>
        </p:txBody>
      </p:sp>
      <p:sp>
        <p:nvSpPr>
          <p:cNvPr id="22" name="TextBox 15">
            <a:extLst>
              <a:ext uri="{FF2B5EF4-FFF2-40B4-BE49-F238E27FC236}">
                <a16:creationId xmlns:a16="http://schemas.microsoft.com/office/drawing/2014/main" id="{85D4C988-D0BE-40FD-AA14-AEB125D67979}"/>
              </a:ext>
            </a:extLst>
          </p:cNvPr>
          <p:cNvSpPr txBox="1"/>
          <p:nvPr/>
        </p:nvSpPr>
        <p:spPr>
          <a:xfrm>
            <a:off x="3829151" y="4459145"/>
            <a:ext cx="6276929" cy="498475"/>
          </a:xfrm>
          <a:prstGeom prst="rect">
            <a:avLst/>
          </a:prstGeom>
        </p:spPr>
        <p:txBody>
          <a:bodyPr lIns="0" tIns="0" rIns="0" bIns="0" rtlCol="0" anchor="t">
            <a:spAutoFit/>
          </a:bodyPr>
          <a:lstStyle/>
          <a:p>
            <a:pPr algn="ctr">
              <a:lnSpc>
                <a:spcPts val="4025"/>
              </a:lnSpc>
            </a:pPr>
            <a:r>
              <a:rPr lang="en-US" sz="2875" dirty="0">
                <a:solidFill>
                  <a:srgbClr val="000000"/>
                </a:solidFill>
                <a:cs typeface="TS Qamus"/>
              </a:rPr>
              <a:t>8124 rows </a:t>
            </a:r>
          </a:p>
        </p:txBody>
      </p:sp>
      <p:sp>
        <p:nvSpPr>
          <p:cNvPr id="24" name="TextBox 15">
            <a:extLst>
              <a:ext uri="{FF2B5EF4-FFF2-40B4-BE49-F238E27FC236}">
                <a16:creationId xmlns:a16="http://schemas.microsoft.com/office/drawing/2014/main" id="{3EDA4A75-67D6-45EF-A9CE-CC9898FC3802}"/>
              </a:ext>
            </a:extLst>
          </p:cNvPr>
          <p:cNvSpPr txBox="1"/>
          <p:nvPr/>
        </p:nvSpPr>
        <p:spPr>
          <a:xfrm>
            <a:off x="3911195" y="6092825"/>
            <a:ext cx="6276929" cy="498475"/>
          </a:xfrm>
          <a:prstGeom prst="rect">
            <a:avLst/>
          </a:prstGeom>
        </p:spPr>
        <p:txBody>
          <a:bodyPr lIns="0" tIns="0" rIns="0" bIns="0" rtlCol="0" anchor="t">
            <a:spAutoFit/>
          </a:bodyPr>
          <a:lstStyle/>
          <a:p>
            <a:pPr algn="ctr">
              <a:lnSpc>
                <a:spcPts val="4025"/>
              </a:lnSpc>
            </a:pPr>
            <a:r>
              <a:rPr lang="en-US" sz="2875" dirty="0">
                <a:solidFill>
                  <a:srgbClr val="000000"/>
                </a:solidFill>
                <a:cs typeface="TS Qamus"/>
              </a:rPr>
              <a:t>23 columns  </a:t>
            </a:r>
          </a:p>
        </p:txBody>
      </p:sp>
      <p:grpSp>
        <p:nvGrpSpPr>
          <p:cNvPr id="25" name="Group 19">
            <a:extLst>
              <a:ext uri="{FF2B5EF4-FFF2-40B4-BE49-F238E27FC236}">
                <a16:creationId xmlns:a16="http://schemas.microsoft.com/office/drawing/2014/main" id="{141E7FAC-46E5-42BA-B661-40E65C2ABC46}"/>
              </a:ext>
            </a:extLst>
          </p:cNvPr>
          <p:cNvGrpSpPr/>
          <p:nvPr/>
        </p:nvGrpSpPr>
        <p:grpSpPr>
          <a:xfrm>
            <a:off x="2890446" y="2563137"/>
            <a:ext cx="3000002" cy="1206878"/>
            <a:chOff x="0" y="0"/>
            <a:chExt cx="4750317" cy="660400"/>
          </a:xfrm>
        </p:grpSpPr>
        <p:sp>
          <p:nvSpPr>
            <p:cNvPr id="26" name="Freeform 20">
              <a:extLst>
                <a:ext uri="{FF2B5EF4-FFF2-40B4-BE49-F238E27FC236}">
                  <a16:creationId xmlns:a16="http://schemas.microsoft.com/office/drawing/2014/main" id="{CE20EF64-CBA9-402F-B4E6-3B4C9C199D24}"/>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27" name="TextBox 15">
            <a:extLst>
              <a:ext uri="{FF2B5EF4-FFF2-40B4-BE49-F238E27FC236}">
                <a16:creationId xmlns:a16="http://schemas.microsoft.com/office/drawing/2014/main" id="{1CC599A9-7CC9-4131-88F7-124465E913BB}"/>
              </a:ext>
            </a:extLst>
          </p:cNvPr>
          <p:cNvSpPr txBox="1"/>
          <p:nvPr/>
        </p:nvSpPr>
        <p:spPr>
          <a:xfrm>
            <a:off x="4800600" y="7200900"/>
            <a:ext cx="6276929" cy="995016"/>
          </a:xfrm>
          <a:prstGeom prst="rect">
            <a:avLst/>
          </a:prstGeom>
        </p:spPr>
        <p:txBody>
          <a:bodyPr wrap="square" lIns="0" tIns="0" rIns="0" bIns="0" rtlCol="0" anchor="t">
            <a:spAutoFit/>
          </a:bodyPr>
          <a:lstStyle/>
          <a:p>
            <a:pPr algn="ctr">
              <a:lnSpc>
                <a:spcPts val="4025"/>
              </a:lnSpc>
            </a:pPr>
            <a:r>
              <a:rPr lang="en-US" sz="2875" dirty="0">
                <a:solidFill>
                  <a:srgbClr val="000000"/>
                </a:solidFill>
                <a:cs typeface="TS Qamus"/>
              </a:rPr>
              <a:t> </a:t>
            </a:r>
          </a:p>
          <a:p>
            <a:pPr algn="ctr">
              <a:lnSpc>
                <a:spcPts val="4025"/>
              </a:lnSpc>
            </a:pPr>
            <a:r>
              <a:rPr lang="en-US" sz="2875" dirty="0">
                <a:solidFill>
                  <a:srgbClr val="000000"/>
                </a:solidFill>
                <a:cs typeface="TS Qamus"/>
              </a:rPr>
              <a:t> </a:t>
            </a:r>
            <a:r>
              <a:rPr lang="en-US" sz="2800" dirty="0">
                <a:solidFill>
                  <a:srgbClr val="000000"/>
                </a:solidFill>
                <a:cs typeface="TS Qamus"/>
              </a:rPr>
              <a:t>1- </a:t>
            </a:r>
            <a:r>
              <a:rPr lang="en-US" sz="2800" dirty="0">
                <a:effectLst/>
                <a:latin typeface="Calibri" panose="020F0502020204030204" pitchFamily="34" charset="0"/>
                <a:ea typeface="Calibri" panose="020F0502020204030204" pitchFamily="34" charset="0"/>
                <a:cs typeface="Arial" panose="020B0604020202020204" pitchFamily="34" charset="0"/>
              </a:rPr>
              <a:t>edible </a:t>
            </a:r>
            <a:r>
              <a:rPr lang="en-US" sz="2800" dirty="0">
                <a:latin typeface="Calibri" panose="020F0502020204030204" pitchFamily="34" charset="0"/>
                <a:ea typeface="Calibri" panose="020F0502020204030204" pitchFamily="34" charset="0"/>
                <a:cs typeface="Arial" panose="020B0604020202020204" pitchFamily="34" charset="0"/>
              </a:rPr>
              <a:t>2- </a:t>
            </a:r>
            <a:r>
              <a:rPr lang="en-US" sz="2800" dirty="0">
                <a:effectLst/>
                <a:latin typeface="Calibri" panose="020F0502020204030204" pitchFamily="34" charset="0"/>
                <a:ea typeface="Calibri" panose="020F0502020204030204" pitchFamily="34" charset="0"/>
                <a:cs typeface="Arial" panose="020B0604020202020204" pitchFamily="34" charset="0"/>
              </a:rPr>
              <a:t> poisonous</a:t>
            </a:r>
            <a:endParaRPr lang="en-US" sz="2800" dirty="0">
              <a:solidFill>
                <a:srgbClr val="000000"/>
              </a:solidFill>
              <a:cs typeface="TS Qamus"/>
            </a:endParaRPr>
          </a:p>
        </p:txBody>
      </p:sp>
      <p:sp>
        <p:nvSpPr>
          <p:cNvPr id="39" name="TextBox 2">
            <a:extLst>
              <a:ext uri="{FF2B5EF4-FFF2-40B4-BE49-F238E27FC236}">
                <a16:creationId xmlns:a16="http://schemas.microsoft.com/office/drawing/2014/main" id="{52E96147-CE99-457F-8ABB-99314EDF23C8}"/>
              </a:ext>
            </a:extLst>
          </p:cNvPr>
          <p:cNvSpPr txBox="1"/>
          <p:nvPr/>
        </p:nvSpPr>
        <p:spPr>
          <a:xfrm>
            <a:off x="993851" y="2474615"/>
            <a:ext cx="6953997" cy="1018869"/>
          </a:xfrm>
          <a:prstGeom prst="rect">
            <a:avLst/>
          </a:prstGeom>
        </p:spPr>
        <p:txBody>
          <a:bodyPr lIns="0" tIns="0" rIns="0" bIns="0" rtlCol="0" anchor="t">
            <a:spAutoFit/>
          </a:bodyPr>
          <a:lstStyle/>
          <a:p>
            <a:pPr algn="ctr">
              <a:lnSpc>
                <a:spcPts val="8159"/>
              </a:lnSpc>
            </a:pPr>
            <a:r>
              <a:rPr lang="en-US" sz="4000" dirty="0">
                <a:solidFill>
                  <a:schemeClr val="tx1">
                    <a:lumMod val="95000"/>
                    <a:lumOff val="5000"/>
                  </a:schemeClr>
                </a:solidFill>
                <a:cs typeface="TS Qamus Bold"/>
              </a:rPr>
              <a:t>Source</a:t>
            </a:r>
            <a:r>
              <a:rPr lang="en-US" sz="6799" dirty="0">
                <a:solidFill>
                  <a:schemeClr val="tx1">
                    <a:lumMod val="95000"/>
                    <a:lumOff val="5000"/>
                  </a:schemeClr>
                </a:solidFill>
                <a:cs typeface="TS Qamus Bold"/>
              </a:rPr>
              <a:t> </a:t>
            </a:r>
          </a:p>
        </p:txBody>
      </p:sp>
      <p:grpSp>
        <p:nvGrpSpPr>
          <p:cNvPr id="18" name="Group 19">
            <a:extLst>
              <a:ext uri="{FF2B5EF4-FFF2-40B4-BE49-F238E27FC236}">
                <a16:creationId xmlns:a16="http://schemas.microsoft.com/office/drawing/2014/main" id="{1AE8AA04-8FC2-4F9B-9FE7-965B3E5FC3DE}"/>
              </a:ext>
            </a:extLst>
          </p:cNvPr>
          <p:cNvGrpSpPr/>
          <p:nvPr/>
        </p:nvGrpSpPr>
        <p:grpSpPr>
          <a:xfrm>
            <a:off x="2890446" y="4163421"/>
            <a:ext cx="3000002" cy="1206878"/>
            <a:chOff x="0" y="0"/>
            <a:chExt cx="4750317" cy="660400"/>
          </a:xfrm>
        </p:grpSpPr>
        <p:sp>
          <p:nvSpPr>
            <p:cNvPr id="21" name="Freeform 20">
              <a:extLst>
                <a:ext uri="{FF2B5EF4-FFF2-40B4-BE49-F238E27FC236}">
                  <a16:creationId xmlns:a16="http://schemas.microsoft.com/office/drawing/2014/main" id="{BFB3C3C8-B1C6-44DE-8500-01C5FB448D4A}"/>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23" name="TextBox 2">
            <a:extLst>
              <a:ext uri="{FF2B5EF4-FFF2-40B4-BE49-F238E27FC236}">
                <a16:creationId xmlns:a16="http://schemas.microsoft.com/office/drawing/2014/main" id="{2B47D7F4-608C-4C6D-BD88-0A4582AC3F25}"/>
              </a:ext>
            </a:extLst>
          </p:cNvPr>
          <p:cNvSpPr txBox="1"/>
          <p:nvPr/>
        </p:nvSpPr>
        <p:spPr>
          <a:xfrm>
            <a:off x="993851" y="4074899"/>
            <a:ext cx="6953997" cy="1018869"/>
          </a:xfrm>
          <a:prstGeom prst="rect">
            <a:avLst/>
          </a:prstGeom>
        </p:spPr>
        <p:txBody>
          <a:bodyPr lIns="0" tIns="0" rIns="0" bIns="0" rtlCol="0" anchor="t">
            <a:spAutoFit/>
          </a:bodyPr>
          <a:lstStyle/>
          <a:p>
            <a:pPr algn="ctr">
              <a:lnSpc>
                <a:spcPts val="8159"/>
              </a:lnSpc>
            </a:pPr>
            <a:r>
              <a:rPr lang="en-US" sz="4000" dirty="0">
                <a:solidFill>
                  <a:schemeClr val="tx1">
                    <a:lumMod val="95000"/>
                    <a:lumOff val="5000"/>
                  </a:schemeClr>
                </a:solidFill>
                <a:cs typeface="TS Qamus Bold"/>
              </a:rPr>
              <a:t>Record </a:t>
            </a:r>
            <a:r>
              <a:rPr lang="en-US" sz="6799" dirty="0">
                <a:solidFill>
                  <a:schemeClr val="tx1">
                    <a:lumMod val="95000"/>
                    <a:lumOff val="5000"/>
                  </a:schemeClr>
                </a:solidFill>
                <a:cs typeface="TS Qamus Bold"/>
              </a:rPr>
              <a:t> </a:t>
            </a:r>
          </a:p>
        </p:txBody>
      </p:sp>
      <p:grpSp>
        <p:nvGrpSpPr>
          <p:cNvPr id="29" name="Group 19">
            <a:extLst>
              <a:ext uri="{FF2B5EF4-FFF2-40B4-BE49-F238E27FC236}">
                <a16:creationId xmlns:a16="http://schemas.microsoft.com/office/drawing/2014/main" id="{ED738576-D656-49DD-A34D-B189BA66480C}"/>
              </a:ext>
            </a:extLst>
          </p:cNvPr>
          <p:cNvGrpSpPr/>
          <p:nvPr/>
        </p:nvGrpSpPr>
        <p:grpSpPr>
          <a:xfrm>
            <a:off x="2925837" y="5759074"/>
            <a:ext cx="3000002" cy="1206878"/>
            <a:chOff x="0" y="0"/>
            <a:chExt cx="4750317" cy="660400"/>
          </a:xfrm>
        </p:grpSpPr>
        <p:sp>
          <p:nvSpPr>
            <p:cNvPr id="30" name="Freeform 20">
              <a:extLst>
                <a:ext uri="{FF2B5EF4-FFF2-40B4-BE49-F238E27FC236}">
                  <a16:creationId xmlns:a16="http://schemas.microsoft.com/office/drawing/2014/main" id="{397FCC61-FF0F-445F-A4AD-B4E62D060919}"/>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32" name="TextBox 2">
            <a:extLst>
              <a:ext uri="{FF2B5EF4-FFF2-40B4-BE49-F238E27FC236}">
                <a16:creationId xmlns:a16="http://schemas.microsoft.com/office/drawing/2014/main" id="{33C02A17-F776-4E57-B49D-143C3DEA8C3E}"/>
              </a:ext>
            </a:extLst>
          </p:cNvPr>
          <p:cNvSpPr txBox="1"/>
          <p:nvPr/>
        </p:nvSpPr>
        <p:spPr>
          <a:xfrm>
            <a:off x="1029242" y="5670552"/>
            <a:ext cx="6953997" cy="1018869"/>
          </a:xfrm>
          <a:prstGeom prst="rect">
            <a:avLst/>
          </a:prstGeom>
        </p:spPr>
        <p:txBody>
          <a:bodyPr lIns="0" tIns="0" rIns="0" bIns="0" rtlCol="0" anchor="t">
            <a:spAutoFit/>
          </a:bodyPr>
          <a:lstStyle/>
          <a:p>
            <a:pPr algn="ctr">
              <a:lnSpc>
                <a:spcPts val="8159"/>
              </a:lnSpc>
            </a:pPr>
            <a:r>
              <a:rPr lang="en-US" sz="4000" dirty="0">
                <a:solidFill>
                  <a:schemeClr val="tx1">
                    <a:lumMod val="95000"/>
                    <a:lumOff val="5000"/>
                  </a:schemeClr>
                </a:solidFill>
                <a:cs typeface="TS Qamus Bold"/>
              </a:rPr>
              <a:t>Feature </a:t>
            </a:r>
            <a:r>
              <a:rPr lang="en-US" sz="6799" dirty="0">
                <a:solidFill>
                  <a:schemeClr val="tx1">
                    <a:lumMod val="95000"/>
                    <a:lumOff val="5000"/>
                  </a:schemeClr>
                </a:solidFill>
                <a:cs typeface="TS Qamus Bold"/>
              </a:rPr>
              <a:t> </a:t>
            </a:r>
          </a:p>
        </p:txBody>
      </p:sp>
      <p:grpSp>
        <p:nvGrpSpPr>
          <p:cNvPr id="33" name="Group 19">
            <a:extLst>
              <a:ext uri="{FF2B5EF4-FFF2-40B4-BE49-F238E27FC236}">
                <a16:creationId xmlns:a16="http://schemas.microsoft.com/office/drawing/2014/main" id="{C088A84C-FD19-420E-98F2-D6AEE43D03CE}"/>
              </a:ext>
            </a:extLst>
          </p:cNvPr>
          <p:cNvGrpSpPr/>
          <p:nvPr/>
        </p:nvGrpSpPr>
        <p:grpSpPr>
          <a:xfrm>
            <a:off x="2925837" y="7285042"/>
            <a:ext cx="3000002" cy="1206878"/>
            <a:chOff x="0" y="0"/>
            <a:chExt cx="4750317" cy="660400"/>
          </a:xfrm>
        </p:grpSpPr>
        <p:sp>
          <p:nvSpPr>
            <p:cNvPr id="34" name="Freeform 20">
              <a:extLst>
                <a:ext uri="{FF2B5EF4-FFF2-40B4-BE49-F238E27FC236}">
                  <a16:creationId xmlns:a16="http://schemas.microsoft.com/office/drawing/2014/main" id="{54389891-5A0C-445E-9D11-D0C87D08799D}"/>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sp>
      </p:grpSp>
      <p:sp>
        <p:nvSpPr>
          <p:cNvPr id="35" name="TextBox 2">
            <a:extLst>
              <a:ext uri="{FF2B5EF4-FFF2-40B4-BE49-F238E27FC236}">
                <a16:creationId xmlns:a16="http://schemas.microsoft.com/office/drawing/2014/main" id="{529E31FC-E708-4782-BEE3-15B5A621741D}"/>
              </a:ext>
            </a:extLst>
          </p:cNvPr>
          <p:cNvSpPr txBox="1"/>
          <p:nvPr/>
        </p:nvSpPr>
        <p:spPr>
          <a:xfrm>
            <a:off x="2400842" y="7244842"/>
            <a:ext cx="4011017" cy="1018869"/>
          </a:xfrm>
          <a:prstGeom prst="rect">
            <a:avLst/>
          </a:prstGeom>
        </p:spPr>
        <p:txBody>
          <a:bodyPr wrap="square" lIns="0" tIns="0" rIns="0" bIns="0" rtlCol="0" anchor="t">
            <a:spAutoFit/>
          </a:bodyPr>
          <a:lstStyle/>
          <a:p>
            <a:pPr algn="ctr">
              <a:lnSpc>
                <a:spcPts val="8159"/>
              </a:lnSpc>
            </a:pPr>
            <a:r>
              <a:rPr lang="en-US" sz="3600" dirty="0">
                <a:solidFill>
                  <a:schemeClr val="tx1">
                    <a:lumMod val="95000"/>
                    <a:lumOff val="5000"/>
                  </a:schemeClr>
                </a:solidFill>
                <a:cs typeface="TS Qamus Bold"/>
              </a:rPr>
              <a:t>Target columns</a:t>
            </a:r>
            <a:r>
              <a:rPr lang="en-US" sz="6600" dirty="0">
                <a:solidFill>
                  <a:schemeClr val="tx1">
                    <a:lumMod val="95000"/>
                    <a:lumOff val="5000"/>
                  </a:schemeClr>
                </a:solidFill>
                <a:cs typeface="TS Qamus Bold"/>
              </a:rPr>
              <a:t> </a:t>
            </a:r>
          </a:p>
        </p:txBody>
      </p:sp>
      <p:pic>
        <p:nvPicPr>
          <p:cNvPr id="41" name="Graphic 40">
            <a:extLst>
              <a:ext uri="{FF2B5EF4-FFF2-40B4-BE49-F238E27FC236}">
                <a16:creationId xmlns:a16="http://schemas.microsoft.com/office/drawing/2014/main" id="{E25E2B83-22E6-4AB8-9EE4-19EF65DFA98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49200" y="2857500"/>
            <a:ext cx="4030554" cy="5251196"/>
          </a:xfrm>
          <a:prstGeom prst="rect">
            <a:avLst/>
          </a:prstGeom>
        </p:spPr>
      </p:pic>
      <p:cxnSp>
        <p:nvCxnSpPr>
          <p:cNvPr id="4" name="Straight Connector 3">
            <a:extLst>
              <a:ext uri="{FF2B5EF4-FFF2-40B4-BE49-F238E27FC236}">
                <a16:creationId xmlns:a16="http://schemas.microsoft.com/office/drawing/2014/main" id="{9F0F6B71-19C8-463A-86FA-35F858BB0273}"/>
              </a:ext>
            </a:extLst>
          </p:cNvPr>
          <p:cNvCxnSpPr/>
          <p:nvPr/>
        </p:nvCxnSpPr>
        <p:spPr>
          <a:xfrm>
            <a:off x="11430000" y="2412300"/>
            <a:ext cx="0" cy="6084000"/>
          </a:xfrm>
          <a:prstGeom prst="line">
            <a:avLst/>
          </a:prstGeom>
          <a:ln w="571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3697658" y="2762562"/>
            <a:ext cx="10612702" cy="6874093"/>
            <a:chOff x="0" y="0"/>
            <a:chExt cx="5351919" cy="5621689"/>
          </a:xfrm>
        </p:grpSpPr>
        <p:sp>
          <p:nvSpPr>
            <p:cNvPr id="7" name="Freeform 7"/>
            <p:cNvSpPr/>
            <p:nvPr/>
          </p:nvSpPr>
          <p:spPr>
            <a:xfrm>
              <a:off x="0" y="0"/>
              <a:ext cx="5351919" cy="5621689"/>
            </a:xfrm>
            <a:custGeom>
              <a:avLst/>
              <a:gdLst/>
              <a:ahLst/>
              <a:cxnLst/>
              <a:rect l="l" t="t" r="r" b="b"/>
              <a:pathLst>
                <a:path w="5351919" h="5621689">
                  <a:moveTo>
                    <a:pt x="5227459" y="5621689"/>
                  </a:moveTo>
                  <a:lnTo>
                    <a:pt x="124460" y="5621689"/>
                  </a:lnTo>
                  <a:cubicBezTo>
                    <a:pt x="55880" y="5621689"/>
                    <a:pt x="0" y="5565809"/>
                    <a:pt x="0" y="5497229"/>
                  </a:cubicBezTo>
                  <a:lnTo>
                    <a:pt x="0" y="124460"/>
                  </a:lnTo>
                  <a:cubicBezTo>
                    <a:pt x="0" y="55880"/>
                    <a:pt x="55880" y="0"/>
                    <a:pt x="124460" y="0"/>
                  </a:cubicBezTo>
                  <a:lnTo>
                    <a:pt x="5227459" y="0"/>
                  </a:lnTo>
                  <a:cubicBezTo>
                    <a:pt x="5296039" y="0"/>
                    <a:pt x="5351919" y="55880"/>
                    <a:pt x="5351919" y="124460"/>
                  </a:cubicBezTo>
                  <a:lnTo>
                    <a:pt x="5351919" y="5497229"/>
                  </a:lnTo>
                  <a:cubicBezTo>
                    <a:pt x="5351919" y="5565809"/>
                    <a:pt x="5296039" y="5621689"/>
                    <a:pt x="5227459" y="5621689"/>
                  </a:cubicBezTo>
                  <a:close/>
                </a:path>
              </a:pathLst>
            </a:custGeom>
            <a:solidFill>
              <a:srgbClr val="F1F1F1">
                <a:alpha val="63922"/>
              </a:srgbClr>
            </a:solidFill>
          </p:spPr>
        </p:sp>
      </p:grpSp>
      <p:pic>
        <p:nvPicPr>
          <p:cNvPr id="1026" name="Picture 2">
            <a:extLst>
              <a:ext uri="{FF2B5EF4-FFF2-40B4-BE49-F238E27FC236}">
                <a16:creationId xmlns:a16="http://schemas.microsoft.com/office/drawing/2014/main" id="{B72EB2CD-817F-4BFD-8D4A-095F8884B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933700"/>
            <a:ext cx="9288209" cy="687409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8AF10B3-96D9-4EC5-9AF3-79ABAB6CBC7D}"/>
              </a:ext>
            </a:extLst>
          </p:cNvPr>
          <p:cNvSpPr txBox="1"/>
          <p:nvPr/>
        </p:nvSpPr>
        <p:spPr>
          <a:xfrm>
            <a:off x="4892040" y="1714500"/>
            <a:ext cx="10576560" cy="523220"/>
          </a:xfrm>
          <a:prstGeom prst="rect">
            <a:avLst/>
          </a:prstGeom>
          <a:noFill/>
        </p:spPr>
        <p:txBody>
          <a:bodyPr wrap="square">
            <a:spAutoFit/>
          </a:bodyPr>
          <a:lstStyle/>
          <a:p>
            <a:pPr algn="l"/>
            <a:r>
              <a:rPr lang="en-US" sz="2800" b="1" i="0" dirty="0">
                <a:solidFill>
                  <a:srgbClr val="000000"/>
                </a:solidFill>
                <a:effectLst/>
                <a:latin typeface="Helvetica Neue"/>
              </a:rPr>
              <a:t>How many poisonous and edible mushrooms?</a:t>
            </a:r>
          </a:p>
        </p:txBody>
      </p:sp>
      <p:sp>
        <p:nvSpPr>
          <p:cNvPr id="19" name="TextBox 22">
            <a:extLst>
              <a:ext uri="{FF2B5EF4-FFF2-40B4-BE49-F238E27FC236}">
                <a16:creationId xmlns:a16="http://schemas.microsoft.com/office/drawing/2014/main" id="{4FB78ACA-CE99-41C7-9C26-DEC7C99E6BE5}"/>
              </a:ext>
            </a:extLst>
          </p:cNvPr>
          <p:cNvSpPr txBox="1"/>
          <p:nvPr/>
        </p:nvSpPr>
        <p:spPr>
          <a:xfrm>
            <a:off x="5638800" y="362037"/>
            <a:ext cx="6485941" cy="1090042"/>
          </a:xfrm>
          <a:prstGeom prst="rect">
            <a:avLst/>
          </a:prstGeom>
        </p:spPr>
        <p:txBody>
          <a:bodyPr wrap="square" lIns="0" tIns="0" rIns="0" bIns="0" rtlCol="0" anchor="t">
            <a:spAutoFit/>
          </a:bodyPr>
          <a:lstStyle/>
          <a:p>
            <a:pPr algn="ctr">
              <a:lnSpc>
                <a:spcPts val="8489"/>
              </a:lnSpc>
            </a:pPr>
            <a:r>
              <a:rPr lang="en-US" sz="7200" b="1" dirty="0">
                <a:solidFill>
                  <a:schemeClr val="tx1">
                    <a:lumMod val="95000"/>
                    <a:lumOff val="5000"/>
                  </a:schemeClr>
                </a:solidFill>
                <a:cs typeface="TS Qamus Bold"/>
              </a:rPr>
              <a:t>Data Analysis </a:t>
            </a:r>
            <a:endParaRPr lang="en-US" sz="7074" dirty="0">
              <a:solidFill>
                <a:schemeClr val="tx1">
                  <a:lumMod val="95000"/>
                  <a:lumOff val="5000"/>
                </a:schemeClr>
              </a:solidFill>
              <a:cs typeface="TS Qamus Bold"/>
            </a:endParaRPr>
          </a:p>
        </p:txBody>
      </p:sp>
      <p:cxnSp>
        <p:nvCxnSpPr>
          <p:cNvPr id="5" name="Connector: Curved 4">
            <a:extLst>
              <a:ext uri="{FF2B5EF4-FFF2-40B4-BE49-F238E27FC236}">
                <a16:creationId xmlns:a16="http://schemas.microsoft.com/office/drawing/2014/main" id="{F3FFF185-9B26-4929-A3ED-A515F9FCD6DE}"/>
              </a:ext>
            </a:extLst>
          </p:cNvPr>
          <p:cNvCxnSpPr>
            <a:cxnSpLocks/>
          </p:cNvCxnSpPr>
          <p:nvPr/>
        </p:nvCxnSpPr>
        <p:spPr>
          <a:xfrm flipV="1">
            <a:off x="13545831" y="4267200"/>
            <a:ext cx="1828800" cy="1752600"/>
          </a:xfrm>
          <a:prstGeom prst="curvedConnector3">
            <a:avLst/>
          </a:prstGeom>
          <a:ln w="28575">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14842806-820D-4EAD-A1E1-99C318DFF098}"/>
              </a:ext>
            </a:extLst>
          </p:cNvPr>
          <p:cNvSpPr txBox="1"/>
          <p:nvPr/>
        </p:nvSpPr>
        <p:spPr>
          <a:xfrm>
            <a:off x="15517453" y="3924300"/>
            <a:ext cx="2389547" cy="523220"/>
          </a:xfrm>
          <a:prstGeom prst="rect">
            <a:avLst/>
          </a:prstGeom>
          <a:noFill/>
        </p:spPr>
        <p:txBody>
          <a:bodyPr wrap="square">
            <a:spAutoFit/>
          </a:bodyPr>
          <a:lstStyle/>
          <a:p>
            <a:r>
              <a:rPr lang="en-US" sz="2800" b="1" dirty="0"/>
              <a:t>No imbalance</a:t>
            </a:r>
          </a:p>
        </p:txBody>
      </p:sp>
    </p:spTree>
    <p:extLst>
      <p:ext uri="{BB962C8B-B14F-4D97-AF65-F5344CB8AC3E}">
        <p14:creationId xmlns:p14="http://schemas.microsoft.com/office/powerpoint/2010/main" val="236306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3">
            <a:extLst>
              <a:ext uri="{FF2B5EF4-FFF2-40B4-BE49-F238E27FC236}">
                <a16:creationId xmlns:a16="http://schemas.microsoft.com/office/drawing/2014/main" id="{A6D7053D-B2C2-4E9A-89CF-AAFCE42375F6}"/>
              </a:ext>
            </a:extLst>
          </p:cNvPr>
          <p:cNvSpPr/>
          <p:nvPr/>
        </p:nvSpPr>
        <p:spPr>
          <a:xfrm>
            <a:off x="13921739" y="3978471"/>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24" name="Freeform 3">
            <a:extLst>
              <a:ext uri="{FF2B5EF4-FFF2-40B4-BE49-F238E27FC236}">
                <a16:creationId xmlns:a16="http://schemas.microsoft.com/office/drawing/2014/main" id="{A3D379A4-0314-4805-8872-4A065D35DFE8}"/>
              </a:ext>
            </a:extLst>
          </p:cNvPr>
          <p:cNvSpPr/>
          <p:nvPr/>
        </p:nvSpPr>
        <p:spPr>
          <a:xfrm>
            <a:off x="5503491" y="3948808"/>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21" name="Freeform 3">
            <a:extLst>
              <a:ext uri="{FF2B5EF4-FFF2-40B4-BE49-F238E27FC236}">
                <a16:creationId xmlns:a16="http://schemas.microsoft.com/office/drawing/2014/main" id="{28E900A6-41AD-471F-A822-1DAB8A4B64DB}"/>
              </a:ext>
            </a:extLst>
          </p:cNvPr>
          <p:cNvSpPr/>
          <p:nvPr/>
        </p:nvSpPr>
        <p:spPr>
          <a:xfrm>
            <a:off x="1485900" y="3978471"/>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9" name="TextBox 14">
            <a:extLst>
              <a:ext uri="{FF2B5EF4-FFF2-40B4-BE49-F238E27FC236}">
                <a16:creationId xmlns:a16="http://schemas.microsoft.com/office/drawing/2014/main" id="{0C363980-A858-4D86-A868-8B1A083725AB}"/>
              </a:ext>
            </a:extLst>
          </p:cNvPr>
          <p:cNvSpPr txBox="1"/>
          <p:nvPr/>
        </p:nvSpPr>
        <p:spPr>
          <a:xfrm>
            <a:off x="1905000" y="1991053"/>
            <a:ext cx="13921545" cy="954749"/>
          </a:xfrm>
          <a:prstGeom prst="rect">
            <a:avLst/>
          </a:prstGeom>
        </p:spPr>
        <p:txBody>
          <a:bodyPr wrap="square" lIns="0" tIns="0" rIns="0" bIns="0" rtlCol="0" anchor="t">
            <a:spAutoFit/>
          </a:bodyPr>
          <a:lstStyle/>
          <a:p>
            <a:pPr algn="ctr">
              <a:lnSpc>
                <a:spcPts val="8760"/>
              </a:lnSpc>
            </a:pPr>
            <a:r>
              <a:rPr lang="en-US" sz="3200" dirty="0">
                <a:effectLst/>
                <a:latin typeface="Calibri" panose="020F0502020204030204" pitchFamily="34" charset="0"/>
                <a:ea typeface="Calibri" panose="020F0502020204030204" pitchFamily="34" charset="0"/>
                <a:cs typeface="Arial" panose="020B0604020202020204" pitchFamily="34" charset="0"/>
              </a:rPr>
              <a:t>Identify weather mushrooms are edible or poisonous based on</a:t>
            </a:r>
            <a:endParaRPr lang="en-US" sz="8000" dirty="0">
              <a:solidFill>
                <a:srgbClr val="000000"/>
              </a:solidFill>
              <a:cs typeface="TS Qamus Bold"/>
            </a:endParaRPr>
          </a:p>
        </p:txBody>
      </p:sp>
      <p:sp>
        <p:nvSpPr>
          <p:cNvPr id="12" name="TextBox 16">
            <a:extLst>
              <a:ext uri="{FF2B5EF4-FFF2-40B4-BE49-F238E27FC236}">
                <a16:creationId xmlns:a16="http://schemas.microsoft.com/office/drawing/2014/main" id="{84D09ACC-02BB-432D-AE34-4BA25BED8D0D}"/>
              </a:ext>
            </a:extLst>
          </p:cNvPr>
          <p:cNvSpPr txBox="1"/>
          <p:nvPr/>
        </p:nvSpPr>
        <p:spPr>
          <a:xfrm>
            <a:off x="13921740" y="4452173"/>
            <a:ext cx="2688008" cy="492443"/>
          </a:xfrm>
          <a:prstGeom prst="rect">
            <a:avLst/>
          </a:prstGeom>
        </p:spPr>
        <p:txBody>
          <a:bodyPr wrap="square" lIns="0" tIns="0" rIns="0" bIns="0" rtlCol="0" anchor="t">
            <a:spAutoFit/>
          </a:bodyPr>
          <a:lstStyle/>
          <a:p>
            <a:pPr algn="ctr"/>
            <a:r>
              <a:rPr lang="en-US" sz="3200"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Gill-attachment</a:t>
            </a:r>
          </a:p>
        </p:txBody>
      </p:sp>
      <p:sp>
        <p:nvSpPr>
          <p:cNvPr id="14" name="TextBox 13">
            <a:extLst>
              <a:ext uri="{FF2B5EF4-FFF2-40B4-BE49-F238E27FC236}">
                <a16:creationId xmlns:a16="http://schemas.microsoft.com/office/drawing/2014/main" id="{E52F93C4-2044-4F34-8BA4-67F14E2270FE}"/>
              </a:ext>
            </a:extLst>
          </p:cNvPr>
          <p:cNvSpPr txBox="1"/>
          <p:nvPr/>
        </p:nvSpPr>
        <p:spPr>
          <a:xfrm>
            <a:off x="5305497" y="4381500"/>
            <a:ext cx="3083996" cy="584775"/>
          </a:xfrm>
          <a:prstGeom prst="rect">
            <a:avLst/>
          </a:prstGeom>
          <a:noFill/>
        </p:spPr>
        <p:txBody>
          <a:bodyPr wrap="square">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Stalk-root</a:t>
            </a:r>
          </a:p>
        </p:txBody>
      </p:sp>
      <p:sp>
        <p:nvSpPr>
          <p:cNvPr id="19" name="TextBox 22">
            <a:extLst>
              <a:ext uri="{FF2B5EF4-FFF2-40B4-BE49-F238E27FC236}">
                <a16:creationId xmlns:a16="http://schemas.microsoft.com/office/drawing/2014/main" id="{7C17D6BE-4A89-40C3-9193-FFC2BF02F3D5}"/>
              </a:ext>
            </a:extLst>
          </p:cNvPr>
          <p:cNvSpPr txBox="1"/>
          <p:nvPr/>
        </p:nvSpPr>
        <p:spPr>
          <a:xfrm>
            <a:off x="5314046" y="703870"/>
            <a:ext cx="6485941" cy="1090042"/>
          </a:xfrm>
          <a:prstGeom prst="rect">
            <a:avLst/>
          </a:prstGeom>
        </p:spPr>
        <p:txBody>
          <a:bodyPr wrap="square" lIns="0" tIns="0" rIns="0" bIns="0" rtlCol="0" anchor="t">
            <a:spAutoFit/>
          </a:bodyPr>
          <a:lstStyle/>
          <a:p>
            <a:pPr algn="ctr">
              <a:lnSpc>
                <a:spcPts val="8489"/>
              </a:lnSpc>
            </a:pPr>
            <a:r>
              <a:rPr lang="en-US" sz="7200" b="1" dirty="0">
                <a:solidFill>
                  <a:schemeClr val="tx1">
                    <a:lumMod val="95000"/>
                    <a:lumOff val="5000"/>
                  </a:schemeClr>
                </a:solidFill>
                <a:cs typeface="TS Qamus Bold"/>
              </a:rPr>
              <a:t>Data Analysis </a:t>
            </a:r>
            <a:endParaRPr lang="en-US" sz="7074" dirty="0">
              <a:solidFill>
                <a:schemeClr val="tx1">
                  <a:lumMod val="95000"/>
                  <a:lumOff val="5000"/>
                </a:schemeClr>
              </a:solidFill>
              <a:cs typeface="TS Qamus Bold"/>
            </a:endParaRPr>
          </a:p>
        </p:txBody>
      </p:sp>
      <p:sp>
        <p:nvSpPr>
          <p:cNvPr id="26" name="Freeform 3">
            <a:extLst>
              <a:ext uri="{FF2B5EF4-FFF2-40B4-BE49-F238E27FC236}">
                <a16:creationId xmlns:a16="http://schemas.microsoft.com/office/drawing/2014/main" id="{830F2222-ACF7-43B3-9722-D1A333A1999D}"/>
              </a:ext>
            </a:extLst>
          </p:cNvPr>
          <p:cNvSpPr/>
          <p:nvPr/>
        </p:nvSpPr>
        <p:spPr>
          <a:xfrm>
            <a:off x="9837294" y="3948808"/>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13" name="TextBox 12">
            <a:extLst>
              <a:ext uri="{FF2B5EF4-FFF2-40B4-BE49-F238E27FC236}">
                <a16:creationId xmlns:a16="http://schemas.microsoft.com/office/drawing/2014/main" id="{6F443F31-DAD5-48A6-9CC6-3E587C226706}"/>
              </a:ext>
            </a:extLst>
          </p:cNvPr>
          <p:cNvSpPr txBox="1"/>
          <p:nvPr/>
        </p:nvSpPr>
        <p:spPr>
          <a:xfrm>
            <a:off x="9639300" y="4376344"/>
            <a:ext cx="3083996" cy="584775"/>
          </a:xfrm>
          <a:prstGeom prst="rect">
            <a:avLst/>
          </a:prstGeom>
          <a:noFill/>
        </p:spPr>
        <p:txBody>
          <a:bodyPr wrap="square">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Gill-color</a:t>
            </a:r>
          </a:p>
        </p:txBody>
      </p:sp>
      <p:sp>
        <p:nvSpPr>
          <p:cNvPr id="30" name="Freeform 3">
            <a:extLst>
              <a:ext uri="{FF2B5EF4-FFF2-40B4-BE49-F238E27FC236}">
                <a16:creationId xmlns:a16="http://schemas.microsoft.com/office/drawing/2014/main" id="{C8BF4704-8AA3-4416-9B0E-A36E4F9370D4}"/>
              </a:ext>
            </a:extLst>
          </p:cNvPr>
          <p:cNvSpPr/>
          <p:nvPr/>
        </p:nvSpPr>
        <p:spPr>
          <a:xfrm>
            <a:off x="13921739" y="6833434"/>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31" name="Freeform 3">
            <a:extLst>
              <a:ext uri="{FF2B5EF4-FFF2-40B4-BE49-F238E27FC236}">
                <a16:creationId xmlns:a16="http://schemas.microsoft.com/office/drawing/2014/main" id="{36F14371-53F6-4A5E-BF12-548CDAFF8478}"/>
              </a:ext>
            </a:extLst>
          </p:cNvPr>
          <p:cNvSpPr/>
          <p:nvPr/>
        </p:nvSpPr>
        <p:spPr>
          <a:xfrm>
            <a:off x="5503491" y="6803771"/>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32" name="Freeform 3">
            <a:extLst>
              <a:ext uri="{FF2B5EF4-FFF2-40B4-BE49-F238E27FC236}">
                <a16:creationId xmlns:a16="http://schemas.microsoft.com/office/drawing/2014/main" id="{AEE5A094-6C6C-4A79-8527-8C7993130812}"/>
              </a:ext>
            </a:extLst>
          </p:cNvPr>
          <p:cNvSpPr/>
          <p:nvPr/>
        </p:nvSpPr>
        <p:spPr>
          <a:xfrm>
            <a:off x="1485900" y="6833434"/>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37" name="Freeform 3">
            <a:extLst>
              <a:ext uri="{FF2B5EF4-FFF2-40B4-BE49-F238E27FC236}">
                <a16:creationId xmlns:a16="http://schemas.microsoft.com/office/drawing/2014/main" id="{29FAEE30-E339-471B-BD50-6D05572C3EA7}"/>
              </a:ext>
            </a:extLst>
          </p:cNvPr>
          <p:cNvSpPr/>
          <p:nvPr/>
        </p:nvSpPr>
        <p:spPr>
          <a:xfrm>
            <a:off x="9837294" y="6803771"/>
            <a:ext cx="2688009" cy="15225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dirty="0"/>
          </a:p>
        </p:txBody>
      </p:sp>
      <p:sp>
        <p:nvSpPr>
          <p:cNvPr id="11" name="TextBox 16">
            <a:extLst>
              <a:ext uri="{FF2B5EF4-FFF2-40B4-BE49-F238E27FC236}">
                <a16:creationId xmlns:a16="http://schemas.microsoft.com/office/drawing/2014/main" id="{F5A85EAB-FEE0-4AA6-A8AD-92F99E5AA8E1}"/>
              </a:ext>
            </a:extLst>
          </p:cNvPr>
          <p:cNvSpPr txBox="1"/>
          <p:nvPr/>
        </p:nvSpPr>
        <p:spPr>
          <a:xfrm>
            <a:off x="1647646" y="7365010"/>
            <a:ext cx="2459408" cy="492443"/>
          </a:xfrm>
          <a:prstGeom prst="rect">
            <a:avLst/>
          </a:prstGeom>
        </p:spPr>
        <p:txBody>
          <a:bodyPr lIns="0" tIns="0" rIns="0" bIns="0" rtlCol="0" anchor="t">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Odor</a:t>
            </a:r>
            <a:r>
              <a:rPr lang="en-US" sz="2400" b="1"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10" name="TextBox 15">
            <a:extLst>
              <a:ext uri="{FF2B5EF4-FFF2-40B4-BE49-F238E27FC236}">
                <a16:creationId xmlns:a16="http://schemas.microsoft.com/office/drawing/2014/main" id="{4C898DEA-FFEE-4292-8D28-B83ED3D4F81E}"/>
              </a:ext>
            </a:extLst>
          </p:cNvPr>
          <p:cNvSpPr txBox="1"/>
          <p:nvPr/>
        </p:nvSpPr>
        <p:spPr>
          <a:xfrm>
            <a:off x="1613317" y="4468676"/>
            <a:ext cx="2459408" cy="492443"/>
          </a:xfrm>
          <a:prstGeom prst="rect">
            <a:avLst/>
          </a:prstGeom>
        </p:spPr>
        <p:txBody>
          <a:bodyPr lIns="0" tIns="0" rIns="0" bIns="0" rtlCol="0" anchor="t">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Cap-shape</a:t>
            </a:r>
            <a:r>
              <a:rPr lang="en-US" sz="24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17" name="TextBox 16">
            <a:extLst>
              <a:ext uri="{FF2B5EF4-FFF2-40B4-BE49-F238E27FC236}">
                <a16:creationId xmlns:a16="http://schemas.microsoft.com/office/drawing/2014/main" id="{1CB6E70F-B128-44C3-A469-2EAAE3790292}"/>
              </a:ext>
            </a:extLst>
          </p:cNvPr>
          <p:cNvSpPr txBox="1"/>
          <p:nvPr/>
        </p:nvSpPr>
        <p:spPr>
          <a:xfrm>
            <a:off x="8980072" y="7026457"/>
            <a:ext cx="4457700" cy="1077218"/>
          </a:xfrm>
          <a:prstGeom prst="rect">
            <a:avLst/>
          </a:prstGeom>
          <a:noFill/>
        </p:spPr>
        <p:txBody>
          <a:bodyPr wrap="square">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Stalk-color-</a:t>
            </a:r>
            <a:endParaRPr lang="ar-SA" sz="3200" b="1" dirty="0">
              <a:effectLst/>
              <a:latin typeface="Calibri" panose="020F0502020204030204" pitchFamily="34" charset="0"/>
              <a:ea typeface="Calibri" panose="020F0502020204030204" pitchFamily="34" charset="0"/>
              <a:cs typeface="Arial" panose="020B0604020202020204" pitchFamily="34" charset="0"/>
            </a:endParaRPr>
          </a:p>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below-ring</a:t>
            </a:r>
          </a:p>
        </p:txBody>
      </p:sp>
      <p:sp>
        <p:nvSpPr>
          <p:cNvPr id="16" name="TextBox 15">
            <a:extLst>
              <a:ext uri="{FF2B5EF4-FFF2-40B4-BE49-F238E27FC236}">
                <a16:creationId xmlns:a16="http://schemas.microsoft.com/office/drawing/2014/main" id="{FB6802C3-9511-41B8-8A6C-A3F6AE6AE030}"/>
              </a:ext>
            </a:extLst>
          </p:cNvPr>
          <p:cNvSpPr txBox="1"/>
          <p:nvPr/>
        </p:nvSpPr>
        <p:spPr>
          <a:xfrm>
            <a:off x="12877800" y="7048500"/>
            <a:ext cx="4838700" cy="1077218"/>
          </a:xfrm>
          <a:prstGeom prst="rect">
            <a:avLst/>
          </a:prstGeom>
          <a:noFill/>
        </p:spPr>
        <p:txBody>
          <a:bodyPr wrap="square">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Stalk-color-</a:t>
            </a:r>
            <a:r>
              <a:rPr lang="ar-SA" sz="3200" b="1" dirty="0">
                <a:effectLst/>
                <a:latin typeface="Calibri" panose="020F0502020204030204" pitchFamily="34" charset="0"/>
                <a:ea typeface="Calibri" panose="020F0502020204030204" pitchFamily="34" charset="0"/>
                <a:cs typeface="Arial" panose="020B0604020202020204" pitchFamily="34" charset="0"/>
              </a:rPr>
              <a:t> </a:t>
            </a:r>
          </a:p>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above-ring</a:t>
            </a:r>
          </a:p>
        </p:txBody>
      </p:sp>
      <p:sp>
        <p:nvSpPr>
          <p:cNvPr id="15" name="TextBox 14">
            <a:extLst>
              <a:ext uri="{FF2B5EF4-FFF2-40B4-BE49-F238E27FC236}">
                <a16:creationId xmlns:a16="http://schemas.microsoft.com/office/drawing/2014/main" id="{01474280-FAFC-49BE-AC27-46EB8957C519}"/>
              </a:ext>
            </a:extLst>
          </p:cNvPr>
          <p:cNvSpPr txBox="1"/>
          <p:nvPr/>
        </p:nvSpPr>
        <p:spPr>
          <a:xfrm>
            <a:off x="5488252" y="7272678"/>
            <a:ext cx="2688008" cy="584775"/>
          </a:xfrm>
          <a:prstGeom prst="rect">
            <a:avLst/>
          </a:prstGeom>
          <a:noFill/>
        </p:spPr>
        <p:txBody>
          <a:bodyPr wrap="square">
            <a:spAutoFit/>
          </a:bodyPr>
          <a:lstStyle/>
          <a:p>
            <a:pPr lvl="0" algn="ctr" rtl="0"/>
            <a:r>
              <a:rPr lang="en-US" sz="3200" b="1" dirty="0">
                <a:effectLst/>
                <a:latin typeface="Calibri" panose="020F0502020204030204" pitchFamily="34" charset="0"/>
                <a:ea typeface="Calibri" panose="020F0502020204030204" pitchFamily="34" charset="0"/>
                <a:cs typeface="Arial" panose="020B0604020202020204" pitchFamily="34" charset="0"/>
              </a:rPr>
              <a:t>Ring-type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22">
            <a:extLst>
              <a:ext uri="{FF2B5EF4-FFF2-40B4-BE49-F238E27FC236}">
                <a16:creationId xmlns:a16="http://schemas.microsoft.com/office/drawing/2014/main" id="{99FEB1E6-1000-4C2B-91E1-D312DC1CDC91}"/>
              </a:ext>
            </a:extLst>
          </p:cNvPr>
          <p:cNvSpPr txBox="1"/>
          <p:nvPr/>
        </p:nvSpPr>
        <p:spPr>
          <a:xfrm>
            <a:off x="-990600" y="-190500"/>
            <a:ext cx="5562600" cy="952953"/>
          </a:xfrm>
          <a:prstGeom prst="rect">
            <a:avLst/>
          </a:prstGeom>
        </p:spPr>
        <p:txBody>
          <a:bodyPr wrap="square" lIns="0" tIns="0" rIns="0" bIns="0" rtlCol="0" anchor="t">
            <a:spAutoFit/>
          </a:bodyPr>
          <a:lstStyle/>
          <a:p>
            <a:pPr algn="ctr">
              <a:lnSpc>
                <a:spcPts val="8489"/>
              </a:lnSpc>
            </a:pPr>
            <a:r>
              <a:rPr lang="en-US" sz="4000" dirty="0">
                <a:solidFill>
                  <a:schemeClr val="tx1">
                    <a:lumMod val="95000"/>
                    <a:lumOff val="5000"/>
                  </a:schemeClr>
                </a:solidFill>
                <a:cs typeface="TS Qamus Bold"/>
              </a:rPr>
              <a:t>Data Analysis </a:t>
            </a:r>
          </a:p>
        </p:txBody>
      </p:sp>
      <p:pic>
        <p:nvPicPr>
          <p:cNvPr id="5" name="Picture 4">
            <a:extLst>
              <a:ext uri="{FF2B5EF4-FFF2-40B4-BE49-F238E27FC236}">
                <a16:creationId xmlns:a16="http://schemas.microsoft.com/office/drawing/2014/main" id="{0333ACA0-DF78-420F-ACED-9B231C7E4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101" y="1485900"/>
            <a:ext cx="12706350" cy="4181149"/>
          </a:xfrm>
          <a:prstGeom prst="rect">
            <a:avLst/>
          </a:prstGeom>
        </p:spPr>
      </p:pic>
      <p:pic>
        <p:nvPicPr>
          <p:cNvPr id="8" name="Picture 7">
            <a:extLst>
              <a:ext uri="{FF2B5EF4-FFF2-40B4-BE49-F238E27FC236}">
                <a16:creationId xmlns:a16="http://schemas.microsoft.com/office/drawing/2014/main" id="{A233CFE2-E2D7-43C8-B2EA-B05DC3CF7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824" y="5960479"/>
            <a:ext cx="12706351" cy="4199556"/>
          </a:xfrm>
          <a:prstGeom prst="rect">
            <a:avLst/>
          </a:prstGeom>
        </p:spPr>
      </p:pic>
      <p:sp>
        <p:nvSpPr>
          <p:cNvPr id="9" name="TextBox 8">
            <a:extLst>
              <a:ext uri="{FF2B5EF4-FFF2-40B4-BE49-F238E27FC236}">
                <a16:creationId xmlns:a16="http://schemas.microsoft.com/office/drawing/2014/main" id="{9326AF06-E36D-426C-9403-1761FF8A3DA8}"/>
              </a:ext>
            </a:extLst>
          </p:cNvPr>
          <p:cNvSpPr txBox="1"/>
          <p:nvPr/>
        </p:nvSpPr>
        <p:spPr>
          <a:xfrm>
            <a:off x="3505200" y="1147346"/>
            <a:ext cx="6400800"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cap-shape</a:t>
            </a:r>
          </a:p>
        </p:txBody>
      </p:sp>
      <p:sp>
        <p:nvSpPr>
          <p:cNvPr id="10" name="TextBox 9">
            <a:extLst>
              <a:ext uri="{FF2B5EF4-FFF2-40B4-BE49-F238E27FC236}">
                <a16:creationId xmlns:a16="http://schemas.microsoft.com/office/drawing/2014/main" id="{F73763E5-386E-4D1E-A801-A9DFEE26C90D}"/>
              </a:ext>
            </a:extLst>
          </p:cNvPr>
          <p:cNvSpPr txBox="1"/>
          <p:nvPr/>
        </p:nvSpPr>
        <p:spPr>
          <a:xfrm>
            <a:off x="9753909" y="1153031"/>
            <a:ext cx="5714691"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cap-surface </a:t>
            </a:r>
          </a:p>
        </p:txBody>
      </p:sp>
      <p:cxnSp>
        <p:nvCxnSpPr>
          <p:cNvPr id="11" name="Straight Connector 10">
            <a:extLst>
              <a:ext uri="{FF2B5EF4-FFF2-40B4-BE49-F238E27FC236}">
                <a16:creationId xmlns:a16="http://schemas.microsoft.com/office/drawing/2014/main" id="{A83B79DF-8EAD-4543-99A7-76188058BAC0}"/>
              </a:ext>
            </a:extLst>
          </p:cNvPr>
          <p:cNvCxnSpPr>
            <a:cxnSpLocks/>
          </p:cNvCxnSpPr>
          <p:nvPr/>
        </p:nvCxnSpPr>
        <p:spPr>
          <a:xfrm>
            <a:off x="381000" y="800100"/>
            <a:ext cx="45720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B05FCAD7-7194-42A1-B3C7-D7E79B1E0E3A}"/>
              </a:ext>
            </a:extLst>
          </p:cNvPr>
          <p:cNvSpPr txBox="1"/>
          <p:nvPr/>
        </p:nvSpPr>
        <p:spPr>
          <a:xfrm>
            <a:off x="3505200" y="5744297"/>
            <a:ext cx="6400800"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cap-color</a:t>
            </a:r>
          </a:p>
        </p:txBody>
      </p:sp>
      <p:sp>
        <p:nvSpPr>
          <p:cNvPr id="15" name="TextBox 14">
            <a:extLst>
              <a:ext uri="{FF2B5EF4-FFF2-40B4-BE49-F238E27FC236}">
                <a16:creationId xmlns:a16="http://schemas.microsoft.com/office/drawing/2014/main" id="{8E8A28F5-9301-48D1-BD80-A0E255400E44}"/>
              </a:ext>
            </a:extLst>
          </p:cNvPr>
          <p:cNvSpPr txBox="1"/>
          <p:nvPr/>
        </p:nvSpPr>
        <p:spPr>
          <a:xfrm>
            <a:off x="9800916" y="5744297"/>
            <a:ext cx="6400800"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v</a:t>
            </a:r>
            <a:r>
              <a:rPr lang="en-US" sz="1600" b="1" dirty="0">
                <a:solidFill>
                  <a:srgbClr val="000000"/>
                </a:solidFill>
                <a:latin typeface="Helvetica Neue"/>
              </a:rPr>
              <a:t>eil</a:t>
            </a:r>
            <a:r>
              <a:rPr lang="en-US" sz="1600" b="1" i="0" dirty="0">
                <a:solidFill>
                  <a:srgbClr val="000000"/>
                </a:solidFill>
                <a:effectLst/>
                <a:latin typeface="Helvetica Neue"/>
              </a:rPr>
              <a:t>-color</a:t>
            </a:r>
          </a:p>
        </p:txBody>
      </p:sp>
    </p:spTree>
    <p:extLst>
      <p:ext uri="{BB962C8B-B14F-4D97-AF65-F5344CB8AC3E}">
        <p14:creationId xmlns:p14="http://schemas.microsoft.com/office/powerpoint/2010/main" val="239082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58C0B8-F102-4829-997F-D1F17CD6F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188719"/>
            <a:ext cx="14008546" cy="4487125"/>
          </a:xfrm>
          <a:prstGeom prst="rect">
            <a:avLst/>
          </a:prstGeom>
        </p:spPr>
      </p:pic>
      <p:pic>
        <p:nvPicPr>
          <p:cNvPr id="8" name="Picture 7">
            <a:extLst>
              <a:ext uri="{FF2B5EF4-FFF2-40B4-BE49-F238E27FC236}">
                <a16:creationId xmlns:a16="http://schemas.microsoft.com/office/drawing/2014/main" id="{BC9B933E-9217-4BDA-AF8B-29219906A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659" y="5879220"/>
            <a:ext cx="13585627" cy="4369680"/>
          </a:xfrm>
          <a:prstGeom prst="rect">
            <a:avLst/>
          </a:prstGeom>
        </p:spPr>
      </p:pic>
      <p:sp>
        <p:nvSpPr>
          <p:cNvPr id="9" name="TextBox 8">
            <a:extLst>
              <a:ext uri="{FF2B5EF4-FFF2-40B4-BE49-F238E27FC236}">
                <a16:creationId xmlns:a16="http://schemas.microsoft.com/office/drawing/2014/main" id="{B21D3B84-7E3A-4FD8-998D-FAF1815914B1}"/>
              </a:ext>
            </a:extLst>
          </p:cNvPr>
          <p:cNvSpPr txBox="1"/>
          <p:nvPr/>
        </p:nvSpPr>
        <p:spPr>
          <a:xfrm>
            <a:off x="3352800" y="926364"/>
            <a:ext cx="6400800"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a:t>
            </a:r>
            <a:r>
              <a:rPr lang="en-US" sz="1600" b="1" dirty="0">
                <a:solidFill>
                  <a:srgbClr val="000000"/>
                </a:solidFill>
                <a:latin typeface="Helvetica Neue"/>
              </a:rPr>
              <a:t>odor</a:t>
            </a:r>
            <a:endParaRPr lang="en-US" sz="1600" b="1" i="0" dirty="0">
              <a:solidFill>
                <a:srgbClr val="000000"/>
              </a:solidFill>
              <a:effectLst/>
              <a:latin typeface="Helvetica Neue"/>
            </a:endParaRPr>
          </a:p>
        </p:txBody>
      </p:sp>
      <p:sp>
        <p:nvSpPr>
          <p:cNvPr id="10" name="TextBox 22">
            <a:extLst>
              <a:ext uri="{FF2B5EF4-FFF2-40B4-BE49-F238E27FC236}">
                <a16:creationId xmlns:a16="http://schemas.microsoft.com/office/drawing/2014/main" id="{5EB36C4C-762D-4EF0-9DEA-245DBF66B261}"/>
              </a:ext>
            </a:extLst>
          </p:cNvPr>
          <p:cNvSpPr txBox="1"/>
          <p:nvPr/>
        </p:nvSpPr>
        <p:spPr>
          <a:xfrm>
            <a:off x="-990600" y="-190500"/>
            <a:ext cx="5562600" cy="952953"/>
          </a:xfrm>
          <a:prstGeom prst="rect">
            <a:avLst/>
          </a:prstGeom>
        </p:spPr>
        <p:txBody>
          <a:bodyPr wrap="square" lIns="0" tIns="0" rIns="0" bIns="0" rtlCol="0" anchor="t">
            <a:spAutoFit/>
          </a:bodyPr>
          <a:lstStyle/>
          <a:p>
            <a:pPr algn="ctr">
              <a:lnSpc>
                <a:spcPts val="8489"/>
              </a:lnSpc>
            </a:pPr>
            <a:r>
              <a:rPr lang="en-US" sz="4000" dirty="0">
                <a:solidFill>
                  <a:schemeClr val="tx1">
                    <a:lumMod val="95000"/>
                    <a:lumOff val="5000"/>
                  </a:schemeClr>
                </a:solidFill>
                <a:cs typeface="TS Qamus Bold"/>
              </a:rPr>
              <a:t>Data Analysis </a:t>
            </a:r>
          </a:p>
        </p:txBody>
      </p:sp>
      <p:cxnSp>
        <p:nvCxnSpPr>
          <p:cNvPr id="11" name="Straight Connector 10">
            <a:extLst>
              <a:ext uri="{FF2B5EF4-FFF2-40B4-BE49-F238E27FC236}">
                <a16:creationId xmlns:a16="http://schemas.microsoft.com/office/drawing/2014/main" id="{1BC0BB60-1CCA-4679-834E-F3AB7A7CA24C}"/>
              </a:ext>
            </a:extLst>
          </p:cNvPr>
          <p:cNvCxnSpPr>
            <a:cxnSpLocks/>
          </p:cNvCxnSpPr>
          <p:nvPr/>
        </p:nvCxnSpPr>
        <p:spPr>
          <a:xfrm>
            <a:off x="381000" y="800100"/>
            <a:ext cx="45720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0D8B15C-9EC0-4CC7-A154-01002CA88B73}"/>
              </a:ext>
            </a:extLst>
          </p:cNvPr>
          <p:cNvSpPr txBox="1"/>
          <p:nvPr/>
        </p:nvSpPr>
        <p:spPr>
          <a:xfrm>
            <a:off x="9982200" y="926364"/>
            <a:ext cx="6400800"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ring-type</a:t>
            </a:r>
          </a:p>
        </p:txBody>
      </p:sp>
      <p:sp>
        <p:nvSpPr>
          <p:cNvPr id="15" name="TextBox 14">
            <a:extLst>
              <a:ext uri="{FF2B5EF4-FFF2-40B4-BE49-F238E27FC236}">
                <a16:creationId xmlns:a16="http://schemas.microsoft.com/office/drawing/2014/main" id="{D1ED507E-E2AD-4819-8B59-081B9E9CE2CA}"/>
              </a:ext>
            </a:extLst>
          </p:cNvPr>
          <p:cNvSpPr txBox="1"/>
          <p:nvPr/>
        </p:nvSpPr>
        <p:spPr>
          <a:xfrm>
            <a:off x="2819400" y="5600700"/>
            <a:ext cx="6400800" cy="338554"/>
          </a:xfrm>
          <a:prstGeom prst="rect">
            <a:avLst/>
          </a:prstGeom>
          <a:noFill/>
        </p:spPr>
        <p:txBody>
          <a:bodyPr wrap="square">
            <a:spAutoFit/>
          </a:bodyPr>
          <a:lstStyle/>
          <a:p>
            <a:pPr algn="l"/>
            <a:r>
              <a:rPr lang="en-US" sz="1600" b="1" i="0" dirty="0">
                <a:solidFill>
                  <a:srgbClr val="000000"/>
                </a:solidFill>
                <a:effectLst/>
                <a:latin typeface="Helvetica Neue"/>
              </a:rPr>
              <a:t>Edible and poisonous mushrooms based on spore-print-colo</a:t>
            </a:r>
            <a:r>
              <a:rPr lang="en-US" sz="1600" b="1" dirty="0">
                <a:solidFill>
                  <a:srgbClr val="000000"/>
                </a:solidFill>
                <a:latin typeface="Helvetica Neue"/>
              </a:rPr>
              <a:t>r </a:t>
            </a:r>
            <a:endParaRPr lang="en-US" sz="1600" b="1" i="0" dirty="0">
              <a:solidFill>
                <a:srgbClr val="000000"/>
              </a:solidFill>
              <a:effectLst/>
              <a:latin typeface="Helvetica Neue"/>
            </a:endParaRPr>
          </a:p>
        </p:txBody>
      </p:sp>
      <p:sp>
        <p:nvSpPr>
          <p:cNvPr id="16" name="TextBox 15">
            <a:extLst>
              <a:ext uri="{FF2B5EF4-FFF2-40B4-BE49-F238E27FC236}">
                <a16:creationId xmlns:a16="http://schemas.microsoft.com/office/drawing/2014/main" id="{15A1C7D4-5456-4447-856B-6D866DB3454A}"/>
              </a:ext>
            </a:extLst>
          </p:cNvPr>
          <p:cNvSpPr txBox="1"/>
          <p:nvPr/>
        </p:nvSpPr>
        <p:spPr>
          <a:xfrm>
            <a:off x="9448800" y="5649708"/>
            <a:ext cx="7315200" cy="584775"/>
          </a:xfrm>
          <a:prstGeom prst="rect">
            <a:avLst/>
          </a:prstGeom>
          <a:noFill/>
        </p:spPr>
        <p:txBody>
          <a:bodyPr wrap="square">
            <a:spAutoFit/>
          </a:bodyPr>
          <a:lstStyle/>
          <a:p>
            <a:r>
              <a:rPr lang="en-US" sz="1600" b="1" i="0" dirty="0">
                <a:solidFill>
                  <a:srgbClr val="000000"/>
                </a:solidFill>
                <a:effectLst/>
                <a:latin typeface="Helvetica Neue"/>
              </a:rPr>
              <a:t>Edible and poisonous mushrooms based on stalk-color-above-ring</a:t>
            </a:r>
          </a:p>
          <a:p>
            <a:pPr algn="l"/>
            <a:endParaRPr lang="en-US" sz="1600" b="1" i="0" dirty="0">
              <a:solidFill>
                <a:srgbClr val="000000"/>
              </a:solidFill>
              <a:effectLst/>
              <a:latin typeface="Helvetica Neue"/>
            </a:endParaRPr>
          </a:p>
        </p:txBody>
      </p:sp>
    </p:spTree>
    <p:extLst>
      <p:ext uri="{BB962C8B-B14F-4D97-AF65-F5344CB8AC3E}">
        <p14:creationId xmlns:p14="http://schemas.microsoft.com/office/powerpoint/2010/main" val="1860812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3514</TotalTime>
  <Words>387</Words>
  <Application>Microsoft Office PowerPoint</Application>
  <PresentationFormat>Custom</PresentationFormat>
  <Paragraphs>92</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Helvetica Neue</vt:lpstr>
      <vt:lpstr>Arial</vt:lpstr>
      <vt:lpstr>Calibri</vt:lpstr>
      <vt:lpstr>Overpass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تكنولوجي تكنولوجيا الجيل الخامس نماذج وعناصر متناظرة أرجواني رمادي</dc:title>
  <dc:creator>Asus</dc:creator>
  <cp:lastModifiedBy>aishah20190@outlook.sa</cp:lastModifiedBy>
  <cp:revision>12</cp:revision>
  <dcterms:created xsi:type="dcterms:W3CDTF">2006-08-16T00:00:00Z</dcterms:created>
  <dcterms:modified xsi:type="dcterms:W3CDTF">2021-12-19T13:18:00Z</dcterms:modified>
  <dc:identifier>DAEysd6j9ag</dc:identifier>
</cp:coreProperties>
</file>