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Roboto"/>
      <p:regular r:id="rId25"/>
      <p:bold r:id="rId26"/>
      <p:italic r:id="rId27"/>
      <p:boldItalic r:id="rId28"/>
    </p:embeddedFont>
    <p:embeddedFont>
      <p:font typeface="Quattrocen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76">
          <p15:clr>
            <a:srgbClr val="A4A3A4"/>
          </p15:clr>
        </p15:guide>
        <p15:guide id="2" pos="3840">
          <p15:clr>
            <a:srgbClr val="A4A3A4"/>
          </p15:clr>
        </p15:guide>
        <p15:guide id="3" pos="192">
          <p15:clr>
            <a:srgbClr val="A4A3A4"/>
          </p15:clr>
        </p15:guide>
        <p15:guide id="4" pos="7488">
          <p15:clr>
            <a:srgbClr val="A4A3A4"/>
          </p15:clr>
        </p15:guide>
        <p15:guide id="5" orient="horz" pos="744">
          <p15:clr>
            <a:srgbClr val="A4A3A4"/>
          </p15:clr>
        </p15:guide>
        <p15:guide id="6" orient="horz" pos="4008">
          <p15:clr>
            <a:srgbClr val="A4A3A4"/>
          </p15:clr>
        </p15:guide>
      </p15:sldGuideLst>
    </p:ext>
    <p:ext uri="http://customooxmlschemas.google.com/">
      <go:slidesCustomData xmlns:go="http://customooxmlschemas.google.com/" r:id="rId33" roundtripDataSignature="AMtx7mit+pnYFbNTNuE5D1I7lT5salLF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76" orient="horz"/>
        <p:guide pos="3840"/>
        <p:guide pos="192"/>
        <p:guide pos="7488"/>
        <p:guide pos="744" orient="horz"/>
        <p:guide pos="400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Quattrocento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48b32f34f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48b32f34f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848b32f34f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48b32f34f_3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48b32f34f_3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848b32f34f_3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48b32f34f_3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48b32f34f_3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848b32f34f_3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48b32f34f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848b32f34f_2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97" name="Google Shape;297;g848b32f34f_2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848b32f34f_2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848b32f34f_2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309" name="Google Shape;309;g848b32f34f_2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848b32f34f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848b32f34f_2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321" name="Google Shape;321;g848b32f34f_2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48b32f34f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48b32f34f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848b32f34f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48b32f34f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48b32f34f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challenges faced and further analysis </a:t>
            </a:r>
            <a:endParaRPr/>
          </a:p>
        </p:txBody>
      </p:sp>
      <p:sp>
        <p:nvSpPr>
          <p:cNvPr id="343" name="Google Shape;343;g848b32f34f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a:t>concerted efforts to align national policies with institutional strategies to attract and retain international students. Immigration and visa policies must become more proactive and welcoming for international students. Likewise, higher education institutions must reinvest in strategies that grow international student body while balancing goals of diversity, quality, access, and success.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354" name="Google Shape;35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48b32f34f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48b32f34f_2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solidFill>
                  <a:srgbClr val="434343"/>
                </a:solidFill>
                <a:highlight>
                  <a:srgbClr val="FFFFFF"/>
                </a:highlight>
              </a:rPr>
              <a:t>The data continue to demonstrate that international students and scholars are a tremendous asset to our nation, contributing billions of dollars to our economy, thus generating hundreds of thousands of jobs. And this is in addition to the immeasurable academic, security and cultural value these students bring. International students and scholars create jobs, drive innovation and serve as America’s best ambassadors and allies.</a:t>
            </a:r>
            <a:endParaRPr sz="1000">
              <a:solidFill>
                <a:srgbClr val="434343"/>
              </a:solidFill>
              <a:highlight>
                <a:srgbClr val="FFFFFF"/>
              </a:highlight>
            </a:endParaRPr>
          </a:p>
          <a:p>
            <a:pPr indent="0" lvl="0" marL="0" rtl="0" algn="l">
              <a:spcBef>
                <a:spcPts val="0"/>
              </a:spcBef>
              <a:spcAft>
                <a:spcPts val="0"/>
              </a:spcAft>
              <a:buClr>
                <a:schemeClr val="dk1"/>
              </a:buClr>
              <a:buSzPts val="1100"/>
              <a:buFont typeface="Arial"/>
              <a:buNone/>
            </a:pPr>
            <a:r>
              <a:rPr lang="en-US" sz="1000"/>
              <a:t>Importance: </a:t>
            </a:r>
            <a:r>
              <a:rPr lang="en-US" sz="1000">
                <a:solidFill>
                  <a:srgbClr val="434343"/>
                </a:solidFill>
                <a:highlight>
                  <a:srgbClr val="FFFFFF"/>
                </a:highlight>
              </a:rPr>
              <a:t>According to NAFSA:</a:t>
            </a:r>
            <a:endParaRPr sz="1000">
              <a:solidFill>
                <a:srgbClr val="434343"/>
              </a:solidFill>
              <a:highlight>
                <a:srgbClr val="FFFFFF"/>
              </a:highlight>
            </a:endParaRPr>
          </a:p>
          <a:p>
            <a:pPr indent="0" lvl="0" marL="0" rtl="0" algn="l">
              <a:spcBef>
                <a:spcPts val="0"/>
              </a:spcBef>
              <a:spcAft>
                <a:spcPts val="0"/>
              </a:spcAft>
              <a:buClr>
                <a:schemeClr val="dk1"/>
              </a:buClr>
              <a:buSzPts val="1100"/>
              <a:buFont typeface="Arial"/>
              <a:buNone/>
            </a:pPr>
            <a:r>
              <a:rPr lang="en-US" sz="1000">
                <a:solidFill>
                  <a:srgbClr val="434343"/>
                </a:solidFill>
                <a:highlight>
                  <a:srgbClr val="FFFFFF"/>
                </a:highlight>
              </a:rPr>
              <a:t>“More than 1 M  international students studying at U.S. colleges and universities contributed $39 billion to the U.S. economy.</a:t>
            </a:r>
            <a:endParaRPr sz="1000">
              <a:solidFill>
                <a:srgbClr val="434343"/>
              </a:solidFill>
              <a:highlight>
                <a:srgbClr val="FFFFFF"/>
              </a:highlight>
            </a:endParaRPr>
          </a:p>
          <a:p>
            <a:pPr indent="0" lvl="0" marL="0" rtl="0" algn="l">
              <a:spcBef>
                <a:spcPts val="0"/>
              </a:spcBef>
              <a:spcAft>
                <a:spcPts val="0"/>
              </a:spcAft>
              <a:buClr>
                <a:schemeClr val="dk1"/>
              </a:buClr>
              <a:buSzPts val="1100"/>
              <a:buFont typeface="Arial"/>
              <a:buNone/>
            </a:pPr>
            <a:r>
              <a:rPr lang="en-US" sz="1000">
                <a:solidFill>
                  <a:srgbClr val="434343"/>
                </a:solidFill>
                <a:highlight>
                  <a:srgbClr val="FFFFFF"/>
                </a:highlight>
              </a:rPr>
              <a:t>Supported more than 455,622 jobs.</a:t>
            </a:r>
            <a:endParaRPr sz="1000">
              <a:solidFill>
                <a:srgbClr val="434343"/>
              </a:solidFill>
              <a:highlight>
                <a:srgbClr val="FFFFFF"/>
              </a:highlight>
            </a:endParaRPr>
          </a:p>
          <a:p>
            <a:pPr indent="0" lvl="0" marL="0" rtl="0" algn="l">
              <a:spcBef>
                <a:spcPts val="0"/>
              </a:spcBef>
              <a:spcAft>
                <a:spcPts val="0"/>
              </a:spcAft>
              <a:buClr>
                <a:schemeClr val="dk1"/>
              </a:buClr>
              <a:buSzPts val="1100"/>
              <a:buFont typeface="Arial"/>
              <a:buNone/>
            </a:pPr>
            <a:r>
              <a:rPr lang="en-US" sz="1000">
                <a:solidFill>
                  <a:srgbClr val="434343"/>
                </a:solidFill>
                <a:highlight>
                  <a:srgbClr val="FFFFFF"/>
                </a:highlight>
              </a:rPr>
              <a:t>A 1.2 % increase in job support and creation.</a:t>
            </a:r>
            <a:endParaRPr sz="1000">
              <a:solidFill>
                <a:srgbClr val="434343"/>
              </a:solidFill>
              <a:highlight>
                <a:srgbClr val="FFFFFF"/>
              </a:highlight>
            </a:endParaRPr>
          </a:p>
          <a:p>
            <a:pPr indent="0" lvl="0" marL="0" rtl="0" algn="l">
              <a:spcBef>
                <a:spcPts val="0"/>
              </a:spcBef>
              <a:spcAft>
                <a:spcPts val="0"/>
              </a:spcAft>
              <a:buClr>
                <a:schemeClr val="dk1"/>
              </a:buClr>
              <a:buSzPts val="1100"/>
              <a:buFont typeface="Arial"/>
              <a:buNone/>
            </a:pPr>
            <a:r>
              <a:rPr lang="en-US" sz="1000">
                <a:solidFill>
                  <a:srgbClr val="434343"/>
                </a:solidFill>
                <a:highlight>
                  <a:srgbClr val="FFFFFF"/>
                </a:highlight>
              </a:rPr>
              <a:t>*According to the U.S. Department of Commerce, education currently ranks as the nation’s 6th largest services export.*”</a:t>
            </a:r>
            <a:endParaRPr sz="1000">
              <a:solidFill>
                <a:srgbClr val="434343"/>
              </a:solidFill>
              <a:highlight>
                <a:srgbClr val="FFFFFF"/>
              </a:highlight>
            </a:endParaRPr>
          </a:p>
          <a:p>
            <a:pPr indent="0" lvl="0" marL="0" rtl="0" algn="l">
              <a:spcBef>
                <a:spcPts val="0"/>
              </a:spcBef>
              <a:spcAft>
                <a:spcPts val="0"/>
              </a:spcAft>
              <a:buClr>
                <a:schemeClr val="dk1"/>
              </a:buClr>
              <a:buSzPts val="1100"/>
              <a:buFont typeface="Arial"/>
              <a:buNone/>
            </a:pPr>
            <a:r>
              <a:rPr lang="en-US" sz="1000"/>
              <a:t>This will be a resource guide for internationals and research work.</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t/>
            </a:r>
            <a:endParaRPr sz="1000"/>
          </a:p>
        </p:txBody>
      </p:sp>
      <p:sp>
        <p:nvSpPr>
          <p:cNvPr id="176" name="Google Shape;176;g848b32f34f_2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222222"/>
                </a:solidFill>
                <a:highlight>
                  <a:srgbClr val="FFFFFF"/>
                </a:highlight>
                <a:latin typeface="Roboto"/>
                <a:ea typeface="Roboto"/>
                <a:cs typeface="Roboto"/>
                <a:sym typeface="Roboto"/>
              </a:rPr>
              <a:t>objectives in detail</a:t>
            </a:r>
            <a:endParaRPr b="1">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b="1" lang="en-US">
                <a:solidFill>
                  <a:srgbClr val="222222"/>
                </a:solidFill>
                <a:highlight>
                  <a:srgbClr val="FFFFFF"/>
                </a:highlight>
                <a:latin typeface="Roboto"/>
                <a:ea typeface="Roboto"/>
                <a:cs typeface="Roboto"/>
                <a:sym typeface="Roboto"/>
              </a:rPr>
              <a:t>strategy our team followed</a:t>
            </a:r>
            <a:endParaRPr b="1">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b="1" lang="en-US">
                <a:solidFill>
                  <a:srgbClr val="222222"/>
                </a:solidFill>
                <a:highlight>
                  <a:srgbClr val="FFFFFF"/>
                </a:highlight>
                <a:latin typeface="Roboto"/>
                <a:ea typeface="Roboto"/>
                <a:cs typeface="Roboto"/>
                <a:sym typeface="Roboto"/>
              </a:rPr>
              <a:t>To explore education and </a:t>
            </a:r>
            <a:r>
              <a:rPr b="1" lang="en-US">
                <a:solidFill>
                  <a:srgbClr val="222222"/>
                </a:solidFill>
                <a:highlight>
                  <a:srgbClr val="FFFFFF"/>
                </a:highlight>
                <a:latin typeface="Roboto"/>
                <a:ea typeface="Roboto"/>
                <a:cs typeface="Roboto"/>
                <a:sym typeface="Roboto"/>
              </a:rPr>
              <a:t>employment</a:t>
            </a:r>
            <a:r>
              <a:rPr b="1" lang="en-US">
                <a:solidFill>
                  <a:srgbClr val="222222"/>
                </a:solidFill>
                <a:highlight>
                  <a:srgbClr val="FFFFFF"/>
                </a:highlight>
                <a:latin typeface="Roboto"/>
                <a:ea typeface="Roboto"/>
                <a:cs typeface="Roboto"/>
                <a:sym typeface="Roboto"/>
              </a:rPr>
              <a:t> opportunities for internationals</a:t>
            </a:r>
            <a:endParaRPr b="1">
              <a:solidFill>
                <a:srgbClr val="222222"/>
              </a:solidFill>
              <a:highlight>
                <a:srgbClr val="FFFFFF"/>
              </a:highlight>
              <a:latin typeface="Roboto"/>
              <a:ea typeface="Roboto"/>
              <a:cs typeface="Roboto"/>
              <a:sym typeface="Roboto"/>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48b32f34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48b32f34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did we create this model? identifying facts and dimensions?</a:t>
            </a:r>
            <a:endParaRPr/>
          </a:p>
        </p:txBody>
      </p:sp>
      <p:sp>
        <p:nvSpPr>
          <p:cNvPr id="207" name="Google Shape;207;g848b32f34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48b32f34f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48b32f34f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848b32f34f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48b32f34f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48b32f34f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848b32f34f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48b32f34f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48b32f34f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848b32f34f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48b32f34f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848b32f34f_2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46" name="Google Shape;246;g848b32f34f_2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848b32f34f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848b32f34f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58" name="Google Shape;258;g848b32f34f_1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0" name="Shape 90"/>
        <p:cNvGrpSpPr/>
        <p:nvPr/>
      </p:nvGrpSpPr>
      <p:grpSpPr>
        <a:xfrm>
          <a:off x="0" y="0"/>
          <a:ext cx="0" cy="0"/>
          <a:chOff x="0" y="0"/>
          <a:chExt cx="0" cy="0"/>
        </a:xfrm>
      </p:grpSpPr>
      <p:sp>
        <p:nvSpPr>
          <p:cNvPr id="91" name="Google Shape;9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4" name="Shape 94"/>
        <p:cNvGrpSpPr/>
        <p:nvPr/>
      </p:nvGrpSpPr>
      <p:grpSpPr>
        <a:xfrm>
          <a:off x="0" y="0"/>
          <a:ext cx="0" cy="0"/>
          <a:chOff x="0" y="0"/>
          <a:chExt cx="0" cy="0"/>
        </a:xfrm>
      </p:grpSpPr>
      <p:sp>
        <p:nvSpPr>
          <p:cNvPr id="95" name="Google Shape;9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0" name="Shape 100"/>
        <p:cNvGrpSpPr/>
        <p:nvPr/>
      </p:nvGrpSpPr>
      <p:grpSpPr>
        <a:xfrm>
          <a:off x="0" y="0"/>
          <a:ext cx="0" cy="0"/>
          <a:chOff x="0" y="0"/>
          <a:chExt cx="0" cy="0"/>
        </a:xfrm>
      </p:grpSpPr>
      <p:sp>
        <p:nvSpPr>
          <p:cNvPr id="101" name="Google Shape;101;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3" name="Google Shape;10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6" name="Shape 106"/>
        <p:cNvGrpSpPr/>
        <p:nvPr/>
      </p:nvGrpSpPr>
      <p:grpSpPr>
        <a:xfrm>
          <a:off x="0" y="0"/>
          <a:ext cx="0" cy="0"/>
          <a:chOff x="0" y="0"/>
          <a:chExt cx="0" cy="0"/>
        </a:xfrm>
      </p:grpSpPr>
      <p:sp>
        <p:nvSpPr>
          <p:cNvPr id="107" name="Google Shape;107;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12" name="Shape 112"/>
        <p:cNvGrpSpPr/>
        <p:nvPr/>
      </p:nvGrpSpPr>
      <p:grpSpPr>
        <a:xfrm>
          <a:off x="0" y="0"/>
          <a:ext cx="0" cy="0"/>
          <a:chOff x="0" y="0"/>
          <a:chExt cx="0" cy="0"/>
        </a:xfrm>
      </p:grpSpPr>
      <p:sp>
        <p:nvSpPr>
          <p:cNvPr id="113" name="Google Shape;11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19" name="Shape 119"/>
        <p:cNvGrpSpPr/>
        <p:nvPr/>
      </p:nvGrpSpPr>
      <p:grpSpPr>
        <a:xfrm>
          <a:off x="0" y="0"/>
          <a:ext cx="0" cy="0"/>
          <a:chOff x="0" y="0"/>
          <a:chExt cx="0" cy="0"/>
        </a:xfrm>
      </p:grpSpPr>
      <p:sp>
        <p:nvSpPr>
          <p:cNvPr id="120" name="Google Shape;120;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8" name="Shape 128"/>
        <p:cNvGrpSpPr/>
        <p:nvPr/>
      </p:nvGrpSpPr>
      <p:grpSpPr>
        <a:xfrm>
          <a:off x="0" y="0"/>
          <a:ext cx="0" cy="0"/>
          <a:chOff x="0" y="0"/>
          <a:chExt cx="0" cy="0"/>
        </a:xfrm>
      </p:grpSpPr>
      <p:sp>
        <p:nvSpPr>
          <p:cNvPr id="129" name="Google Shape;12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47" name="Shape 147"/>
        <p:cNvGrpSpPr/>
        <p:nvPr/>
      </p:nvGrpSpPr>
      <p:grpSpPr>
        <a:xfrm>
          <a:off x="0" y="0"/>
          <a:ext cx="0" cy="0"/>
          <a:chOff x="0" y="0"/>
          <a:chExt cx="0" cy="0"/>
        </a:xfrm>
      </p:grpSpPr>
      <p:sp>
        <p:nvSpPr>
          <p:cNvPr id="148" name="Google Shape;14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Quattrocento Sans"/>
              <a:buNone/>
              <a:defRPr b="0" i="0" sz="4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4" name="Shape 84"/>
        <p:cNvGrpSpPr/>
        <p:nvPr/>
      </p:nvGrpSpPr>
      <p:grpSpPr>
        <a:xfrm>
          <a:off x="0" y="0"/>
          <a:ext cx="0" cy="0"/>
          <a:chOff x="0" y="0"/>
          <a:chExt cx="0" cy="0"/>
        </a:xfrm>
      </p:grpSpPr>
      <p:sp>
        <p:nvSpPr>
          <p:cNvPr id="85" name="Google Shape;8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2" name="Shape 162"/>
        <p:cNvGrpSpPr/>
        <p:nvPr/>
      </p:nvGrpSpPr>
      <p:grpSpPr>
        <a:xfrm>
          <a:off x="0" y="0"/>
          <a:ext cx="0" cy="0"/>
          <a:chOff x="0" y="0"/>
          <a:chExt cx="0" cy="0"/>
        </a:xfrm>
      </p:grpSpPr>
      <p:grpSp>
        <p:nvGrpSpPr>
          <p:cNvPr id="163" name="Google Shape;163;p1"/>
          <p:cNvGrpSpPr/>
          <p:nvPr/>
        </p:nvGrpSpPr>
        <p:grpSpPr>
          <a:xfrm>
            <a:off x="0" y="1600200"/>
            <a:ext cx="12192000" cy="3657600"/>
            <a:chOff x="0" y="1447800"/>
            <a:chExt cx="12192000" cy="3657600"/>
          </a:xfrm>
        </p:grpSpPr>
        <p:sp>
          <p:nvSpPr>
            <p:cNvPr id="164" name="Google Shape;164;p1"/>
            <p:cNvSpPr/>
            <p:nvPr/>
          </p:nvSpPr>
          <p:spPr>
            <a:xfrm>
              <a:off x="0" y="1447800"/>
              <a:ext cx="12192000" cy="6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1"/>
            <p:cNvSpPr/>
            <p:nvPr/>
          </p:nvSpPr>
          <p:spPr>
            <a:xfrm>
              <a:off x="0" y="5041900"/>
              <a:ext cx="12192000" cy="6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6" name="Google Shape;166;p1"/>
          <p:cNvSpPr/>
          <p:nvPr/>
        </p:nvSpPr>
        <p:spPr>
          <a:xfrm rot="5400000">
            <a:off x="5022596" y="3396996"/>
            <a:ext cx="6858000" cy="640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1"/>
          <p:cNvSpPr/>
          <p:nvPr/>
        </p:nvSpPr>
        <p:spPr>
          <a:xfrm>
            <a:off x="0" y="1663700"/>
            <a:ext cx="8419500" cy="3530700"/>
          </a:xfrm>
          <a:prstGeom prst="rect">
            <a:avLst/>
          </a:prstGeom>
          <a:solidFill>
            <a:schemeClr val="accent4">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68" name="Google Shape;168;p1"/>
          <p:cNvCxnSpPr/>
          <p:nvPr/>
        </p:nvCxnSpPr>
        <p:spPr>
          <a:xfrm flipH="1">
            <a:off x="4345375" y="1808863"/>
            <a:ext cx="36600" cy="3240300"/>
          </a:xfrm>
          <a:prstGeom prst="straightConnector1">
            <a:avLst/>
          </a:prstGeom>
          <a:noFill/>
          <a:ln cap="flat" cmpd="sng" w="38100">
            <a:solidFill>
              <a:schemeClr val="dk2"/>
            </a:solidFill>
            <a:prstDash val="solid"/>
            <a:round/>
            <a:headEnd len="sm" w="sm" type="none"/>
            <a:tailEnd len="sm" w="sm" type="none"/>
          </a:ln>
        </p:spPr>
      </p:cxnSp>
      <p:sp>
        <p:nvSpPr>
          <p:cNvPr id="169" name="Google Shape;169;p1"/>
          <p:cNvSpPr txBox="1"/>
          <p:nvPr/>
        </p:nvSpPr>
        <p:spPr>
          <a:xfrm>
            <a:off x="0" y="5395775"/>
            <a:ext cx="90303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2200"/>
              <a:buFont typeface="Arial"/>
              <a:buNone/>
            </a:pPr>
            <a:r>
              <a:rPr b="1" i="0" lang="en-US" sz="2200" u="none" cap="none" strike="noStrike">
                <a:solidFill>
                  <a:srgbClr val="FFFFFF"/>
                </a:solidFill>
                <a:latin typeface="Calibri"/>
                <a:ea typeface="Calibri"/>
                <a:cs typeface="Calibri"/>
                <a:sym typeface="Calibri"/>
              </a:rPr>
              <a:t>Neha Vipperla | Aishani Sood | Himani Chauhan</a:t>
            </a:r>
            <a:r>
              <a:rPr b="1" lang="en-US" sz="2200">
                <a:solidFill>
                  <a:srgbClr val="FFFFFF"/>
                </a:solidFill>
                <a:latin typeface="Calibri"/>
                <a:ea typeface="Calibri"/>
                <a:cs typeface="Calibri"/>
                <a:sym typeface="Calibri"/>
              </a:rPr>
              <a:t> | </a:t>
            </a:r>
            <a:r>
              <a:rPr b="1" i="0" lang="en-US" sz="2200" u="none" cap="none" strike="noStrike">
                <a:solidFill>
                  <a:srgbClr val="FFFFFF"/>
                </a:solidFill>
                <a:latin typeface="Calibri"/>
                <a:ea typeface="Calibri"/>
                <a:cs typeface="Calibri"/>
                <a:sym typeface="Calibri"/>
              </a:rPr>
              <a:t>Steve Essi | Arunima</a:t>
            </a:r>
            <a:endParaRPr b="0" i="0" sz="2200" u="none" cap="none" strike="noStrike">
              <a:solidFill>
                <a:srgbClr val="FFFFFF"/>
              </a:solidFill>
              <a:latin typeface="Calibri"/>
              <a:ea typeface="Calibri"/>
              <a:cs typeface="Calibri"/>
              <a:sym typeface="Calibri"/>
            </a:endParaRPr>
          </a:p>
        </p:txBody>
      </p:sp>
      <p:pic>
        <p:nvPicPr>
          <p:cNvPr id="170" name="Google Shape;170;p1"/>
          <p:cNvPicPr preferRelativeResize="0"/>
          <p:nvPr/>
        </p:nvPicPr>
        <p:blipFill>
          <a:blip r:embed="rId4">
            <a:alphaModFix/>
          </a:blip>
          <a:stretch>
            <a:fillRect/>
          </a:stretch>
        </p:blipFill>
        <p:spPr>
          <a:xfrm>
            <a:off x="4678325" y="1783975"/>
            <a:ext cx="3131100" cy="3290074"/>
          </a:xfrm>
          <a:prstGeom prst="rect">
            <a:avLst/>
          </a:prstGeom>
          <a:noFill/>
          <a:ln>
            <a:noFill/>
          </a:ln>
        </p:spPr>
      </p:pic>
      <p:sp>
        <p:nvSpPr>
          <p:cNvPr id="171" name="Google Shape;171;p1"/>
          <p:cNvSpPr txBox="1"/>
          <p:nvPr/>
        </p:nvSpPr>
        <p:spPr>
          <a:xfrm>
            <a:off x="4678325" y="1883275"/>
            <a:ext cx="3131100" cy="30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2" name="Google Shape;172;p1"/>
          <p:cNvSpPr txBox="1"/>
          <p:nvPr/>
        </p:nvSpPr>
        <p:spPr>
          <a:xfrm>
            <a:off x="130450" y="1975400"/>
            <a:ext cx="3918600" cy="2851200"/>
          </a:xfrm>
          <a:prstGeom prst="rect">
            <a:avLst/>
          </a:prstGeom>
          <a:noFill/>
          <a:ln cap="flat" cmpd="sng" w="9525">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3800">
              <a:latin typeface="Calibri"/>
              <a:ea typeface="Calibri"/>
              <a:cs typeface="Calibri"/>
              <a:sym typeface="Calibri"/>
            </a:endParaRPr>
          </a:p>
          <a:p>
            <a:pPr indent="0" lvl="0" marL="0" rtl="0" algn="ctr">
              <a:spcBef>
                <a:spcPts val="0"/>
              </a:spcBef>
              <a:spcAft>
                <a:spcPts val="0"/>
              </a:spcAft>
              <a:buNone/>
            </a:pPr>
            <a:r>
              <a:t/>
            </a:r>
            <a:endParaRPr b="1" sz="3800">
              <a:solidFill>
                <a:srgbClr val="FFFFFF"/>
              </a:solidFill>
              <a:latin typeface="Calibri"/>
              <a:ea typeface="Calibri"/>
              <a:cs typeface="Calibri"/>
              <a:sym typeface="Calibri"/>
            </a:endParaRPr>
          </a:p>
          <a:p>
            <a:pPr indent="0" lvl="0" marL="0" rtl="0" algn="ctr">
              <a:spcBef>
                <a:spcPts val="0"/>
              </a:spcBef>
              <a:spcAft>
                <a:spcPts val="0"/>
              </a:spcAft>
              <a:buNone/>
            </a:pPr>
            <a:r>
              <a:rPr b="1" lang="en-US" sz="3800">
                <a:solidFill>
                  <a:srgbClr val="073763"/>
                </a:solidFill>
              </a:rPr>
              <a:t>D Internationals</a:t>
            </a:r>
            <a:endParaRPr b="1" sz="38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grpSp>
        <p:nvGrpSpPr>
          <p:cNvPr id="272" name="Google Shape;272;g848b32f34f_3_5"/>
          <p:cNvGrpSpPr/>
          <p:nvPr/>
        </p:nvGrpSpPr>
        <p:grpSpPr>
          <a:xfrm>
            <a:off x="-1" y="5017626"/>
            <a:ext cx="12192000" cy="1909138"/>
            <a:chOff x="0" y="4948862"/>
            <a:chExt cx="12192000" cy="1909138"/>
          </a:xfrm>
        </p:grpSpPr>
        <p:sp>
          <p:nvSpPr>
            <p:cNvPr id="273" name="Google Shape;273;g848b32f34f_3_5"/>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74" name="Google Shape;274;g848b32f34f_3_5"/>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pic>
        <p:nvPicPr>
          <p:cNvPr id="275" name="Google Shape;275;g848b32f34f_3_5"/>
          <p:cNvPicPr preferRelativeResize="0"/>
          <p:nvPr/>
        </p:nvPicPr>
        <p:blipFill>
          <a:blip r:embed="rId3">
            <a:alphaModFix/>
          </a:blip>
          <a:stretch>
            <a:fillRect/>
          </a:stretch>
        </p:blipFill>
        <p:spPr>
          <a:xfrm>
            <a:off x="1392175" y="1033400"/>
            <a:ext cx="9750101" cy="5477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grpSp>
        <p:nvGrpSpPr>
          <p:cNvPr id="281" name="Google Shape;281;g848b32f34f_3_15"/>
          <p:cNvGrpSpPr/>
          <p:nvPr/>
        </p:nvGrpSpPr>
        <p:grpSpPr>
          <a:xfrm>
            <a:off x="-1" y="5017626"/>
            <a:ext cx="12192000" cy="1909138"/>
            <a:chOff x="0" y="4948862"/>
            <a:chExt cx="12192000" cy="1909138"/>
          </a:xfrm>
        </p:grpSpPr>
        <p:sp>
          <p:nvSpPr>
            <p:cNvPr id="282" name="Google Shape;282;g848b32f34f_3_15"/>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83" name="Google Shape;283;g848b32f34f_3_15"/>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pic>
        <p:nvPicPr>
          <p:cNvPr id="284" name="Google Shape;284;g848b32f34f_3_15"/>
          <p:cNvPicPr preferRelativeResize="0"/>
          <p:nvPr/>
        </p:nvPicPr>
        <p:blipFill>
          <a:blip r:embed="rId3">
            <a:alphaModFix/>
          </a:blip>
          <a:stretch>
            <a:fillRect/>
          </a:stretch>
        </p:blipFill>
        <p:spPr>
          <a:xfrm>
            <a:off x="900975" y="867250"/>
            <a:ext cx="9906726" cy="5417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g848b32f34f_3_25"/>
          <p:cNvPicPr preferRelativeResize="0"/>
          <p:nvPr/>
        </p:nvPicPr>
        <p:blipFill>
          <a:blip r:embed="rId3">
            <a:alphaModFix/>
          </a:blip>
          <a:stretch>
            <a:fillRect/>
          </a:stretch>
        </p:blipFill>
        <p:spPr>
          <a:xfrm>
            <a:off x="904075" y="791300"/>
            <a:ext cx="10843924" cy="5154475"/>
          </a:xfrm>
          <a:prstGeom prst="rect">
            <a:avLst/>
          </a:prstGeom>
          <a:noFill/>
          <a:ln>
            <a:noFill/>
          </a:ln>
        </p:spPr>
      </p:pic>
      <p:grpSp>
        <p:nvGrpSpPr>
          <p:cNvPr id="291" name="Google Shape;291;g848b32f34f_3_25"/>
          <p:cNvGrpSpPr/>
          <p:nvPr/>
        </p:nvGrpSpPr>
        <p:grpSpPr>
          <a:xfrm>
            <a:off x="-1" y="5017626"/>
            <a:ext cx="12192000" cy="1909138"/>
            <a:chOff x="0" y="4948862"/>
            <a:chExt cx="12192000" cy="1909138"/>
          </a:xfrm>
        </p:grpSpPr>
        <p:sp>
          <p:nvSpPr>
            <p:cNvPr id="292" name="Google Shape;292;g848b32f34f_3_25"/>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93" name="Google Shape;293;g848b32f34f_3_25"/>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g848b32f34f_2_87"/>
          <p:cNvSpPr/>
          <p:nvPr/>
        </p:nvSpPr>
        <p:spPr>
          <a:xfrm>
            <a:off x="10744964" y="6914539"/>
            <a:ext cx="2094600" cy="354600"/>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nvGrpSpPr>
          <p:cNvPr id="300" name="Google Shape;300;g848b32f34f_2_87"/>
          <p:cNvGrpSpPr/>
          <p:nvPr/>
        </p:nvGrpSpPr>
        <p:grpSpPr>
          <a:xfrm>
            <a:off x="-1" y="5017626"/>
            <a:ext cx="12192000" cy="1909138"/>
            <a:chOff x="0" y="4948862"/>
            <a:chExt cx="12192000" cy="1909138"/>
          </a:xfrm>
        </p:grpSpPr>
        <p:sp>
          <p:nvSpPr>
            <p:cNvPr id="301" name="Google Shape;301;g848b32f34f_2_87"/>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302" name="Google Shape;302;g848b32f34f_2_87"/>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
        <p:nvSpPr>
          <p:cNvPr id="303" name="Google Shape;303;g848b32f34f_2_87"/>
          <p:cNvSpPr txBox="1"/>
          <p:nvPr/>
        </p:nvSpPr>
        <p:spPr>
          <a:xfrm>
            <a:off x="8541763" y="3130750"/>
            <a:ext cx="5283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30%</a:t>
            </a:r>
            <a:endParaRPr b="1">
              <a:solidFill>
                <a:schemeClr val="lt1"/>
              </a:solidFill>
              <a:latin typeface="Calibri"/>
              <a:ea typeface="Calibri"/>
              <a:cs typeface="Calibri"/>
              <a:sym typeface="Calibri"/>
            </a:endParaRPr>
          </a:p>
        </p:txBody>
      </p:sp>
      <p:sp>
        <p:nvSpPr>
          <p:cNvPr id="304" name="Google Shape;304;g848b32f34f_2_87"/>
          <p:cNvSpPr txBox="1"/>
          <p:nvPr/>
        </p:nvSpPr>
        <p:spPr>
          <a:xfrm>
            <a:off x="10450227" y="4354625"/>
            <a:ext cx="5997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41k +</a:t>
            </a:r>
            <a:endParaRPr b="1">
              <a:solidFill>
                <a:schemeClr val="lt1"/>
              </a:solidFill>
              <a:latin typeface="Calibri"/>
              <a:ea typeface="Calibri"/>
              <a:cs typeface="Calibri"/>
              <a:sym typeface="Calibri"/>
            </a:endParaRPr>
          </a:p>
        </p:txBody>
      </p:sp>
      <p:pic>
        <p:nvPicPr>
          <p:cNvPr id="305" name="Google Shape;305;g848b32f34f_2_87"/>
          <p:cNvPicPr preferRelativeResize="0"/>
          <p:nvPr/>
        </p:nvPicPr>
        <p:blipFill>
          <a:blip r:embed="rId3">
            <a:alphaModFix/>
          </a:blip>
          <a:stretch>
            <a:fillRect/>
          </a:stretch>
        </p:blipFill>
        <p:spPr>
          <a:xfrm>
            <a:off x="613400" y="793775"/>
            <a:ext cx="10965202" cy="567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g848b32f34f_2_77"/>
          <p:cNvSpPr/>
          <p:nvPr/>
        </p:nvSpPr>
        <p:spPr>
          <a:xfrm>
            <a:off x="10744964" y="6914539"/>
            <a:ext cx="2094600" cy="354600"/>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nvGrpSpPr>
          <p:cNvPr id="312" name="Google Shape;312;g848b32f34f_2_77"/>
          <p:cNvGrpSpPr/>
          <p:nvPr/>
        </p:nvGrpSpPr>
        <p:grpSpPr>
          <a:xfrm>
            <a:off x="-1" y="5017626"/>
            <a:ext cx="12192000" cy="1909138"/>
            <a:chOff x="0" y="4948862"/>
            <a:chExt cx="12192000" cy="1909138"/>
          </a:xfrm>
        </p:grpSpPr>
        <p:sp>
          <p:nvSpPr>
            <p:cNvPr id="313" name="Google Shape;313;g848b32f34f_2_77"/>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314" name="Google Shape;314;g848b32f34f_2_77"/>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
        <p:nvSpPr>
          <p:cNvPr id="315" name="Google Shape;315;g848b32f34f_2_77"/>
          <p:cNvSpPr txBox="1"/>
          <p:nvPr/>
        </p:nvSpPr>
        <p:spPr>
          <a:xfrm>
            <a:off x="8541763" y="3130750"/>
            <a:ext cx="5283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30%</a:t>
            </a:r>
            <a:endParaRPr b="1">
              <a:solidFill>
                <a:schemeClr val="lt1"/>
              </a:solidFill>
              <a:latin typeface="Calibri"/>
              <a:ea typeface="Calibri"/>
              <a:cs typeface="Calibri"/>
              <a:sym typeface="Calibri"/>
            </a:endParaRPr>
          </a:p>
        </p:txBody>
      </p:sp>
      <p:sp>
        <p:nvSpPr>
          <p:cNvPr id="316" name="Google Shape;316;g848b32f34f_2_77"/>
          <p:cNvSpPr txBox="1"/>
          <p:nvPr/>
        </p:nvSpPr>
        <p:spPr>
          <a:xfrm>
            <a:off x="10450227" y="4354625"/>
            <a:ext cx="5997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41k +</a:t>
            </a:r>
            <a:endParaRPr b="1">
              <a:solidFill>
                <a:schemeClr val="lt1"/>
              </a:solidFill>
              <a:latin typeface="Calibri"/>
              <a:ea typeface="Calibri"/>
              <a:cs typeface="Calibri"/>
              <a:sym typeface="Calibri"/>
            </a:endParaRPr>
          </a:p>
        </p:txBody>
      </p:sp>
      <p:pic>
        <p:nvPicPr>
          <p:cNvPr id="317" name="Google Shape;317;g848b32f34f_2_77"/>
          <p:cNvPicPr preferRelativeResize="0"/>
          <p:nvPr/>
        </p:nvPicPr>
        <p:blipFill>
          <a:blip r:embed="rId3">
            <a:alphaModFix/>
          </a:blip>
          <a:stretch>
            <a:fillRect/>
          </a:stretch>
        </p:blipFill>
        <p:spPr>
          <a:xfrm>
            <a:off x="1478675" y="889400"/>
            <a:ext cx="9571249" cy="5473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g848b32f34f_2_98"/>
          <p:cNvSpPr/>
          <p:nvPr/>
        </p:nvSpPr>
        <p:spPr>
          <a:xfrm>
            <a:off x="10744964" y="6914539"/>
            <a:ext cx="2094600" cy="354600"/>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nvGrpSpPr>
          <p:cNvPr id="324" name="Google Shape;324;g848b32f34f_2_98"/>
          <p:cNvGrpSpPr/>
          <p:nvPr/>
        </p:nvGrpSpPr>
        <p:grpSpPr>
          <a:xfrm>
            <a:off x="-1" y="5017626"/>
            <a:ext cx="12192000" cy="1909138"/>
            <a:chOff x="0" y="4948862"/>
            <a:chExt cx="12192000" cy="1909138"/>
          </a:xfrm>
        </p:grpSpPr>
        <p:sp>
          <p:nvSpPr>
            <p:cNvPr id="325" name="Google Shape;325;g848b32f34f_2_98"/>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326" name="Google Shape;326;g848b32f34f_2_98"/>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
        <p:nvSpPr>
          <p:cNvPr id="327" name="Google Shape;327;g848b32f34f_2_98"/>
          <p:cNvSpPr txBox="1"/>
          <p:nvPr/>
        </p:nvSpPr>
        <p:spPr>
          <a:xfrm>
            <a:off x="8541763" y="3130750"/>
            <a:ext cx="5283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30%</a:t>
            </a:r>
            <a:endParaRPr b="1">
              <a:solidFill>
                <a:schemeClr val="lt1"/>
              </a:solidFill>
              <a:latin typeface="Calibri"/>
              <a:ea typeface="Calibri"/>
              <a:cs typeface="Calibri"/>
              <a:sym typeface="Calibri"/>
            </a:endParaRPr>
          </a:p>
        </p:txBody>
      </p:sp>
      <p:sp>
        <p:nvSpPr>
          <p:cNvPr id="328" name="Google Shape;328;g848b32f34f_2_98"/>
          <p:cNvSpPr txBox="1"/>
          <p:nvPr/>
        </p:nvSpPr>
        <p:spPr>
          <a:xfrm>
            <a:off x="10450227" y="4354625"/>
            <a:ext cx="5997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41k +</a:t>
            </a:r>
            <a:endParaRPr b="1">
              <a:solidFill>
                <a:schemeClr val="lt1"/>
              </a:solidFill>
              <a:latin typeface="Calibri"/>
              <a:ea typeface="Calibri"/>
              <a:cs typeface="Calibri"/>
              <a:sym typeface="Calibri"/>
            </a:endParaRPr>
          </a:p>
        </p:txBody>
      </p:sp>
      <p:pic>
        <p:nvPicPr>
          <p:cNvPr id="329" name="Google Shape;329;g848b32f34f_2_98"/>
          <p:cNvPicPr preferRelativeResize="0"/>
          <p:nvPr/>
        </p:nvPicPr>
        <p:blipFill>
          <a:blip r:embed="rId3">
            <a:alphaModFix/>
          </a:blip>
          <a:stretch>
            <a:fillRect/>
          </a:stretch>
        </p:blipFill>
        <p:spPr>
          <a:xfrm>
            <a:off x="1333925" y="894525"/>
            <a:ext cx="9792675" cy="561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g848b32f34f_0_10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a:t>Lessons learned</a:t>
            </a:r>
            <a:endParaRPr sz="4000"/>
          </a:p>
        </p:txBody>
      </p:sp>
      <p:sp>
        <p:nvSpPr>
          <p:cNvPr id="336" name="Google Shape;336;g848b32f34f_0_107"/>
          <p:cNvSpPr txBox="1"/>
          <p:nvPr>
            <p:ph idx="1" type="body"/>
          </p:nvPr>
        </p:nvSpPr>
        <p:spPr>
          <a:xfrm>
            <a:off x="1014050" y="1630600"/>
            <a:ext cx="10515600" cy="4479600"/>
          </a:xfrm>
          <a:prstGeom prst="rect">
            <a:avLst/>
          </a:prstGeom>
        </p:spPr>
        <p:txBody>
          <a:bodyPr anchorCtr="0" anchor="t" bIns="45700" lIns="91425" spcFirstLastPara="1" rIns="91425" wrap="square" tIns="45700">
            <a:noAutofit/>
          </a:bodyPr>
          <a:lstStyle/>
          <a:p>
            <a:pPr indent="-355600" lvl="0" marL="457200" rtl="0" algn="l">
              <a:lnSpc>
                <a:spcPct val="150000"/>
              </a:lnSpc>
              <a:spcBef>
                <a:spcPts val="1000"/>
              </a:spcBef>
              <a:spcAft>
                <a:spcPts val="0"/>
              </a:spcAft>
              <a:buSzPts val="2000"/>
              <a:buChar char="●"/>
            </a:pPr>
            <a:r>
              <a:rPr lang="en-US" sz="2000"/>
              <a:t>Web scraping the data from API</a:t>
            </a:r>
            <a:endParaRPr sz="2000"/>
          </a:p>
          <a:p>
            <a:pPr indent="-355600" lvl="0" marL="457200" rtl="0" algn="l">
              <a:lnSpc>
                <a:spcPct val="150000"/>
              </a:lnSpc>
              <a:spcBef>
                <a:spcPts val="0"/>
              </a:spcBef>
              <a:spcAft>
                <a:spcPts val="0"/>
              </a:spcAft>
              <a:buSzPts val="2000"/>
              <a:buChar char="●"/>
            </a:pPr>
            <a:r>
              <a:rPr lang="en-US" sz="2000"/>
              <a:t>Identifying the dimensions and facts for the model</a:t>
            </a:r>
            <a:endParaRPr sz="2000"/>
          </a:p>
          <a:p>
            <a:pPr indent="-355600" lvl="0" marL="457200" rtl="0" algn="l">
              <a:lnSpc>
                <a:spcPct val="150000"/>
              </a:lnSpc>
              <a:spcBef>
                <a:spcPts val="0"/>
              </a:spcBef>
              <a:spcAft>
                <a:spcPts val="0"/>
              </a:spcAft>
              <a:buSzPts val="2000"/>
              <a:buChar char="●"/>
            </a:pPr>
            <a:r>
              <a:rPr lang="en-US" sz="2000"/>
              <a:t>Use SSIS to perform Extract, Transform and Load</a:t>
            </a:r>
            <a:endParaRPr sz="2000"/>
          </a:p>
          <a:p>
            <a:pPr indent="-355600" lvl="0" marL="457200" rtl="0" algn="l">
              <a:lnSpc>
                <a:spcPct val="150000"/>
              </a:lnSpc>
              <a:spcBef>
                <a:spcPts val="0"/>
              </a:spcBef>
              <a:spcAft>
                <a:spcPts val="0"/>
              </a:spcAft>
              <a:buSzPts val="2000"/>
              <a:buChar char="●"/>
            </a:pPr>
            <a:r>
              <a:rPr lang="en-US" sz="2000"/>
              <a:t>Connecting Tableau to SQL server for data analysis</a:t>
            </a:r>
            <a:endParaRPr sz="2000"/>
          </a:p>
          <a:p>
            <a:pPr indent="-355600" lvl="0" marL="457200" rtl="0" algn="l">
              <a:lnSpc>
                <a:spcPct val="150000"/>
              </a:lnSpc>
              <a:spcBef>
                <a:spcPts val="0"/>
              </a:spcBef>
              <a:spcAft>
                <a:spcPts val="0"/>
              </a:spcAft>
              <a:buSzPts val="2000"/>
              <a:buChar char="●"/>
            </a:pPr>
            <a:r>
              <a:rPr lang="en-US" sz="2000"/>
              <a:t>Discovered that there are lot of public resources for internationals.</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p:txBody>
      </p:sp>
      <p:grpSp>
        <p:nvGrpSpPr>
          <p:cNvPr id="337" name="Google Shape;337;g848b32f34f_0_107"/>
          <p:cNvGrpSpPr/>
          <p:nvPr/>
        </p:nvGrpSpPr>
        <p:grpSpPr>
          <a:xfrm>
            <a:off x="-1" y="5017626"/>
            <a:ext cx="12192000" cy="1909138"/>
            <a:chOff x="0" y="4948862"/>
            <a:chExt cx="12192000" cy="1909138"/>
          </a:xfrm>
        </p:grpSpPr>
        <p:sp>
          <p:nvSpPr>
            <p:cNvPr id="338" name="Google Shape;338;g848b32f34f_0_107"/>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339" name="Google Shape;339;g848b32f34f_0_107"/>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g848b32f34f_0_62"/>
          <p:cNvSpPr txBox="1"/>
          <p:nvPr>
            <p:ph type="title"/>
          </p:nvPr>
        </p:nvSpPr>
        <p:spPr>
          <a:xfrm>
            <a:off x="1925075" y="1181100"/>
            <a:ext cx="10515600" cy="1997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Challenges:</a:t>
            </a:r>
            <a:endParaRPr sz="3000"/>
          </a:p>
          <a:p>
            <a:pPr indent="-342900" lvl="0" marL="457200" rtl="0" algn="l">
              <a:lnSpc>
                <a:spcPct val="150000"/>
              </a:lnSpc>
              <a:spcBef>
                <a:spcPts val="0"/>
              </a:spcBef>
              <a:spcAft>
                <a:spcPts val="0"/>
              </a:spcAft>
              <a:buSzPts val="1800"/>
              <a:buChar char="●"/>
            </a:pPr>
            <a:r>
              <a:rPr lang="en-US" sz="1800"/>
              <a:t>Creating the dimension model from disparate data</a:t>
            </a:r>
            <a:endParaRPr sz="1800"/>
          </a:p>
          <a:p>
            <a:pPr indent="-342900" lvl="0" marL="457200" rtl="0" algn="l">
              <a:lnSpc>
                <a:spcPct val="150000"/>
              </a:lnSpc>
              <a:spcBef>
                <a:spcPts val="0"/>
              </a:spcBef>
              <a:spcAft>
                <a:spcPts val="0"/>
              </a:spcAft>
              <a:buSzPts val="1800"/>
              <a:buChar char="●"/>
            </a:pPr>
            <a:r>
              <a:rPr lang="en-US" sz="1800"/>
              <a:t>Collaborating online for the project</a:t>
            </a:r>
            <a:endParaRPr sz="1800"/>
          </a:p>
          <a:p>
            <a:pPr indent="-342900" lvl="0" marL="457200" rtl="0" algn="l">
              <a:lnSpc>
                <a:spcPct val="150000"/>
              </a:lnSpc>
              <a:spcBef>
                <a:spcPts val="0"/>
              </a:spcBef>
              <a:spcAft>
                <a:spcPts val="0"/>
              </a:spcAft>
              <a:buSzPts val="1800"/>
              <a:buChar char="●"/>
            </a:pPr>
            <a:r>
              <a:rPr lang="en-US" sz="1800"/>
              <a:t>Data Cleaning (Missing values, Outliers, Misspelling errors)</a:t>
            </a:r>
            <a:endParaRPr sz="1800"/>
          </a:p>
          <a:p>
            <a:pPr indent="-342900" lvl="0" marL="457200" rtl="0" algn="l">
              <a:lnSpc>
                <a:spcPct val="150000"/>
              </a:lnSpc>
              <a:spcBef>
                <a:spcPts val="0"/>
              </a:spcBef>
              <a:spcAft>
                <a:spcPts val="0"/>
              </a:spcAft>
              <a:buSzPts val="1800"/>
              <a:buChar char="●"/>
            </a:pPr>
            <a:r>
              <a:rPr lang="en-US" sz="1800"/>
              <a:t>Get the API key for access of data</a:t>
            </a:r>
            <a:endParaRPr sz="18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0" lvl="0" marL="457200" rtl="0" algn="l">
              <a:lnSpc>
                <a:spcPct val="100000"/>
              </a:lnSpc>
              <a:spcBef>
                <a:spcPts val="0"/>
              </a:spcBef>
              <a:spcAft>
                <a:spcPts val="0"/>
              </a:spcAft>
              <a:buNone/>
            </a:pPr>
            <a:r>
              <a:t/>
            </a:r>
            <a:endParaRPr sz="1400"/>
          </a:p>
          <a:p>
            <a:pPr indent="0" lvl="0" marL="0" rtl="0" algn="l">
              <a:lnSpc>
                <a:spcPct val="100000"/>
              </a:lnSpc>
              <a:spcBef>
                <a:spcPts val="0"/>
              </a:spcBef>
              <a:spcAft>
                <a:spcPts val="0"/>
              </a:spcAft>
              <a:buClr>
                <a:schemeClr val="dk1"/>
              </a:buClr>
              <a:buSzPts val="1100"/>
              <a:buFont typeface="Arial"/>
              <a:buNone/>
            </a:pPr>
            <a:r>
              <a:t/>
            </a:r>
            <a:endParaRPr sz="3000"/>
          </a:p>
        </p:txBody>
      </p:sp>
      <p:grpSp>
        <p:nvGrpSpPr>
          <p:cNvPr id="346" name="Google Shape;346;g848b32f34f_0_62"/>
          <p:cNvGrpSpPr/>
          <p:nvPr/>
        </p:nvGrpSpPr>
        <p:grpSpPr>
          <a:xfrm>
            <a:off x="-1" y="5017626"/>
            <a:ext cx="12192000" cy="1909138"/>
            <a:chOff x="0" y="4948862"/>
            <a:chExt cx="12192000" cy="1909138"/>
          </a:xfrm>
        </p:grpSpPr>
        <p:sp>
          <p:nvSpPr>
            <p:cNvPr id="347" name="Google Shape;347;g848b32f34f_0_62"/>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348" name="Google Shape;348;g848b32f34f_0_62"/>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pic>
        <p:nvPicPr>
          <p:cNvPr id="349" name="Google Shape;349;g848b32f34f_0_62"/>
          <p:cNvPicPr preferRelativeResize="0"/>
          <p:nvPr/>
        </p:nvPicPr>
        <p:blipFill>
          <a:blip r:embed="rId3">
            <a:alphaModFix/>
          </a:blip>
          <a:stretch>
            <a:fillRect/>
          </a:stretch>
        </p:blipFill>
        <p:spPr>
          <a:xfrm>
            <a:off x="1589200" y="1078288"/>
            <a:ext cx="144775" cy="519525"/>
          </a:xfrm>
          <a:prstGeom prst="rect">
            <a:avLst/>
          </a:prstGeom>
          <a:noFill/>
          <a:ln>
            <a:noFill/>
          </a:ln>
        </p:spPr>
      </p:pic>
      <p:pic>
        <p:nvPicPr>
          <p:cNvPr id="350" name="Google Shape;350;g848b32f34f_0_62"/>
          <p:cNvPicPr preferRelativeResize="0"/>
          <p:nvPr/>
        </p:nvPicPr>
        <p:blipFill>
          <a:blip r:embed="rId4">
            <a:alphaModFix/>
          </a:blip>
          <a:stretch>
            <a:fillRect/>
          </a:stretch>
        </p:blipFill>
        <p:spPr>
          <a:xfrm>
            <a:off x="1589200" y="3626025"/>
            <a:ext cx="144775" cy="519525"/>
          </a:xfrm>
          <a:prstGeom prst="rect">
            <a:avLst/>
          </a:prstGeom>
          <a:noFill/>
          <a:ln>
            <a:noFill/>
          </a:ln>
        </p:spPr>
      </p:pic>
      <p:sp>
        <p:nvSpPr>
          <p:cNvPr id="351" name="Google Shape;351;g848b32f34f_0_62"/>
          <p:cNvSpPr txBox="1"/>
          <p:nvPr/>
        </p:nvSpPr>
        <p:spPr>
          <a:xfrm>
            <a:off x="1925075" y="3640850"/>
            <a:ext cx="6392400" cy="16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Further analysis:</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Economic impact of internationals </a:t>
            </a:r>
            <a:endParaRPr sz="180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Explore different reasons for a decline in enrollment rate (funding, better opportunities in other countries, etc.)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5" name="Shape 355"/>
        <p:cNvGrpSpPr/>
        <p:nvPr/>
      </p:nvGrpSpPr>
      <p:grpSpPr>
        <a:xfrm>
          <a:off x="0" y="0"/>
          <a:ext cx="0" cy="0"/>
          <a:chOff x="0" y="0"/>
          <a:chExt cx="0" cy="0"/>
        </a:xfrm>
      </p:grpSpPr>
      <p:grpSp>
        <p:nvGrpSpPr>
          <p:cNvPr id="356" name="Google Shape;356;p13"/>
          <p:cNvGrpSpPr/>
          <p:nvPr/>
        </p:nvGrpSpPr>
        <p:grpSpPr>
          <a:xfrm>
            <a:off x="0" y="1600200"/>
            <a:ext cx="12192000" cy="3657600"/>
            <a:chOff x="0" y="1447800"/>
            <a:chExt cx="12192000" cy="3657600"/>
          </a:xfrm>
        </p:grpSpPr>
        <p:sp>
          <p:nvSpPr>
            <p:cNvPr id="357" name="Google Shape;357;p13"/>
            <p:cNvSpPr/>
            <p:nvPr/>
          </p:nvSpPr>
          <p:spPr>
            <a:xfrm>
              <a:off x="0" y="1447800"/>
              <a:ext cx="12192000" cy="6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8" name="Google Shape;358;p13"/>
            <p:cNvSpPr/>
            <p:nvPr/>
          </p:nvSpPr>
          <p:spPr>
            <a:xfrm>
              <a:off x="0" y="5041900"/>
              <a:ext cx="12192000" cy="6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59" name="Google Shape;359;p13"/>
          <p:cNvSpPr/>
          <p:nvPr/>
        </p:nvSpPr>
        <p:spPr>
          <a:xfrm rot="5400000">
            <a:off x="6908800" y="3396996"/>
            <a:ext cx="6858000" cy="640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0" name="Google Shape;360;p13"/>
          <p:cNvSpPr/>
          <p:nvPr/>
        </p:nvSpPr>
        <p:spPr>
          <a:xfrm>
            <a:off x="1886204" y="1663700"/>
            <a:ext cx="8419592" cy="3530600"/>
          </a:xfrm>
          <a:prstGeom prst="rect">
            <a:avLst/>
          </a:prstGeom>
          <a:solidFill>
            <a:schemeClr val="accent4">
              <a:alpha val="8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1" name="Google Shape;361;p13"/>
          <p:cNvSpPr txBox="1"/>
          <p:nvPr/>
        </p:nvSpPr>
        <p:spPr>
          <a:xfrm>
            <a:off x="2604009" y="2813447"/>
            <a:ext cx="6983982"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chemeClr val="lt1"/>
                </a:solidFill>
                <a:latin typeface="Quattrocento Sans"/>
                <a:ea typeface="Quattrocento Sans"/>
                <a:cs typeface="Quattrocento Sans"/>
                <a:sym typeface="Quattrocento Sans"/>
              </a:rPr>
              <a:t>THANK </a:t>
            </a:r>
            <a:r>
              <a:rPr b="0" i="0" lang="en-US" sz="8000" u="none" cap="none" strike="noStrike">
                <a:solidFill>
                  <a:schemeClr val="lt1"/>
                </a:solidFill>
                <a:latin typeface="Quattrocento Sans"/>
                <a:ea typeface="Quattrocento Sans"/>
                <a:cs typeface="Quattrocento Sans"/>
                <a:sym typeface="Quattrocento Sans"/>
              </a:rPr>
              <a:t>YOU</a:t>
            </a:r>
            <a:endParaRPr b="0" i="0" sz="5400" u="none" cap="none" strike="noStrike">
              <a:solidFill>
                <a:schemeClr val="lt1"/>
              </a:solidFill>
              <a:latin typeface="Quattrocento Sans"/>
              <a:ea typeface="Quattrocento Sans"/>
              <a:cs typeface="Quattrocento Sans"/>
              <a:sym typeface="Quattrocento Sans"/>
            </a:endParaRPr>
          </a:p>
        </p:txBody>
      </p:sp>
      <p:sp>
        <p:nvSpPr>
          <p:cNvPr id="362" name="Google Shape;362;p13"/>
          <p:cNvSpPr/>
          <p:nvPr/>
        </p:nvSpPr>
        <p:spPr>
          <a:xfrm rot="5400000">
            <a:off x="-1574800" y="3396996"/>
            <a:ext cx="6858000" cy="640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g848b32f34f_2_139"/>
          <p:cNvPicPr preferRelativeResize="0"/>
          <p:nvPr/>
        </p:nvPicPr>
        <p:blipFill>
          <a:blip r:embed="rId3">
            <a:alphaModFix/>
          </a:blip>
          <a:stretch>
            <a:fillRect/>
          </a:stretch>
        </p:blipFill>
        <p:spPr>
          <a:xfrm>
            <a:off x="381000" y="31700"/>
            <a:ext cx="11430000" cy="1066800"/>
          </a:xfrm>
          <a:prstGeom prst="rect">
            <a:avLst/>
          </a:prstGeom>
          <a:noFill/>
          <a:ln>
            <a:noFill/>
          </a:ln>
        </p:spPr>
      </p:pic>
      <p:pic>
        <p:nvPicPr>
          <p:cNvPr id="179" name="Google Shape;179;g848b32f34f_2_139"/>
          <p:cNvPicPr preferRelativeResize="0"/>
          <p:nvPr/>
        </p:nvPicPr>
        <p:blipFill>
          <a:blip r:embed="rId4">
            <a:alphaModFix/>
          </a:blip>
          <a:stretch>
            <a:fillRect/>
          </a:stretch>
        </p:blipFill>
        <p:spPr>
          <a:xfrm>
            <a:off x="840450" y="1369175"/>
            <a:ext cx="3514725" cy="428625"/>
          </a:xfrm>
          <a:prstGeom prst="rect">
            <a:avLst/>
          </a:prstGeom>
          <a:noFill/>
          <a:ln>
            <a:noFill/>
          </a:ln>
        </p:spPr>
      </p:pic>
      <p:pic>
        <p:nvPicPr>
          <p:cNvPr id="180" name="Google Shape;180;g848b32f34f_2_139"/>
          <p:cNvPicPr preferRelativeResize="0"/>
          <p:nvPr/>
        </p:nvPicPr>
        <p:blipFill>
          <a:blip r:embed="rId5">
            <a:alphaModFix/>
          </a:blip>
          <a:stretch>
            <a:fillRect/>
          </a:stretch>
        </p:blipFill>
        <p:spPr>
          <a:xfrm>
            <a:off x="7966363" y="1299575"/>
            <a:ext cx="3514725" cy="428625"/>
          </a:xfrm>
          <a:prstGeom prst="rect">
            <a:avLst/>
          </a:prstGeom>
          <a:noFill/>
          <a:ln>
            <a:noFill/>
          </a:ln>
        </p:spPr>
      </p:pic>
      <p:pic>
        <p:nvPicPr>
          <p:cNvPr id="181" name="Google Shape;181;g848b32f34f_2_139"/>
          <p:cNvPicPr preferRelativeResize="0"/>
          <p:nvPr/>
        </p:nvPicPr>
        <p:blipFill>
          <a:blip r:embed="rId6">
            <a:alphaModFix/>
          </a:blip>
          <a:stretch>
            <a:fillRect/>
          </a:stretch>
        </p:blipFill>
        <p:spPr>
          <a:xfrm>
            <a:off x="8108963" y="3847775"/>
            <a:ext cx="3524250" cy="428625"/>
          </a:xfrm>
          <a:prstGeom prst="rect">
            <a:avLst/>
          </a:prstGeom>
          <a:noFill/>
          <a:ln>
            <a:noFill/>
          </a:ln>
        </p:spPr>
      </p:pic>
      <p:pic>
        <p:nvPicPr>
          <p:cNvPr id="182" name="Google Shape;182;g848b32f34f_2_139"/>
          <p:cNvPicPr preferRelativeResize="0"/>
          <p:nvPr/>
        </p:nvPicPr>
        <p:blipFill>
          <a:blip r:embed="rId7">
            <a:alphaModFix/>
          </a:blip>
          <a:stretch>
            <a:fillRect/>
          </a:stretch>
        </p:blipFill>
        <p:spPr>
          <a:xfrm>
            <a:off x="4842515" y="2292925"/>
            <a:ext cx="2741770" cy="2676100"/>
          </a:xfrm>
          <a:prstGeom prst="rect">
            <a:avLst/>
          </a:prstGeom>
          <a:noFill/>
          <a:ln>
            <a:noFill/>
          </a:ln>
        </p:spPr>
      </p:pic>
      <p:pic>
        <p:nvPicPr>
          <p:cNvPr id="183" name="Google Shape;183;g848b32f34f_2_139"/>
          <p:cNvPicPr preferRelativeResize="0"/>
          <p:nvPr/>
        </p:nvPicPr>
        <p:blipFill>
          <a:blip r:embed="rId8">
            <a:alphaModFix/>
          </a:blip>
          <a:stretch>
            <a:fillRect/>
          </a:stretch>
        </p:blipFill>
        <p:spPr>
          <a:xfrm>
            <a:off x="719177" y="3847775"/>
            <a:ext cx="3524250" cy="428625"/>
          </a:xfrm>
          <a:prstGeom prst="rect">
            <a:avLst/>
          </a:prstGeom>
          <a:noFill/>
          <a:ln>
            <a:noFill/>
          </a:ln>
        </p:spPr>
      </p:pic>
      <p:sp>
        <p:nvSpPr>
          <p:cNvPr id="184" name="Google Shape;184;g848b32f34f_2_139"/>
          <p:cNvSpPr txBox="1"/>
          <p:nvPr/>
        </p:nvSpPr>
        <p:spPr>
          <a:xfrm>
            <a:off x="840450" y="1728200"/>
            <a:ext cx="3281700" cy="19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The project is aimed at capturing details of internationals students in the US and provide insights on general demographics which include school enrollment, Jobs opportunities and  industry involvement.</a:t>
            </a:r>
            <a:endParaRPr b="1" sz="1600">
              <a:latin typeface="Calibri"/>
              <a:ea typeface="Calibri"/>
              <a:cs typeface="Calibri"/>
              <a:sym typeface="Calibri"/>
            </a:endParaRPr>
          </a:p>
        </p:txBody>
      </p:sp>
      <p:sp>
        <p:nvSpPr>
          <p:cNvPr id="185" name="Google Shape;185;g848b32f34f_2_139"/>
          <p:cNvSpPr txBox="1"/>
          <p:nvPr/>
        </p:nvSpPr>
        <p:spPr>
          <a:xfrm>
            <a:off x="7966375" y="1728200"/>
            <a:ext cx="3666900" cy="16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600">
                <a:solidFill>
                  <a:schemeClr val="dk1"/>
                </a:solidFill>
                <a:latin typeface="Calibri"/>
                <a:ea typeface="Calibri"/>
                <a:cs typeface="Calibri"/>
                <a:sym typeface="Calibri"/>
              </a:rPr>
              <a:t>Use python to extract data from disparate sources.</a:t>
            </a:r>
            <a:r>
              <a:rPr b="1" lang="en-US" sz="1600">
                <a:solidFill>
                  <a:schemeClr val="dk1"/>
                </a:solidFill>
                <a:latin typeface="Calibri"/>
                <a:ea typeface="Calibri"/>
                <a:cs typeface="Calibri"/>
                <a:sym typeface="Calibri"/>
              </a:rPr>
              <a:t>Create a dimension model,</a:t>
            </a:r>
            <a:r>
              <a:rPr b="1" lang="en-US" sz="1600">
                <a:solidFill>
                  <a:schemeClr val="dk1"/>
                </a:solidFill>
                <a:latin typeface="Calibri"/>
                <a:ea typeface="Calibri"/>
                <a:cs typeface="Calibri"/>
                <a:sym typeface="Calibri"/>
              </a:rPr>
              <a:t> integrate and load data using SSIS, analyze and provide </a:t>
            </a:r>
            <a:r>
              <a:rPr b="1" lang="en-US" sz="1600">
                <a:solidFill>
                  <a:schemeClr val="dk1"/>
                </a:solidFill>
                <a:latin typeface="Calibri"/>
                <a:ea typeface="Calibri"/>
                <a:cs typeface="Calibri"/>
                <a:sym typeface="Calibri"/>
              </a:rPr>
              <a:t>useful</a:t>
            </a:r>
            <a:r>
              <a:rPr b="1" lang="en-US" sz="1600">
                <a:solidFill>
                  <a:schemeClr val="dk1"/>
                </a:solidFill>
                <a:latin typeface="Calibri"/>
                <a:ea typeface="Calibri"/>
                <a:cs typeface="Calibri"/>
                <a:sym typeface="Calibri"/>
              </a:rPr>
              <a:t> insights. </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p:txBody>
      </p:sp>
      <p:sp>
        <p:nvSpPr>
          <p:cNvPr id="186" name="Google Shape;186;g848b32f34f_2_139"/>
          <p:cNvSpPr txBox="1"/>
          <p:nvPr/>
        </p:nvSpPr>
        <p:spPr>
          <a:xfrm>
            <a:off x="381000" y="4200525"/>
            <a:ext cx="4461600" cy="22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50">
                <a:solidFill>
                  <a:schemeClr val="dk1"/>
                </a:solidFill>
              </a:rPr>
              <a:t> </a:t>
            </a:r>
            <a:endParaRPr sz="1050">
              <a:solidFill>
                <a:schemeClr val="dk1"/>
              </a:solidFill>
            </a:endParaRPr>
          </a:p>
          <a:p>
            <a:pPr indent="-330200" lvl="0" marL="457200" rtl="0" algn="l">
              <a:lnSpc>
                <a:spcPct val="115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More than 1 M  international students studying at U.S. colleges and universities contributed $39 billion to the U.S. economy.</a:t>
            </a:r>
            <a:endParaRPr b="1"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Supported more than 455,622 jobs.</a:t>
            </a:r>
            <a:endParaRPr b="1"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A 1.2 % increase in job support and creation.</a:t>
            </a:r>
            <a:endParaRPr b="1"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US education currently ranks as the nation’s 6th largest services export.</a:t>
            </a:r>
            <a:endParaRPr b="1" sz="1600">
              <a:solidFill>
                <a:schemeClr val="dk1"/>
              </a:solidFill>
              <a:latin typeface="Calibri"/>
              <a:ea typeface="Calibri"/>
              <a:cs typeface="Calibri"/>
              <a:sym typeface="Calibri"/>
            </a:endParaRPr>
          </a:p>
          <a:p>
            <a:pPr indent="0" lvl="0" marL="457200" rtl="0" algn="l">
              <a:spcBef>
                <a:spcPts val="0"/>
              </a:spcBef>
              <a:spcAft>
                <a:spcPts val="0"/>
              </a:spcAft>
              <a:buNone/>
            </a:pPr>
            <a:r>
              <a:rPr b="1" lang="en-US">
                <a:solidFill>
                  <a:schemeClr val="dk1"/>
                </a:solidFill>
                <a:latin typeface="Calibri"/>
                <a:ea typeface="Calibri"/>
                <a:cs typeface="Calibri"/>
                <a:sym typeface="Calibri"/>
              </a:rPr>
              <a:t>				-NAFSA</a:t>
            </a:r>
            <a:endParaRPr b="1">
              <a:solidFill>
                <a:schemeClr val="dk1"/>
              </a:solidFill>
              <a:latin typeface="Calibri"/>
              <a:ea typeface="Calibri"/>
              <a:cs typeface="Calibri"/>
              <a:sym typeface="Calibri"/>
            </a:endParaRPr>
          </a:p>
        </p:txBody>
      </p:sp>
      <p:sp>
        <p:nvSpPr>
          <p:cNvPr id="187" name="Google Shape;187;g848b32f34f_2_139"/>
          <p:cNvSpPr txBox="1"/>
          <p:nvPr/>
        </p:nvSpPr>
        <p:spPr>
          <a:xfrm>
            <a:off x="8037663" y="4386625"/>
            <a:ext cx="3666900" cy="1647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USCIS</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Open Doors</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US Department of Labor</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US Department of State - Bureau</a:t>
            </a:r>
            <a:endParaRPr b="1"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b="1" lang="en-US" sz="1600">
                <a:latin typeface="Calibri"/>
                <a:ea typeface="Calibri"/>
                <a:cs typeface="Calibri"/>
                <a:sym typeface="Calibri"/>
              </a:rPr>
              <a:t>US Department of Education</a:t>
            </a:r>
            <a:endParaRPr b="1" sz="1600">
              <a:latin typeface="Calibri"/>
              <a:ea typeface="Calibri"/>
              <a:cs typeface="Calibri"/>
              <a:sym typeface="Calibri"/>
            </a:endParaRPr>
          </a:p>
        </p:txBody>
      </p:sp>
      <p:pic>
        <p:nvPicPr>
          <p:cNvPr id="188" name="Google Shape;188;g848b32f34f_2_139"/>
          <p:cNvPicPr preferRelativeResize="0"/>
          <p:nvPr/>
        </p:nvPicPr>
        <p:blipFill>
          <a:blip r:embed="rId9">
            <a:alphaModFix/>
          </a:blip>
          <a:stretch>
            <a:fillRect/>
          </a:stretch>
        </p:blipFill>
        <p:spPr>
          <a:xfrm>
            <a:off x="8108975" y="3874625"/>
            <a:ext cx="3524263"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9"/>
          <p:cNvSpPr/>
          <p:nvPr/>
        </p:nvSpPr>
        <p:spPr>
          <a:xfrm>
            <a:off x="304800" y="190500"/>
            <a:ext cx="266700" cy="8255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9"/>
          <p:cNvSpPr txBox="1"/>
          <p:nvPr/>
        </p:nvSpPr>
        <p:spPr>
          <a:xfrm>
            <a:off x="843400" y="372421"/>
            <a:ext cx="107697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000"/>
              <a:buFont typeface="Arial"/>
              <a:buNone/>
            </a:pPr>
            <a:r>
              <a:rPr b="1" lang="en-US" sz="3600">
                <a:solidFill>
                  <a:srgbClr val="3F3F3F"/>
                </a:solidFill>
                <a:latin typeface="Calibri"/>
                <a:ea typeface="Calibri"/>
                <a:cs typeface="Calibri"/>
                <a:sym typeface="Calibri"/>
              </a:rPr>
              <a:t>Objectives</a:t>
            </a:r>
            <a:endParaRPr b="1" i="0" sz="3600" u="none" cap="none" strike="noStrike">
              <a:solidFill>
                <a:srgbClr val="3F3F3F"/>
              </a:solidFill>
              <a:latin typeface="Calibri"/>
              <a:ea typeface="Calibri"/>
              <a:cs typeface="Calibri"/>
              <a:sym typeface="Calibri"/>
            </a:endParaRPr>
          </a:p>
        </p:txBody>
      </p:sp>
      <p:sp>
        <p:nvSpPr>
          <p:cNvPr id="195" name="Google Shape;195;p9"/>
          <p:cNvSpPr/>
          <p:nvPr/>
        </p:nvSpPr>
        <p:spPr>
          <a:xfrm>
            <a:off x="1713532" y="1503494"/>
            <a:ext cx="9532318" cy="971217"/>
          </a:xfrm>
          <a:prstGeom prst="rect">
            <a:avLst/>
          </a:prstGeom>
          <a:solidFill>
            <a:schemeClr val="lt2"/>
          </a:solidFill>
          <a:ln>
            <a:noFill/>
          </a:ln>
        </p:spPr>
        <p:txBody>
          <a:bodyPr anchorCtr="0" anchor="ctr" bIns="45700" lIns="457200" spcFirstLastPara="1" rIns="91425" wrap="square" tIns="45700">
            <a:noAutofit/>
          </a:bodyPr>
          <a:lstStyle/>
          <a:p>
            <a:pPr indent="0" lvl="0" marL="0" marR="0" rtl="0" algn="l">
              <a:lnSpc>
                <a:spcPct val="135714"/>
              </a:lnSpc>
              <a:spcBef>
                <a:spcPts val="0"/>
              </a:spcBef>
              <a:spcAft>
                <a:spcPts val="0"/>
              </a:spcAft>
              <a:buClr>
                <a:srgbClr val="000000"/>
              </a:buClr>
              <a:buSzPts val="1800"/>
              <a:buFont typeface="Arial"/>
              <a:buNone/>
            </a:pPr>
            <a:r>
              <a:rPr b="1" lang="en-US" sz="2100">
                <a:solidFill>
                  <a:srgbClr val="3F3F3F"/>
                </a:solidFill>
              </a:rPr>
              <a:t>To explore education and employment opportunities in the US</a:t>
            </a:r>
            <a:endParaRPr b="1" i="0" sz="2400" u="none" cap="none" strike="noStrike">
              <a:solidFill>
                <a:srgbClr val="000000"/>
              </a:solidFill>
            </a:endParaRPr>
          </a:p>
        </p:txBody>
      </p:sp>
      <p:sp>
        <p:nvSpPr>
          <p:cNvPr id="196" name="Google Shape;196;p9"/>
          <p:cNvSpPr/>
          <p:nvPr/>
        </p:nvSpPr>
        <p:spPr>
          <a:xfrm>
            <a:off x="946150" y="1371600"/>
            <a:ext cx="1007188" cy="10071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9"/>
          <p:cNvSpPr/>
          <p:nvPr/>
        </p:nvSpPr>
        <p:spPr>
          <a:xfrm>
            <a:off x="2720720" y="2739498"/>
            <a:ext cx="8525130" cy="971217"/>
          </a:xfrm>
          <a:prstGeom prst="rect">
            <a:avLst/>
          </a:prstGeom>
          <a:solidFill>
            <a:schemeClr val="lt2"/>
          </a:solidFill>
          <a:ln>
            <a:noFill/>
          </a:ln>
        </p:spPr>
        <p:txBody>
          <a:bodyPr anchorCtr="0" anchor="ctr" bIns="45700" lIns="457200" spcFirstLastPara="1" rIns="91425" wrap="square" tIns="45700">
            <a:noAutofit/>
          </a:bodyPr>
          <a:lstStyle/>
          <a:p>
            <a:pPr indent="0" lvl="0" marL="0" marR="0" rtl="0" algn="l">
              <a:lnSpc>
                <a:spcPct val="200000"/>
              </a:lnSpc>
              <a:spcBef>
                <a:spcPts val="1000"/>
              </a:spcBef>
              <a:spcAft>
                <a:spcPts val="0"/>
              </a:spcAft>
              <a:buClr>
                <a:srgbClr val="000000"/>
              </a:buClr>
              <a:buSzPts val="1900"/>
              <a:buFont typeface="Arial"/>
              <a:buNone/>
            </a:pPr>
            <a:r>
              <a:rPr b="1" lang="en-US" sz="2100">
                <a:solidFill>
                  <a:srgbClr val="3F3F3F"/>
                </a:solidFill>
              </a:rPr>
              <a:t>Observe the trends in Student Enrollment and </a:t>
            </a:r>
            <a:r>
              <a:rPr b="1" lang="en-US" sz="2100">
                <a:solidFill>
                  <a:srgbClr val="3F3F3F"/>
                </a:solidFill>
              </a:rPr>
              <a:t>Tuition</a:t>
            </a:r>
            <a:r>
              <a:rPr b="1" lang="en-US" sz="2100">
                <a:solidFill>
                  <a:srgbClr val="3F3F3F"/>
                </a:solidFill>
              </a:rPr>
              <a:t> Fees</a:t>
            </a:r>
            <a:endParaRPr b="1" sz="1800">
              <a:solidFill>
                <a:srgbClr val="3F3F3F"/>
              </a:solidFill>
            </a:endParaRPr>
          </a:p>
        </p:txBody>
      </p:sp>
      <p:sp>
        <p:nvSpPr>
          <p:cNvPr id="198" name="Google Shape;198;p9"/>
          <p:cNvSpPr/>
          <p:nvPr/>
        </p:nvSpPr>
        <p:spPr>
          <a:xfrm>
            <a:off x="1953338" y="2607604"/>
            <a:ext cx="1007188" cy="100718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Quattrocento Sans"/>
                <a:ea typeface="Quattrocento Sans"/>
                <a:cs typeface="Quattrocento Sans"/>
                <a:sym typeface="Quattrocento Sans"/>
              </a:rPr>
              <a:t>03</a:t>
            </a:r>
            <a:endParaRPr b="0" i="0" sz="1400" u="none" cap="none" strike="noStrike">
              <a:solidFill>
                <a:srgbClr val="000000"/>
              </a:solidFill>
              <a:latin typeface="Arial"/>
              <a:ea typeface="Arial"/>
              <a:cs typeface="Arial"/>
              <a:sym typeface="Arial"/>
            </a:endParaRPr>
          </a:p>
        </p:txBody>
      </p:sp>
      <p:sp>
        <p:nvSpPr>
          <p:cNvPr id="199" name="Google Shape;199;p9"/>
          <p:cNvSpPr/>
          <p:nvPr/>
        </p:nvSpPr>
        <p:spPr>
          <a:xfrm>
            <a:off x="3727909" y="3975501"/>
            <a:ext cx="7518000" cy="971100"/>
          </a:xfrm>
          <a:prstGeom prst="rect">
            <a:avLst/>
          </a:prstGeom>
          <a:solidFill>
            <a:schemeClr val="lt2"/>
          </a:solidFill>
          <a:ln>
            <a:noFill/>
          </a:ln>
        </p:spPr>
        <p:txBody>
          <a:bodyPr anchorCtr="0" anchor="t" bIns="45700" lIns="457200" spcFirstLastPara="1" rIns="91425" wrap="square" tIns="45700">
            <a:noAutofit/>
          </a:bodyPr>
          <a:lstStyle/>
          <a:p>
            <a:pPr indent="0" lvl="0" marL="0" marR="0" rtl="0" algn="l">
              <a:lnSpc>
                <a:spcPct val="200000"/>
              </a:lnSpc>
              <a:spcBef>
                <a:spcPts val="1000"/>
              </a:spcBef>
              <a:spcAft>
                <a:spcPts val="0"/>
              </a:spcAft>
              <a:buClr>
                <a:srgbClr val="000000"/>
              </a:buClr>
              <a:buSzPts val="1800"/>
              <a:buFont typeface="Arial"/>
              <a:buNone/>
            </a:pPr>
            <a:r>
              <a:rPr b="1" lang="en-US" sz="2100">
                <a:solidFill>
                  <a:srgbClr val="3F3F3F"/>
                </a:solidFill>
              </a:rPr>
              <a:t>Observe the trends in H1B visa approvals</a:t>
            </a:r>
            <a:r>
              <a:rPr b="1" lang="en-US" sz="2100">
                <a:solidFill>
                  <a:srgbClr val="3F3F3F"/>
                </a:solidFill>
              </a:rPr>
              <a:t>.</a:t>
            </a:r>
            <a:endParaRPr b="1" i="0" sz="2400" u="none" cap="none" strike="noStrike">
              <a:solidFill>
                <a:schemeClr val="dk1"/>
              </a:solidFill>
            </a:endParaRPr>
          </a:p>
          <a:p>
            <a:pPr indent="0" lvl="0" marL="0" marR="0" rtl="0" algn="r">
              <a:lnSpc>
                <a:spcPct val="135714"/>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200" name="Google Shape;200;p9"/>
          <p:cNvSpPr/>
          <p:nvPr/>
        </p:nvSpPr>
        <p:spPr>
          <a:xfrm>
            <a:off x="2960527" y="3843607"/>
            <a:ext cx="1007188" cy="10071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Quattrocento Sans"/>
                <a:ea typeface="Quattrocento Sans"/>
                <a:cs typeface="Quattrocento Sans"/>
                <a:sym typeface="Quattrocento Sans"/>
              </a:rPr>
              <a:t>02</a:t>
            </a:r>
            <a:endParaRPr b="0" i="0" sz="1400" u="none" cap="none" strike="noStrike">
              <a:solidFill>
                <a:srgbClr val="000000"/>
              </a:solidFill>
              <a:latin typeface="Arial"/>
              <a:ea typeface="Arial"/>
              <a:cs typeface="Arial"/>
              <a:sym typeface="Arial"/>
            </a:endParaRPr>
          </a:p>
        </p:txBody>
      </p:sp>
      <p:sp>
        <p:nvSpPr>
          <p:cNvPr id="201" name="Google Shape;201;p9"/>
          <p:cNvSpPr/>
          <p:nvPr/>
        </p:nvSpPr>
        <p:spPr>
          <a:xfrm>
            <a:off x="4735097" y="5211506"/>
            <a:ext cx="6510753" cy="971217"/>
          </a:xfrm>
          <a:prstGeom prst="rect">
            <a:avLst/>
          </a:prstGeom>
          <a:solidFill>
            <a:schemeClr val="lt2"/>
          </a:solidFill>
          <a:ln>
            <a:noFill/>
          </a:ln>
        </p:spPr>
        <p:txBody>
          <a:bodyPr anchorCtr="0" anchor="ctr" bIns="45700" lIns="457200" spcFirstLastPara="1" rIns="91425" wrap="square" tIns="45700">
            <a:noAutofit/>
          </a:bodyPr>
          <a:lstStyle/>
          <a:p>
            <a:pPr indent="0" lvl="0" marL="0" rtl="0" algn="l">
              <a:lnSpc>
                <a:spcPct val="200000"/>
              </a:lnSpc>
              <a:spcBef>
                <a:spcPts val="1000"/>
              </a:spcBef>
              <a:spcAft>
                <a:spcPts val="0"/>
              </a:spcAft>
              <a:buClr>
                <a:schemeClr val="dk1"/>
              </a:buClr>
              <a:buSzPts val="1800"/>
              <a:buFont typeface="Arial"/>
              <a:buNone/>
            </a:pPr>
            <a:r>
              <a:rPr b="1" lang="en-US" sz="2000">
                <a:solidFill>
                  <a:schemeClr val="dk2"/>
                </a:solidFill>
              </a:rPr>
              <a:t>To identify international hubs</a:t>
            </a:r>
            <a:endParaRPr i="0" sz="2000" u="none" cap="none" strike="noStrike"/>
          </a:p>
        </p:txBody>
      </p:sp>
      <p:sp>
        <p:nvSpPr>
          <p:cNvPr id="202" name="Google Shape;202;p9"/>
          <p:cNvSpPr/>
          <p:nvPr/>
        </p:nvSpPr>
        <p:spPr>
          <a:xfrm>
            <a:off x="3967715" y="5079612"/>
            <a:ext cx="1007188" cy="100718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Quattrocento Sans"/>
                <a:ea typeface="Quattrocento Sans"/>
                <a:cs typeface="Quattrocento Sans"/>
                <a:sym typeface="Quattrocento Sans"/>
              </a:rPr>
              <a:t>01</a:t>
            </a:r>
            <a:endParaRPr b="0" i="0" sz="1400" u="none" cap="none" strike="noStrike">
              <a:solidFill>
                <a:srgbClr val="000000"/>
              </a:solidFill>
              <a:latin typeface="Arial"/>
              <a:ea typeface="Arial"/>
              <a:cs typeface="Arial"/>
              <a:sym typeface="Arial"/>
            </a:endParaRPr>
          </a:p>
        </p:txBody>
      </p:sp>
      <p:pic>
        <p:nvPicPr>
          <p:cNvPr id="203" name="Google Shape;203;p9"/>
          <p:cNvPicPr preferRelativeResize="0"/>
          <p:nvPr/>
        </p:nvPicPr>
        <p:blipFill>
          <a:blip r:embed="rId3">
            <a:alphaModFix/>
          </a:blip>
          <a:stretch>
            <a:fillRect/>
          </a:stretch>
        </p:blipFill>
        <p:spPr>
          <a:xfrm>
            <a:off x="946149" y="1414988"/>
            <a:ext cx="1007200" cy="9204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grpSp>
        <p:nvGrpSpPr>
          <p:cNvPr id="209" name="Google Shape;209;g848b32f34f_0_0"/>
          <p:cNvGrpSpPr/>
          <p:nvPr/>
        </p:nvGrpSpPr>
        <p:grpSpPr>
          <a:xfrm>
            <a:off x="-1" y="5017626"/>
            <a:ext cx="12192000" cy="1909138"/>
            <a:chOff x="0" y="4948862"/>
            <a:chExt cx="12192000" cy="1909138"/>
          </a:xfrm>
        </p:grpSpPr>
        <p:sp>
          <p:nvSpPr>
            <p:cNvPr id="210" name="Google Shape;210;g848b32f34f_0_0"/>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11" name="Google Shape;211;g848b32f34f_0_0"/>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
        <p:nvSpPr>
          <p:cNvPr id="212" name="Google Shape;212;g848b32f34f_0_0"/>
          <p:cNvSpPr txBox="1"/>
          <p:nvPr/>
        </p:nvSpPr>
        <p:spPr>
          <a:xfrm>
            <a:off x="166050" y="131950"/>
            <a:ext cx="77154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latin typeface="Calibri"/>
                <a:ea typeface="Calibri"/>
                <a:cs typeface="Calibri"/>
                <a:sym typeface="Calibri"/>
              </a:rPr>
              <a:t>Dimensional model: </a:t>
            </a:r>
            <a:endParaRPr b="1" sz="3200">
              <a:latin typeface="Calibri"/>
              <a:ea typeface="Calibri"/>
              <a:cs typeface="Calibri"/>
              <a:sym typeface="Calibri"/>
            </a:endParaRPr>
          </a:p>
        </p:txBody>
      </p:sp>
      <p:pic>
        <p:nvPicPr>
          <p:cNvPr id="213" name="Google Shape;213;g848b32f34f_0_0"/>
          <p:cNvPicPr preferRelativeResize="0"/>
          <p:nvPr/>
        </p:nvPicPr>
        <p:blipFill>
          <a:blip r:embed="rId3">
            <a:alphaModFix/>
          </a:blip>
          <a:stretch>
            <a:fillRect/>
          </a:stretch>
        </p:blipFill>
        <p:spPr>
          <a:xfrm>
            <a:off x="166050" y="1430150"/>
            <a:ext cx="11859899" cy="5268775"/>
          </a:xfrm>
          <a:prstGeom prst="rect">
            <a:avLst/>
          </a:prstGeom>
          <a:noFill/>
          <a:ln>
            <a:noFill/>
          </a:ln>
        </p:spPr>
      </p:pic>
      <p:sp>
        <p:nvSpPr>
          <p:cNvPr id="214" name="Google Shape;214;g848b32f34f_0_0"/>
          <p:cNvSpPr txBox="1"/>
          <p:nvPr/>
        </p:nvSpPr>
        <p:spPr>
          <a:xfrm>
            <a:off x="304800" y="880838"/>
            <a:ext cx="77367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Calibri"/>
                <a:ea typeface="Calibri"/>
                <a:cs typeface="Calibri"/>
                <a:sym typeface="Calibri"/>
              </a:rPr>
              <a:t>5 Facts, 6 Dimensions</a:t>
            </a:r>
            <a:endParaRPr b="1"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grpSp>
        <p:nvGrpSpPr>
          <p:cNvPr id="220" name="Google Shape;220;g848b32f34f_0_118"/>
          <p:cNvGrpSpPr/>
          <p:nvPr/>
        </p:nvGrpSpPr>
        <p:grpSpPr>
          <a:xfrm>
            <a:off x="-1" y="5017626"/>
            <a:ext cx="12192000" cy="1909138"/>
            <a:chOff x="0" y="4948862"/>
            <a:chExt cx="12192000" cy="1909138"/>
          </a:xfrm>
        </p:grpSpPr>
        <p:sp>
          <p:nvSpPr>
            <p:cNvPr id="221" name="Google Shape;221;g848b32f34f_0_118"/>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22" name="Google Shape;222;g848b32f34f_0_118"/>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
        <p:nvSpPr>
          <p:cNvPr id="223" name="Google Shape;223;g848b32f34f_0_118"/>
          <p:cNvSpPr txBox="1"/>
          <p:nvPr/>
        </p:nvSpPr>
        <p:spPr>
          <a:xfrm>
            <a:off x="166050" y="131950"/>
            <a:ext cx="77154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latin typeface="Calibri"/>
                <a:ea typeface="Calibri"/>
                <a:cs typeface="Calibri"/>
                <a:sym typeface="Calibri"/>
              </a:rPr>
              <a:t>Business</a:t>
            </a:r>
            <a:r>
              <a:rPr b="1" lang="en-US" sz="3200">
                <a:latin typeface="Calibri"/>
                <a:ea typeface="Calibri"/>
                <a:cs typeface="Calibri"/>
                <a:sym typeface="Calibri"/>
              </a:rPr>
              <a:t> Requirements</a:t>
            </a:r>
            <a:endParaRPr b="1" sz="3200">
              <a:latin typeface="Calibri"/>
              <a:ea typeface="Calibri"/>
              <a:cs typeface="Calibri"/>
              <a:sym typeface="Calibri"/>
            </a:endParaRPr>
          </a:p>
        </p:txBody>
      </p:sp>
      <p:sp>
        <p:nvSpPr>
          <p:cNvPr id="224" name="Google Shape;224;g848b32f34f_0_118"/>
          <p:cNvSpPr txBox="1"/>
          <p:nvPr/>
        </p:nvSpPr>
        <p:spPr>
          <a:xfrm>
            <a:off x="304800" y="1114250"/>
            <a:ext cx="11032500" cy="5053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Calibri"/>
              <a:buChar char="❏"/>
            </a:pPr>
            <a:r>
              <a:rPr b="1" lang="en-US" sz="1900">
                <a:latin typeface="Calibri"/>
                <a:ea typeface="Calibri"/>
                <a:cs typeface="Calibri"/>
                <a:sym typeface="Calibri"/>
              </a:rPr>
              <a:t>F-1 Visa and Student Enrollment statistics</a:t>
            </a:r>
            <a:endParaRPr b="1" sz="1900">
              <a:latin typeface="Calibri"/>
              <a:ea typeface="Calibri"/>
              <a:cs typeface="Calibri"/>
              <a:sym typeface="Calibri"/>
            </a:endParaRPr>
          </a:p>
          <a:p>
            <a:pPr indent="0" lvl="0" marL="457200" rtl="0" algn="l">
              <a:spcBef>
                <a:spcPts val="0"/>
              </a:spcBef>
              <a:spcAft>
                <a:spcPts val="0"/>
              </a:spcAft>
              <a:buNone/>
            </a:pPr>
            <a:r>
              <a:t/>
            </a:r>
            <a:endParaRPr b="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Identify trends in F-1 Visa acceptance.</a:t>
            </a:r>
            <a:endParaRPr b="1" i="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Top 3 places of origin for international students enrolled in US</a:t>
            </a:r>
            <a:endParaRPr b="1" i="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Top 10 popular states for international students</a:t>
            </a:r>
            <a:endParaRPr b="1" i="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Most expensive places in US for education</a:t>
            </a:r>
            <a:endParaRPr b="1" i="1" sz="1900">
              <a:latin typeface="Calibri"/>
              <a:ea typeface="Calibri"/>
              <a:cs typeface="Calibri"/>
              <a:sym typeface="Calibri"/>
            </a:endParaRPr>
          </a:p>
          <a:p>
            <a:pPr indent="0" lvl="0" marL="914400" rtl="0" algn="l">
              <a:spcBef>
                <a:spcPts val="0"/>
              </a:spcBef>
              <a:spcAft>
                <a:spcPts val="0"/>
              </a:spcAft>
              <a:buNone/>
            </a:pPr>
            <a:r>
              <a:t/>
            </a:r>
            <a:endParaRPr b="1" i="1"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b="1" lang="en-US" sz="1900">
                <a:latin typeface="Calibri"/>
                <a:ea typeface="Calibri"/>
                <a:cs typeface="Calibri"/>
                <a:sym typeface="Calibri"/>
              </a:rPr>
              <a:t>H-1B Visa and employment statistics</a:t>
            </a:r>
            <a:endParaRPr b="1" sz="1900">
              <a:latin typeface="Calibri"/>
              <a:ea typeface="Calibri"/>
              <a:cs typeface="Calibri"/>
              <a:sym typeface="Calibri"/>
            </a:endParaRPr>
          </a:p>
          <a:p>
            <a:pPr indent="0" lvl="0" marL="457200" rtl="0" algn="l">
              <a:spcBef>
                <a:spcPts val="0"/>
              </a:spcBef>
              <a:spcAft>
                <a:spcPts val="0"/>
              </a:spcAft>
              <a:buNone/>
            </a:pPr>
            <a:r>
              <a:t/>
            </a:r>
            <a:endParaRPr b="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H-1B petitions by state</a:t>
            </a:r>
            <a:endParaRPr b="1" i="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Trend in denial rate for H-1B visa</a:t>
            </a:r>
            <a:endParaRPr b="1" i="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Denial rate for top companies</a:t>
            </a:r>
            <a:endParaRPr b="1" i="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Top 5 occupation with highest visa acceptance</a:t>
            </a:r>
            <a:endParaRPr b="1" i="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Average Salary of top 5 occupations with highest H-1B applications</a:t>
            </a:r>
            <a:endParaRPr b="1" i="1" sz="1900">
              <a:latin typeface="Calibri"/>
              <a:ea typeface="Calibri"/>
              <a:cs typeface="Calibri"/>
              <a:sym typeface="Calibri"/>
            </a:endParaRPr>
          </a:p>
          <a:p>
            <a:pPr indent="-349250" lvl="1" marL="914400" rtl="0" algn="l">
              <a:spcBef>
                <a:spcPts val="0"/>
              </a:spcBef>
              <a:spcAft>
                <a:spcPts val="0"/>
              </a:spcAft>
              <a:buSzPts val="1900"/>
              <a:buFont typeface="Calibri"/>
              <a:buChar char="❏"/>
            </a:pPr>
            <a:r>
              <a:rPr b="1" i="1" lang="en-US" sz="1900">
                <a:latin typeface="Calibri"/>
                <a:ea typeface="Calibri"/>
                <a:cs typeface="Calibri"/>
                <a:sym typeface="Calibri"/>
              </a:rPr>
              <a:t>Top 10 occupations with highest salary</a:t>
            </a:r>
            <a:endParaRPr b="1" i="1" sz="1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grpSp>
        <p:nvGrpSpPr>
          <p:cNvPr id="230" name="Google Shape;230;g848b32f34f_0_16"/>
          <p:cNvGrpSpPr/>
          <p:nvPr/>
        </p:nvGrpSpPr>
        <p:grpSpPr>
          <a:xfrm>
            <a:off x="-1" y="5017626"/>
            <a:ext cx="12192000" cy="1909138"/>
            <a:chOff x="0" y="4948862"/>
            <a:chExt cx="12192000" cy="1909138"/>
          </a:xfrm>
        </p:grpSpPr>
        <p:sp>
          <p:nvSpPr>
            <p:cNvPr id="231" name="Google Shape;231;g848b32f34f_0_16"/>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32" name="Google Shape;232;g848b32f34f_0_16"/>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pic>
        <p:nvPicPr>
          <p:cNvPr id="233" name="Google Shape;233;g848b32f34f_0_16"/>
          <p:cNvPicPr preferRelativeResize="0"/>
          <p:nvPr/>
        </p:nvPicPr>
        <p:blipFill>
          <a:blip r:embed="rId3">
            <a:alphaModFix/>
          </a:blip>
          <a:stretch>
            <a:fillRect/>
          </a:stretch>
        </p:blipFill>
        <p:spPr>
          <a:xfrm>
            <a:off x="1047850" y="229025"/>
            <a:ext cx="10347405" cy="639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grpSp>
        <p:nvGrpSpPr>
          <p:cNvPr id="239" name="Google Shape;239;g848b32f34f_0_38"/>
          <p:cNvGrpSpPr/>
          <p:nvPr/>
        </p:nvGrpSpPr>
        <p:grpSpPr>
          <a:xfrm>
            <a:off x="-1" y="5017626"/>
            <a:ext cx="12192000" cy="1909138"/>
            <a:chOff x="0" y="4948862"/>
            <a:chExt cx="12192000" cy="1909138"/>
          </a:xfrm>
        </p:grpSpPr>
        <p:sp>
          <p:nvSpPr>
            <p:cNvPr id="240" name="Google Shape;240;g848b32f34f_0_38"/>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41" name="Google Shape;241;g848b32f34f_0_38"/>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pic>
        <p:nvPicPr>
          <p:cNvPr id="242" name="Google Shape;242;g848b32f34f_0_38"/>
          <p:cNvPicPr preferRelativeResize="0"/>
          <p:nvPr/>
        </p:nvPicPr>
        <p:blipFill>
          <a:blip r:embed="rId3">
            <a:alphaModFix/>
          </a:blip>
          <a:stretch>
            <a:fillRect/>
          </a:stretch>
        </p:blipFill>
        <p:spPr>
          <a:xfrm>
            <a:off x="1103975" y="428900"/>
            <a:ext cx="9850001" cy="616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848b32f34f_2_27"/>
          <p:cNvSpPr/>
          <p:nvPr/>
        </p:nvSpPr>
        <p:spPr>
          <a:xfrm>
            <a:off x="10744964" y="6914539"/>
            <a:ext cx="2094600" cy="354600"/>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nvGrpSpPr>
          <p:cNvPr id="249" name="Google Shape;249;g848b32f34f_2_27"/>
          <p:cNvGrpSpPr/>
          <p:nvPr/>
        </p:nvGrpSpPr>
        <p:grpSpPr>
          <a:xfrm>
            <a:off x="-1" y="5017626"/>
            <a:ext cx="12192000" cy="1909138"/>
            <a:chOff x="0" y="4948862"/>
            <a:chExt cx="12192000" cy="1909138"/>
          </a:xfrm>
        </p:grpSpPr>
        <p:sp>
          <p:nvSpPr>
            <p:cNvPr id="250" name="Google Shape;250;g848b32f34f_2_27"/>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51" name="Google Shape;251;g848b32f34f_2_27"/>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
        <p:nvSpPr>
          <p:cNvPr id="252" name="Google Shape;252;g848b32f34f_2_27"/>
          <p:cNvSpPr txBox="1"/>
          <p:nvPr/>
        </p:nvSpPr>
        <p:spPr>
          <a:xfrm>
            <a:off x="8541763" y="3130750"/>
            <a:ext cx="5283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30%</a:t>
            </a:r>
            <a:endParaRPr b="1">
              <a:solidFill>
                <a:schemeClr val="lt1"/>
              </a:solidFill>
              <a:latin typeface="Calibri"/>
              <a:ea typeface="Calibri"/>
              <a:cs typeface="Calibri"/>
              <a:sym typeface="Calibri"/>
            </a:endParaRPr>
          </a:p>
        </p:txBody>
      </p:sp>
      <p:sp>
        <p:nvSpPr>
          <p:cNvPr id="253" name="Google Shape;253;g848b32f34f_2_27"/>
          <p:cNvSpPr txBox="1"/>
          <p:nvPr/>
        </p:nvSpPr>
        <p:spPr>
          <a:xfrm>
            <a:off x="10450227" y="4354625"/>
            <a:ext cx="5997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41k +</a:t>
            </a:r>
            <a:endParaRPr b="1">
              <a:solidFill>
                <a:schemeClr val="lt1"/>
              </a:solidFill>
              <a:latin typeface="Calibri"/>
              <a:ea typeface="Calibri"/>
              <a:cs typeface="Calibri"/>
              <a:sym typeface="Calibri"/>
            </a:endParaRPr>
          </a:p>
        </p:txBody>
      </p:sp>
      <p:pic>
        <p:nvPicPr>
          <p:cNvPr id="254" name="Google Shape;254;g848b32f34f_2_27"/>
          <p:cNvPicPr preferRelativeResize="0"/>
          <p:nvPr/>
        </p:nvPicPr>
        <p:blipFill>
          <a:blip r:embed="rId3">
            <a:alphaModFix/>
          </a:blip>
          <a:stretch>
            <a:fillRect/>
          </a:stretch>
        </p:blipFill>
        <p:spPr>
          <a:xfrm>
            <a:off x="2133775" y="251250"/>
            <a:ext cx="8004151" cy="641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g848b32f34f_1_27"/>
          <p:cNvSpPr/>
          <p:nvPr/>
        </p:nvSpPr>
        <p:spPr>
          <a:xfrm>
            <a:off x="10744964" y="6914539"/>
            <a:ext cx="2094600" cy="354600"/>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nvGrpSpPr>
          <p:cNvPr id="261" name="Google Shape;261;g848b32f34f_1_27"/>
          <p:cNvGrpSpPr/>
          <p:nvPr/>
        </p:nvGrpSpPr>
        <p:grpSpPr>
          <a:xfrm>
            <a:off x="-1" y="5017626"/>
            <a:ext cx="12192000" cy="1909138"/>
            <a:chOff x="0" y="4948862"/>
            <a:chExt cx="12192000" cy="1909138"/>
          </a:xfrm>
        </p:grpSpPr>
        <p:sp>
          <p:nvSpPr>
            <p:cNvPr id="262" name="Google Shape;262;g848b32f34f_1_27"/>
            <p:cNvSpPr/>
            <p:nvPr/>
          </p:nvSpPr>
          <p:spPr>
            <a:xfrm>
              <a:off x="0" y="4948862"/>
              <a:ext cx="12192000" cy="1909138"/>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63" name="Google Shape;263;g848b32f34f_1_27"/>
            <p:cNvSpPr/>
            <p:nvPr/>
          </p:nvSpPr>
          <p:spPr>
            <a:xfrm>
              <a:off x="0" y="5563852"/>
              <a:ext cx="12192000" cy="1293441"/>
            </a:xfrm>
            <a:custGeom>
              <a:rect b="b" l="l" r="r" t="t"/>
              <a:pathLst>
                <a:path extrusionOk="0" h="1909138" w="12192000">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05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sp>
        <p:nvSpPr>
          <p:cNvPr id="264" name="Google Shape;264;g848b32f34f_1_27"/>
          <p:cNvSpPr txBox="1"/>
          <p:nvPr/>
        </p:nvSpPr>
        <p:spPr>
          <a:xfrm>
            <a:off x="8541763" y="3130750"/>
            <a:ext cx="5283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30%</a:t>
            </a:r>
            <a:endParaRPr b="1">
              <a:solidFill>
                <a:schemeClr val="lt1"/>
              </a:solidFill>
              <a:latin typeface="Calibri"/>
              <a:ea typeface="Calibri"/>
              <a:cs typeface="Calibri"/>
              <a:sym typeface="Calibri"/>
            </a:endParaRPr>
          </a:p>
        </p:txBody>
      </p:sp>
      <p:sp>
        <p:nvSpPr>
          <p:cNvPr id="265" name="Google Shape;265;g848b32f34f_1_27"/>
          <p:cNvSpPr txBox="1"/>
          <p:nvPr/>
        </p:nvSpPr>
        <p:spPr>
          <a:xfrm>
            <a:off x="10450227" y="4354625"/>
            <a:ext cx="5997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latin typeface="Calibri"/>
                <a:ea typeface="Calibri"/>
                <a:cs typeface="Calibri"/>
                <a:sym typeface="Calibri"/>
              </a:rPr>
              <a:t>41k +</a:t>
            </a:r>
            <a:endParaRPr b="1">
              <a:solidFill>
                <a:schemeClr val="lt1"/>
              </a:solidFill>
              <a:latin typeface="Calibri"/>
              <a:ea typeface="Calibri"/>
              <a:cs typeface="Calibri"/>
              <a:sym typeface="Calibri"/>
            </a:endParaRPr>
          </a:p>
        </p:txBody>
      </p:sp>
      <p:pic>
        <p:nvPicPr>
          <p:cNvPr id="266" name="Google Shape;266;g848b32f34f_1_27"/>
          <p:cNvPicPr preferRelativeResize="0"/>
          <p:nvPr/>
        </p:nvPicPr>
        <p:blipFill>
          <a:blip r:embed="rId3">
            <a:alphaModFix/>
          </a:blip>
          <a:stretch>
            <a:fillRect/>
          </a:stretch>
        </p:blipFill>
        <p:spPr>
          <a:xfrm>
            <a:off x="2077125" y="421450"/>
            <a:ext cx="8037725" cy="630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11">
      <a:dk1>
        <a:srgbClr val="000000"/>
      </a:dk1>
      <a:lt1>
        <a:srgbClr val="FFFFFF"/>
      </a:lt1>
      <a:dk2>
        <a:srgbClr val="3F3F3F"/>
      </a:dk2>
      <a:lt2>
        <a:srgbClr val="E7E6E6"/>
      </a:lt2>
      <a:accent1>
        <a:srgbClr val="2886B9"/>
      </a:accent1>
      <a:accent2>
        <a:srgbClr val="2C486D"/>
      </a:accent2>
      <a:accent3>
        <a:srgbClr val="F3E9DF"/>
      </a:accent3>
      <a:accent4>
        <a:srgbClr val="ED8A73"/>
      </a:accent4>
      <a:accent5>
        <a:srgbClr val="2886B9"/>
      </a:accent5>
      <a:accent6>
        <a:srgbClr val="2C486D"/>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2018-08-03T07:58:35Z</dcterms:created>
  <dc:creator>Nugroho Ade</dc:creator>
</cp:coreProperties>
</file>