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RPr9s9A+kVkWlif2hxBPQlMo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1385A5-409B-4314-BD12-20EB0A69C19F}">
  <a:tblStyle styleId="{321385A5-409B-4314-BD12-20EB0A69C1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 b="off" i="off"/>
      <a:tcStyle>
        <a:fill>
          <a:solidFill>
            <a:srgbClr val="E8CFC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8CFC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a58adec9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7a58adec9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7a58adec9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58adec9f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7a58adec9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7a58adec9f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58adec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7a58adec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7a58adec9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58adec9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7a58adec9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7a58adec9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a58adec9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7a58adec9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7a58adec9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a58adec9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7a58adec9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7a58adec9f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a58adec9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7a58adec9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7a58adec9f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-4.png"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397738"/>
            <a:ext cx="9153144" cy="75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832975" y="215325"/>
            <a:ext cx="8007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Apollo Hospital Inventory Management System </a:t>
            </a:r>
            <a:endParaRPr i="0" sz="14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86801" y="4860287"/>
            <a:ext cx="3625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266575" y="2394750"/>
            <a:ext cx="20526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</a:t>
            </a: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Aishani Sood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Himani Chauhan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Neha Vipperla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 Sundrani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Steve Essi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Tasneem Boxwala</a:t>
            </a:r>
            <a:endParaRPr b="1" i="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84925" y="3938725"/>
            <a:ext cx="3459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i="0" lang="en-US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and Systems Development</a:t>
            </a:r>
            <a:endParaRPr b="1" i="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175" y="1058750"/>
            <a:ext cx="3282525" cy="3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a58adec9f_0_45"/>
          <p:cNvSpPr txBox="1"/>
          <p:nvPr>
            <p:ph type="title"/>
          </p:nvPr>
        </p:nvSpPr>
        <p:spPr>
          <a:xfrm>
            <a:off x="217725" y="182850"/>
            <a:ext cx="2791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Inventory</a:t>
            </a:r>
            <a:r>
              <a:rPr b="1" lang="en-US" sz="2400">
                <a:solidFill>
                  <a:srgbClr val="C00000"/>
                </a:solidFill>
              </a:rPr>
              <a:t> 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270" name="Google Shape;270;g7a58adec9f_0_4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g7a58adec9f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525" y="524850"/>
            <a:ext cx="5485724" cy="4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58adec9f_0_61"/>
          <p:cNvSpPr txBox="1"/>
          <p:nvPr>
            <p:ph type="title"/>
          </p:nvPr>
        </p:nvSpPr>
        <p:spPr>
          <a:xfrm>
            <a:off x="93700" y="141225"/>
            <a:ext cx="2373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C00000"/>
                </a:solidFill>
              </a:rPr>
              <a:t>  </a:t>
            </a: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Order</a:t>
            </a:r>
            <a:endParaRPr sz="3000"/>
          </a:p>
        </p:txBody>
      </p:sp>
      <p:sp>
        <p:nvSpPr>
          <p:cNvPr id="278" name="Google Shape;278;g7a58adec9f_0_6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g7a58adec9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500" y="619425"/>
            <a:ext cx="5114701" cy="401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a58adec9f_0_0"/>
          <p:cNvSpPr txBox="1"/>
          <p:nvPr>
            <p:ph type="title"/>
          </p:nvPr>
        </p:nvSpPr>
        <p:spPr>
          <a:xfrm>
            <a:off x="457200" y="205975"/>
            <a:ext cx="2133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 In</a:t>
            </a:r>
            <a:endParaRPr b="1" sz="28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g7a58adec9f_0_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g7a58adec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800" y="979650"/>
            <a:ext cx="6067325" cy="30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58adec9f_0_8"/>
          <p:cNvSpPr txBox="1"/>
          <p:nvPr>
            <p:ph type="title"/>
          </p:nvPr>
        </p:nvSpPr>
        <p:spPr>
          <a:xfrm>
            <a:off x="457200" y="205975"/>
            <a:ext cx="579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- Inventory Manager</a:t>
            </a:r>
            <a:endParaRPr/>
          </a:p>
        </p:txBody>
      </p:sp>
      <p:sp>
        <p:nvSpPr>
          <p:cNvPr id="294" name="Google Shape;294;g7a58adec9f_0_8"/>
          <p:cNvSpPr txBox="1"/>
          <p:nvPr>
            <p:ph idx="1" type="body"/>
          </p:nvPr>
        </p:nvSpPr>
        <p:spPr>
          <a:xfrm>
            <a:off x="457200" y="1276350"/>
            <a:ext cx="8229600" cy="272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Dashboard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Home&gt;Dashboard</a:t>
            </a:r>
            <a:endParaRPr sz="1200"/>
          </a:p>
        </p:txBody>
      </p:sp>
      <p:sp>
        <p:nvSpPr>
          <p:cNvPr id="295" name="Google Shape;295;g7a58adec9f_0_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7a58adec9f_0_8"/>
          <p:cNvSpPr/>
          <p:nvPr/>
        </p:nvSpPr>
        <p:spPr>
          <a:xfrm>
            <a:off x="1363325" y="2156550"/>
            <a:ext cx="1871400" cy="11280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 Cylinders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14000 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 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7a58adec9f_0_8"/>
          <p:cNvSpPr/>
          <p:nvPr/>
        </p:nvSpPr>
        <p:spPr>
          <a:xfrm>
            <a:off x="3467775" y="2156550"/>
            <a:ext cx="1871400" cy="1128000"/>
          </a:xfrm>
          <a:prstGeom prst="flowChartAlternateProcess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Surgical supplies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5600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a58adec9f_0_8"/>
          <p:cNvSpPr/>
          <p:nvPr/>
        </p:nvSpPr>
        <p:spPr>
          <a:xfrm>
            <a:off x="5572225" y="2156550"/>
            <a:ext cx="1871400" cy="11280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8500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a58adec9f_0_8"/>
          <p:cNvSpPr/>
          <p:nvPr/>
        </p:nvSpPr>
        <p:spPr>
          <a:xfrm flipH="1" rot="10800000">
            <a:off x="1053425" y="3018625"/>
            <a:ext cx="2491200" cy="30300"/>
          </a:xfrm>
          <a:prstGeom prst="mathMinus">
            <a:avLst>
              <a:gd fmla="val 100000" name="adj1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a58adec9f_0_8"/>
          <p:cNvSpPr/>
          <p:nvPr/>
        </p:nvSpPr>
        <p:spPr>
          <a:xfrm>
            <a:off x="3157875" y="3021475"/>
            <a:ext cx="2491200" cy="24600"/>
          </a:xfrm>
          <a:prstGeom prst="mathMinus">
            <a:avLst>
              <a:gd fmla="val 100000" name="adj1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a58adec9f_0_8"/>
          <p:cNvSpPr/>
          <p:nvPr/>
        </p:nvSpPr>
        <p:spPr>
          <a:xfrm flipH="1" rot="10800000">
            <a:off x="5262325" y="3024025"/>
            <a:ext cx="2491200" cy="24900"/>
          </a:xfrm>
          <a:prstGeom prst="mathMinus">
            <a:avLst>
              <a:gd fmla="val 100000" name="adj1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a58adec9f_0_22"/>
          <p:cNvSpPr txBox="1"/>
          <p:nvPr>
            <p:ph type="title"/>
          </p:nvPr>
        </p:nvSpPr>
        <p:spPr>
          <a:xfrm>
            <a:off x="351575" y="216375"/>
            <a:ext cx="3894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- Vendor A</a:t>
            </a:r>
            <a:endParaRPr b="1" sz="28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7a58adec9f_0_22"/>
          <p:cNvSpPr txBox="1"/>
          <p:nvPr>
            <p:ph idx="1" type="body"/>
          </p:nvPr>
        </p:nvSpPr>
        <p:spPr>
          <a:xfrm>
            <a:off x="457200" y="1200150"/>
            <a:ext cx="8229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9" name="Google Shape;309;g7a58adec9f_0_2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g7a58adec9f_0_22"/>
          <p:cNvSpPr txBox="1"/>
          <p:nvPr/>
        </p:nvSpPr>
        <p:spPr>
          <a:xfrm>
            <a:off x="2193750" y="2949775"/>
            <a:ext cx="892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Decline</a:t>
            </a:r>
            <a:endParaRPr b="0" i="0" sz="13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7a58adec9f_0_22"/>
          <p:cNvSpPr txBox="1"/>
          <p:nvPr>
            <p:ph idx="1" type="body"/>
          </p:nvPr>
        </p:nvSpPr>
        <p:spPr>
          <a:xfrm>
            <a:off x="457200" y="1200150"/>
            <a:ext cx="8229600" cy="272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Dashboard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Home&gt;Dashboard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12" name="Google Shape;312;g7a58adec9f_0_22"/>
          <p:cNvSpPr/>
          <p:nvPr/>
        </p:nvSpPr>
        <p:spPr>
          <a:xfrm>
            <a:off x="1363325" y="2156550"/>
            <a:ext cx="1871400" cy="11280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 Cylinders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14000 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 	Decline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a58adec9f_0_22"/>
          <p:cNvSpPr/>
          <p:nvPr/>
        </p:nvSpPr>
        <p:spPr>
          <a:xfrm>
            <a:off x="3467775" y="2156550"/>
            <a:ext cx="1871400" cy="1128000"/>
          </a:xfrm>
          <a:prstGeom prst="flowChartAlternateProcess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Surgical supplies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5600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	Decline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a58adec9f_0_22"/>
          <p:cNvSpPr/>
          <p:nvPr/>
        </p:nvSpPr>
        <p:spPr>
          <a:xfrm flipH="1" rot="10800000">
            <a:off x="1053425" y="3018625"/>
            <a:ext cx="2491200" cy="30300"/>
          </a:xfrm>
          <a:prstGeom prst="mathMinus">
            <a:avLst>
              <a:gd fmla="val 100000" name="adj1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a58adec9f_0_22"/>
          <p:cNvSpPr/>
          <p:nvPr/>
        </p:nvSpPr>
        <p:spPr>
          <a:xfrm flipH="1" rot="10800000">
            <a:off x="3157875" y="3018625"/>
            <a:ext cx="2491200" cy="30300"/>
          </a:xfrm>
          <a:prstGeom prst="mathMinus">
            <a:avLst>
              <a:gd fmla="val 100000" name="adj1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/>
        </p:nvSpPr>
        <p:spPr>
          <a:xfrm>
            <a:off x="3206989" y="1726327"/>
            <a:ext cx="3359464" cy="491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28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ctrTitle"/>
          </p:nvPr>
        </p:nvSpPr>
        <p:spPr>
          <a:xfrm>
            <a:off x="414975" y="80525"/>
            <a:ext cx="1729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343730" y="572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{321385A5-409B-4314-BD12-20EB0A69C19F}</a:tableStyleId>
              </a:tblPr>
              <a:tblGrid>
                <a:gridCol w="1812100"/>
                <a:gridCol w="6644450"/>
              </a:tblGrid>
              <a:tr h="430950"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Summary: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430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 of Use Case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Hospital Inventory Management System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783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Challenge Statement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Apollo Hospitals is a multispecialty and widely spread medical care system.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Hospital handles thousands of patients each day, experience emergency visits and it has become difficult for the management to track their inventory level resulting in over or under stocking. 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mechanism to track orders that were shipped by vendors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tracking of product specification led to errors and omission 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scientific method to distribute inventory orders leading to higher cost of procurement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2861895"/>
            <a:ext cx="9144000" cy="2000250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228600" y="-224206"/>
            <a:ext cx="6766560" cy="603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2336"/>
            </a:br>
            <a:endParaRPr sz="2336"/>
          </a:p>
        </p:txBody>
      </p:sp>
      <p:sp>
        <p:nvSpPr>
          <p:cNvPr id="105" name="Google Shape;105;p3"/>
          <p:cNvSpPr txBox="1"/>
          <p:nvPr/>
        </p:nvSpPr>
        <p:spPr>
          <a:xfrm>
            <a:off x="228600" y="-148006"/>
            <a:ext cx="6766560" cy="603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04800" y="-148006"/>
            <a:ext cx="7620000" cy="48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SOP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710225" y="1119103"/>
            <a:ext cx="7582886" cy="3106312"/>
            <a:chOff x="1205456" y="594"/>
            <a:chExt cx="7582886" cy="3329737"/>
          </a:xfrm>
        </p:grpSpPr>
        <p:sp>
          <p:nvSpPr>
            <p:cNvPr id="108" name="Google Shape;108;p3"/>
            <p:cNvSpPr/>
            <p:nvPr/>
          </p:nvSpPr>
          <p:spPr>
            <a:xfrm>
              <a:off x="1205456" y="594"/>
              <a:ext cx="2067037" cy="491862"/>
            </a:xfrm>
            <a:prstGeom prst="roundRect">
              <a:avLst>
                <a:gd fmla="val 10000" name="adj"/>
              </a:avLst>
            </a:prstGeom>
            <a:solidFill>
              <a:srgbClr val="3F3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219862" y="15000"/>
              <a:ext cx="2038225" cy="46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Planning Phase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12160" y="492456"/>
              <a:ext cx="206662" cy="3828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" name="Google Shape;111;p3"/>
            <p:cNvSpPr/>
            <p:nvPr/>
          </p:nvSpPr>
          <p:spPr>
            <a:xfrm>
              <a:off x="1618822" y="690491"/>
              <a:ext cx="1806164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629645" y="701314"/>
              <a:ext cx="1784518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Vision 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12160" y="492456"/>
              <a:ext cx="206662" cy="95037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1618822" y="1258066"/>
              <a:ext cx="1779953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629645" y="1268889"/>
              <a:ext cx="1758307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 Gathering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412160" y="492456"/>
              <a:ext cx="206662" cy="15179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" name="Google Shape;117;p3"/>
            <p:cNvSpPr/>
            <p:nvPr/>
          </p:nvSpPr>
          <p:spPr>
            <a:xfrm>
              <a:off x="1618822" y="1825641"/>
              <a:ext cx="1779953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629645" y="1836464"/>
              <a:ext cx="1758307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Stakeholder Management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12160" y="492456"/>
              <a:ext cx="206662" cy="208552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3"/>
            <p:cNvSpPr/>
            <p:nvPr/>
          </p:nvSpPr>
          <p:spPr>
            <a:xfrm>
              <a:off x="1618822" y="2393216"/>
              <a:ext cx="1779953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1629645" y="2404039"/>
              <a:ext cx="1758307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Interview 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12160" y="492456"/>
              <a:ext cx="206662" cy="26531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3"/>
            <p:cNvSpPr/>
            <p:nvPr/>
          </p:nvSpPr>
          <p:spPr>
            <a:xfrm>
              <a:off x="1618822" y="2960791"/>
              <a:ext cx="1779953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1629645" y="2971614"/>
              <a:ext cx="1758307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540014" y="594"/>
              <a:ext cx="1584276" cy="491862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554420" y="15000"/>
              <a:ext cx="1555464" cy="46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Planning Phase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698442" y="492456"/>
              <a:ext cx="158392" cy="3828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3"/>
            <p:cNvSpPr/>
            <p:nvPr/>
          </p:nvSpPr>
          <p:spPr>
            <a:xfrm>
              <a:off x="3856835" y="690491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3867658" y="701314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 Vision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98442" y="492456"/>
              <a:ext cx="158392" cy="95037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3"/>
            <p:cNvSpPr/>
            <p:nvPr/>
          </p:nvSpPr>
          <p:spPr>
            <a:xfrm>
              <a:off x="3856835" y="1258066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3867658" y="1268889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WBS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698442" y="492456"/>
              <a:ext cx="158392" cy="15179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4" name="Google Shape;134;p3"/>
            <p:cNvSpPr/>
            <p:nvPr/>
          </p:nvSpPr>
          <p:spPr>
            <a:xfrm>
              <a:off x="3856835" y="1825641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3867658" y="1836464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Estimate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98442" y="492456"/>
              <a:ext cx="158392" cy="208552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3856835" y="2393216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3867658" y="2404039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Refinement of RTM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393000" y="594"/>
              <a:ext cx="1584276" cy="491862"/>
            </a:xfrm>
            <a:prstGeom prst="roundRect">
              <a:avLst>
                <a:gd fmla="val 1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5407406" y="15000"/>
              <a:ext cx="1555464" cy="46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Planning Phase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51428" y="492456"/>
              <a:ext cx="158427" cy="3828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5709855" y="690491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5720678" y="701314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Cases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551428" y="492456"/>
              <a:ext cx="158427" cy="95037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5" name="Google Shape;145;p3"/>
            <p:cNvSpPr/>
            <p:nvPr/>
          </p:nvSpPr>
          <p:spPr>
            <a:xfrm>
              <a:off x="5709855" y="1258066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5720678" y="1268889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Activity Diagrams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51428" y="492456"/>
              <a:ext cx="158427" cy="15179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8" name="Google Shape;148;p3"/>
            <p:cNvSpPr/>
            <p:nvPr/>
          </p:nvSpPr>
          <p:spPr>
            <a:xfrm>
              <a:off x="5709855" y="1825641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5720678" y="1836464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204066" y="594"/>
              <a:ext cx="1584276" cy="491862"/>
            </a:xfrm>
            <a:prstGeom prst="roundRect">
              <a:avLst>
                <a:gd fmla="val 10000" name="adj"/>
              </a:avLst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7218472" y="15000"/>
              <a:ext cx="1555464" cy="46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Planning Phase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62493" y="492456"/>
              <a:ext cx="158418" cy="3828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7520912" y="690491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7531735" y="701314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Retrospection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362493" y="492456"/>
              <a:ext cx="158418" cy="95037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6" name="Google Shape;156;p3"/>
            <p:cNvSpPr/>
            <p:nvPr/>
          </p:nvSpPr>
          <p:spPr>
            <a:xfrm>
              <a:off x="7520912" y="1258066"/>
              <a:ext cx="1267421" cy="369540"/>
            </a:xfrm>
            <a:prstGeom prst="roundRect">
              <a:avLst>
                <a:gd fmla="val 10000" name="adj"/>
              </a:avLst>
            </a:prstGeom>
            <a:solidFill>
              <a:srgbClr val="D8D8D8">
                <a:alpha val="8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7531735" y="1268889"/>
              <a:ext cx="1245775" cy="347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Peer Review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"/>
          <p:cNvSpPr/>
          <p:nvPr/>
        </p:nvSpPr>
        <p:spPr>
          <a:xfrm>
            <a:off x="2470802" y="1240915"/>
            <a:ext cx="199821" cy="181840"/>
          </a:xfrm>
          <a:prstGeom prst="chevron">
            <a:avLst>
              <a:gd fmla="val 4118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4313168" y="1240915"/>
            <a:ext cx="199821" cy="181840"/>
          </a:xfrm>
          <a:prstGeom prst="chevron">
            <a:avLst>
              <a:gd fmla="val 4118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155534" y="1240915"/>
            <a:ext cx="199821" cy="181840"/>
          </a:xfrm>
          <a:prstGeom prst="chevron">
            <a:avLst>
              <a:gd fmla="val 4118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405350" y="659800"/>
            <a:ext cx="46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❶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3558025" y="606701"/>
            <a:ext cx="46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❷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425650" y="690251"/>
            <a:ext cx="4674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7293300" y="620824"/>
            <a:ext cx="46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228608" y="142625"/>
            <a:ext cx="2051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 b="1" sz="28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651983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‹#›</a:t>
            </a:fld>
            <a:endParaRPr sz="800"/>
          </a:p>
        </p:txBody>
      </p:sp>
      <p:sp>
        <p:nvSpPr>
          <p:cNvPr id="172" name="Google Shape;172;p4"/>
          <p:cNvSpPr txBox="1"/>
          <p:nvPr>
            <p:ph type="ctrTitle"/>
          </p:nvPr>
        </p:nvSpPr>
        <p:spPr>
          <a:xfrm>
            <a:off x="218651" y="153125"/>
            <a:ext cx="3134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3904550" y="1177350"/>
            <a:ext cx="1361700" cy="219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Apollo Hospital Inventory Management System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2600525" y="1233450"/>
            <a:ext cx="1177800" cy="54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2606625" y="2023275"/>
            <a:ext cx="1177800" cy="54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606625" y="2714275"/>
            <a:ext cx="1177800" cy="619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394075" y="1215350"/>
            <a:ext cx="1233900" cy="54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Transition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378500" y="1899475"/>
            <a:ext cx="1249500" cy="64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Communication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5377400" y="2685950"/>
            <a:ext cx="1233900" cy="64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3904556" y="798612"/>
            <a:ext cx="1361700" cy="32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3904607" y="3425690"/>
            <a:ext cx="1361700" cy="32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Stakeholder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1688775" y="2714300"/>
            <a:ext cx="772500" cy="64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Tracking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1654562" y="1909475"/>
            <a:ext cx="773100" cy="64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/>
              <a:t>Optimal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770600" y="1203600"/>
            <a:ext cx="1703700" cy="548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Analytical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755900" y="1230800"/>
            <a:ext cx="842700" cy="548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various systems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6740349" y="1908900"/>
            <a:ext cx="1867800" cy="64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Notification </a:t>
            </a:r>
            <a:r>
              <a:rPr lang="en-US" sz="800">
                <a:solidFill>
                  <a:schemeClr val="dk1"/>
                </a:solidFill>
              </a:rPr>
              <a:t>Management</a:t>
            </a:r>
            <a:r>
              <a:rPr lang="en-US" sz="800">
                <a:solidFill>
                  <a:schemeClr val="dk1"/>
                </a:solidFill>
              </a:rPr>
              <a:t>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722550" y="2685950"/>
            <a:ext cx="1867800" cy="64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 / Mobile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3904556" y="195105"/>
            <a:ext cx="1361700" cy="548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Solution to increase their accuracy of inventory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3904606" y="3804441"/>
            <a:ext cx="1361700" cy="49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bypass automatic order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770297" y="2714300"/>
            <a:ext cx="773100" cy="64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RFID Tracking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770603" y="1909463"/>
            <a:ext cx="772500" cy="64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/>
              <a:t>Emergency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7726525" y="1230800"/>
            <a:ext cx="842700" cy="548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of vendor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/>
        </p:nvSpPr>
        <p:spPr>
          <a:xfrm>
            <a:off x="237529" y="57425"/>
            <a:ext cx="2250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516107" y="648840"/>
            <a:ext cx="1236797" cy="66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1270313" y="1035975"/>
            <a:ext cx="1936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Hospital Administrator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861197" y="2378092"/>
            <a:ext cx="1675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5248586" y="2364955"/>
            <a:ext cx="19639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Procurement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2552332" y="3645860"/>
            <a:ext cx="13388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Staff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4969495" y="3645860"/>
            <a:ext cx="16273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Procurement Staff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4099958" y="2038458"/>
            <a:ext cx="851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6374690" y="1046128"/>
            <a:ext cx="15584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Hospitals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>
            <a:off x="7937481" y="645253"/>
            <a:ext cx="964171" cy="1108242"/>
            <a:chOff x="5041335" y="3249218"/>
            <a:chExt cx="964171" cy="1108242"/>
          </a:xfrm>
        </p:grpSpPr>
        <p:sp>
          <p:nvSpPr>
            <p:cNvPr id="207" name="Google Shape;207;p6"/>
            <p:cNvSpPr/>
            <p:nvPr/>
          </p:nvSpPr>
          <p:spPr>
            <a:xfrm>
              <a:off x="5041335" y="3249218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2700" lIns="150250" spcFirstLastPara="1" rIns="150250" wrap="square" tIns="17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andshake" id="208" name="Google Shape;20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5336" y="3331835"/>
              <a:ext cx="439433" cy="439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spital" id="209" name="Google Shape;20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7881" y="3636248"/>
              <a:ext cx="626881" cy="626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6"/>
          <p:cNvGrpSpPr/>
          <p:nvPr/>
        </p:nvGrpSpPr>
        <p:grpSpPr>
          <a:xfrm>
            <a:off x="237533" y="645253"/>
            <a:ext cx="964171" cy="1108242"/>
            <a:chOff x="3481374" y="427191"/>
            <a:chExt cx="964171" cy="1108242"/>
          </a:xfrm>
        </p:grpSpPr>
        <p:sp>
          <p:nvSpPr>
            <p:cNvPr id="211" name="Google Shape;211;p6"/>
            <p:cNvSpPr/>
            <p:nvPr/>
          </p:nvSpPr>
          <p:spPr>
            <a:xfrm>
              <a:off x="3481374" y="427191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48CCB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2700" lIns="150250" spcFirstLastPara="1" rIns="150250" wrap="square" tIns="17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Office worker" id="212" name="Google Shape;21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84971" y="44605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6"/>
          <p:cNvGrpSpPr/>
          <p:nvPr/>
        </p:nvGrpSpPr>
        <p:grpSpPr>
          <a:xfrm>
            <a:off x="6526037" y="3245627"/>
            <a:ext cx="964171" cy="1108242"/>
            <a:chOff x="4522678" y="2308542"/>
            <a:chExt cx="964171" cy="1108242"/>
          </a:xfrm>
        </p:grpSpPr>
        <p:sp>
          <p:nvSpPr>
            <p:cNvPr id="214" name="Google Shape;214;p6"/>
            <p:cNvSpPr/>
            <p:nvPr/>
          </p:nvSpPr>
          <p:spPr>
            <a:xfrm>
              <a:off x="4522678" y="2308542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7EE3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850" lIns="287400" spcFirstLastPara="1" rIns="287400" wrap="square" tIns="309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oup of men" id="215" name="Google Shape;215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93505" y="2460967"/>
              <a:ext cx="813193" cy="8131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6"/>
          <p:cNvGrpSpPr/>
          <p:nvPr/>
        </p:nvGrpSpPr>
        <p:grpSpPr>
          <a:xfrm>
            <a:off x="883272" y="1977860"/>
            <a:ext cx="971048" cy="1108242"/>
            <a:chOff x="3474497" y="2308542"/>
            <a:chExt cx="971048" cy="1108242"/>
          </a:xfrm>
        </p:grpSpPr>
        <p:sp>
          <p:nvSpPr>
            <p:cNvPr id="217" name="Google Shape;217;p6"/>
            <p:cNvSpPr/>
            <p:nvPr/>
          </p:nvSpPr>
          <p:spPr>
            <a:xfrm>
              <a:off x="3481374" y="2308542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C2E9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2700" lIns="150250" spcFirstLastPara="1" rIns="150250" wrap="square" tIns="17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emale Profile" id="218" name="Google Shape;218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74497" y="23923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6"/>
          <p:cNvGrpSpPr/>
          <p:nvPr/>
        </p:nvGrpSpPr>
        <p:grpSpPr>
          <a:xfrm>
            <a:off x="7201850" y="1977859"/>
            <a:ext cx="964171" cy="1108242"/>
            <a:chOff x="5041335" y="1367867"/>
            <a:chExt cx="964171" cy="1108242"/>
          </a:xfrm>
        </p:grpSpPr>
        <p:sp>
          <p:nvSpPr>
            <p:cNvPr id="220" name="Google Shape;220;p6"/>
            <p:cNvSpPr/>
            <p:nvPr/>
          </p:nvSpPr>
          <p:spPr>
            <a:xfrm>
              <a:off x="5041335" y="1367867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45DB4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2700" lIns="150250" spcFirstLastPara="1" rIns="150250" wrap="square" tIns="17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ale profile" id="221" name="Google Shape;221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46575" y="142846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6"/>
          <p:cNvGrpSpPr/>
          <p:nvPr/>
        </p:nvGrpSpPr>
        <p:grpSpPr>
          <a:xfrm>
            <a:off x="4043629" y="906541"/>
            <a:ext cx="964171" cy="1108242"/>
            <a:chOff x="4000032" y="3249218"/>
            <a:chExt cx="964171" cy="1108242"/>
          </a:xfrm>
        </p:grpSpPr>
        <p:sp>
          <p:nvSpPr>
            <p:cNvPr id="223" name="Google Shape;223;p6"/>
            <p:cNvSpPr/>
            <p:nvPr/>
          </p:nvSpPr>
          <p:spPr>
            <a:xfrm>
              <a:off x="4000032" y="3249218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EFD6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850" lIns="287400" spcFirstLastPara="1" rIns="287400" wrap="square" tIns="309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etective" id="224" name="Google Shape;224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057474" y="3356186"/>
              <a:ext cx="872282" cy="872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6"/>
          <p:cNvGrpSpPr/>
          <p:nvPr/>
        </p:nvGrpSpPr>
        <p:grpSpPr>
          <a:xfrm>
            <a:off x="1588161" y="3245628"/>
            <a:ext cx="964171" cy="1108242"/>
            <a:chOff x="4000032" y="1367867"/>
            <a:chExt cx="964171" cy="1108242"/>
          </a:xfrm>
        </p:grpSpPr>
        <p:sp>
          <p:nvSpPr>
            <p:cNvPr id="226" name="Google Shape;226;p6"/>
            <p:cNvSpPr/>
            <p:nvPr/>
          </p:nvSpPr>
          <p:spPr>
            <a:xfrm>
              <a:off x="4000032" y="1367867"/>
              <a:ext cx="964171" cy="1108242"/>
            </a:xfrm>
            <a:custGeom>
              <a:rect b="b" l="l" r="r" t="t"/>
              <a:pathLst>
                <a:path extrusionOk="0" h="964170" w="1108241">
                  <a:moveTo>
                    <a:pt x="554121" y="0"/>
                  </a:moveTo>
                  <a:lnTo>
                    <a:pt x="1108240" y="209708"/>
                  </a:lnTo>
                  <a:lnTo>
                    <a:pt x="1108240" y="754463"/>
                  </a:lnTo>
                  <a:lnTo>
                    <a:pt x="554121" y="964170"/>
                  </a:lnTo>
                  <a:lnTo>
                    <a:pt x="1" y="754463"/>
                  </a:lnTo>
                  <a:lnTo>
                    <a:pt x="1" y="209708"/>
                  </a:lnTo>
                  <a:lnTo>
                    <a:pt x="554121" y="0"/>
                  </a:lnTo>
                  <a:close/>
                </a:path>
              </a:pathLst>
            </a:custGeom>
            <a:solidFill>
              <a:srgbClr val="47D48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850" lIns="287400" spcFirstLastPara="1" rIns="287400" wrap="square" tIns="309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oup of men" id="227" name="Google Shape;227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57474" y="1502004"/>
              <a:ext cx="840862" cy="8408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/>
        </p:nvSpPr>
        <p:spPr>
          <a:xfrm>
            <a:off x="200397" y="151577"/>
            <a:ext cx="37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Risks Identified</a:t>
            </a:r>
            <a:endParaRPr/>
          </a:p>
        </p:txBody>
      </p:sp>
      <p:grpSp>
        <p:nvGrpSpPr>
          <p:cNvPr id="233" name="Google Shape;233;p5"/>
          <p:cNvGrpSpPr/>
          <p:nvPr/>
        </p:nvGrpSpPr>
        <p:grpSpPr>
          <a:xfrm>
            <a:off x="1060484" y="903767"/>
            <a:ext cx="7023031" cy="3389687"/>
            <a:chOff x="34" y="0"/>
            <a:chExt cx="7023031" cy="3389687"/>
          </a:xfrm>
        </p:grpSpPr>
        <p:sp>
          <p:nvSpPr>
            <p:cNvPr id="234" name="Google Shape;234;p5"/>
            <p:cNvSpPr/>
            <p:nvPr/>
          </p:nvSpPr>
          <p:spPr>
            <a:xfrm>
              <a:off x="34" y="0"/>
              <a:ext cx="3281790" cy="1312716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34" y="0"/>
              <a:ext cx="3281790" cy="1312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8800" lIns="312925" spcFirstLastPara="1" rIns="312925" wrap="square" tIns="178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High</a:t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4" y="1325447"/>
              <a:ext cx="3281790" cy="2064240"/>
            </a:xfrm>
            <a:prstGeom prst="rect">
              <a:avLst/>
            </a:prstGeom>
            <a:solidFill>
              <a:srgbClr val="CDE1E8">
                <a:alpha val="89803"/>
              </a:srgbClr>
            </a:solidFill>
            <a:ln cap="flat" cmpd="sng" w="25400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34" y="1325447"/>
              <a:ext cx="3281790" cy="206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Scope Creep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Incorrect time estimations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741275" y="12731"/>
              <a:ext cx="3281790" cy="1312716"/>
            </a:xfrm>
            <a:prstGeom prst="rect">
              <a:avLst/>
            </a:prstGeom>
            <a:solidFill>
              <a:srgbClr val="F69444"/>
            </a:solidFill>
            <a:ln cap="flat" cmpd="sng" w="25400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3741275" y="12731"/>
              <a:ext cx="3281790" cy="1312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8800" lIns="312925" spcFirstLastPara="1" rIns="312925" wrap="square" tIns="178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Low</a:t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741275" y="1325447"/>
              <a:ext cx="3281790" cy="2064240"/>
            </a:xfrm>
            <a:prstGeom prst="rect">
              <a:avLst/>
            </a:prstGeom>
            <a:solidFill>
              <a:srgbClr val="FBDACB">
                <a:alpha val="89803"/>
              </a:srgbClr>
            </a:solidFill>
            <a:ln cap="flat" cmpd="sng" w="25400">
              <a:solidFill>
                <a:srgbClr val="FB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>
              <a:off x="3741275" y="1325447"/>
              <a:ext cx="3281790" cy="2064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Lack of Domain Knowledge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Resistance to change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/>
        </p:nvSpPr>
        <p:spPr>
          <a:xfrm>
            <a:off x="0" y="74375"/>
            <a:ext cx="2269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</a:t>
            </a:r>
            <a:endParaRPr b="1" sz="28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150" y="74375"/>
            <a:ext cx="6385726" cy="42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58adec9f_0_37"/>
          <p:cNvSpPr txBox="1"/>
          <p:nvPr>
            <p:ph type="title"/>
          </p:nvPr>
        </p:nvSpPr>
        <p:spPr>
          <a:xfrm>
            <a:off x="0" y="110275"/>
            <a:ext cx="35712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C00000"/>
                </a:solidFill>
              </a:rPr>
              <a:t>  </a:t>
            </a: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 level Use Case</a:t>
            </a:r>
            <a:r>
              <a:rPr b="1" lang="en-US" sz="2400">
                <a:solidFill>
                  <a:srgbClr val="C00000"/>
                </a:solidFill>
              </a:rPr>
              <a:t> 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254" name="Google Shape;254;g7a58adec9f_0_3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g7a58adec9f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450" y="649150"/>
            <a:ext cx="5351075" cy="37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58adec9f_0_53"/>
          <p:cNvSpPr txBox="1"/>
          <p:nvPr>
            <p:ph type="title"/>
          </p:nvPr>
        </p:nvSpPr>
        <p:spPr>
          <a:xfrm>
            <a:off x="217725" y="130725"/>
            <a:ext cx="287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C00000"/>
                </a:solidFill>
              </a:rPr>
              <a:t> </a:t>
            </a:r>
            <a:r>
              <a:rPr b="1"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Inventory 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262" name="Google Shape;262;g7a58adec9f_0_5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g7a58adec9f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0525" y="569325"/>
            <a:ext cx="5512550" cy="42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2016-09-26T16:51:58Z</dcterms:created>
  <dc:creator>J. R. Hinkson</dc:creator>
</cp:coreProperties>
</file>