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1" r:id="rId3"/>
    <p:sldId id="266" r:id="rId4"/>
    <p:sldId id="268" r:id="rId5"/>
    <p:sldId id="270" r:id="rId6"/>
    <p:sldId id="269" r:id="rId7"/>
    <p:sldId id="267" r:id="rId8"/>
    <p:sldId id="256" r:id="rId9"/>
    <p:sldId id="259" r:id="rId10"/>
    <p:sldId id="262" r:id="rId11"/>
    <p:sldId id="263" r:id="rId12"/>
    <p:sldId id="264" r:id="rId13"/>
    <p:sldId id="265" r:id="rId14"/>
    <p:sldId id="257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  <a:srgbClr val="CFD6D9"/>
    <a:srgbClr val="96A5AB"/>
    <a:srgbClr val="CFD8DC"/>
    <a:srgbClr val="848484"/>
    <a:srgbClr val="8D8D8D"/>
    <a:srgbClr val="ADB1B2"/>
    <a:srgbClr val="8D9DA3"/>
    <a:srgbClr val="898989"/>
    <a:srgbClr val="A4B1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983E-3C11-45A1-A0EB-20E6CF491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1020-CED8-4949-87C5-8C888E131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CDF1-0A41-41EE-B6B0-35A3CAEA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3A9E-28A3-4E56-8235-12499CAC8465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4220-1FD4-41F3-8304-53A984A5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4D0CD-AC99-4F03-B0C8-001EA4D3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41AD-3A17-468D-A503-07560B6F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6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EC5A-85C6-4CF0-BACD-8E9E2604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084B2-F432-43CC-9169-A68B0C913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54587-C813-46DB-9701-6FCCFAB4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3A9E-28A3-4E56-8235-12499CAC8465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BB339-EA9E-4683-8D0F-37542797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2EE8E-A418-444D-BD14-A6F7E480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41AD-3A17-468D-A503-07560B6F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9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03969-4C96-4D49-A701-E7C8A1FA6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06BB3-1EBC-43E8-BA5E-3537A9FEF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D96B-067A-442B-8519-383D8D3B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3A9E-28A3-4E56-8235-12499CAC8465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DE74B-AEC8-43F5-B30C-23293CA1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580C8-0241-4D40-BF72-BBF87B74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41AD-3A17-468D-A503-07560B6F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8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6B9A-C3C1-4CCF-8FAD-10E24B15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B9A05-5612-4728-BD2A-9FB2837B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7706F-94B0-44AC-B882-EB5C679F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3A9E-28A3-4E56-8235-12499CAC8465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6A35A-96B0-46C6-989A-AE80A4AA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C7F32-DD7A-4DBA-A655-1B2AB21D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41AD-3A17-468D-A503-07560B6F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3E4D-B7D0-48FB-8FA3-9B7495BD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EA558-D859-48AE-ADDF-C24B9F98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99B1-E06A-4591-9DB2-2567A969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3A9E-28A3-4E56-8235-12499CAC8465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878DC-A17F-4FB4-95FB-96C9BFB6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857C9-86E2-4662-8A82-C8420A45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41AD-3A17-468D-A503-07560B6F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3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EC26-1F48-41B3-82DA-CBB75307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3E58E-52B1-40C8-A0E1-06BA2D87B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E7E59-9AC2-46E5-9E1E-E9DD41556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4F1DF-2CA8-4F4D-9C30-2C8D6040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3A9E-28A3-4E56-8235-12499CAC8465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30984-DEA8-4C23-8E4C-FD599AD2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B235E-A39F-48EF-B0B3-8066DCDD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41AD-3A17-468D-A503-07560B6F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5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B8FD-9FD3-43FF-957C-412CC5B4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D3E7B-E09B-4A58-AE4B-167F8F740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1DB61-BC24-44E5-8ACA-005309BDA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F89DE-3E86-4D3E-8DA7-E8026951C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37E01-EB50-4269-AB5F-5FCC398FB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70CFA-BF33-4C09-93B8-9C0649D8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3A9E-28A3-4E56-8235-12499CAC8465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58459-32A3-4634-860F-A702D608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E08D1-BC3F-4AB2-B93C-4FA924AF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41AD-3A17-468D-A503-07560B6F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5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CC59-A7EA-4C6E-A522-C3BCEA3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5A18E-5C8A-4C18-BFD1-81662EBC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3A9E-28A3-4E56-8235-12499CAC8465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1B9F6-7A66-4DD3-AAD5-BB46B1A3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9E663-E5F7-4DE8-B39E-4E5E4E13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41AD-3A17-468D-A503-07560B6F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7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3EAFF-5D95-4829-8955-5AF8CA42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3A9E-28A3-4E56-8235-12499CAC8465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445C5-F4AB-45FB-A83E-92223DDA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7A724-40DE-4B61-829A-F64EB93B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41AD-3A17-468D-A503-07560B6F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4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0411-CFF5-4998-B3B9-C2DD54AE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6BBF-652E-4065-B856-E31461E5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54027-C0E1-480E-923F-0C78EEAEE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22052-2750-4C7A-BAC5-652C0341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3A9E-28A3-4E56-8235-12499CAC8465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B4881-16D4-4B83-A2B2-2843FA91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F890D-DEF7-4B49-9EA4-A4AC69C2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41AD-3A17-468D-A503-07560B6F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8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4AA8-9D03-4E81-A63E-DFA4EB7F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28CB4-4A6E-44C8-B0EC-D7D36EAC0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5AFF9-E543-405B-A523-398B8D87D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124BF-0EBD-401E-95D7-6DC97B27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3A9E-28A3-4E56-8235-12499CAC8465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A337F-F70D-40B0-A34E-8E09A04A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5F83B-33F0-48AD-B658-AD51DEF9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41AD-3A17-468D-A503-07560B6F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4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56F89-47D8-4E61-BC31-E389D662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800EA-B7B5-425D-822B-58A1B10AF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30AE9-E505-4688-8A0F-0D9EFFCB7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B3A9E-28A3-4E56-8235-12499CAC8465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6073D-6321-4900-BFC2-8F3937711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FDD74-53EB-4B6D-A831-1DAD4D258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41AD-3A17-468D-A503-07560B6F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0033F4-6D81-4351-AB37-361B2C01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85737"/>
            <a:ext cx="9582150" cy="6486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0B9D7-994F-4210-BC95-605A95A9A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858272"/>
            <a:ext cx="1704609" cy="20719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A84270-46CC-4DFF-950F-9F51F2143033}"/>
              </a:ext>
            </a:extLst>
          </p:cNvPr>
          <p:cNvSpPr txBox="1"/>
          <p:nvPr/>
        </p:nvSpPr>
        <p:spPr>
          <a:xfrm>
            <a:off x="1607160" y="1417215"/>
            <a:ext cx="1235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Track </a:t>
            </a:r>
          </a:p>
          <a:p>
            <a:r>
              <a:rPr lang="en-US" sz="2800" dirty="0">
                <a:solidFill>
                  <a:schemeClr val="bg1"/>
                </a:solidFill>
              </a:rPr>
              <a:t>MPG</a:t>
            </a:r>
          </a:p>
        </p:txBody>
      </p:sp>
    </p:spTree>
    <p:extLst>
      <p:ext uri="{BB962C8B-B14F-4D97-AF65-F5344CB8AC3E}">
        <p14:creationId xmlns:p14="http://schemas.microsoft.com/office/powerpoint/2010/main" val="65826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9CB8D9-5239-4940-B406-06620E51F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228600"/>
            <a:ext cx="9439275" cy="64008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054D2C0-2FA6-4490-833E-FEB26B3AEE90}"/>
              </a:ext>
            </a:extLst>
          </p:cNvPr>
          <p:cNvGrpSpPr/>
          <p:nvPr/>
        </p:nvGrpSpPr>
        <p:grpSpPr>
          <a:xfrm>
            <a:off x="1519237" y="905163"/>
            <a:ext cx="2322269" cy="2822775"/>
            <a:chOff x="1519237" y="905163"/>
            <a:chExt cx="2322269" cy="28227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9C2E674-3A23-4883-8D08-DB3DA6BCF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237" y="905163"/>
              <a:ext cx="2322269" cy="28227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88F733-55BF-4577-AE2A-2C1400F9320E}"/>
                </a:ext>
              </a:extLst>
            </p:cNvPr>
            <p:cNvSpPr txBox="1"/>
            <p:nvPr/>
          </p:nvSpPr>
          <p:spPr>
            <a:xfrm>
              <a:off x="1712789" y="1774958"/>
              <a:ext cx="12080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Track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MPG</a:t>
              </a: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F03416-F340-4179-928C-0BEE5548A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09455"/>
              </p:ext>
            </p:extLst>
          </p:nvPr>
        </p:nvGraphicFramePr>
        <p:xfrm>
          <a:off x="4636477" y="3429000"/>
          <a:ext cx="5795843" cy="3003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7785">
                  <a:extLst>
                    <a:ext uri="{9D8B030D-6E8A-4147-A177-3AD203B41FA5}">
                      <a16:colId xmlns:a16="http://schemas.microsoft.com/office/drawing/2014/main" val="2934501971"/>
                    </a:ext>
                  </a:extLst>
                </a:gridCol>
                <a:gridCol w="592015">
                  <a:extLst>
                    <a:ext uri="{9D8B030D-6E8A-4147-A177-3AD203B41FA5}">
                      <a16:colId xmlns:a16="http://schemas.microsoft.com/office/drawing/2014/main" val="302644814"/>
                    </a:ext>
                  </a:extLst>
                </a:gridCol>
                <a:gridCol w="746030">
                  <a:extLst>
                    <a:ext uri="{9D8B030D-6E8A-4147-A177-3AD203B41FA5}">
                      <a16:colId xmlns:a16="http://schemas.microsoft.com/office/drawing/2014/main" val="2529103290"/>
                    </a:ext>
                  </a:extLst>
                </a:gridCol>
                <a:gridCol w="1235170">
                  <a:extLst>
                    <a:ext uri="{9D8B030D-6E8A-4147-A177-3AD203B41FA5}">
                      <a16:colId xmlns:a16="http://schemas.microsoft.com/office/drawing/2014/main" val="45383562"/>
                    </a:ext>
                  </a:extLst>
                </a:gridCol>
                <a:gridCol w="832339">
                  <a:extLst>
                    <a:ext uri="{9D8B030D-6E8A-4147-A177-3AD203B41FA5}">
                      <a16:colId xmlns:a16="http://schemas.microsoft.com/office/drawing/2014/main" val="3764493526"/>
                    </a:ext>
                  </a:extLst>
                </a:gridCol>
                <a:gridCol w="772504">
                  <a:extLst>
                    <a:ext uri="{9D8B030D-6E8A-4147-A177-3AD203B41FA5}">
                      <a16:colId xmlns:a16="http://schemas.microsoft.com/office/drawing/2014/main" val="1732119572"/>
                    </a:ext>
                  </a:extLst>
                </a:gridCol>
              </a:tblGrid>
              <a:tr h="222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8D9DA3"/>
                          </a:solidFill>
                          <a:effectLst/>
                        </a:rPr>
                        <a:t>Vehicle</a:t>
                      </a:r>
                      <a:endParaRPr lang="en-US" sz="1000" b="1" i="0" u="none" strike="noStrike" dirty="0">
                        <a:solidFill>
                          <a:srgbClr val="8D9DA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8D9DA3"/>
                          </a:solidFill>
                          <a:effectLst/>
                        </a:rPr>
                        <a:t>Gas Type</a:t>
                      </a:r>
                      <a:endParaRPr lang="en-US" sz="1000" b="1" i="0" u="none" strike="noStrike" dirty="0">
                        <a:solidFill>
                          <a:srgbClr val="8D9DA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8D9DA3"/>
                          </a:solidFill>
                          <a:effectLst/>
                        </a:rPr>
                        <a:t>Date</a:t>
                      </a:r>
                      <a:endParaRPr lang="en-US" sz="1000" b="1" i="0" u="none" strike="noStrike" dirty="0">
                        <a:solidFill>
                          <a:srgbClr val="8D9DA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8D9DA3"/>
                          </a:solidFill>
                          <a:effectLst/>
                        </a:rPr>
                        <a:t>Odometer Reading</a:t>
                      </a:r>
                      <a:endParaRPr lang="en-US" sz="1000" b="1" i="0" u="none" strike="noStrike" dirty="0">
                        <a:solidFill>
                          <a:srgbClr val="8D9DA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8D9DA3"/>
                          </a:solidFill>
                          <a:effectLst/>
                        </a:rPr>
                        <a:t>Price/ Gallon</a:t>
                      </a:r>
                      <a:endParaRPr lang="en-US" sz="1000" b="1" i="0" u="none" strike="noStrike" dirty="0">
                        <a:solidFill>
                          <a:srgbClr val="8D9DA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8D9DA3"/>
                          </a:solidFill>
                          <a:effectLst/>
                        </a:rPr>
                        <a:t>Total Gallons</a:t>
                      </a:r>
                      <a:endParaRPr lang="en-US" sz="1000" b="1" i="0" u="none" strike="noStrike" dirty="0">
                        <a:solidFill>
                          <a:srgbClr val="8D9DA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176596"/>
                  </a:ext>
                </a:extLst>
              </a:tr>
              <a:tr h="185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Ford Focus FWD 2009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Diesel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4/22/2018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4800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0.91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227218"/>
                  </a:ext>
                </a:extLst>
              </a:tr>
              <a:tr h="185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Ford Focus FWD 2009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Diesel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4/23/2018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4810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3.89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14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965357"/>
                  </a:ext>
                </a:extLst>
              </a:tr>
              <a:tr h="185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Ford Focus FWD 2009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Diesel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4/24/2018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4820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1.74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13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440579"/>
                  </a:ext>
                </a:extLst>
              </a:tr>
              <a:tr h="185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Ford Focus FWD 2009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Diesel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4/21/2018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4790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1.97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636253"/>
                  </a:ext>
                </a:extLst>
              </a:tr>
              <a:tr h="185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Ford Focus FWD 2009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Diesel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4/25/2018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4830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2.98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488392"/>
                  </a:ext>
                </a:extLst>
              </a:tr>
              <a:tr h="185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Ford Focus FWD 2009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Diesel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4/26/2018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4840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2.93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617559"/>
                  </a:ext>
                </a:extLst>
              </a:tr>
              <a:tr h="185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rgbClr val="8D8D8D"/>
                          </a:solidFill>
                          <a:effectLst/>
                        </a:rPr>
                        <a:t>Ford Focus FWD 2009</a:t>
                      </a:r>
                      <a:endParaRPr lang="en-US" sz="1000" b="0" i="0" u="none" strike="noStrike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Diesel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4/27/2018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4850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0.91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16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610446"/>
                  </a:ext>
                </a:extLst>
              </a:tr>
              <a:tr h="185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GMC G15/25 Rally 2WD 1985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Gasoline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rgbClr val="8D8D8D"/>
                          </a:solidFill>
                          <a:effectLst/>
                        </a:rPr>
                        <a:t>12/31/2018</a:t>
                      </a:r>
                      <a:endParaRPr lang="en-US" sz="1000" b="0" i="0" u="none" strike="noStrike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11020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2.72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077676"/>
                  </a:ext>
                </a:extLst>
              </a:tr>
              <a:tr h="185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rgbClr val="8D8D8D"/>
                          </a:solidFill>
                          <a:effectLst/>
                        </a:rPr>
                        <a:t>GMC G15/25 Rally 2WD 1985</a:t>
                      </a:r>
                      <a:endParaRPr lang="en-US" sz="1000" b="0" i="0" u="none" strike="noStrike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Gasoline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12/26/2018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10950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2.27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162878"/>
                  </a:ext>
                </a:extLst>
              </a:tr>
              <a:tr h="185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GMC G15/25 Rally 2WD 1985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Gasoline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12/30/2018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10990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2.32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877514"/>
                  </a:ext>
                </a:extLst>
              </a:tr>
              <a:tr h="185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GMC G15/25 Rally 2WD 1985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Gasoline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12/30/2018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11000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1.75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16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007843"/>
                  </a:ext>
                </a:extLst>
              </a:tr>
              <a:tr h="185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GMC G15/25 Rally 2WD 1985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rgbClr val="8D8D8D"/>
                          </a:solidFill>
                          <a:effectLst/>
                        </a:rPr>
                        <a:t>Gasoline</a:t>
                      </a:r>
                      <a:endParaRPr lang="en-US" sz="1000" b="0" i="0" u="none" strike="noStrike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12/30/2018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11010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2.13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13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800252"/>
                  </a:ext>
                </a:extLst>
              </a:tr>
              <a:tr h="185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GMC G15/25 Rally 2WD 1985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Gasoline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12/27/2018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10960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3.67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891707"/>
                  </a:ext>
                </a:extLst>
              </a:tr>
              <a:tr h="185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GMC G15/25 Rally 2WD 1985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Gasoline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12/28/2018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10970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2.51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982736"/>
                  </a:ext>
                </a:extLst>
              </a:tr>
              <a:tr h="185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GMC G15/25 Rally 2WD 1985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Gasoline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12/29/2018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10980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1.47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8D8D8D"/>
                          </a:solidFill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8D8D8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727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59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9B990C-5CE1-44E7-9058-670E431C8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33362"/>
            <a:ext cx="9420225" cy="639127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692A8D5-E795-4B55-84FB-14E629458622}"/>
              </a:ext>
            </a:extLst>
          </p:cNvPr>
          <p:cNvGrpSpPr/>
          <p:nvPr/>
        </p:nvGrpSpPr>
        <p:grpSpPr>
          <a:xfrm>
            <a:off x="1519237" y="905163"/>
            <a:ext cx="2322269" cy="2822775"/>
            <a:chOff x="1519237" y="905163"/>
            <a:chExt cx="2322269" cy="28227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2F6A90-3286-46C3-921D-08A005705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237" y="905163"/>
              <a:ext cx="2322269" cy="28227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8C97B0-FA5B-4736-956D-AE7285C49EF9}"/>
                </a:ext>
              </a:extLst>
            </p:cNvPr>
            <p:cNvSpPr txBox="1"/>
            <p:nvPr/>
          </p:nvSpPr>
          <p:spPr>
            <a:xfrm>
              <a:off x="1712789" y="1774958"/>
              <a:ext cx="12080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Track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MPG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16F124-4F3A-4B86-A017-65B711691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48205"/>
              </p:ext>
            </p:extLst>
          </p:nvPr>
        </p:nvGraphicFramePr>
        <p:xfrm>
          <a:off x="5101937" y="3868614"/>
          <a:ext cx="4748645" cy="4332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9974">
                  <a:extLst>
                    <a:ext uri="{9D8B030D-6E8A-4147-A177-3AD203B41FA5}">
                      <a16:colId xmlns:a16="http://schemas.microsoft.com/office/drawing/2014/main" val="3652754574"/>
                    </a:ext>
                  </a:extLst>
                </a:gridCol>
                <a:gridCol w="1141850">
                  <a:extLst>
                    <a:ext uri="{9D8B030D-6E8A-4147-A177-3AD203B41FA5}">
                      <a16:colId xmlns:a16="http://schemas.microsoft.com/office/drawing/2014/main" val="1926560902"/>
                    </a:ext>
                  </a:extLst>
                </a:gridCol>
                <a:gridCol w="1196224">
                  <a:extLst>
                    <a:ext uri="{9D8B030D-6E8A-4147-A177-3AD203B41FA5}">
                      <a16:colId xmlns:a16="http://schemas.microsoft.com/office/drawing/2014/main" val="2497434165"/>
                    </a:ext>
                  </a:extLst>
                </a:gridCol>
                <a:gridCol w="1250597">
                  <a:extLst>
                    <a:ext uri="{9D8B030D-6E8A-4147-A177-3AD203B41FA5}">
                      <a16:colId xmlns:a16="http://schemas.microsoft.com/office/drawing/2014/main" val="3635858318"/>
                    </a:ext>
                  </a:extLst>
                </a:gridCol>
              </a:tblGrid>
              <a:tr h="221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A4B1B6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A4B1B6"/>
                          </a:solidFill>
                          <a:effectLst/>
                        </a:rPr>
                        <a:t>Odometer Reading</a:t>
                      </a:r>
                      <a:endParaRPr lang="en-US" sz="1100" b="1" i="0" u="none" strike="noStrike" dirty="0">
                        <a:solidFill>
                          <a:srgbClr val="A4B1B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A4B1B6"/>
                          </a:solidFill>
                          <a:effectLst/>
                        </a:rPr>
                        <a:t>Total Gallons</a:t>
                      </a:r>
                      <a:endParaRPr lang="en-US" sz="1100" b="1" i="0" u="none" strike="noStrike" dirty="0">
                        <a:solidFill>
                          <a:srgbClr val="A4B1B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A4B1B6"/>
                          </a:solidFill>
                          <a:effectLst/>
                        </a:rPr>
                        <a:t>Total Amount</a:t>
                      </a:r>
                      <a:endParaRPr lang="en-US" sz="1100" b="1" i="0" u="none" strike="noStrike" dirty="0">
                        <a:solidFill>
                          <a:srgbClr val="A4B1B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709790"/>
                  </a:ext>
                </a:extLst>
              </a:tr>
              <a:tr h="211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898989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898989"/>
                          </a:solidFill>
                          <a:effectLst/>
                          <a:latin typeface="Calibri" panose="020F0502020204030204" pitchFamily="34" charset="0"/>
                        </a:rPr>
                        <a:t>11020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898989"/>
                          </a:solidFill>
                          <a:effectLst/>
                        </a:rPr>
                        <a:t>72</a:t>
                      </a:r>
                      <a:endParaRPr lang="en-US" sz="1100" b="0" i="0" u="none" strike="noStrike" dirty="0">
                        <a:solidFill>
                          <a:srgbClr val="89898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898989"/>
                          </a:solidFill>
                          <a:effectLst/>
                        </a:rPr>
                        <a:t>165.56</a:t>
                      </a:r>
                      <a:endParaRPr lang="en-US" sz="1100" b="0" i="0" u="none" strike="noStrike" dirty="0">
                        <a:solidFill>
                          <a:srgbClr val="89898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91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01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1ABE2B-6F7E-4EEC-B63E-256E6FF72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47650"/>
            <a:ext cx="9372600" cy="63627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1582AD9-AC26-435B-8B7E-B05C138F3A0C}"/>
              </a:ext>
            </a:extLst>
          </p:cNvPr>
          <p:cNvGrpSpPr/>
          <p:nvPr/>
        </p:nvGrpSpPr>
        <p:grpSpPr>
          <a:xfrm>
            <a:off x="1519237" y="905163"/>
            <a:ext cx="2322269" cy="2822775"/>
            <a:chOff x="1519237" y="905163"/>
            <a:chExt cx="2322269" cy="28227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FBE1DD0-6E79-42B5-A934-DC87B5349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237" y="905163"/>
              <a:ext cx="2322269" cy="28227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AB38AB-D5FE-4F3A-88BD-A5A55D8D7176}"/>
                </a:ext>
              </a:extLst>
            </p:cNvPr>
            <p:cNvSpPr txBox="1"/>
            <p:nvPr/>
          </p:nvSpPr>
          <p:spPr>
            <a:xfrm>
              <a:off x="1712789" y="1774958"/>
              <a:ext cx="12080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Track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MPG</a:t>
              </a: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A213B8-0E93-402F-B1A7-51C531827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22095"/>
              </p:ext>
            </p:extLst>
          </p:nvPr>
        </p:nvGraphicFramePr>
        <p:xfrm>
          <a:off x="5101937" y="3868614"/>
          <a:ext cx="4748645" cy="4332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9974">
                  <a:extLst>
                    <a:ext uri="{9D8B030D-6E8A-4147-A177-3AD203B41FA5}">
                      <a16:colId xmlns:a16="http://schemas.microsoft.com/office/drawing/2014/main" val="3652754574"/>
                    </a:ext>
                  </a:extLst>
                </a:gridCol>
                <a:gridCol w="1141850">
                  <a:extLst>
                    <a:ext uri="{9D8B030D-6E8A-4147-A177-3AD203B41FA5}">
                      <a16:colId xmlns:a16="http://schemas.microsoft.com/office/drawing/2014/main" val="1926560902"/>
                    </a:ext>
                  </a:extLst>
                </a:gridCol>
                <a:gridCol w="1196224">
                  <a:extLst>
                    <a:ext uri="{9D8B030D-6E8A-4147-A177-3AD203B41FA5}">
                      <a16:colId xmlns:a16="http://schemas.microsoft.com/office/drawing/2014/main" val="2497434165"/>
                    </a:ext>
                  </a:extLst>
                </a:gridCol>
                <a:gridCol w="1250597">
                  <a:extLst>
                    <a:ext uri="{9D8B030D-6E8A-4147-A177-3AD203B41FA5}">
                      <a16:colId xmlns:a16="http://schemas.microsoft.com/office/drawing/2014/main" val="3635858318"/>
                    </a:ext>
                  </a:extLst>
                </a:gridCol>
              </a:tblGrid>
              <a:tr h="221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A4B1B6"/>
                          </a:solidFill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A4B1B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A4B1B6"/>
                          </a:solidFill>
                          <a:effectLst/>
                        </a:rPr>
                        <a:t>Odometer Reading</a:t>
                      </a:r>
                      <a:endParaRPr lang="en-US" sz="1100" b="1" i="0" u="none" strike="noStrike" dirty="0">
                        <a:solidFill>
                          <a:srgbClr val="A4B1B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A4B1B6"/>
                          </a:solidFill>
                          <a:effectLst/>
                        </a:rPr>
                        <a:t>Total Gallons</a:t>
                      </a:r>
                      <a:endParaRPr lang="en-US" sz="1100" b="1" i="0" u="none" strike="noStrike" dirty="0">
                        <a:solidFill>
                          <a:srgbClr val="A4B1B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A4B1B6"/>
                          </a:solidFill>
                          <a:effectLst/>
                        </a:rPr>
                        <a:t>Total Amount</a:t>
                      </a:r>
                      <a:endParaRPr lang="en-US" sz="1100" b="1" i="0" u="none" strike="noStrike" dirty="0">
                        <a:solidFill>
                          <a:srgbClr val="A4B1B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709790"/>
                  </a:ext>
                </a:extLst>
              </a:tr>
              <a:tr h="211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898989"/>
                          </a:solidFill>
                          <a:effectLst/>
                        </a:rPr>
                        <a:t>2018</a:t>
                      </a:r>
                      <a:endParaRPr lang="en-US" sz="1100" b="0" i="0" u="none" strike="noStrike" dirty="0">
                        <a:solidFill>
                          <a:srgbClr val="89898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898989"/>
                          </a:solidFill>
                          <a:effectLst/>
                          <a:latin typeface="Calibri" panose="020F0502020204030204" pitchFamily="34" charset="0"/>
                        </a:rPr>
                        <a:t>11020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898989"/>
                          </a:solidFill>
                          <a:effectLst/>
                        </a:rPr>
                        <a:t>72</a:t>
                      </a:r>
                      <a:endParaRPr lang="en-US" sz="1100" b="0" i="0" u="none" strike="noStrike" dirty="0">
                        <a:solidFill>
                          <a:srgbClr val="89898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898989"/>
                          </a:solidFill>
                          <a:effectLst/>
                        </a:rPr>
                        <a:t>165.56</a:t>
                      </a:r>
                      <a:endParaRPr lang="en-US" sz="1100" b="0" i="0" u="none" strike="noStrike" dirty="0">
                        <a:solidFill>
                          <a:srgbClr val="89898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91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67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667967-96CE-4A46-89D8-4568CB41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42887"/>
            <a:ext cx="9382125" cy="6372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1324D-86A7-49B7-AA86-A478EFB6E2EE}"/>
              </a:ext>
            </a:extLst>
          </p:cNvPr>
          <p:cNvSpPr txBox="1"/>
          <p:nvPr/>
        </p:nvSpPr>
        <p:spPr>
          <a:xfrm>
            <a:off x="1686274" y="1585263"/>
            <a:ext cx="1042556" cy="93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Track </a:t>
            </a:r>
          </a:p>
          <a:p>
            <a:r>
              <a:rPr lang="en-US" sz="3600" dirty="0">
                <a:solidFill>
                  <a:schemeClr val="bg1"/>
                </a:solidFill>
              </a:rPr>
              <a:t>MPG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1C8C1-FC5D-4FBB-87CA-1BBBACE08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858272"/>
            <a:ext cx="1704609" cy="2071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ADB23A-2FF6-4A15-8D6C-65EE5589F898}"/>
              </a:ext>
            </a:extLst>
          </p:cNvPr>
          <p:cNvSpPr txBox="1"/>
          <p:nvPr/>
        </p:nvSpPr>
        <p:spPr>
          <a:xfrm>
            <a:off x="1607160" y="1417215"/>
            <a:ext cx="1235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Track </a:t>
            </a:r>
          </a:p>
          <a:p>
            <a:r>
              <a:rPr lang="en-US" sz="2800" dirty="0">
                <a:solidFill>
                  <a:schemeClr val="bg1"/>
                </a:solidFill>
              </a:rPr>
              <a:t>MPG</a:t>
            </a:r>
          </a:p>
        </p:txBody>
      </p:sp>
    </p:spTree>
    <p:extLst>
      <p:ext uri="{BB962C8B-B14F-4D97-AF65-F5344CB8AC3E}">
        <p14:creationId xmlns:p14="http://schemas.microsoft.com/office/powerpoint/2010/main" val="61204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963E5A-7EDB-47AD-A9D2-FB01FBE6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66700"/>
            <a:ext cx="9401175" cy="63246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9F2099D-4DBA-4583-8FAA-E9F5C8EB343B}"/>
              </a:ext>
            </a:extLst>
          </p:cNvPr>
          <p:cNvGrpSpPr/>
          <p:nvPr/>
        </p:nvGrpSpPr>
        <p:grpSpPr>
          <a:xfrm>
            <a:off x="1519237" y="905163"/>
            <a:ext cx="2322269" cy="2822775"/>
            <a:chOff x="2160104" y="963779"/>
            <a:chExt cx="2623931" cy="31943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648FC70-E034-4E1B-94A5-D5D240DAC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104" y="963779"/>
              <a:ext cx="2623931" cy="319435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23A42A4-96E0-4519-8810-01027A2A1BBB}"/>
                </a:ext>
              </a:extLst>
            </p:cNvPr>
            <p:cNvSpPr txBox="1"/>
            <p:nvPr/>
          </p:nvSpPr>
          <p:spPr>
            <a:xfrm>
              <a:off x="2378798" y="1948069"/>
              <a:ext cx="1364973" cy="1358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Track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MPG</a:t>
              </a: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B65EFA-630D-4486-95E4-85E71D5B1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860351"/>
              </p:ext>
            </p:extLst>
          </p:nvPr>
        </p:nvGraphicFramePr>
        <p:xfrm>
          <a:off x="4396154" y="4169955"/>
          <a:ext cx="4741060" cy="7366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3364524">
                  <a:extLst>
                    <a:ext uri="{9D8B030D-6E8A-4147-A177-3AD203B41FA5}">
                      <a16:colId xmlns:a16="http://schemas.microsoft.com/office/drawing/2014/main" val="2766863707"/>
                    </a:ext>
                  </a:extLst>
                </a:gridCol>
                <a:gridCol w="1376536">
                  <a:extLst>
                    <a:ext uri="{9D8B030D-6E8A-4147-A177-3AD203B41FA5}">
                      <a16:colId xmlns:a16="http://schemas.microsoft.com/office/drawing/2014/main" val="3016840470"/>
                    </a:ext>
                  </a:extLst>
                </a:gridCol>
              </a:tblGrid>
              <a:tr h="13507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rgbClr val="99A8AE"/>
                            </a:solidFill>
                          </a:ln>
                          <a:solidFill>
                            <a:srgbClr val="99A8AE"/>
                          </a:solidFill>
                        </a:rPr>
                        <a:t>Gas Station Name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rgbClr val="99A8AE"/>
                            </a:solidFill>
                          </a:ln>
                          <a:solidFill>
                            <a:srgbClr val="99A8AE"/>
                          </a:solidFill>
                        </a:rPr>
                        <a:t>Lowest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07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rgbClr val="89898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Spirit </a:t>
                      </a:r>
                      <a:r>
                        <a:rPr lang="en-US" sz="1400" u="none" strike="noStrike" kern="1200" dirty="0" err="1">
                          <a:solidFill>
                            <a:srgbClr val="89898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Petroleum_Hartsdale</a:t>
                      </a:r>
                      <a:endParaRPr lang="en-US" sz="1400" u="none" strike="noStrike" kern="1200" dirty="0">
                        <a:solidFill>
                          <a:srgbClr val="89898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>
                          <a:solidFill>
                            <a:srgbClr val="89898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864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0D703D-F95A-4E23-8C38-54055B3D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47650"/>
            <a:ext cx="9429750" cy="63627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BEE579C-5828-4A7E-B669-1A2239E8F20C}"/>
              </a:ext>
            </a:extLst>
          </p:cNvPr>
          <p:cNvGrpSpPr/>
          <p:nvPr/>
        </p:nvGrpSpPr>
        <p:grpSpPr>
          <a:xfrm>
            <a:off x="1519237" y="905163"/>
            <a:ext cx="2322269" cy="2822775"/>
            <a:chOff x="1519237" y="905163"/>
            <a:chExt cx="2322269" cy="28227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1B803BA-F759-4FFD-B8AA-4DD61C994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237" y="905163"/>
              <a:ext cx="2322269" cy="28227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3FE4A0-FAD3-40CA-A851-B619D4ADC12A}"/>
                </a:ext>
              </a:extLst>
            </p:cNvPr>
            <p:cNvSpPr txBox="1"/>
            <p:nvPr/>
          </p:nvSpPr>
          <p:spPr>
            <a:xfrm>
              <a:off x="1712789" y="1774958"/>
              <a:ext cx="12080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Track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MPG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C87D33-3047-4F27-8E30-A25B48C8A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933004"/>
              </p:ext>
            </p:extLst>
          </p:nvPr>
        </p:nvGraphicFramePr>
        <p:xfrm>
          <a:off x="4970583" y="4435758"/>
          <a:ext cx="4073771" cy="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94">
                  <a:extLst>
                    <a:ext uri="{9D8B030D-6E8A-4147-A177-3AD203B41FA5}">
                      <a16:colId xmlns:a16="http://schemas.microsoft.com/office/drawing/2014/main" val="3597510563"/>
                    </a:ext>
                  </a:extLst>
                </a:gridCol>
                <a:gridCol w="2045677">
                  <a:extLst>
                    <a:ext uri="{9D8B030D-6E8A-4147-A177-3AD203B41FA5}">
                      <a16:colId xmlns:a16="http://schemas.microsoft.com/office/drawing/2014/main" val="416356773"/>
                    </a:ext>
                  </a:extLst>
                </a:gridCol>
              </a:tblGrid>
              <a:tr h="3683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96A5AB"/>
                          </a:solidFill>
                          <a:latin typeface="Calibri" panose="020F0502020204030204" pitchFamily="34" charset="0"/>
                        </a:rPr>
                        <a:t>Average MPG</a:t>
                      </a:r>
                      <a:r>
                        <a:rPr lang="en-US" dirty="0">
                          <a:solidFill>
                            <a:srgbClr val="96A5AB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48484"/>
                          </a:solidFill>
                          <a:latin typeface="Calibri" panose="020F0502020204030204" pitchFamily="34" charset="0"/>
                        </a:rPr>
                        <a:t>26.42</a:t>
                      </a:r>
                      <a:r>
                        <a:rPr lang="en-US" dirty="0">
                          <a:solidFill>
                            <a:srgbClr val="848484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47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15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A6CC61-7D34-4BB1-BCA3-22D9E8F2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247650"/>
            <a:ext cx="9391650" cy="63627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37F616C-60E2-4434-BC81-294892E4E434}"/>
              </a:ext>
            </a:extLst>
          </p:cNvPr>
          <p:cNvGrpSpPr/>
          <p:nvPr/>
        </p:nvGrpSpPr>
        <p:grpSpPr>
          <a:xfrm>
            <a:off x="1519237" y="905163"/>
            <a:ext cx="2322269" cy="2822775"/>
            <a:chOff x="1519237" y="905163"/>
            <a:chExt cx="2322269" cy="28227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D8FAB1-5FB7-424F-B953-29FAF5DDA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237" y="905163"/>
              <a:ext cx="2322269" cy="28227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AF1F99-BDBD-4A80-972E-DB91E74FDBB3}"/>
                </a:ext>
              </a:extLst>
            </p:cNvPr>
            <p:cNvSpPr txBox="1"/>
            <p:nvPr/>
          </p:nvSpPr>
          <p:spPr>
            <a:xfrm>
              <a:off x="1712789" y="1774958"/>
              <a:ext cx="12080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Track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MPG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096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488F7D-5721-42CA-AD23-EF9CDE1CA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66700"/>
            <a:ext cx="9315450" cy="63246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37F616C-60E2-4434-BC81-294892E4E434}"/>
              </a:ext>
            </a:extLst>
          </p:cNvPr>
          <p:cNvGrpSpPr/>
          <p:nvPr/>
        </p:nvGrpSpPr>
        <p:grpSpPr>
          <a:xfrm>
            <a:off x="1519237" y="905163"/>
            <a:ext cx="2322269" cy="2822775"/>
            <a:chOff x="1519237" y="905163"/>
            <a:chExt cx="2322269" cy="28227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D8FAB1-5FB7-424F-B953-29FAF5DDA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237" y="905163"/>
              <a:ext cx="2322269" cy="28227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AF1F99-BDBD-4A80-972E-DB91E74FDBB3}"/>
                </a:ext>
              </a:extLst>
            </p:cNvPr>
            <p:cNvSpPr txBox="1"/>
            <p:nvPr/>
          </p:nvSpPr>
          <p:spPr>
            <a:xfrm>
              <a:off x="1712789" y="1774958"/>
              <a:ext cx="12080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Track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MPG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65C5116-EA93-46FD-A1FE-ACD9D08F47A3}"/>
              </a:ext>
            </a:extLst>
          </p:cNvPr>
          <p:cNvSpPr/>
          <p:nvPr/>
        </p:nvSpPr>
        <p:spPr>
          <a:xfrm>
            <a:off x="9179169" y="4923692"/>
            <a:ext cx="287216" cy="134816"/>
          </a:xfrm>
          <a:prstGeom prst="rect">
            <a:avLst/>
          </a:prstGeom>
          <a:solidFill>
            <a:srgbClr val="CFD8DC"/>
          </a:solidFill>
          <a:ln>
            <a:solidFill>
              <a:srgbClr val="CFD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B06A8-8A66-4112-96FC-B980B6C6E0CC}"/>
              </a:ext>
            </a:extLst>
          </p:cNvPr>
          <p:cNvSpPr/>
          <p:nvPr/>
        </p:nvSpPr>
        <p:spPr>
          <a:xfrm>
            <a:off x="9237784" y="5251938"/>
            <a:ext cx="539262" cy="134816"/>
          </a:xfrm>
          <a:prstGeom prst="rect">
            <a:avLst/>
          </a:prstGeom>
          <a:solidFill>
            <a:srgbClr val="CFD8DC"/>
          </a:solidFill>
          <a:ln>
            <a:solidFill>
              <a:srgbClr val="CFD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877074-8149-4297-8162-C4F219906380}"/>
              </a:ext>
            </a:extLst>
          </p:cNvPr>
          <p:cNvSpPr/>
          <p:nvPr/>
        </p:nvSpPr>
        <p:spPr>
          <a:xfrm>
            <a:off x="9179169" y="5580184"/>
            <a:ext cx="539262" cy="134816"/>
          </a:xfrm>
          <a:prstGeom prst="rect">
            <a:avLst/>
          </a:prstGeom>
          <a:solidFill>
            <a:srgbClr val="CFD8DC"/>
          </a:solidFill>
          <a:ln>
            <a:solidFill>
              <a:srgbClr val="CFD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3F4826-48F7-41A8-AFA7-0BF497E0B830}"/>
              </a:ext>
            </a:extLst>
          </p:cNvPr>
          <p:cNvSpPr/>
          <p:nvPr/>
        </p:nvSpPr>
        <p:spPr>
          <a:xfrm>
            <a:off x="6078415" y="4602242"/>
            <a:ext cx="539262" cy="134816"/>
          </a:xfrm>
          <a:prstGeom prst="rect">
            <a:avLst/>
          </a:prstGeom>
          <a:solidFill>
            <a:srgbClr val="CFD8DC"/>
          </a:solidFill>
          <a:ln>
            <a:solidFill>
              <a:srgbClr val="CFD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9CE08-3F5A-4673-A28A-7A8C68EF3B60}"/>
              </a:ext>
            </a:extLst>
          </p:cNvPr>
          <p:cNvSpPr txBox="1"/>
          <p:nvPr/>
        </p:nvSpPr>
        <p:spPr>
          <a:xfrm>
            <a:off x="6002213" y="4542692"/>
            <a:ext cx="5392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96A5AB"/>
                </a:solidFill>
                <a:highlight>
                  <a:srgbClr val="CFD8DC"/>
                </a:highlight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7798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D90702-BE42-4233-AE81-C04922ED5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276225"/>
            <a:ext cx="9286875" cy="630555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CC1F905-6939-4B4C-BAAD-A7C2048E42F0}"/>
              </a:ext>
            </a:extLst>
          </p:cNvPr>
          <p:cNvGrpSpPr/>
          <p:nvPr/>
        </p:nvGrpSpPr>
        <p:grpSpPr>
          <a:xfrm>
            <a:off x="1519237" y="905163"/>
            <a:ext cx="2322269" cy="2822775"/>
            <a:chOff x="1519237" y="905163"/>
            <a:chExt cx="2322269" cy="28227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32925F-7E81-4CD1-BC88-E3386D331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237" y="905163"/>
              <a:ext cx="2322269" cy="28227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A9D3D4-5F1A-418F-BD2F-0F45789F1B64}"/>
                </a:ext>
              </a:extLst>
            </p:cNvPr>
            <p:cNvSpPr txBox="1"/>
            <p:nvPr/>
          </p:nvSpPr>
          <p:spPr>
            <a:xfrm>
              <a:off x="1712789" y="1774958"/>
              <a:ext cx="12080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Track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MPG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157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39F8EA-A4C9-4FAF-AA4F-C9B9BD11E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23837"/>
            <a:ext cx="9410700" cy="641032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51EF972-196A-4109-88BA-95C4828C533A}"/>
              </a:ext>
            </a:extLst>
          </p:cNvPr>
          <p:cNvGrpSpPr/>
          <p:nvPr/>
        </p:nvGrpSpPr>
        <p:grpSpPr>
          <a:xfrm>
            <a:off x="1519237" y="905163"/>
            <a:ext cx="2322269" cy="2822775"/>
            <a:chOff x="1519237" y="905163"/>
            <a:chExt cx="2322269" cy="28227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37A7B5B-5B21-4C8F-87F0-374D2DB3F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237" y="905163"/>
              <a:ext cx="2322269" cy="28227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844D82-8CDA-42CC-80A8-F4EF5026905F}"/>
                </a:ext>
              </a:extLst>
            </p:cNvPr>
            <p:cNvSpPr txBox="1"/>
            <p:nvPr/>
          </p:nvSpPr>
          <p:spPr>
            <a:xfrm>
              <a:off x="1712789" y="1774958"/>
              <a:ext cx="12080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Track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MPG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696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B9F500-63EB-4075-8936-65653A58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76225"/>
            <a:ext cx="9363075" cy="630555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4B2A5E5-9F04-4F45-A1DA-59FD23D00F19}"/>
              </a:ext>
            </a:extLst>
          </p:cNvPr>
          <p:cNvGrpSpPr/>
          <p:nvPr/>
        </p:nvGrpSpPr>
        <p:grpSpPr>
          <a:xfrm>
            <a:off x="1519237" y="905163"/>
            <a:ext cx="2322269" cy="2822775"/>
            <a:chOff x="1519237" y="905163"/>
            <a:chExt cx="2322269" cy="28227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BEAB02-4DA7-4B6A-95B2-17B037909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237" y="905163"/>
              <a:ext cx="2322269" cy="28227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67238E-FA44-4993-9DC3-BC751DF4D17C}"/>
                </a:ext>
              </a:extLst>
            </p:cNvPr>
            <p:cNvSpPr txBox="1"/>
            <p:nvPr/>
          </p:nvSpPr>
          <p:spPr>
            <a:xfrm>
              <a:off x="1712789" y="1774958"/>
              <a:ext cx="12080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Track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MPG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302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7E7DE8-F00F-4F82-BC70-4A4AC6EDE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61937"/>
            <a:ext cx="9315450" cy="633412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A8266E3-FCEA-4756-B1D7-4C648BC31D7A}"/>
              </a:ext>
            </a:extLst>
          </p:cNvPr>
          <p:cNvGrpSpPr/>
          <p:nvPr/>
        </p:nvGrpSpPr>
        <p:grpSpPr>
          <a:xfrm>
            <a:off x="1519237" y="905163"/>
            <a:ext cx="2322269" cy="2822775"/>
            <a:chOff x="1519237" y="905163"/>
            <a:chExt cx="2322269" cy="28227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D4032BB-A40E-4608-B5E6-26C64A882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237" y="905163"/>
              <a:ext cx="2322269" cy="28227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117837-F541-4886-9673-B79F65FCC1B1}"/>
                </a:ext>
              </a:extLst>
            </p:cNvPr>
            <p:cNvSpPr txBox="1"/>
            <p:nvPr/>
          </p:nvSpPr>
          <p:spPr>
            <a:xfrm>
              <a:off x="1712789" y="1774958"/>
              <a:ext cx="12080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Track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MPG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200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6A5D34B-4C50-410E-89DD-89FC3EFB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76212"/>
            <a:ext cx="9486900" cy="6505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7C205B-D137-4726-AC66-34C143EE9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905163"/>
            <a:ext cx="2322269" cy="2822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9FD40A-949B-4C35-88BB-718EF1AA6762}"/>
              </a:ext>
            </a:extLst>
          </p:cNvPr>
          <p:cNvSpPr txBox="1"/>
          <p:nvPr/>
        </p:nvSpPr>
        <p:spPr>
          <a:xfrm>
            <a:off x="1712789" y="1774958"/>
            <a:ext cx="120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Track </a:t>
            </a:r>
          </a:p>
          <a:p>
            <a:r>
              <a:rPr lang="en-US" sz="3600" dirty="0">
                <a:solidFill>
                  <a:schemeClr val="bg1"/>
                </a:solidFill>
              </a:rPr>
              <a:t>MPG</a:t>
            </a:r>
          </a:p>
        </p:txBody>
      </p:sp>
    </p:spTree>
    <p:extLst>
      <p:ext uri="{BB962C8B-B14F-4D97-AF65-F5344CB8AC3E}">
        <p14:creationId xmlns:p14="http://schemas.microsoft.com/office/powerpoint/2010/main" val="100242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0CD293-134F-4325-B829-82ADC2C9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28600"/>
            <a:ext cx="9429750" cy="6400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B3D66B-5F85-4EFF-928D-7FADF3238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905163"/>
            <a:ext cx="2322269" cy="2822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F0163C-90C8-4354-91B2-EAEF8477DA3D}"/>
              </a:ext>
            </a:extLst>
          </p:cNvPr>
          <p:cNvSpPr txBox="1"/>
          <p:nvPr/>
        </p:nvSpPr>
        <p:spPr>
          <a:xfrm>
            <a:off x="1712789" y="1774958"/>
            <a:ext cx="120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Track </a:t>
            </a:r>
          </a:p>
          <a:p>
            <a:r>
              <a:rPr lang="en-US" sz="3600" dirty="0">
                <a:solidFill>
                  <a:schemeClr val="bg1"/>
                </a:solidFill>
              </a:rPr>
              <a:t>MPG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153B2D-5946-417D-AF87-809228315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102955"/>
              </p:ext>
            </p:extLst>
          </p:nvPr>
        </p:nvGraphicFramePr>
        <p:xfrm>
          <a:off x="5005754" y="4363976"/>
          <a:ext cx="4577860" cy="575310"/>
        </p:xfrm>
        <a:graphic>
          <a:graphicData uri="http://schemas.openxmlformats.org/drawingml/2006/table">
            <a:tbl>
              <a:tblPr/>
              <a:tblGrid>
                <a:gridCol w="1067754">
                  <a:extLst>
                    <a:ext uri="{9D8B030D-6E8A-4147-A177-3AD203B41FA5}">
                      <a16:colId xmlns:a16="http://schemas.microsoft.com/office/drawing/2014/main" val="3314999474"/>
                    </a:ext>
                  </a:extLst>
                </a:gridCol>
                <a:gridCol w="1177833">
                  <a:extLst>
                    <a:ext uri="{9D8B030D-6E8A-4147-A177-3AD203B41FA5}">
                      <a16:colId xmlns:a16="http://schemas.microsoft.com/office/drawing/2014/main" val="2399149735"/>
                    </a:ext>
                  </a:extLst>
                </a:gridCol>
                <a:gridCol w="1067754">
                  <a:extLst>
                    <a:ext uri="{9D8B030D-6E8A-4147-A177-3AD203B41FA5}">
                      <a16:colId xmlns:a16="http://schemas.microsoft.com/office/drawing/2014/main" val="4061020030"/>
                    </a:ext>
                  </a:extLst>
                </a:gridCol>
                <a:gridCol w="1264519">
                  <a:extLst>
                    <a:ext uri="{9D8B030D-6E8A-4147-A177-3AD203B41FA5}">
                      <a16:colId xmlns:a16="http://schemas.microsoft.com/office/drawing/2014/main" val="164035188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96A5AB"/>
                          </a:solidFill>
                          <a:effectLst/>
                          <a:latin typeface="Calibri" panose="020F0502020204030204" pitchFamily="34" charset="0"/>
                        </a:rPr>
                        <a:t>Your Vehicle MPG 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96A5AB"/>
                          </a:solidFill>
                          <a:effectLst/>
                          <a:latin typeface="Calibri" panose="020F0502020204030204" pitchFamily="34" charset="0"/>
                        </a:rPr>
                        <a:t>  Total Gallons Used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96A5AB"/>
                          </a:solidFill>
                          <a:effectLst/>
                          <a:latin typeface="Calibri" panose="020F0502020204030204" pitchFamily="34" charset="0"/>
                        </a:rPr>
                        <a:t>Total Miles Driven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96A5AB"/>
                          </a:solidFill>
                          <a:effectLst/>
                          <a:latin typeface="Calibri" panose="020F0502020204030204" pitchFamily="34" charset="0"/>
                        </a:rPr>
                        <a:t>Total Amount Spent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8814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alibri" panose="020F0502020204030204" pitchFamily="34" charset="0"/>
                        </a:rPr>
                        <a:t>138.56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alibri" panose="020F0502020204030204" pitchFamily="34" charset="0"/>
                        </a:rPr>
                        <a:t>11020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alibri" panose="020F0502020204030204" pitchFamily="34" charset="0"/>
                        </a:rPr>
                        <a:t>165.56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1262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C530EB-F290-4766-BCF4-E834CDCA5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02068"/>
              </p:ext>
            </p:extLst>
          </p:nvPr>
        </p:nvGraphicFramePr>
        <p:xfrm>
          <a:off x="5005754" y="5290099"/>
          <a:ext cx="4577860" cy="575310"/>
        </p:xfrm>
        <a:graphic>
          <a:graphicData uri="http://schemas.openxmlformats.org/drawingml/2006/table">
            <a:tbl>
              <a:tblPr/>
              <a:tblGrid>
                <a:gridCol w="1067754">
                  <a:extLst>
                    <a:ext uri="{9D8B030D-6E8A-4147-A177-3AD203B41FA5}">
                      <a16:colId xmlns:a16="http://schemas.microsoft.com/office/drawing/2014/main" val="3314999474"/>
                    </a:ext>
                  </a:extLst>
                </a:gridCol>
                <a:gridCol w="1177833">
                  <a:extLst>
                    <a:ext uri="{9D8B030D-6E8A-4147-A177-3AD203B41FA5}">
                      <a16:colId xmlns:a16="http://schemas.microsoft.com/office/drawing/2014/main" val="2399149735"/>
                    </a:ext>
                  </a:extLst>
                </a:gridCol>
                <a:gridCol w="1067754">
                  <a:extLst>
                    <a:ext uri="{9D8B030D-6E8A-4147-A177-3AD203B41FA5}">
                      <a16:colId xmlns:a16="http://schemas.microsoft.com/office/drawing/2014/main" val="4061020030"/>
                    </a:ext>
                  </a:extLst>
                </a:gridCol>
                <a:gridCol w="1264519">
                  <a:extLst>
                    <a:ext uri="{9D8B030D-6E8A-4147-A177-3AD203B41FA5}">
                      <a16:colId xmlns:a16="http://schemas.microsoft.com/office/drawing/2014/main" val="164035188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96A5AB"/>
                          </a:solidFill>
                          <a:effectLst/>
                          <a:latin typeface="Calibri" panose="020F0502020204030204" pitchFamily="34" charset="0"/>
                        </a:rPr>
                        <a:t>User Vehicle MPG 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6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96A5AB"/>
                          </a:solidFill>
                          <a:effectLst/>
                          <a:latin typeface="Calibri" panose="020F0502020204030204" pitchFamily="34" charset="0"/>
                        </a:rPr>
                        <a:t>  Total Amount Spent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96A5AB"/>
                          </a:solidFill>
                          <a:effectLst/>
                          <a:latin typeface="Calibri" panose="020F0502020204030204" pitchFamily="34" charset="0"/>
                        </a:rPr>
                        <a:t>Avg. City Proportion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96A5AB"/>
                          </a:solidFill>
                          <a:effectLst/>
                          <a:latin typeface="Calibri" panose="020F0502020204030204" pitchFamily="34" charset="0"/>
                        </a:rPr>
                        <a:t>Avg. Highway Proportion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8814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alibri" panose="020F0502020204030204" pitchFamily="34" charset="0"/>
                        </a:rPr>
                        <a:t>68.96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alibri" panose="020F0502020204030204" pitchFamily="34" charset="0"/>
                        </a:rPr>
                        <a:t>465.42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alibri" panose="020F0502020204030204" pitchFamily="34" charset="0"/>
                        </a:rPr>
                        <a:t>59.95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alibri" panose="020F0502020204030204" pitchFamily="34" charset="0"/>
                        </a:rPr>
                        <a:t>40.05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126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56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250</Words>
  <Application>Microsoft Office PowerPoint</Application>
  <PresentationFormat>Widescreen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Aishani Sood</dc:creator>
  <cp:lastModifiedBy>Aishani Sood</cp:lastModifiedBy>
  <cp:revision>33</cp:revision>
  <dcterms:created xsi:type="dcterms:W3CDTF">2020-03-13T19:19:05Z</dcterms:created>
  <dcterms:modified xsi:type="dcterms:W3CDTF">2020-03-16T02:44:30Z</dcterms:modified>
</cp:coreProperties>
</file>