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0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11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7" r:id="rId4"/>
  </p:sldMasterIdLst>
  <p:notesMasterIdLst>
    <p:notesMasterId r:id="rId23"/>
  </p:notesMasterIdLst>
  <p:handoutMasterIdLst>
    <p:handoutMasterId r:id="rId24"/>
  </p:handoutMasterIdLst>
  <p:sldIdLst>
    <p:sldId id="258" r:id="rId5"/>
    <p:sldId id="284" r:id="rId6"/>
    <p:sldId id="261" r:id="rId7"/>
    <p:sldId id="286" r:id="rId8"/>
    <p:sldId id="262" r:id="rId9"/>
    <p:sldId id="263" r:id="rId10"/>
    <p:sldId id="264" r:id="rId11"/>
    <p:sldId id="287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91" r:id="rId20"/>
    <p:sldId id="274" r:id="rId21"/>
    <p:sldId id="290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39" autoAdjust="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50" d="100"/>
          <a:sy n="50" d="100"/>
        </p:scale>
        <p:origin x="3403" y="33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MNC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Nationalcompany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Nationalcompany.csv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StartUp.csv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D:\StartUp.csv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[MNC.csv]Sheet1!PivotTable1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Top</a:t>
            </a:r>
            <a:r>
              <a:rPr lang="en-US" baseline="0" dirty="0"/>
              <a:t> 10 MNC Categories in Kolkata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Sheet1!$A$4:$A$15</c:f>
              <c:strCache>
                <c:ptCount val="11"/>
                <c:pt idx="0">
                  <c:v>Business park</c:v>
                </c:pt>
                <c:pt idx="1">
                  <c:v>Chemical Manufacturer</c:v>
                </c:pt>
                <c:pt idx="2">
                  <c:v>Chemical plant</c:v>
                </c:pt>
                <c:pt idx="3">
                  <c:v>Corporate office</c:v>
                </c:pt>
                <c:pt idx="4">
                  <c:v>Industrial equipment supplier</c:v>
                </c:pt>
                <c:pt idx="5">
                  <c:v>Manufacturer</c:v>
                </c:pt>
                <c:pt idx="6">
                  <c:v>Power station</c:v>
                </c:pt>
                <c:pt idx="7">
                  <c:v>Real Estate Builders &amp; Construction Company</c:v>
                </c:pt>
                <c:pt idx="8">
                  <c:v>Software company</c:v>
                </c:pt>
                <c:pt idx="9">
                  <c:v>Website designer</c:v>
                </c:pt>
                <c:pt idx="10">
                  <c:v>other</c:v>
                </c:pt>
              </c:strCache>
            </c:strRef>
          </c:cat>
          <c:val>
            <c:numRef>
              <c:f>Sheet1!$B$4:$B$15</c:f>
              <c:numCache>
                <c:formatCode>General</c:formatCode>
                <c:ptCount val="11"/>
                <c:pt idx="0">
                  <c:v>3</c:v>
                </c:pt>
                <c:pt idx="1">
                  <c:v>3</c:v>
                </c:pt>
                <c:pt idx="2">
                  <c:v>5</c:v>
                </c:pt>
                <c:pt idx="3">
                  <c:v>40</c:v>
                </c:pt>
                <c:pt idx="4">
                  <c:v>3</c:v>
                </c:pt>
                <c:pt idx="5">
                  <c:v>28</c:v>
                </c:pt>
                <c:pt idx="6">
                  <c:v>3</c:v>
                </c:pt>
                <c:pt idx="7">
                  <c:v>11</c:v>
                </c:pt>
                <c:pt idx="8">
                  <c:v>68</c:v>
                </c:pt>
                <c:pt idx="9">
                  <c:v>4</c:v>
                </c:pt>
                <c:pt idx="10">
                  <c:v>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B07-4FB8-BEE6-8AD1D7EBD3AF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267073920"/>
        <c:axId val="2112718496"/>
      </c:barChart>
      <c:catAx>
        <c:axId val="12670739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2718496"/>
        <c:crosses val="autoZero"/>
        <c:auto val="1"/>
        <c:lblAlgn val="ctr"/>
        <c:lblOffset val="100"/>
        <c:noMultiLvlLbl val="0"/>
      </c:catAx>
      <c:valAx>
        <c:axId val="21127184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670739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[Nationalcompany.csv]Sheet1!PivotTable1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National Companies</a:t>
            </a:r>
            <a:r>
              <a:rPr lang="en-US" baseline="0"/>
              <a:t> In West Bengal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Sheet1!$A$4:$A$12</c:f>
              <c:strCache>
                <c:ptCount val="8"/>
                <c:pt idx="0">
                  <c:v>ASANSOL</c:v>
                </c:pt>
                <c:pt idx="1">
                  <c:v>DURGAPUR</c:v>
                </c:pt>
                <c:pt idx="2">
                  <c:v>HALDIA</c:v>
                </c:pt>
                <c:pt idx="3">
                  <c:v>HOOGLY</c:v>
                </c:pt>
                <c:pt idx="4">
                  <c:v>HOWRAH</c:v>
                </c:pt>
                <c:pt idx="5">
                  <c:v>KHARAGPUR</c:v>
                </c:pt>
                <c:pt idx="6">
                  <c:v>KOLKATA</c:v>
                </c:pt>
                <c:pt idx="7">
                  <c:v>SILIGURI</c:v>
                </c:pt>
              </c:strCache>
            </c:strRef>
          </c:cat>
          <c:val>
            <c:numRef>
              <c:f>Sheet1!$B$4:$B$12</c:f>
              <c:numCache>
                <c:formatCode>General</c:formatCode>
                <c:ptCount val="8"/>
                <c:pt idx="0">
                  <c:v>37</c:v>
                </c:pt>
                <c:pt idx="1">
                  <c:v>41</c:v>
                </c:pt>
                <c:pt idx="2">
                  <c:v>55</c:v>
                </c:pt>
                <c:pt idx="3">
                  <c:v>8</c:v>
                </c:pt>
                <c:pt idx="4">
                  <c:v>49</c:v>
                </c:pt>
                <c:pt idx="5">
                  <c:v>25</c:v>
                </c:pt>
                <c:pt idx="6">
                  <c:v>124</c:v>
                </c:pt>
                <c:pt idx="7">
                  <c:v>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1C3-4237-9F5E-C166D18D93B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679874527"/>
        <c:axId val="893911487"/>
      </c:barChart>
      <c:catAx>
        <c:axId val="67987452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93911487"/>
        <c:crosses val="autoZero"/>
        <c:auto val="1"/>
        <c:lblAlgn val="ctr"/>
        <c:lblOffset val="100"/>
        <c:noMultiLvlLbl val="0"/>
      </c:catAx>
      <c:valAx>
        <c:axId val="893911487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67987452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[Nationalcompany.csv]Sheet1!PivotTable2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Company Categories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Sheet1!$C$32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Sheet1!$B$33:$B$47</c:f>
              <c:strCache>
                <c:ptCount val="14"/>
                <c:pt idx="0">
                  <c:v>Bearing supplier</c:v>
                </c:pt>
                <c:pt idx="1">
                  <c:v>Corporate office</c:v>
                </c:pt>
                <c:pt idx="2">
                  <c:v>Electronics store</c:v>
                </c:pt>
                <c:pt idx="3">
                  <c:v>Hardware store</c:v>
                </c:pt>
                <c:pt idx="4">
                  <c:v>Insurance company</c:v>
                </c:pt>
                <c:pt idx="5">
                  <c:v>Lumber store</c:v>
                </c:pt>
                <c:pt idx="6">
                  <c:v>Manufacturer</c:v>
                </c:pt>
                <c:pt idx="7">
                  <c:v>Pharmaceutical company</c:v>
                </c:pt>
                <c:pt idx="8">
                  <c:v>Plastic fabrication company</c:v>
                </c:pt>
                <c:pt idx="9">
                  <c:v>Power station</c:v>
                </c:pt>
                <c:pt idx="10">
                  <c:v>PVC industry</c:v>
                </c:pt>
                <c:pt idx="11">
                  <c:v>Real Estate Builders &amp; Construction Company</c:v>
                </c:pt>
                <c:pt idx="12">
                  <c:v>Software company</c:v>
                </c:pt>
                <c:pt idx="13">
                  <c:v>Steel fabricator</c:v>
                </c:pt>
              </c:strCache>
            </c:strRef>
          </c:cat>
          <c:val>
            <c:numRef>
              <c:f>Sheet1!$C$33:$C$47</c:f>
              <c:numCache>
                <c:formatCode>General</c:formatCode>
                <c:ptCount val="14"/>
                <c:pt idx="0">
                  <c:v>6</c:v>
                </c:pt>
                <c:pt idx="1">
                  <c:v>12</c:v>
                </c:pt>
                <c:pt idx="2">
                  <c:v>5</c:v>
                </c:pt>
                <c:pt idx="3">
                  <c:v>5</c:v>
                </c:pt>
                <c:pt idx="4">
                  <c:v>22</c:v>
                </c:pt>
                <c:pt idx="5">
                  <c:v>5</c:v>
                </c:pt>
                <c:pt idx="6">
                  <c:v>84</c:v>
                </c:pt>
                <c:pt idx="7">
                  <c:v>8</c:v>
                </c:pt>
                <c:pt idx="8">
                  <c:v>6</c:v>
                </c:pt>
                <c:pt idx="9">
                  <c:v>7</c:v>
                </c:pt>
                <c:pt idx="10">
                  <c:v>5</c:v>
                </c:pt>
                <c:pt idx="11">
                  <c:v>5</c:v>
                </c:pt>
                <c:pt idx="12">
                  <c:v>5</c:v>
                </c:pt>
                <c:pt idx="1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A72-427F-AC2D-95F9C19D79DC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884174175"/>
        <c:axId val="677661279"/>
      </c:barChart>
      <c:catAx>
        <c:axId val="88417417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77661279"/>
        <c:crosses val="autoZero"/>
        <c:auto val="1"/>
        <c:lblAlgn val="ctr"/>
        <c:lblOffset val="100"/>
        <c:noMultiLvlLbl val="0"/>
      </c:catAx>
      <c:valAx>
        <c:axId val="677661279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88417417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[StartUp.csv]Sheet1!PivotTable1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StartUp in Different Cities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Sheet1!$A$2:$A$12</c:f>
              <c:strCache>
                <c:ptCount val="10"/>
                <c:pt idx="0">
                  <c:v>Asansol</c:v>
                </c:pt>
                <c:pt idx="1">
                  <c:v>Darjeeling</c:v>
                </c:pt>
                <c:pt idx="2">
                  <c:v>Durgapur</c:v>
                </c:pt>
                <c:pt idx="3">
                  <c:v>Haldia</c:v>
                </c:pt>
                <c:pt idx="4">
                  <c:v>Hoogly</c:v>
                </c:pt>
                <c:pt idx="5">
                  <c:v>Howrah</c:v>
                </c:pt>
                <c:pt idx="6">
                  <c:v>Kharagpur</c:v>
                </c:pt>
                <c:pt idx="7">
                  <c:v>Kolkata</c:v>
                </c:pt>
                <c:pt idx="8">
                  <c:v>Raniganj</c:v>
                </c:pt>
                <c:pt idx="9">
                  <c:v>Siliguri</c:v>
                </c:pt>
              </c:strCache>
            </c:strRef>
          </c:cat>
          <c:val>
            <c:numRef>
              <c:f>Sheet1!$B$2:$B$12</c:f>
              <c:numCache>
                <c:formatCode>General</c:formatCode>
                <c:ptCount val="10"/>
                <c:pt idx="0">
                  <c:v>9</c:v>
                </c:pt>
                <c:pt idx="1">
                  <c:v>6</c:v>
                </c:pt>
                <c:pt idx="2">
                  <c:v>74</c:v>
                </c:pt>
                <c:pt idx="3">
                  <c:v>13</c:v>
                </c:pt>
                <c:pt idx="4">
                  <c:v>9</c:v>
                </c:pt>
                <c:pt idx="5">
                  <c:v>18</c:v>
                </c:pt>
                <c:pt idx="6">
                  <c:v>23</c:v>
                </c:pt>
                <c:pt idx="7">
                  <c:v>120</c:v>
                </c:pt>
                <c:pt idx="8">
                  <c:v>28</c:v>
                </c:pt>
                <c:pt idx="9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419-4536-8343-9D853B34A75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420393856"/>
        <c:axId val="419689712"/>
      </c:barChart>
      <c:catAx>
        <c:axId val="4203938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9689712"/>
        <c:crosses val="autoZero"/>
        <c:auto val="1"/>
        <c:lblAlgn val="ctr"/>
        <c:lblOffset val="100"/>
        <c:noMultiLvlLbl val="0"/>
      </c:catAx>
      <c:valAx>
        <c:axId val="419689712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4203938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[StartUp.csv]Sheet1!PivotTable6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Top 5</a:t>
            </a:r>
            <a:r>
              <a:rPr lang="en-US" baseline="0"/>
              <a:t> Startup categories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Sheet1!$C$30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Sheet1!$B$31:$B$36</c:f>
              <c:strCache>
                <c:ptCount val="5"/>
                <c:pt idx="0">
                  <c:v>Corporate office</c:v>
                </c:pt>
                <c:pt idx="1">
                  <c:v>Manufacturer</c:v>
                </c:pt>
                <c:pt idx="2">
                  <c:v>Pharmaceutical company</c:v>
                </c:pt>
                <c:pt idx="3">
                  <c:v>Software company</c:v>
                </c:pt>
                <c:pt idx="4">
                  <c:v>Website designer</c:v>
                </c:pt>
              </c:strCache>
            </c:strRef>
          </c:cat>
          <c:val>
            <c:numRef>
              <c:f>Sheet1!$C$31:$C$36</c:f>
              <c:numCache>
                <c:formatCode>General</c:formatCode>
                <c:ptCount val="5"/>
                <c:pt idx="0">
                  <c:v>61</c:v>
                </c:pt>
                <c:pt idx="1">
                  <c:v>29</c:v>
                </c:pt>
                <c:pt idx="2">
                  <c:v>10</c:v>
                </c:pt>
                <c:pt idx="3">
                  <c:v>43</c:v>
                </c:pt>
                <c:pt idx="4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30E-4B5B-BB10-2288E2E269C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33714320"/>
        <c:axId val="764412992"/>
      </c:barChart>
      <c:catAx>
        <c:axId val="6337143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64412992"/>
        <c:crosses val="autoZero"/>
        <c:auto val="1"/>
        <c:lblAlgn val="ctr"/>
        <c:lblOffset val="100"/>
        <c:noMultiLvlLbl val="0"/>
      </c:catAx>
      <c:valAx>
        <c:axId val="7644129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37143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187127D-E7A7-455E-93D3-1EAC1DAB5C83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0B54B875-7D75-439A-96AC-0B6B0E0F9027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IN" b="0" i="0" dirty="0"/>
            <a:t>Education</a:t>
          </a:r>
          <a:endParaRPr lang="en-US" dirty="0"/>
        </a:p>
      </dgm:t>
    </dgm:pt>
    <dgm:pt modelId="{E10A52C8-AA57-46D3-B7CE-50C51AD1F38B}" type="parTrans" cxnId="{2D027D54-0797-4CE1-8646-E3A6F4D7AE6C}">
      <dgm:prSet/>
      <dgm:spPr/>
      <dgm:t>
        <a:bodyPr/>
        <a:lstStyle/>
        <a:p>
          <a:endParaRPr lang="en-US"/>
        </a:p>
      </dgm:t>
    </dgm:pt>
    <dgm:pt modelId="{6BB7D5D8-B58C-4639-AB04-F3323C9E3D5A}" type="sibTrans" cxnId="{2D027D54-0797-4CE1-8646-E3A6F4D7AE6C}">
      <dgm:prSet/>
      <dgm:spPr/>
      <dgm:t>
        <a:bodyPr/>
        <a:lstStyle/>
        <a:p>
          <a:endParaRPr lang="en-US"/>
        </a:p>
      </dgm:t>
    </dgm:pt>
    <dgm:pt modelId="{F342216F-FBF1-41D7-919C-7049CA20572C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IN" b="0" i="0" dirty="0"/>
            <a:t>Healthcare and pharmaceuticals</a:t>
          </a:r>
        </a:p>
        <a:p>
          <a:pPr>
            <a:lnSpc>
              <a:spcPct val="100000"/>
            </a:lnSpc>
            <a:defRPr cap="all"/>
          </a:pPr>
          <a:endParaRPr lang="en-US" dirty="0"/>
        </a:p>
      </dgm:t>
    </dgm:pt>
    <dgm:pt modelId="{458C9A33-97A5-4CBB-B140-5648BC39D963}" type="parTrans" cxnId="{3D238423-40A9-4D99-B54D-A2855A3DA7BF}">
      <dgm:prSet/>
      <dgm:spPr/>
      <dgm:t>
        <a:bodyPr/>
        <a:lstStyle/>
        <a:p>
          <a:endParaRPr lang="en-US"/>
        </a:p>
      </dgm:t>
    </dgm:pt>
    <dgm:pt modelId="{4264E9A9-DAC3-427B-8E9E-0073816BE51F}" type="sibTrans" cxnId="{3D238423-40A9-4D99-B54D-A2855A3DA7BF}">
      <dgm:prSet/>
      <dgm:spPr/>
      <dgm:t>
        <a:bodyPr/>
        <a:lstStyle/>
        <a:p>
          <a:endParaRPr lang="en-US"/>
        </a:p>
      </dgm:t>
    </dgm:pt>
    <dgm:pt modelId="{89123716-B84D-436A-B032-220B2B9CADDC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IN" b="0" i="0" dirty="0"/>
            <a:t>IT and technology</a:t>
          </a:r>
          <a:endParaRPr lang="en-US" dirty="0"/>
        </a:p>
      </dgm:t>
    </dgm:pt>
    <dgm:pt modelId="{A99727AF-82D3-4448-923F-255E12D7C9BC}" type="parTrans" cxnId="{4160E90A-0E10-4739-BB63-163659A712F0}">
      <dgm:prSet/>
      <dgm:spPr/>
      <dgm:t>
        <a:bodyPr/>
        <a:lstStyle/>
        <a:p>
          <a:endParaRPr lang="en-US"/>
        </a:p>
      </dgm:t>
    </dgm:pt>
    <dgm:pt modelId="{79535D29-4C9A-449D-A727-B90BC51637B7}" type="sibTrans" cxnId="{4160E90A-0E10-4739-BB63-163659A712F0}">
      <dgm:prSet/>
      <dgm:spPr/>
      <dgm:t>
        <a:bodyPr/>
        <a:lstStyle/>
        <a:p>
          <a:endParaRPr lang="en-US"/>
        </a:p>
      </dgm:t>
    </dgm:pt>
    <dgm:pt modelId="{BD4CDB43-353E-4B02-B096-C95F07496D3C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IN" b="0" i="0" dirty="0"/>
            <a:t>Manufacturing</a:t>
          </a:r>
          <a:endParaRPr lang="en-US" dirty="0"/>
        </a:p>
      </dgm:t>
    </dgm:pt>
    <dgm:pt modelId="{50B9826E-03A9-4BEC-83AF-4FE3EC5546B9}" type="parTrans" cxnId="{0560C2CF-2867-4C41-9B84-C43B49A1EFCF}">
      <dgm:prSet/>
      <dgm:spPr/>
      <dgm:t>
        <a:bodyPr/>
        <a:lstStyle/>
        <a:p>
          <a:endParaRPr lang="en-US"/>
        </a:p>
      </dgm:t>
    </dgm:pt>
    <dgm:pt modelId="{F766CB66-C9FA-4DBA-A25A-4A827F70313C}" type="sibTrans" cxnId="{0560C2CF-2867-4C41-9B84-C43B49A1EFCF}">
      <dgm:prSet/>
      <dgm:spPr/>
      <dgm:t>
        <a:bodyPr/>
        <a:lstStyle/>
        <a:p>
          <a:endParaRPr lang="en-US"/>
        </a:p>
      </dgm:t>
    </dgm:pt>
    <dgm:pt modelId="{03357AA3-34FD-4084-981B-4888AF7A877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IN" b="0" i="0" dirty="0"/>
            <a:t>Engineering and construction</a:t>
          </a:r>
        </a:p>
        <a:p>
          <a:pPr>
            <a:lnSpc>
              <a:spcPct val="100000"/>
            </a:lnSpc>
            <a:defRPr cap="all"/>
          </a:pPr>
          <a:endParaRPr lang="en-US" dirty="0"/>
        </a:p>
      </dgm:t>
    </dgm:pt>
    <dgm:pt modelId="{808A9C68-B161-452E-964F-0C64CF06ACB9}" type="parTrans" cxnId="{3339A85E-8A17-474A-9625-A3A8050AE3F3}">
      <dgm:prSet/>
      <dgm:spPr/>
      <dgm:t>
        <a:bodyPr/>
        <a:lstStyle/>
        <a:p>
          <a:endParaRPr lang="en-US"/>
        </a:p>
      </dgm:t>
    </dgm:pt>
    <dgm:pt modelId="{E46BB54B-28C9-4098-8BD7-9DBBCB69561D}" type="sibTrans" cxnId="{3339A85E-8A17-474A-9625-A3A8050AE3F3}">
      <dgm:prSet/>
      <dgm:spPr/>
      <dgm:t>
        <a:bodyPr/>
        <a:lstStyle/>
        <a:p>
          <a:endParaRPr lang="en-US"/>
        </a:p>
      </dgm:t>
    </dgm:pt>
    <dgm:pt modelId="{D8316F63-CE47-407B-9DCB-E8FEC91F0742}" type="pres">
      <dgm:prSet presAssocID="{1187127D-E7A7-455E-93D3-1EAC1DAB5C83}" presName="root" presStyleCnt="0">
        <dgm:presLayoutVars>
          <dgm:dir/>
          <dgm:resizeHandles val="exact"/>
        </dgm:presLayoutVars>
      </dgm:prSet>
      <dgm:spPr/>
    </dgm:pt>
    <dgm:pt modelId="{AE2471DD-AEF0-46AC-AE4E-4047B474E634}" type="pres">
      <dgm:prSet presAssocID="{0B54B875-7D75-439A-96AC-0B6B0E0F9027}" presName="compNode" presStyleCnt="0"/>
      <dgm:spPr/>
    </dgm:pt>
    <dgm:pt modelId="{6A28B40A-85CB-44CF-9E81-3063936285E3}" type="pres">
      <dgm:prSet presAssocID="{0B54B875-7D75-439A-96AC-0B6B0E0F9027}" presName="iconBgRect" presStyleLbl="bgShp" presStyleIdx="0" presStyleCnt="5"/>
      <dgm:spPr/>
    </dgm:pt>
    <dgm:pt modelId="{005524FB-3A0E-4BA5-B04E-59FC2E252AEB}" type="pres">
      <dgm:prSet presAssocID="{0B54B875-7D75-439A-96AC-0B6B0E0F9027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Book"/>
        </a:ext>
      </dgm:extLst>
    </dgm:pt>
    <dgm:pt modelId="{10E3AB85-F629-46B7-9081-FC073256C023}" type="pres">
      <dgm:prSet presAssocID="{0B54B875-7D75-439A-96AC-0B6B0E0F9027}" presName="spaceRect" presStyleCnt="0"/>
      <dgm:spPr/>
    </dgm:pt>
    <dgm:pt modelId="{1A451185-6747-4E77-A3B3-9CCD7AC625EB}" type="pres">
      <dgm:prSet presAssocID="{0B54B875-7D75-439A-96AC-0B6B0E0F9027}" presName="textRect" presStyleLbl="revTx" presStyleIdx="0" presStyleCnt="5">
        <dgm:presLayoutVars>
          <dgm:chMax val="1"/>
          <dgm:chPref val="1"/>
        </dgm:presLayoutVars>
      </dgm:prSet>
      <dgm:spPr/>
    </dgm:pt>
    <dgm:pt modelId="{BD8992B9-B7CC-44F7-8E17-FEAD75D73260}" type="pres">
      <dgm:prSet presAssocID="{6BB7D5D8-B58C-4639-AB04-F3323C9E3D5A}" presName="sibTrans" presStyleCnt="0"/>
      <dgm:spPr/>
    </dgm:pt>
    <dgm:pt modelId="{4A705C56-DCC9-4BDC-963E-E3C1A32B8124}" type="pres">
      <dgm:prSet presAssocID="{F342216F-FBF1-41D7-919C-7049CA20572C}" presName="compNode" presStyleCnt="0"/>
      <dgm:spPr/>
    </dgm:pt>
    <dgm:pt modelId="{C4618682-3912-4E72-999D-4BF5CD06322D}" type="pres">
      <dgm:prSet presAssocID="{F342216F-FBF1-41D7-919C-7049CA20572C}" presName="iconBgRect" presStyleLbl="bgShp" presStyleIdx="1" presStyleCnt="5"/>
      <dgm:spPr/>
    </dgm:pt>
    <dgm:pt modelId="{172F9AEA-3377-4AFB-BDDB-45672D648ACC}" type="pres">
      <dgm:prSet presAssocID="{F342216F-FBF1-41D7-919C-7049CA20572C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7C97D28A-6337-4BD4-88DA-E386C94E58EA}" type="pres">
      <dgm:prSet presAssocID="{F342216F-FBF1-41D7-919C-7049CA20572C}" presName="spaceRect" presStyleCnt="0"/>
      <dgm:spPr/>
    </dgm:pt>
    <dgm:pt modelId="{7CEA8AF0-CDCB-4FBD-8FCB-A8EECB922CE0}" type="pres">
      <dgm:prSet presAssocID="{F342216F-FBF1-41D7-919C-7049CA20572C}" presName="textRect" presStyleLbl="revTx" presStyleIdx="1" presStyleCnt="5">
        <dgm:presLayoutVars>
          <dgm:chMax val="1"/>
          <dgm:chPref val="1"/>
        </dgm:presLayoutVars>
      </dgm:prSet>
      <dgm:spPr/>
    </dgm:pt>
    <dgm:pt modelId="{92A8B23C-69B8-4E96-B33F-BB2C249D15FB}" type="pres">
      <dgm:prSet presAssocID="{4264E9A9-DAC3-427B-8E9E-0073816BE51F}" presName="sibTrans" presStyleCnt="0"/>
      <dgm:spPr/>
    </dgm:pt>
    <dgm:pt modelId="{D938C496-9BEF-45FE-B395-F2557FB65E88}" type="pres">
      <dgm:prSet presAssocID="{89123716-B84D-436A-B032-220B2B9CADDC}" presName="compNode" presStyleCnt="0"/>
      <dgm:spPr/>
    </dgm:pt>
    <dgm:pt modelId="{1F290E81-B7E4-40F0-A220-DB97594D9AE3}" type="pres">
      <dgm:prSet presAssocID="{89123716-B84D-436A-B032-220B2B9CADDC}" presName="iconBgRect" presStyleLbl="bgShp" presStyleIdx="2" presStyleCnt="5"/>
      <dgm:spPr/>
    </dgm:pt>
    <dgm:pt modelId="{9FDBD919-83B2-43D2-B22A-C1D340DD896A}" type="pres">
      <dgm:prSet presAssocID="{89123716-B84D-436A-B032-220B2B9CADDC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448386B8-992B-4E81-92FA-A2A8D3DE4E53}" type="pres">
      <dgm:prSet presAssocID="{89123716-B84D-436A-B032-220B2B9CADDC}" presName="spaceRect" presStyleCnt="0"/>
      <dgm:spPr/>
    </dgm:pt>
    <dgm:pt modelId="{3F410A1B-B3E5-49A9-AA89-AAA8A26BCB24}" type="pres">
      <dgm:prSet presAssocID="{89123716-B84D-436A-B032-220B2B9CADDC}" presName="textRect" presStyleLbl="revTx" presStyleIdx="2" presStyleCnt="5">
        <dgm:presLayoutVars>
          <dgm:chMax val="1"/>
          <dgm:chPref val="1"/>
        </dgm:presLayoutVars>
      </dgm:prSet>
      <dgm:spPr/>
    </dgm:pt>
    <dgm:pt modelId="{AD0B658B-B50A-40EF-B4FE-7234C25616F8}" type="pres">
      <dgm:prSet presAssocID="{79535D29-4C9A-449D-A727-B90BC51637B7}" presName="sibTrans" presStyleCnt="0"/>
      <dgm:spPr/>
    </dgm:pt>
    <dgm:pt modelId="{CAC241F1-438C-4156-AE32-1C9D5A4592D9}" type="pres">
      <dgm:prSet presAssocID="{BD4CDB43-353E-4B02-B096-C95F07496D3C}" presName="compNode" presStyleCnt="0"/>
      <dgm:spPr/>
    </dgm:pt>
    <dgm:pt modelId="{17388459-6EB8-4F5E-BF5C-9EB4EB9F5789}" type="pres">
      <dgm:prSet presAssocID="{BD4CDB43-353E-4B02-B096-C95F07496D3C}" presName="iconBgRect" presStyleLbl="bgShp" presStyleIdx="3" presStyleCnt="5"/>
      <dgm:spPr/>
    </dgm:pt>
    <dgm:pt modelId="{958D9CF1-097F-4361-ABD4-11EB84ECFAE9}" type="pres">
      <dgm:prSet presAssocID="{BD4CDB43-353E-4B02-B096-C95F07496D3C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opping cart"/>
        </a:ext>
      </dgm:extLst>
    </dgm:pt>
    <dgm:pt modelId="{9B133744-2F9F-4D93-9D78-885476BC07F6}" type="pres">
      <dgm:prSet presAssocID="{BD4CDB43-353E-4B02-B096-C95F07496D3C}" presName="spaceRect" presStyleCnt="0"/>
      <dgm:spPr/>
    </dgm:pt>
    <dgm:pt modelId="{FE08D94C-0979-4A7E-9611-4E89C272E0B9}" type="pres">
      <dgm:prSet presAssocID="{BD4CDB43-353E-4B02-B096-C95F07496D3C}" presName="textRect" presStyleLbl="revTx" presStyleIdx="3" presStyleCnt="5">
        <dgm:presLayoutVars>
          <dgm:chMax val="1"/>
          <dgm:chPref val="1"/>
        </dgm:presLayoutVars>
      </dgm:prSet>
      <dgm:spPr/>
    </dgm:pt>
    <dgm:pt modelId="{D32C510A-6CA6-410D-A15E-1EF69D9DB601}" type="pres">
      <dgm:prSet presAssocID="{F766CB66-C9FA-4DBA-A25A-4A827F70313C}" presName="sibTrans" presStyleCnt="0"/>
      <dgm:spPr/>
    </dgm:pt>
    <dgm:pt modelId="{CC946639-4A2B-4307-8E5A-06D67A6E7DE4}" type="pres">
      <dgm:prSet presAssocID="{03357AA3-34FD-4084-981B-4888AF7A877E}" presName="compNode" presStyleCnt="0"/>
      <dgm:spPr/>
    </dgm:pt>
    <dgm:pt modelId="{21D2485F-A179-4312-960D-B04D23F73093}" type="pres">
      <dgm:prSet presAssocID="{03357AA3-34FD-4084-981B-4888AF7A877E}" presName="iconBgRect" presStyleLbl="bgShp" presStyleIdx="4" presStyleCnt="5"/>
      <dgm:spPr/>
    </dgm:pt>
    <dgm:pt modelId="{E71EB1C6-24EC-4328-9469-745343CCA869}" type="pres">
      <dgm:prSet presAssocID="{03357AA3-34FD-4084-981B-4888AF7A877E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ibbon"/>
        </a:ext>
      </dgm:extLst>
    </dgm:pt>
    <dgm:pt modelId="{284A2FFB-96C0-4491-838B-4F5E0ADB220A}" type="pres">
      <dgm:prSet presAssocID="{03357AA3-34FD-4084-981B-4888AF7A877E}" presName="spaceRect" presStyleCnt="0"/>
      <dgm:spPr/>
    </dgm:pt>
    <dgm:pt modelId="{1BA5D214-334E-4BA2-B451-DC551C28264B}" type="pres">
      <dgm:prSet presAssocID="{03357AA3-34FD-4084-981B-4888AF7A877E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4160E90A-0E10-4739-BB63-163659A712F0}" srcId="{1187127D-E7A7-455E-93D3-1EAC1DAB5C83}" destId="{89123716-B84D-436A-B032-220B2B9CADDC}" srcOrd="2" destOrd="0" parTransId="{A99727AF-82D3-4448-923F-255E12D7C9BC}" sibTransId="{79535D29-4C9A-449D-A727-B90BC51637B7}"/>
    <dgm:cxn modelId="{284BEB15-5C71-4905-A027-57797D994D65}" type="presOf" srcId="{F342216F-FBF1-41D7-919C-7049CA20572C}" destId="{7CEA8AF0-CDCB-4FBD-8FCB-A8EECB922CE0}" srcOrd="0" destOrd="0" presId="urn:microsoft.com/office/officeart/2018/5/layout/IconCircleLabelList"/>
    <dgm:cxn modelId="{665AB720-9620-4AC6-8DF1-9FB6CD014567}" type="presOf" srcId="{BD4CDB43-353E-4B02-B096-C95F07496D3C}" destId="{FE08D94C-0979-4A7E-9611-4E89C272E0B9}" srcOrd="0" destOrd="0" presId="urn:microsoft.com/office/officeart/2018/5/layout/IconCircleLabelList"/>
    <dgm:cxn modelId="{3D238423-40A9-4D99-B54D-A2855A3DA7BF}" srcId="{1187127D-E7A7-455E-93D3-1EAC1DAB5C83}" destId="{F342216F-FBF1-41D7-919C-7049CA20572C}" srcOrd="1" destOrd="0" parTransId="{458C9A33-97A5-4CBB-B140-5648BC39D963}" sibTransId="{4264E9A9-DAC3-427B-8E9E-0073816BE51F}"/>
    <dgm:cxn modelId="{D1F63E5B-71C3-4407-B69C-53CC2F17F251}" type="presOf" srcId="{0B54B875-7D75-439A-96AC-0B6B0E0F9027}" destId="{1A451185-6747-4E77-A3B3-9CCD7AC625EB}" srcOrd="0" destOrd="0" presId="urn:microsoft.com/office/officeart/2018/5/layout/IconCircleLabelList"/>
    <dgm:cxn modelId="{3339A85E-8A17-474A-9625-A3A8050AE3F3}" srcId="{1187127D-E7A7-455E-93D3-1EAC1DAB5C83}" destId="{03357AA3-34FD-4084-981B-4888AF7A877E}" srcOrd="4" destOrd="0" parTransId="{808A9C68-B161-452E-964F-0C64CF06ACB9}" sibTransId="{E46BB54B-28C9-4098-8BD7-9DBBCB69561D}"/>
    <dgm:cxn modelId="{945A7769-26D7-4812-8F59-B88B5CE7C0F3}" type="presOf" srcId="{03357AA3-34FD-4084-981B-4888AF7A877E}" destId="{1BA5D214-334E-4BA2-B451-DC551C28264B}" srcOrd="0" destOrd="0" presId="urn:microsoft.com/office/officeart/2018/5/layout/IconCircleLabelList"/>
    <dgm:cxn modelId="{2D027D54-0797-4CE1-8646-E3A6F4D7AE6C}" srcId="{1187127D-E7A7-455E-93D3-1EAC1DAB5C83}" destId="{0B54B875-7D75-439A-96AC-0B6B0E0F9027}" srcOrd="0" destOrd="0" parTransId="{E10A52C8-AA57-46D3-B7CE-50C51AD1F38B}" sibTransId="{6BB7D5D8-B58C-4639-AB04-F3323C9E3D5A}"/>
    <dgm:cxn modelId="{46799A86-856A-4949-AC18-96B169E2E058}" type="presOf" srcId="{1187127D-E7A7-455E-93D3-1EAC1DAB5C83}" destId="{D8316F63-CE47-407B-9DCB-E8FEC91F0742}" srcOrd="0" destOrd="0" presId="urn:microsoft.com/office/officeart/2018/5/layout/IconCircleLabelList"/>
    <dgm:cxn modelId="{0560C2CF-2867-4C41-9B84-C43B49A1EFCF}" srcId="{1187127D-E7A7-455E-93D3-1EAC1DAB5C83}" destId="{BD4CDB43-353E-4B02-B096-C95F07496D3C}" srcOrd="3" destOrd="0" parTransId="{50B9826E-03A9-4BEC-83AF-4FE3EC5546B9}" sibTransId="{F766CB66-C9FA-4DBA-A25A-4A827F70313C}"/>
    <dgm:cxn modelId="{3F295CDC-7471-482D-90A1-CAF76E95A10C}" type="presOf" srcId="{89123716-B84D-436A-B032-220B2B9CADDC}" destId="{3F410A1B-B3E5-49A9-AA89-AAA8A26BCB24}" srcOrd="0" destOrd="0" presId="urn:microsoft.com/office/officeart/2018/5/layout/IconCircleLabelList"/>
    <dgm:cxn modelId="{CC2717E0-B745-4FA0-BA9D-61935A040744}" type="presParOf" srcId="{D8316F63-CE47-407B-9DCB-E8FEC91F0742}" destId="{AE2471DD-AEF0-46AC-AE4E-4047B474E634}" srcOrd="0" destOrd="0" presId="urn:microsoft.com/office/officeart/2018/5/layout/IconCircleLabelList"/>
    <dgm:cxn modelId="{69E34C59-CEB5-4F65-8A99-276EFDDA7804}" type="presParOf" srcId="{AE2471DD-AEF0-46AC-AE4E-4047B474E634}" destId="{6A28B40A-85CB-44CF-9E81-3063936285E3}" srcOrd="0" destOrd="0" presId="urn:microsoft.com/office/officeart/2018/5/layout/IconCircleLabelList"/>
    <dgm:cxn modelId="{7FA62A85-3AE0-4230-8DEC-136FF67A2F75}" type="presParOf" srcId="{AE2471DD-AEF0-46AC-AE4E-4047B474E634}" destId="{005524FB-3A0E-4BA5-B04E-59FC2E252AEB}" srcOrd="1" destOrd="0" presId="urn:microsoft.com/office/officeart/2018/5/layout/IconCircleLabelList"/>
    <dgm:cxn modelId="{7CA4F707-4953-4BB7-8153-F387AA80FACC}" type="presParOf" srcId="{AE2471DD-AEF0-46AC-AE4E-4047B474E634}" destId="{10E3AB85-F629-46B7-9081-FC073256C023}" srcOrd="2" destOrd="0" presId="urn:microsoft.com/office/officeart/2018/5/layout/IconCircleLabelList"/>
    <dgm:cxn modelId="{2E91F802-C502-4DD3-B43A-1601D4FA9BC1}" type="presParOf" srcId="{AE2471DD-AEF0-46AC-AE4E-4047B474E634}" destId="{1A451185-6747-4E77-A3B3-9CCD7AC625EB}" srcOrd="3" destOrd="0" presId="urn:microsoft.com/office/officeart/2018/5/layout/IconCircleLabelList"/>
    <dgm:cxn modelId="{B4839D52-EE0B-4A8A-9C6D-7FD814118460}" type="presParOf" srcId="{D8316F63-CE47-407B-9DCB-E8FEC91F0742}" destId="{BD8992B9-B7CC-44F7-8E17-FEAD75D73260}" srcOrd="1" destOrd="0" presId="urn:microsoft.com/office/officeart/2018/5/layout/IconCircleLabelList"/>
    <dgm:cxn modelId="{FBD61538-10AA-4771-BB43-1A8DDA8B6D38}" type="presParOf" srcId="{D8316F63-CE47-407B-9DCB-E8FEC91F0742}" destId="{4A705C56-DCC9-4BDC-963E-E3C1A32B8124}" srcOrd="2" destOrd="0" presId="urn:microsoft.com/office/officeart/2018/5/layout/IconCircleLabelList"/>
    <dgm:cxn modelId="{F9E26C15-BFC6-4D29-9CB1-05963DCE45AF}" type="presParOf" srcId="{4A705C56-DCC9-4BDC-963E-E3C1A32B8124}" destId="{C4618682-3912-4E72-999D-4BF5CD06322D}" srcOrd="0" destOrd="0" presId="urn:microsoft.com/office/officeart/2018/5/layout/IconCircleLabelList"/>
    <dgm:cxn modelId="{EE54B73B-63D2-4205-B860-DF511475FABF}" type="presParOf" srcId="{4A705C56-DCC9-4BDC-963E-E3C1A32B8124}" destId="{172F9AEA-3377-4AFB-BDDB-45672D648ACC}" srcOrd="1" destOrd="0" presId="urn:microsoft.com/office/officeart/2018/5/layout/IconCircleLabelList"/>
    <dgm:cxn modelId="{E70A3D01-85AC-4556-B266-4E7847A9FEEC}" type="presParOf" srcId="{4A705C56-DCC9-4BDC-963E-E3C1A32B8124}" destId="{7C97D28A-6337-4BD4-88DA-E386C94E58EA}" srcOrd="2" destOrd="0" presId="urn:microsoft.com/office/officeart/2018/5/layout/IconCircleLabelList"/>
    <dgm:cxn modelId="{1D938727-B51F-4DB6-B47F-19DCB6B3B3E0}" type="presParOf" srcId="{4A705C56-DCC9-4BDC-963E-E3C1A32B8124}" destId="{7CEA8AF0-CDCB-4FBD-8FCB-A8EECB922CE0}" srcOrd="3" destOrd="0" presId="urn:microsoft.com/office/officeart/2018/5/layout/IconCircleLabelList"/>
    <dgm:cxn modelId="{C99FA575-863A-4F30-A66C-2AC2D9CDF739}" type="presParOf" srcId="{D8316F63-CE47-407B-9DCB-E8FEC91F0742}" destId="{92A8B23C-69B8-4E96-B33F-BB2C249D15FB}" srcOrd="3" destOrd="0" presId="urn:microsoft.com/office/officeart/2018/5/layout/IconCircleLabelList"/>
    <dgm:cxn modelId="{19CF721B-33E2-4529-9403-5AB9BBA47D98}" type="presParOf" srcId="{D8316F63-CE47-407B-9DCB-E8FEC91F0742}" destId="{D938C496-9BEF-45FE-B395-F2557FB65E88}" srcOrd="4" destOrd="0" presId="urn:microsoft.com/office/officeart/2018/5/layout/IconCircleLabelList"/>
    <dgm:cxn modelId="{658D0125-C3C9-4D5B-8DF0-5E2057102680}" type="presParOf" srcId="{D938C496-9BEF-45FE-B395-F2557FB65E88}" destId="{1F290E81-B7E4-40F0-A220-DB97594D9AE3}" srcOrd="0" destOrd="0" presId="urn:microsoft.com/office/officeart/2018/5/layout/IconCircleLabelList"/>
    <dgm:cxn modelId="{50F2BB0B-CE08-4F41-A25B-1FF84C93EEEF}" type="presParOf" srcId="{D938C496-9BEF-45FE-B395-F2557FB65E88}" destId="{9FDBD919-83B2-43D2-B22A-C1D340DD896A}" srcOrd="1" destOrd="0" presId="urn:microsoft.com/office/officeart/2018/5/layout/IconCircleLabelList"/>
    <dgm:cxn modelId="{51BF9BE5-F346-4A35-A9C3-91EDDD48FDDA}" type="presParOf" srcId="{D938C496-9BEF-45FE-B395-F2557FB65E88}" destId="{448386B8-992B-4E81-92FA-A2A8D3DE4E53}" srcOrd="2" destOrd="0" presId="urn:microsoft.com/office/officeart/2018/5/layout/IconCircleLabelList"/>
    <dgm:cxn modelId="{DFB9ED2B-2930-4C79-B0BD-4EA886CDAA92}" type="presParOf" srcId="{D938C496-9BEF-45FE-B395-F2557FB65E88}" destId="{3F410A1B-B3E5-49A9-AA89-AAA8A26BCB24}" srcOrd="3" destOrd="0" presId="urn:microsoft.com/office/officeart/2018/5/layout/IconCircleLabelList"/>
    <dgm:cxn modelId="{261BF724-C195-49FC-98B1-0E02F339F1F9}" type="presParOf" srcId="{D8316F63-CE47-407B-9DCB-E8FEC91F0742}" destId="{AD0B658B-B50A-40EF-B4FE-7234C25616F8}" srcOrd="5" destOrd="0" presId="urn:microsoft.com/office/officeart/2018/5/layout/IconCircleLabelList"/>
    <dgm:cxn modelId="{D185BF21-7E56-4FEF-8D8D-7AFA57AE257F}" type="presParOf" srcId="{D8316F63-CE47-407B-9DCB-E8FEC91F0742}" destId="{CAC241F1-438C-4156-AE32-1C9D5A4592D9}" srcOrd="6" destOrd="0" presId="urn:microsoft.com/office/officeart/2018/5/layout/IconCircleLabelList"/>
    <dgm:cxn modelId="{CCB975DD-FEAD-46AB-8FA8-28FB14C050DE}" type="presParOf" srcId="{CAC241F1-438C-4156-AE32-1C9D5A4592D9}" destId="{17388459-6EB8-4F5E-BF5C-9EB4EB9F5789}" srcOrd="0" destOrd="0" presId="urn:microsoft.com/office/officeart/2018/5/layout/IconCircleLabelList"/>
    <dgm:cxn modelId="{B1B44AEE-20A0-49E0-A0A9-7D5238CE1C61}" type="presParOf" srcId="{CAC241F1-438C-4156-AE32-1C9D5A4592D9}" destId="{958D9CF1-097F-4361-ABD4-11EB84ECFAE9}" srcOrd="1" destOrd="0" presId="urn:microsoft.com/office/officeart/2018/5/layout/IconCircleLabelList"/>
    <dgm:cxn modelId="{7028E282-AF31-4A2A-AED3-D9025F008A50}" type="presParOf" srcId="{CAC241F1-438C-4156-AE32-1C9D5A4592D9}" destId="{9B133744-2F9F-4D93-9D78-885476BC07F6}" srcOrd="2" destOrd="0" presId="urn:microsoft.com/office/officeart/2018/5/layout/IconCircleLabelList"/>
    <dgm:cxn modelId="{CF8EEE8A-A4B0-424D-BC69-4A13116257FE}" type="presParOf" srcId="{CAC241F1-438C-4156-AE32-1C9D5A4592D9}" destId="{FE08D94C-0979-4A7E-9611-4E89C272E0B9}" srcOrd="3" destOrd="0" presId="urn:microsoft.com/office/officeart/2018/5/layout/IconCircleLabelList"/>
    <dgm:cxn modelId="{6F8A1D2F-4082-46E9-97C8-228A569C506F}" type="presParOf" srcId="{D8316F63-CE47-407B-9DCB-E8FEC91F0742}" destId="{D32C510A-6CA6-410D-A15E-1EF69D9DB601}" srcOrd="7" destOrd="0" presId="urn:microsoft.com/office/officeart/2018/5/layout/IconCircleLabelList"/>
    <dgm:cxn modelId="{FBF44D68-C0CF-441D-85FF-0B869D691C1B}" type="presParOf" srcId="{D8316F63-CE47-407B-9DCB-E8FEC91F0742}" destId="{CC946639-4A2B-4307-8E5A-06D67A6E7DE4}" srcOrd="8" destOrd="0" presId="urn:microsoft.com/office/officeart/2018/5/layout/IconCircleLabelList"/>
    <dgm:cxn modelId="{C419D7C9-2225-481C-9224-DE994A445339}" type="presParOf" srcId="{CC946639-4A2B-4307-8E5A-06D67A6E7DE4}" destId="{21D2485F-A179-4312-960D-B04D23F73093}" srcOrd="0" destOrd="0" presId="urn:microsoft.com/office/officeart/2018/5/layout/IconCircleLabelList"/>
    <dgm:cxn modelId="{8A0E5A25-9340-4772-8BFE-36DB1C781D0C}" type="presParOf" srcId="{CC946639-4A2B-4307-8E5A-06D67A6E7DE4}" destId="{E71EB1C6-24EC-4328-9469-745343CCA869}" srcOrd="1" destOrd="0" presId="urn:microsoft.com/office/officeart/2018/5/layout/IconCircleLabelList"/>
    <dgm:cxn modelId="{1C8FF9A0-00E9-4C75-BDAF-F80A970D010E}" type="presParOf" srcId="{CC946639-4A2B-4307-8E5A-06D67A6E7DE4}" destId="{284A2FFB-96C0-4491-838B-4F5E0ADB220A}" srcOrd="2" destOrd="0" presId="urn:microsoft.com/office/officeart/2018/5/layout/IconCircleLabelList"/>
    <dgm:cxn modelId="{5AAD1A1D-C6C7-4AB9-AC64-270DF1571F9E}" type="presParOf" srcId="{CC946639-4A2B-4307-8E5A-06D67A6E7DE4}" destId="{1BA5D214-334E-4BA2-B451-DC551C28264B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28B40A-85CB-44CF-9E81-3063936285E3}">
      <dsp:nvSpPr>
        <dsp:cNvPr id="0" name=""/>
        <dsp:cNvSpPr/>
      </dsp:nvSpPr>
      <dsp:spPr>
        <a:xfrm>
          <a:off x="348206" y="835188"/>
          <a:ext cx="1075482" cy="107548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5524FB-3A0E-4BA5-B04E-59FC2E252AEB}">
      <dsp:nvSpPr>
        <dsp:cNvPr id="0" name=""/>
        <dsp:cNvSpPr/>
      </dsp:nvSpPr>
      <dsp:spPr>
        <a:xfrm>
          <a:off x="577408" y="1064389"/>
          <a:ext cx="617080" cy="61708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451185-6747-4E77-A3B3-9CCD7AC625EB}">
      <dsp:nvSpPr>
        <dsp:cNvPr id="0" name=""/>
        <dsp:cNvSpPr/>
      </dsp:nvSpPr>
      <dsp:spPr>
        <a:xfrm>
          <a:off x="4405" y="2245657"/>
          <a:ext cx="1763085" cy="705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300" b="0" i="0" kern="1200" dirty="0"/>
            <a:t>Education</a:t>
          </a:r>
          <a:endParaRPr lang="en-US" sz="1300" kern="1200" dirty="0"/>
        </a:p>
      </dsp:txBody>
      <dsp:txXfrm>
        <a:off x="4405" y="2245657"/>
        <a:ext cx="1763085" cy="705234"/>
      </dsp:txXfrm>
    </dsp:sp>
    <dsp:sp modelId="{C4618682-3912-4E72-999D-4BF5CD06322D}">
      <dsp:nvSpPr>
        <dsp:cNvPr id="0" name=""/>
        <dsp:cNvSpPr/>
      </dsp:nvSpPr>
      <dsp:spPr>
        <a:xfrm>
          <a:off x="2419832" y="835188"/>
          <a:ext cx="1075482" cy="107548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2F9AEA-3377-4AFB-BDDB-45672D648ACC}">
      <dsp:nvSpPr>
        <dsp:cNvPr id="0" name=""/>
        <dsp:cNvSpPr/>
      </dsp:nvSpPr>
      <dsp:spPr>
        <a:xfrm>
          <a:off x="2649033" y="1064389"/>
          <a:ext cx="617080" cy="61708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EA8AF0-CDCB-4FBD-8FCB-A8EECB922CE0}">
      <dsp:nvSpPr>
        <dsp:cNvPr id="0" name=""/>
        <dsp:cNvSpPr/>
      </dsp:nvSpPr>
      <dsp:spPr>
        <a:xfrm>
          <a:off x="2076031" y="2245657"/>
          <a:ext cx="1763085" cy="705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300" b="0" i="0" kern="1200" dirty="0"/>
            <a:t>Healthcare and pharmaceuticals</a:t>
          </a:r>
        </a:p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endParaRPr lang="en-US" sz="1300" kern="1200" dirty="0"/>
        </a:p>
      </dsp:txBody>
      <dsp:txXfrm>
        <a:off x="2076031" y="2245657"/>
        <a:ext cx="1763085" cy="705234"/>
      </dsp:txXfrm>
    </dsp:sp>
    <dsp:sp modelId="{1F290E81-B7E4-40F0-A220-DB97594D9AE3}">
      <dsp:nvSpPr>
        <dsp:cNvPr id="0" name=""/>
        <dsp:cNvSpPr/>
      </dsp:nvSpPr>
      <dsp:spPr>
        <a:xfrm>
          <a:off x="4491458" y="835188"/>
          <a:ext cx="1075482" cy="107548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DBD919-83B2-43D2-B22A-C1D340DD896A}">
      <dsp:nvSpPr>
        <dsp:cNvPr id="0" name=""/>
        <dsp:cNvSpPr/>
      </dsp:nvSpPr>
      <dsp:spPr>
        <a:xfrm>
          <a:off x="4720659" y="1064389"/>
          <a:ext cx="617080" cy="61708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410A1B-B3E5-49A9-AA89-AAA8A26BCB24}">
      <dsp:nvSpPr>
        <dsp:cNvPr id="0" name=""/>
        <dsp:cNvSpPr/>
      </dsp:nvSpPr>
      <dsp:spPr>
        <a:xfrm>
          <a:off x="4147657" y="2245657"/>
          <a:ext cx="1763085" cy="705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300" b="0" i="0" kern="1200" dirty="0"/>
            <a:t>IT and technology</a:t>
          </a:r>
          <a:endParaRPr lang="en-US" sz="1300" kern="1200" dirty="0"/>
        </a:p>
      </dsp:txBody>
      <dsp:txXfrm>
        <a:off x="4147657" y="2245657"/>
        <a:ext cx="1763085" cy="705234"/>
      </dsp:txXfrm>
    </dsp:sp>
    <dsp:sp modelId="{17388459-6EB8-4F5E-BF5C-9EB4EB9F5789}">
      <dsp:nvSpPr>
        <dsp:cNvPr id="0" name=""/>
        <dsp:cNvSpPr/>
      </dsp:nvSpPr>
      <dsp:spPr>
        <a:xfrm>
          <a:off x="6563084" y="835188"/>
          <a:ext cx="1075482" cy="1075482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8D9CF1-097F-4361-ABD4-11EB84ECFAE9}">
      <dsp:nvSpPr>
        <dsp:cNvPr id="0" name=""/>
        <dsp:cNvSpPr/>
      </dsp:nvSpPr>
      <dsp:spPr>
        <a:xfrm>
          <a:off x="6792285" y="1064389"/>
          <a:ext cx="617080" cy="61708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08D94C-0979-4A7E-9611-4E89C272E0B9}">
      <dsp:nvSpPr>
        <dsp:cNvPr id="0" name=""/>
        <dsp:cNvSpPr/>
      </dsp:nvSpPr>
      <dsp:spPr>
        <a:xfrm>
          <a:off x="6219283" y="2245657"/>
          <a:ext cx="1763085" cy="705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300" b="0" i="0" kern="1200" dirty="0"/>
            <a:t>Manufacturing</a:t>
          </a:r>
          <a:endParaRPr lang="en-US" sz="1300" kern="1200" dirty="0"/>
        </a:p>
      </dsp:txBody>
      <dsp:txXfrm>
        <a:off x="6219283" y="2245657"/>
        <a:ext cx="1763085" cy="705234"/>
      </dsp:txXfrm>
    </dsp:sp>
    <dsp:sp modelId="{21D2485F-A179-4312-960D-B04D23F73093}">
      <dsp:nvSpPr>
        <dsp:cNvPr id="0" name=""/>
        <dsp:cNvSpPr/>
      </dsp:nvSpPr>
      <dsp:spPr>
        <a:xfrm>
          <a:off x="8634710" y="835188"/>
          <a:ext cx="1075482" cy="1075482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1EB1C6-24EC-4328-9469-745343CCA869}">
      <dsp:nvSpPr>
        <dsp:cNvPr id="0" name=""/>
        <dsp:cNvSpPr/>
      </dsp:nvSpPr>
      <dsp:spPr>
        <a:xfrm>
          <a:off x="8863911" y="1064389"/>
          <a:ext cx="617080" cy="61708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A5D214-334E-4BA2-B451-DC551C28264B}">
      <dsp:nvSpPr>
        <dsp:cNvPr id="0" name=""/>
        <dsp:cNvSpPr/>
      </dsp:nvSpPr>
      <dsp:spPr>
        <a:xfrm>
          <a:off x="8290908" y="2245657"/>
          <a:ext cx="1763085" cy="705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300" b="0" i="0" kern="1200" dirty="0"/>
            <a:t>Engineering and construction</a:t>
          </a:r>
        </a:p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endParaRPr lang="en-US" sz="1300" kern="1200" dirty="0"/>
        </a:p>
      </dsp:txBody>
      <dsp:txXfrm>
        <a:off x="8290908" y="2245657"/>
        <a:ext cx="1763085" cy="7052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23AA0E9-8CD0-4A6E-A65E-A06028B83FE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E2408B-C9AB-4665-AC99-B057BD0A43D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48E1AF-6343-46AA-8AEF-4C12F4118850}" type="datetimeFigureOut">
              <a:rPr lang="en-US" smtClean="0"/>
              <a:t>11/13/2023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D1B215-531B-4869-BD98-BD3B1390B1C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B53F21-4D67-455D-8074-E9E6EC26FAC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2858E0-3D38-47B7-97D4-4FE08D90D3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4433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9D2517-63AA-420A-887D-BE60360A8F4D}" type="datetimeFigureOut">
              <a:rPr lang="en-US" noProof="0" smtClean="0"/>
              <a:t>11/13/2023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4ECAD9-32EE-4091-BDA5-6BD15ACC5E58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06618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ECAD9-32EE-4091-BDA5-6BD15ACC5E58}" type="slidenum">
              <a:rPr lang="en-US" noProof="0" smtClean="0"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159811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ECAD9-32EE-4091-BDA5-6BD15ACC5E58}" type="slidenum">
              <a:rPr lang="en-US" noProof="0" smtClean="0"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004044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ECAD9-32EE-4091-BDA5-6BD15ACC5E58}" type="slidenum">
              <a:rPr lang="en-US" noProof="0" smtClean="0"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375577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ECAD9-32EE-4091-BDA5-6BD15ACC5E58}" type="slidenum">
              <a:rPr lang="en-US" noProof="0" smtClean="0"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552588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ECAD9-32EE-4091-BDA5-6BD15ACC5E58}" type="slidenum">
              <a:rPr lang="en-US" noProof="0" smtClean="0"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586482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ECAD9-32EE-4091-BDA5-6BD15ACC5E58}" type="slidenum">
              <a:rPr lang="en-US" noProof="0" smtClean="0"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484684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ECAD9-32EE-4091-BDA5-6BD15ACC5E58}" type="slidenum">
              <a:rPr lang="en-US" noProof="0" smtClean="0"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553338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ECAD9-32EE-4091-BDA5-6BD15ACC5E58}" type="slidenum">
              <a:rPr lang="en-US" noProof="0" smtClean="0"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927793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ECAD9-32EE-4091-BDA5-6BD15ACC5E58}" type="slidenum">
              <a:rPr lang="en-US" noProof="0" smtClean="0"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456430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ECAD9-32EE-4091-BDA5-6BD15ACC5E58}" type="slidenum">
              <a:rPr lang="en-US" noProof="0" smtClean="0"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582665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ECAD9-32EE-4091-BDA5-6BD15ACC5E58}" type="slidenum">
              <a:rPr lang="en-US" noProof="0" smtClean="0"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666210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ECAD9-32EE-4091-BDA5-6BD15ACC5E58}" type="slidenum">
              <a:rPr lang="en-US" noProof="0" smtClean="0"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836012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ECAD9-32EE-4091-BDA5-6BD15ACC5E58}" type="slidenum">
              <a:rPr lang="en-US" noProof="0" smtClean="0"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375020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ECAD9-32EE-4091-BDA5-6BD15ACC5E58}" type="slidenum">
              <a:rPr lang="en-US" noProof="0" smtClean="0"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936879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9">
            <a:extLst>
              <a:ext uri="{FF2B5EF4-FFF2-40B4-BE49-F238E27FC236}">
                <a16:creationId xmlns:a16="http://schemas.microsoft.com/office/drawing/2014/main" id="{D1D313A2-A4D4-40DF-A0C2-C29F6416852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EFB0D-6DB6-450D-981E-DB5B064ABC8F}" type="datetime1">
              <a:rPr lang="en-US" noProof="0" smtClean="0"/>
              <a:t>11/13/2023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2850" y="4508500"/>
            <a:ext cx="5118100" cy="1279652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2850" y="2057400"/>
            <a:ext cx="5118100" cy="1929066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5400" b="1" spc="-5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72700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élogramme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58642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2200" y="786383"/>
            <a:ext cx="3068833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800"/>
            <a:ext cx="5713841" cy="4868609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2200" y="3043050"/>
            <a:ext cx="3068832" cy="2638359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DC51BA7-A5A7-4A7F-A707-DBBDEA7705F3}"/>
              </a:ext>
            </a:extLst>
          </p:cNvPr>
          <p:cNvSpPr/>
          <p:nvPr userDrawn="1"/>
        </p:nvSpPr>
        <p:spPr>
          <a:xfrm>
            <a:off x="0" y="1397000"/>
            <a:ext cx="1036320" cy="13294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23174BA-29D0-4C1A-95C9-5A86FD25E47A}"/>
              </a:ext>
            </a:extLst>
          </p:cNvPr>
          <p:cNvSpPr/>
          <p:nvPr userDrawn="1"/>
        </p:nvSpPr>
        <p:spPr>
          <a:xfrm>
            <a:off x="5458983" y="624142"/>
            <a:ext cx="5713840" cy="1256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Date Placeholder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B9C849-F1D8-4230-9F2F-9250D675BB2A}" type="datetime1">
              <a:rPr lang="en-US" noProof="0" smtClean="0"/>
              <a:t>11/13/2023</a:t>
            </a:fld>
            <a:endParaRPr lang="en-US" noProof="0" dirty="0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15" name="Connecteur droit 19">
            <a:extLst>
              <a:ext uri="{FF2B5EF4-FFF2-40B4-BE49-F238E27FC236}">
                <a16:creationId xmlns:a16="http://schemas.microsoft.com/office/drawing/2014/main" id="{D84C14C5-D99C-45CD-8001-AC745F4FB49B}"/>
              </a:ext>
            </a:extLst>
          </p:cNvPr>
          <p:cNvCxnSpPr>
            <a:cxnSpLocks/>
          </p:cNvCxnSpPr>
          <p:nvPr userDrawn="1"/>
        </p:nvCxnSpPr>
        <p:spPr>
          <a:xfrm flipH="1">
            <a:off x="1092200" y="6446838"/>
            <a:ext cx="1643438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9">
            <a:extLst>
              <a:ext uri="{FF2B5EF4-FFF2-40B4-BE49-F238E27FC236}">
                <a16:creationId xmlns:a16="http://schemas.microsoft.com/office/drawing/2014/main" id="{019842DD-D0AB-4E35-9AB2-7DBB6E266120}"/>
              </a:ext>
            </a:extLst>
          </p:cNvPr>
          <p:cNvCxnSpPr>
            <a:cxnSpLocks/>
          </p:cNvCxnSpPr>
          <p:nvPr userDrawn="1"/>
        </p:nvCxnSpPr>
        <p:spPr>
          <a:xfrm flipH="1">
            <a:off x="8420100" y="6429376"/>
            <a:ext cx="1000462" cy="0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9">
            <a:extLst>
              <a:ext uri="{FF2B5EF4-FFF2-40B4-BE49-F238E27FC236}">
                <a16:creationId xmlns:a16="http://schemas.microsoft.com/office/drawing/2014/main" id="{832851A7-B301-4616-9843-9A0D06646DFD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0765675" y="6446838"/>
            <a:ext cx="407258" cy="6350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9208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B7022-84E8-42F0-8AEA-ADED76AFD446}" type="datetime1">
              <a:rPr lang="en-US" smtClean="0"/>
              <a:t>11/13/2023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0827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élogramme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58642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497808"/>
            <a:ext cx="5713841" cy="4868609"/>
          </a:xfrm>
        </p:spPr>
        <p:txBody>
          <a:bodyPr anchor="ctr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DC51BA7-A5A7-4A7F-A707-DBBDEA7705F3}"/>
              </a:ext>
            </a:extLst>
          </p:cNvPr>
          <p:cNvSpPr/>
          <p:nvPr userDrawn="1"/>
        </p:nvSpPr>
        <p:spPr>
          <a:xfrm>
            <a:off x="0" y="2003424"/>
            <a:ext cx="1036320" cy="185737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23174BA-29D0-4C1A-95C9-5A86FD25E47A}"/>
              </a:ext>
            </a:extLst>
          </p:cNvPr>
          <p:cNvSpPr/>
          <p:nvPr userDrawn="1"/>
        </p:nvSpPr>
        <p:spPr>
          <a:xfrm>
            <a:off x="5458983" y="377398"/>
            <a:ext cx="5713840" cy="1256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Date Placeholder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8D4C0741-442A-4788-81DA-4F081D559C5A}" type="datetime1">
              <a:rPr lang="en-US" noProof="0" smtClean="0"/>
              <a:t>11/13/2023</a:t>
            </a:fld>
            <a:endParaRPr lang="en-US" noProof="0" dirty="0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BC7DA98-7B92-4F45-80F8-1AEF72A601CF}"/>
              </a:ext>
            </a:extLst>
          </p:cNvPr>
          <p:cNvSpPr/>
          <p:nvPr userDrawn="1"/>
        </p:nvSpPr>
        <p:spPr>
          <a:xfrm>
            <a:off x="1078230" y="2003423"/>
            <a:ext cx="3576082" cy="185737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2200" y="1885125"/>
            <a:ext cx="3314700" cy="2093975"/>
          </a:xfrm>
        </p:spPr>
        <p:txBody>
          <a:bodyPr anchor="ctr">
            <a:normAutofit/>
          </a:bodyPr>
          <a:lstStyle>
            <a:lvl1pPr>
              <a:lnSpc>
                <a:spcPct val="90000"/>
              </a:lnSpc>
              <a:defRPr sz="4400" b="1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F96815B-4256-4CE0-9FCF-3A2967CF5792}"/>
              </a:ext>
            </a:extLst>
          </p:cNvPr>
          <p:cNvSpPr/>
          <p:nvPr userDrawn="1"/>
        </p:nvSpPr>
        <p:spPr>
          <a:xfrm>
            <a:off x="1092200" y="993775"/>
            <a:ext cx="1036320" cy="936626"/>
          </a:xfrm>
          <a:prstGeom prst="rect">
            <a:avLst/>
          </a:prstGeom>
          <a:solidFill>
            <a:schemeClr val="tx2">
              <a:lumMod val="20000"/>
              <a:lumOff val="80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812829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9">
            <a:extLst>
              <a:ext uri="{FF2B5EF4-FFF2-40B4-BE49-F238E27FC236}">
                <a16:creationId xmlns:a16="http://schemas.microsoft.com/office/drawing/2014/main" id="{4F173117-1383-4956-B947-1EA7A51D0D4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654296" cy="58642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0" name="Parallélogramme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497808"/>
            <a:ext cx="5713841" cy="4868609"/>
          </a:xfrm>
        </p:spPr>
        <p:txBody>
          <a:bodyPr anchor="ctr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Date Placeholder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70BDB9F-6784-464D-8ED7-29E60E2B21A9}" type="datetime1">
              <a:rPr lang="en-US" noProof="0" smtClean="0"/>
              <a:t>11/13/2023</a:t>
            </a:fld>
            <a:endParaRPr lang="en-US" noProof="0" dirty="0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2200" y="1885125"/>
            <a:ext cx="3068833" cy="2093975"/>
          </a:xfrm>
        </p:spPr>
        <p:txBody>
          <a:bodyPr anchor="ctr">
            <a:normAutofit/>
          </a:bodyPr>
          <a:lstStyle>
            <a:lvl1pPr>
              <a:lnSpc>
                <a:spcPct val="90000"/>
              </a:lnSpc>
              <a:defRPr sz="4400" b="1" i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543055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élogramme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22" y="548355"/>
            <a:ext cx="6054846" cy="634336"/>
          </a:xfrm>
        </p:spPr>
        <p:txBody>
          <a:bodyPr anchor="ctr">
            <a:noAutofit/>
          </a:bodyPr>
          <a:lstStyle>
            <a:lvl1pPr>
              <a:lnSpc>
                <a:spcPct val="90000"/>
              </a:lnSpc>
              <a:defRPr sz="3600" b="1" i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0833" y="1611313"/>
            <a:ext cx="6072099" cy="3755104"/>
          </a:xfrm>
        </p:spPr>
        <p:txBody>
          <a:bodyPr anchor="t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Date Placeholder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DA3ABBD-A00D-4624-9D57-736F5DDBFABC}" type="datetime1">
              <a:rPr lang="en-US" noProof="0" smtClean="0"/>
              <a:t>11/13/2023</a:t>
            </a:fld>
            <a:endParaRPr lang="en-US" noProof="0" dirty="0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8" name="Picture Placeholder 9">
            <a:extLst>
              <a:ext uri="{FF2B5EF4-FFF2-40B4-BE49-F238E27FC236}">
                <a16:creationId xmlns:a16="http://schemas.microsoft.com/office/drawing/2014/main" id="{4F173117-1383-4956-B947-1EA7A51D0D4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654296" cy="58642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10465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9">
            <a:extLst>
              <a:ext uri="{FF2B5EF4-FFF2-40B4-BE49-F238E27FC236}">
                <a16:creationId xmlns:a16="http://schemas.microsoft.com/office/drawing/2014/main" id="{4F173117-1383-4956-B947-1EA7A51D0D4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541486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0" name="Parallélogramme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68577" y="880375"/>
            <a:ext cx="6054846" cy="634336"/>
          </a:xfrm>
        </p:spPr>
        <p:txBody>
          <a:bodyPr anchor="ctr">
            <a:noAutofit/>
          </a:bodyPr>
          <a:lstStyle>
            <a:lvl1pPr algn="ctr">
              <a:lnSpc>
                <a:spcPct val="90000"/>
              </a:lnSpc>
              <a:defRPr sz="3600" b="1" i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2" name="Date Placeholder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6BF20AA-C418-460A-B9CF-8F3DD94C436D}" type="datetime1">
              <a:rPr lang="en-US" noProof="0" smtClean="0"/>
              <a:t>11/13/2023</a:t>
            </a:fld>
            <a:endParaRPr lang="en-US" noProof="0" dirty="0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F446475-024F-4C71-99D3-501468ACAD11}"/>
              </a:ext>
            </a:extLst>
          </p:cNvPr>
          <p:cNvSpPr/>
          <p:nvPr userDrawn="1"/>
        </p:nvSpPr>
        <p:spPr>
          <a:xfrm>
            <a:off x="5577840" y="0"/>
            <a:ext cx="1036320" cy="685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676028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élogramme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48F6D61-9E88-4632-A0A8-CB2E0CC5DEAF}"/>
              </a:ext>
            </a:extLst>
          </p:cNvPr>
          <p:cNvSpPr/>
          <p:nvPr userDrawn="1"/>
        </p:nvSpPr>
        <p:spPr>
          <a:xfrm>
            <a:off x="4654312" y="507333"/>
            <a:ext cx="7537688" cy="48495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58642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2200" y="1885125"/>
            <a:ext cx="3068833" cy="2093975"/>
          </a:xfrm>
        </p:spPr>
        <p:txBody>
          <a:bodyPr anchor="ctr">
            <a:normAutofit/>
          </a:bodyPr>
          <a:lstStyle>
            <a:lvl1pPr>
              <a:lnSpc>
                <a:spcPct val="90000"/>
              </a:lnSpc>
              <a:defRPr sz="4400" b="1" i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3373" y="943430"/>
            <a:ext cx="4699452" cy="3977366"/>
          </a:xfrm>
        </p:spPr>
        <p:txBody>
          <a:bodyPr anchor="ctr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Date Placeholder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63F5CE0-F8B8-4EAA-822E-6451047E7D5F}" type="datetime1">
              <a:rPr lang="en-US" noProof="0" smtClean="0"/>
              <a:t>11/13/2023</a:t>
            </a:fld>
            <a:endParaRPr lang="en-US" noProof="0" dirty="0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F73BF96-A07C-4AAA-A37F-65151BD22A70}"/>
              </a:ext>
            </a:extLst>
          </p:cNvPr>
          <p:cNvSpPr/>
          <p:nvPr userDrawn="1"/>
        </p:nvSpPr>
        <p:spPr>
          <a:xfrm>
            <a:off x="4370251" y="2322780"/>
            <a:ext cx="1348378" cy="121866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127715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élogramme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48F6D61-9E88-4632-A0A8-CB2E0CC5DEAF}"/>
              </a:ext>
            </a:extLst>
          </p:cNvPr>
          <p:cNvSpPr/>
          <p:nvPr userDrawn="1"/>
        </p:nvSpPr>
        <p:spPr>
          <a:xfrm>
            <a:off x="4654312" y="507333"/>
            <a:ext cx="7537688" cy="48495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 userDrawn="1"/>
        </p:nvSpPr>
        <p:spPr>
          <a:xfrm>
            <a:off x="16" y="0"/>
            <a:ext cx="4654296" cy="58642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2200" y="1885125"/>
            <a:ext cx="3068833" cy="2093975"/>
          </a:xfrm>
        </p:spPr>
        <p:txBody>
          <a:bodyPr anchor="ctr">
            <a:normAutofit/>
          </a:bodyPr>
          <a:lstStyle>
            <a:lvl1pPr>
              <a:lnSpc>
                <a:spcPct val="90000"/>
              </a:lnSpc>
              <a:defRPr sz="4400" b="1" i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18529" y="943430"/>
            <a:ext cx="4654296" cy="3977366"/>
          </a:xfrm>
        </p:spPr>
        <p:txBody>
          <a:bodyPr anchor="ctr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Date Placeholder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1F8AE65-7CE3-49A8-B2CC-A5A64E5730FA}" type="datetime1">
              <a:rPr lang="en-US" noProof="0" smtClean="0"/>
              <a:t>11/13/2023</a:t>
            </a:fld>
            <a:endParaRPr lang="en-US" noProof="0" dirty="0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127F28F-6C7B-471B-9839-EF88426C1976}"/>
              </a:ext>
            </a:extLst>
          </p:cNvPr>
          <p:cNvSpPr/>
          <p:nvPr userDrawn="1"/>
        </p:nvSpPr>
        <p:spPr>
          <a:xfrm>
            <a:off x="4370251" y="2322780"/>
            <a:ext cx="1348378" cy="121866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986162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/>
          </a:solidFill>
        </p:spPr>
        <p:txBody>
          <a:bodyPr lIns="457200" tIns="457200"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 algn="ctr">
              <a:defRPr sz="4400" b="1">
                <a:solidFill>
                  <a:srgbClr val="FFFFFF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046700-360D-4474-9946-7580E8968658}" type="datetime1">
              <a:rPr lang="en-US" noProof="0" smtClean="0"/>
              <a:t>11/13/2023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4A4DE4A-F8EF-47D5-8C37-A9021C2BB6A3}"/>
              </a:ext>
            </a:extLst>
          </p:cNvPr>
          <p:cNvSpPr/>
          <p:nvPr userDrawn="1"/>
        </p:nvSpPr>
        <p:spPr>
          <a:xfrm>
            <a:off x="3536950" y="4535901"/>
            <a:ext cx="5118100" cy="1256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9869563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667F3-A942-43B7-9681-6435F4941075}" type="datetime1">
              <a:rPr lang="en-US" smtClean="0"/>
              <a:t>11/13/2023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040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arallélogramme 14">
            <a:extLst>
              <a:ext uri="{FF2B5EF4-FFF2-40B4-BE49-F238E27FC236}">
                <a16:creationId xmlns:a16="http://schemas.microsoft.com/office/drawing/2014/main" id="{F5AA8A10-E19C-430B-9D5D-8D12F92BFEC5}"/>
              </a:ext>
            </a:extLst>
          </p:cNvPr>
          <p:cNvSpPr/>
          <p:nvPr userDrawn="1"/>
        </p:nvSpPr>
        <p:spPr>
          <a:xfrm>
            <a:off x="7972121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7C93D4F-3003-4D58-9AFB-356A0F800F42}"/>
              </a:ext>
            </a:extLst>
          </p:cNvPr>
          <p:cNvSpPr/>
          <p:nvPr userDrawn="1"/>
        </p:nvSpPr>
        <p:spPr>
          <a:xfrm>
            <a:off x="6394450" y="0"/>
            <a:ext cx="153926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C8650-8C82-4FB0-9266-0148B376A8CE}" type="datetime1">
              <a:rPr lang="en-US" noProof="0" smtClean="0"/>
              <a:t>11/13/2023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6028FDE-6655-4B55-B3B4-5B366034E8A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311900" cy="6858000"/>
          </a:xfrm>
        </p:spPr>
        <p:txBody>
          <a:bodyPr/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29400" y="758952"/>
            <a:ext cx="4526280" cy="3227514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6000" b="1" spc="-5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32171" y="4508500"/>
            <a:ext cx="4526280" cy="1279652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D3E1BBA-670B-4CAE-B839-50ADB23DDBC6}"/>
              </a:ext>
            </a:extLst>
          </p:cNvPr>
          <p:cNvSpPr/>
          <p:nvPr userDrawn="1"/>
        </p:nvSpPr>
        <p:spPr>
          <a:xfrm>
            <a:off x="6311900" y="0"/>
            <a:ext cx="15392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39385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1346200"/>
            <a:ext cx="2448033" cy="4530725"/>
          </a:xfrm>
        </p:spPr>
        <p:txBody>
          <a:bodyPr vert="eaVert"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92200" y="1346200"/>
            <a:ext cx="7480300" cy="4530723"/>
          </a:xfrm>
        </p:spPr>
        <p:txBody>
          <a:bodyPr vert="eaVert" lIns="45720" tIns="0" rIns="45720" bIns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76BB9-001A-4B59-8C51-603E71AE3226}" type="datetime1">
              <a:rPr lang="en-US" noProof="0" smtClean="0"/>
              <a:t>11/13/2023</a:t>
            </a:fld>
            <a:endParaRPr lang="en-US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Footer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B443CC6-CDCA-4595-ADAE-DCB961FF1A8E}"/>
              </a:ext>
            </a:extLst>
          </p:cNvPr>
          <p:cNvSpPr/>
          <p:nvPr userDrawn="1"/>
        </p:nvSpPr>
        <p:spPr>
          <a:xfrm rot="16200000">
            <a:off x="8871481" y="-146580"/>
            <a:ext cx="1036320" cy="13294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40687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9DE01-3159-42E8-9946-B3F7564EBC72}" type="datetime1">
              <a:rPr lang="en-US" smtClean="0"/>
              <a:t>11/13/2023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278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arallélogramme 14">
            <a:extLst>
              <a:ext uri="{FF2B5EF4-FFF2-40B4-BE49-F238E27FC236}">
                <a16:creationId xmlns:a16="http://schemas.microsoft.com/office/drawing/2014/main" id="{98B82A56-7790-48EC-983D-AB8F703699B2}"/>
              </a:ext>
            </a:extLst>
          </p:cNvPr>
          <p:cNvSpPr/>
          <p:nvPr userDrawn="1"/>
        </p:nvSpPr>
        <p:spPr>
          <a:xfrm>
            <a:off x="7972121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A1FC6A6-F894-471F-8AA4-AE4112290279}" type="datetime1">
              <a:rPr lang="en-US" noProof="0" smtClean="0"/>
              <a:t>11/13/2023</a:t>
            </a:fld>
            <a:endParaRPr lang="en-US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Picture Placeholder 9">
            <a:extLst>
              <a:ext uri="{FF2B5EF4-FFF2-40B4-BE49-F238E27FC236}">
                <a16:creationId xmlns:a16="http://schemas.microsoft.com/office/drawing/2014/main" id="{E76B772A-7600-4ECE-B5A2-34827D4C710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311900" cy="6858000"/>
          </a:xfrm>
        </p:spPr>
        <p:txBody>
          <a:bodyPr/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820398-8D1F-4543-ABA0-7A67C38769B3}"/>
              </a:ext>
            </a:extLst>
          </p:cNvPr>
          <p:cNvSpPr/>
          <p:nvPr userDrawn="1"/>
        </p:nvSpPr>
        <p:spPr>
          <a:xfrm>
            <a:off x="2451099" y="3568700"/>
            <a:ext cx="8721725" cy="23082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sz="1400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1599" y="3746500"/>
            <a:ext cx="8331202" cy="1308100"/>
          </a:xfrm>
        </p:spPr>
        <p:txBody>
          <a:bodyPr anchor="b" anchorCtr="0">
            <a:noAutofit/>
          </a:bodyPr>
          <a:lstStyle>
            <a:lvl1pPr>
              <a:lnSpc>
                <a:spcPct val="90000"/>
              </a:lnSpc>
              <a:defRPr sz="48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41600" y="5219700"/>
            <a:ext cx="8331201" cy="58674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5757C57-BBBA-44C6-9A4D-12F5D1E400AA}"/>
              </a:ext>
            </a:extLst>
          </p:cNvPr>
          <p:cNvSpPr/>
          <p:nvPr userDrawn="1"/>
        </p:nvSpPr>
        <p:spPr>
          <a:xfrm>
            <a:off x="3752850" y="3469101"/>
            <a:ext cx="5118100" cy="1256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96984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503D98FD-B63D-46E0-B974-EC5BBAC02E27}" type="datetime1">
              <a:rPr lang="en-US" noProof="0" smtClean="0"/>
              <a:t>11/13/2023</a:t>
            </a:fld>
            <a:endParaRPr lang="en-US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Picture Placeholder 9">
            <a:extLst>
              <a:ext uri="{FF2B5EF4-FFF2-40B4-BE49-F238E27FC236}">
                <a16:creationId xmlns:a16="http://schemas.microsoft.com/office/drawing/2014/main" id="{E76B772A-7600-4ECE-B5A2-34827D4C710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820398-8D1F-4543-ABA0-7A67C38769B3}"/>
              </a:ext>
            </a:extLst>
          </p:cNvPr>
          <p:cNvSpPr/>
          <p:nvPr userDrawn="1"/>
        </p:nvSpPr>
        <p:spPr>
          <a:xfrm>
            <a:off x="1735138" y="3568700"/>
            <a:ext cx="8721725" cy="23082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sz="1400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0399" y="3746500"/>
            <a:ext cx="8331202" cy="1308100"/>
          </a:xfrm>
        </p:spPr>
        <p:txBody>
          <a:bodyPr anchor="b" anchorCtr="0">
            <a:noAutofit/>
          </a:bodyPr>
          <a:lstStyle>
            <a:lvl1pPr algn="ctr">
              <a:lnSpc>
                <a:spcPct val="90000"/>
              </a:lnSpc>
              <a:defRPr sz="48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30400" y="5219700"/>
            <a:ext cx="8331201" cy="586740"/>
          </a:xfrm>
        </p:spPr>
        <p:txBody>
          <a:bodyPr lIns="91440" rIns="91440" anchor="t" anchorCtr="0">
            <a:normAutofit/>
          </a:bodyPr>
          <a:lstStyle>
            <a:lvl1pPr marL="0" indent="0" algn="ctr">
              <a:buNone/>
              <a:defRPr sz="2400" cap="all" spc="200" baseline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5757C57-BBBA-44C6-9A4D-12F5D1E400AA}"/>
              </a:ext>
            </a:extLst>
          </p:cNvPr>
          <p:cNvSpPr/>
          <p:nvPr userDrawn="1"/>
        </p:nvSpPr>
        <p:spPr>
          <a:xfrm>
            <a:off x="3536950" y="3469101"/>
            <a:ext cx="5118100" cy="1256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66489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4ECCD-A9BB-4C40-8999-9FDE0B2AF02D}" type="datetime1">
              <a:rPr lang="en-US" smtClean="0"/>
              <a:t>11/13/2023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Footer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972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Autofit/>
          </a:bodyPr>
          <a:lstStyle>
            <a:lvl1pPr marL="0" indent="0" algn="l">
              <a:buNone/>
              <a:defRPr sz="24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86731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Autofit/>
          </a:bodyPr>
          <a:lstStyle>
            <a:lvl1pPr marL="0" indent="0">
              <a:buNone/>
              <a:defRPr sz="24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395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11315-80A2-4A6F-99BC-2337EDBA509A}" type="datetime1">
              <a:rPr lang="en-US" smtClean="0"/>
              <a:t>11/13/2023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Footer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94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3FCEE-D38D-4315-8661-B8B16CE6B114}" type="datetime1">
              <a:rPr lang="en-US" smtClean="0"/>
              <a:t>11/13/2023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013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élogramme 14">
            <a:extLst>
              <a:ext uri="{FF2B5EF4-FFF2-40B4-BE49-F238E27FC236}">
                <a16:creationId xmlns:a16="http://schemas.microsoft.com/office/drawing/2014/main" id="{AF082EE3-41AA-4817-A1CC-C33DDB8F675F}"/>
              </a:ext>
            </a:extLst>
          </p:cNvPr>
          <p:cNvSpPr/>
          <p:nvPr userDrawn="1"/>
        </p:nvSpPr>
        <p:spPr>
          <a:xfrm>
            <a:off x="46672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7909053-E1DD-4959-BC7A-C98D3D2614DC}" type="datetime1">
              <a:rPr lang="en-US" noProof="0" smtClean="0"/>
              <a:t>11/13/2023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10507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arallélogramme 14">
            <a:extLst>
              <a:ext uri="{FF2B5EF4-FFF2-40B4-BE49-F238E27FC236}">
                <a16:creationId xmlns:a16="http://schemas.microsoft.com/office/drawing/2014/main" id="{D20796F3-5674-4AF5-9623-575731F82E52}"/>
              </a:ext>
            </a:extLst>
          </p:cNvPr>
          <p:cNvSpPr/>
          <p:nvPr userDrawn="1"/>
        </p:nvSpPr>
        <p:spPr>
          <a:xfrm>
            <a:off x="46672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6548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341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10F8E8D-DF54-49BE-BDBC-401B280C4E3C}" type="datetime1">
              <a:rPr lang="en-US" noProof="0" smtClean="0"/>
              <a:t>11/13/2023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48463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75670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F25E55C-1C16-46C6-B789-A4B2BCEF8F86}"/>
              </a:ext>
            </a:extLst>
          </p:cNvPr>
          <p:cNvSpPr/>
          <p:nvPr userDrawn="1"/>
        </p:nvSpPr>
        <p:spPr>
          <a:xfrm>
            <a:off x="0" y="1011981"/>
            <a:ext cx="1036320" cy="685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90285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18" r:id="rId2"/>
    <p:sldLayoutId id="2147483707" r:id="rId3"/>
    <p:sldLayoutId id="2147483708" r:id="rId4"/>
    <p:sldLayoutId id="2147483719" r:id="rId5"/>
    <p:sldLayoutId id="2147483709" r:id="rId6"/>
    <p:sldLayoutId id="2147483716" r:id="rId7"/>
    <p:sldLayoutId id="2147483710" r:id="rId8"/>
    <p:sldLayoutId id="2147483711" r:id="rId9"/>
    <p:sldLayoutId id="2147483712" r:id="rId10"/>
    <p:sldLayoutId id="2147483727" r:id="rId11"/>
    <p:sldLayoutId id="2147483720" r:id="rId12"/>
    <p:sldLayoutId id="2147483721" r:id="rId13"/>
    <p:sldLayoutId id="2147483725" r:id="rId14"/>
    <p:sldLayoutId id="2147483726" r:id="rId15"/>
    <p:sldLayoutId id="2147483722" r:id="rId16"/>
    <p:sldLayoutId id="2147483723" r:id="rId17"/>
    <p:sldLayoutId id="2147483715" r:id="rId18"/>
    <p:sldLayoutId id="2147483713" r:id="rId19"/>
    <p:sldLayoutId id="2147483714" r:id="rId20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spc="-50" baseline="0">
          <a:solidFill>
            <a:schemeClr val="tx1">
              <a:lumMod val="75000"/>
              <a:lumOff val="25000"/>
            </a:schemeClr>
          </a:solidFill>
          <a:latin typeface="+mn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Wingdings" panose="05000000000000000000" pitchFamily="2" charset="2"/>
        <a:buChar char="§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§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§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§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§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 userDrawn="1">
          <p15:clr>
            <a:srgbClr val="F26B43"/>
          </p15:clr>
        </p15:guide>
        <p15:guide id="2" pos="688" userDrawn="1">
          <p15:clr>
            <a:srgbClr val="F26B43"/>
          </p15:clr>
        </p15:guide>
        <p15:guide id="3" pos="7038" userDrawn="1">
          <p15:clr>
            <a:srgbClr val="F26B43"/>
          </p15:clr>
        </p15:guide>
        <p15:guide id="4" orient="horz" pos="3702" userDrawn="1">
          <p15:clr>
            <a:srgbClr val="F26B43"/>
          </p15:clr>
        </p15:guide>
        <p15:guide id="5" orient="horz" pos="406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chart" Target="../charts/char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Group of people talking">
            <a:extLst>
              <a:ext uri="{FF2B5EF4-FFF2-40B4-BE49-F238E27FC236}">
                <a16:creationId xmlns:a16="http://schemas.microsoft.com/office/drawing/2014/main" id="{C7D5F6B1-1228-4C2A-AE2C-950C34054CE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6311900" cy="68580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A017FF9C-6A7E-4A79-81BB-438E8EA9676A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29400" y="2239860"/>
            <a:ext cx="4526280" cy="1746605"/>
          </a:xfrm>
        </p:spPr>
        <p:txBody>
          <a:bodyPr>
            <a:normAutofit/>
          </a:bodyPr>
          <a:lstStyle/>
          <a:p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Companies in  Topography</a:t>
            </a:r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FFFB5E3C-FE17-44EA-B59B-183125D08F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>
                <a:latin typeface="+mj-lt"/>
              </a:rPr>
              <a:t>10 cities </a:t>
            </a:r>
          </a:p>
          <a:p>
            <a:r>
              <a:rPr lang="en-US" dirty="0">
                <a:latin typeface="+mj-lt"/>
              </a:rPr>
              <a:t> </a:t>
            </a:r>
            <a:r>
              <a:rPr lang="en-IN" b="0" i="0" dirty="0">
                <a:solidFill>
                  <a:srgbClr val="1F2328"/>
                </a:solidFill>
                <a:effectLst/>
                <a:latin typeface="-apple-system"/>
              </a:rPr>
              <a:t>Kolkata,Siliguri,Darjeeling,Kharagpur,Durgapur,Raniganj,Howrah,Asansol,Haldia,HoogHly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722968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613E22E-01DB-414D-9831-64C0E2A8B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SOFTWARE COMPANIES 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C88695C3-9C4D-3296-F6E8-51C5445CAF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6625679"/>
              </p:ext>
            </p:extLst>
          </p:nvPr>
        </p:nvGraphicFramePr>
        <p:xfrm>
          <a:off x="2265026" y="2038524"/>
          <a:ext cx="7373924" cy="4484301"/>
        </p:xfrm>
        <a:graphic>
          <a:graphicData uri="http://schemas.openxmlformats.org/drawingml/2006/table">
            <a:tbl>
              <a:tblPr/>
              <a:tblGrid>
                <a:gridCol w="3686962">
                  <a:extLst>
                    <a:ext uri="{9D8B030D-6E8A-4147-A177-3AD203B41FA5}">
                      <a16:colId xmlns:a16="http://schemas.microsoft.com/office/drawing/2014/main" val="4229806197"/>
                    </a:ext>
                  </a:extLst>
                </a:gridCol>
                <a:gridCol w="3686962">
                  <a:extLst>
                    <a:ext uri="{9D8B030D-6E8A-4147-A177-3AD203B41FA5}">
                      <a16:colId xmlns:a16="http://schemas.microsoft.com/office/drawing/2014/main" val="3573091368"/>
                    </a:ext>
                  </a:extLst>
                </a:gridCol>
              </a:tblGrid>
              <a:tr h="260207">
                <a:tc>
                  <a:txBody>
                    <a:bodyPr/>
                    <a:lstStyle/>
                    <a:p>
                      <a:pPr rtl="0" fontAlgn="b"/>
                      <a:r>
                        <a:rPr lang="en-IN" sz="1800">
                          <a:effectLst/>
                        </a:rPr>
                        <a:t>Company</a:t>
                      </a:r>
                    </a:p>
                  </a:txBody>
                  <a:tcPr marL="9212" marR="9212" marT="6141" marB="6141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800">
                          <a:effectLst/>
                        </a:rPr>
                        <a:t>Industry</a:t>
                      </a:r>
                    </a:p>
                  </a:txBody>
                  <a:tcPr marL="9212" marR="9212" marT="6141" marB="6141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6732379"/>
                  </a:ext>
                </a:extLst>
              </a:tr>
              <a:tr h="260207">
                <a:tc>
                  <a:txBody>
                    <a:bodyPr/>
                    <a:lstStyle/>
                    <a:p>
                      <a:pPr rtl="0" fontAlgn="b"/>
                      <a:r>
                        <a:rPr lang="en-IN" sz="1800">
                          <a:effectLst/>
                        </a:rPr>
                        <a:t>IBM</a:t>
                      </a:r>
                    </a:p>
                  </a:txBody>
                  <a:tcPr marL="9212" marR="9212" marT="6141" marB="6141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800">
                          <a:effectLst/>
                        </a:rPr>
                        <a:t>Technology</a:t>
                      </a:r>
                    </a:p>
                  </a:txBody>
                  <a:tcPr marL="9212" marR="9212" marT="6141" marB="6141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7172395"/>
                  </a:ext>
                </a:extLst>
              </a:tr>
              <a:tr h="260207">
                <a:tc>
                  <a:txBody>
                    <a:bodyPr/>
                    <a:lstStyle/>
                    <a:p>
                      <a:pPr rtl="0" fontAlgn="b"/>
                      <a:r>
                        <a:rPr lang="en-IN" sz="1800">
                          <a:effectLst/>
                        </a:rPr>
                        <a:t>Cognizant</a:t>
                      </a:r>
                    </a:p>
                  </a:txBody>
                  <a:tcPr marL="9212" marR="9212" marT="6141" marB="6141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800">
                          <a:effectLst/>
                        </a:rPr>
                        <a:t>IT Services</a:t>
                      </a:r>
                    </a:p>
                  </a:txBody>
                  <a:tcPr marL="9212" marR="9212" marT="6141" marB="6141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0CD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5868790"/>
                  </a:ext>
                </a:extLst>
              </a:tr>
              <a:tr h="291260">
                <a:tc>
                  <a:txBody>
                    <a:bodyPr/>
                    <a:lstStyle/>
                    <a:p>
                      <a:pPr rtl="0" fontAlgn="b"/>
                      <a:r>
                        <a:rPr lang="en-IN" sz="1800">
                          <a:effectLst/>
                        </a:rPr>
                        <a:t>Accenture</a:t>
                      </a:r>
                    </a:p>
                  </a:txBody>
                  <a:tcPr marL="9212" marR="9212" marT="6141" marB="6141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CD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800">
                          <a:effectLst/>
                        </a:rPr>
                        <a:t>Professional Services</a:t>
                      </a:r>
                    </a:p>
                  </a:txBody>
                  <a:tcPr marL="0" marR="0" marT="6141" marB="6141" anchor="b">
                    <a:lnL w="9525" cap="flat" cmpd="sng" algn="ctr">
                      <a:solidFill>
                        <a:srgbClr val="F0CD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CD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0CD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0D8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0742998"/>
                  </a:ext>
                </a:extLst>
              </a:tr>
              <a:tr h="569633">
                <a:tc>
                  <a:txBody>
                    <a:bodyPr/>
                    <a:lstStyle/>
                    <a:p>
                      <a:pPr rtl="0" fontAlgn="b"/>
                      <a:r>
                        <a:rPr lang="en-IN" sz="1800">
                          <a:effectLst/>
                        </a:rPr>
                        <a:t>Capgemini</a:t>
                      </a:r>
                    </a:p>
                  </a:txBody>
                  <a:tcPr marL="9212" marR="9212" marT="6141" marB="6141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D8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800">
                          <a:effectLst/>
                        </a:rPr>
                        <a:t>IT Consulting and Professional Services</a:t>
                      </a:r>
                    </a:p>
                  </a:txBody>
                  <a:tcPr marL="0" marR="0" marT="6141" marB="6141" anchor="b">
                    <a:lnL w="9525" cap="flat" cmpd="sng" algn="ctr">
                      <a:solidFill>
                        <a:srgbClr val="F0D8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D8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0D8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0D2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3842739"/>
                  </a:ext>
                </a:extLst>
              </a:tr>
              <a:tr h="848005">
                <a:tc>
                  <a:txBody>
                    <a:bodyPr/>
                    <a:lstStyle/>
                    <a:p>
                      <a:pPr rtl="0" fontAlgn="b"/>
                      <a:r>
                        <a:rPr lang="en-IN" sz="1800">
                          <a:effectLst/>
                        </a:rPr>
                        <a:t>Wipro</a:t>
                      </a:r>
                    </a:p>
                  </a:txBody>
                  <a:tcPr marL="9212" marR="9212" marT="6141" marB="6141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0D2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800">
                          <a:effectLst/>
                        </a:rPr>
                        <a:t>Information Technology, Consulting, and Business Process Services</a:t>
                      </a:r>
                    </a:p>
                  </a:txBody>
                  <a:tcPr marL="0" marR="0" marT="6141" marB="6141" anchor="b">
                    <a:lnL w="9525" cap="flat" cmpd="sng" algn="ctr">
                      <a:solidFill>
                        <a:srgbClr val="B0D2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0D2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0D2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EE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0024490"/>
                  </a:ext>
                </a:extLst>
              </a:tr>
              <a:tr h="384051">
                <a:tc>
                  <a:txBody>
                    <a:bodyPr/>
                    <a:lstStyle/>
                    <a:p>
                      <a:pPr rtl="0" fontAlgn="b"/>
                      <a:r>
                        <a:rPr lang="en-IN" sz="1800">
                          <a:effectLst/>
                        </a:rPr>
                        <a:t>HCL Technologies</a:t>
                      </a:r>
                    </a:p>
                  </a:txBody>
                  <a:tcPr marL="9212" marR="9212" marT="6141" marB="6141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0EE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800">
                          <a:effectLst/>
                        </a:rPr>
                        <a:t>Information Technology</a:t>
                      </a:r>
                    </a:p>
                  </a:txBody>
                  <a:tcPr marL="0" marR="0" marT="6141" marB="6141" anchor="b">
                    <a:lnL w="9525" cap="flat" cmpd="sng" algn="ctr">
                      <a:solidFill>
                        <a:srgbClr val="D0EE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0EE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0EE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0EA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9380475"/>
                  </a:ext>
                </a:extLst>
              </a:tr>
              <a:tr h="476842">
                <a:tc>
                  <a:txBody>
                    <a:bodyPr/>
                    <a:lstStyle/>
                    <a:p>
                      <a:pPr rtl="0" fontAlgn="b"/>
                      <a:r>
                        <a:rPr lang="en-IN" sz="1800">
                          <a:effectLst/>
                        </a:rPr>
                        <a:t>Tata Consultancy Services (TCS)</a:t>
                      </a:r>
                    </a:p>
                  </a:txBody>
                  <a:tcPr marL="9212" marR="9212" marT="6141" marB="6141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0EA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800">
                          <a:effectLst/>
                        </a:rPr>
                        <a:t>IT Services and Consulting</a:t>
                      </a:r>
                    </a:p>
                  </a:txBody>
                  <a:tcPr marL="0" marR="0" marT="6141" marB="6141" anchor="b">
                    <a:lnL w="9525" cap="flat" cmpd="sng" algn="ctr">
                      <a:solidFill>
                        <a:srgbClr val="30EA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0EA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0EA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3721443"/>
                  </a:ext>
                </a:extLst>
              </a:tr>
              <a:tr h="260207">
                <a:tc>
                  <a:txBody>
                    <a:bodyPr/>
                    <a:lstStyle/>
                    <a:p>
                      <a:pPr rtl="0" fontAlgn="b"/>
                      <a:r>
                        <a:rPr lang="en-IN" sz="1800">
                          <a:effectLst/>
                        </a:rPr>
                        <a:t>SAP India</a:t>
                      </a:r>
                    </a:p>
                  </a:txBody>
                  <a:tcPr marL="9212" marR="9212" marT="6141" marB="6141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800">
                          <a:effectLst/>
                        </a:rPr>
                        <a:t>Software</a:t>
                      </a:r>
                    </a:p>
                  </a:txBody>
                  <a:tcPr marL="9212" marR="9212" marT="6141" marB="6141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0F7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4719774"/>
                  </a:ext>
                </a:extLst>
              </a:tr>
              <a:tr h="291260">
                <a:tc>
                  <a:txBody>
                    <a:bodyPr/>
                    <a:lstStyle/>
                    <a:p>
                      <a:pPr rtl="0" fontAlgn="b"/>
                      <a:r>
                        <a:rPr lang="en-IN" sz="1800">
                          <a:effectLst/>
                        </a:rPr>
                        <a:t>Deloitte</a:t>
                      </a:r>
                    </a:p>
                  </a:txBody>
                  <a:tcPr marL="9212" marR="9212" marT="6141" marB="6141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0F7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800">
                          <a:effectLst/>
                        </a:rPr>
                        <a:t>Professional Services</a:t>
                      </a:r>
                    </a:p>
                  </a:txBody>
                  <a:tcPr marL="0" marR="0" marT="6141" marB="6141" anchor="b">
                    <a:lnL w="9525" cap="flat" cmpd="sng" algn="ctr">
                      <a:solidFill>
                        <a:srgbClr val="70F7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0F7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0F7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0F2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4694503"/>
                  </a:ext>
                </a:extLst>
              </a:tr>
              <a:tr h="476842">
                <a:tc>
                  <a:txBody>
                    <a:bodyPr/>
                    <a:lstStyle/>
                    <a:p>
                      <a:pPr rtl="0" fontAlgn="b"/>
                      <a:r>
                        <a:rPr lang="en-IN" sz="1800">
                          <a:effectLst/>
                        </a:rPr>
                        <a:t>Tech Mahindra</a:t>
                      </a:r>
                    </a:p>
                  </a:txBody>
                  <a:tcPr marL="9212" marR="9212" marT="6141" marB="6141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0F2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800" dirty="0">
                          <a:effectLst/>
                        </a:rPr>
                        <a:t>IT Services and Consulting</a:t>
                      </a:r>
                    </a:p>
                  </a:txBody>
                  <a:tcPr marL="0" marR="0" marT="6141" marB="6141" anchor="b">
                    <a:lnL w="9525" cap="flat" cmpd="sng" algn="ctr">
                      <a:solidFill>
                        <a:srgbClr val="70F2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0F2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0F2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0F2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4706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60565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5BA7203-E18A-4594-9991-EFE3B8E4D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Opening in MNC’s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315F570-364A-05FA-17C4-829CE2301EA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5012176"/>
              </p:ext>
            </p:extLst>
          </p:nvPr>
        </p:nvGraphicFramePr>
        <p:xfrm>
          <a:off x="2298583" y="2108200"/>
          <a:ext cx="6241410" cy="4427244"/>
        </p:xfrm>
        <a:graphic>
          <a:graphicData uri="http://schemas.openxmlformats.org/drawingml/2006/table">
            <a:tbl>
              <a:tblPr/>
              <a:tblGrid>
                <a:gridCol w="3120705">
                  <a:extLst>
                    <a:ext uri="{9D8B030D-6E8A-4147-A177-3AD203B41FA5}">
                      <a16:colId xmlns:a16="http://schemas.microsoft.com/office/drawing/2014/main" val="1844883177"/>
                    </a:ext>
                  </a:extLst>
                </a:gridCol>
                <a:gridCol w="3120705">
                  <a:extLst>
                    <a:ext uri="{9D8B030D-6E8A-4147-A177-3AD203B41FA5}">
                      <a16:colId xmlns:a16="http://schemas.microsoft.com/office/drawing/2014/main" val="2395100897"/>
                    </a:ext>
                  </a:extLst>
                </a:gridCol>
              </a:tblGrid>
              <a:tr h="442676">
                <a:tc>
                  <a:txBody>
                    <a:bodyPr/>
                    <a:lstStyle/>
                    <a:p>
                      <a:pPr rtl="0" fontAlgn="b"/>
                      <a:r>
                        <a:rPr lang="en-IN" sz="1800">
                          <a:effectLst/>
                        </a:rPr>
                        <a:t>Company</a:t>
                      </a:r>
                    </a:p>
                  </a:txBody>
                  <a:tcPr marL="14691" marR="14691" marT="9794" marB="979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0CF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800">
                          <a:effectLst/>
                        </a:rPr>
                        <a:t>Number of open positions</a:t>
                      </a:r>
                    </a:p>
                  </a:txBody>
                  <a:tcPr marL="0" marR="0" marT="9794" marB="9794" anchor="b">
                    <a:lnL w="9525" cap="flat" cmpd="sng" algn="ctr">
                      <a:solidFill>
                        <a:srgbClr val="E0CF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0CF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0CF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22435"/>
                  </a:ext>
                </a:extLst>
              </a:tr>
              <a:tr h="160617">
                <a:tc>
                  <a:txBody>
                    <a:bodyPr/>
                    <a:lstStyle/>
                    <a:p>
                      <a:pPr rtl="0" fontAlgn="b"/>
                      <a:r>
                        <a:rPr lang="en-IN" sz="1800">
                          <a:effectLst/>
                        </a:rPr>
                        <a:t>IBM</a:t>
                      </a:r>
                    </a:p>
                  </a:txBody>
                  <a:tcPr marL="14691" marR="14691" marT="9794" marB="979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800">
                          <a:effectLst/>
                        </a:rPr>
                        <a:t>1,000+</a:t>
                      </a:r>
                    </a:p>
                  </a:txBody>
                  <a:tcPr marL="14691" marR="14691" marT="9794" marB="979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1518225"/>
                  </a:ext>
                </a:extLst>
              </a:tr>
              <a:tr h="301647">
                <a:tc>
                  <a:txBody>
                    <a:bodyPr/>
                    <a:lstStyle/>
                    <a:p>
                      <a:pPr rtl="0" fontAlgn="b"/>
                      <a:r>
                        <a:rPr lang="en-IN" sz="1800">
                          <a:effectLst/>
                        </a:rPr>
                        <a:t>Cognizant</a:t>
                      </a:r>
                    </a:p>
                  </a:txBody>
                  <a:tcPr marL="14691" marR="14691" marT="9794" marB="979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800">
                          <a:effectLst/>
                        </a:rPr>
                        <a:t>1,500+</a:t>
                      </a:r>
                    </a:p>
                  </a:txBody>
                  <a:tcPr marL="14691" marR="14691" marT="9794" marB="979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1507604"/>
                  </a:ext>
                </a:extLst>
              </a:tr>
              <a:tr h="301647">
                <a:tc>
                  <a:txBody>
                    <a:bodyPr/>
                    <a:lstStyle/>
                    <a:p>
                      <a:pPr rtl="0" fontAlgn="b"/>
                      <a:r>
                        <a:rPr lang="en-IN" sz="1800">
                          <a:effectLst/>
                        </a:rPr>
                        <a:t>Accenture</a:t>
                      </a:r>
                    </a:p>
                  </a:txBody>
                  <a:tcPr marL="14691" marR="14691" marT="9794" marB="979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800">
                          <a:effectLst/>
                        </a:rPr>
                        <a:t>1,000+</a:t>
                      </a:r>
                    </a:p>
                  </a:txBody>
                  <a:tcPr marL="14691" marR="14691" marT="9794" marB="979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3346885"/>
                  </a:ext>
                </a:extLst>
              </a:tr>
              <a:tr h="301647">
                <a:tc>
                  <a:txBody>
                    <a:bodyPr/>
                    <a:lstStyle/>
                    <a:p>
                      <a:pPr rtl="0" fontAlgn="b"/>
                      <a:r>
                        <a:rPr lang="en-IN" sz="1800">
                          <a:effectLst/>
                        </a:rPr>
                        <a:t>Capgemini</a:t>
                      </a:r>
                    </a:p>
                  </a:txBody>
                  <a:tcPr marL="14691" marR="14691" marT="9794" marB="979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800">
                          <a:effectLst/>
                        </a:rPr>
                        <a:t>1,000+</a:t>
                      </a:r>
                    </a:p>
                  </a:txBody>
                  <a:tcPr marL="14691" marR="14691" marT="9794" marB="979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2547488"/>
                  </a:ext>
                </a:extLst>
              </a:tr>
              <a:tr h="160617">
                <a:tc>
                  <a:txBody>
                    <a:bodyPr/>
                    <a:lstStyle/>
                    <a:p>
                      <a:pPr rtl="0" fontAlgn="b"/>
                      <a:r>
                        <a:rPr lang="en-IN" sz="1800">
                          <a:effectLst/>
                        </a:rPr>
                        <a:t>Wipro</a:t>
                      </a:r>
                    </a:p>
                  </a:txBody>
                  <a:tcPr marL="14691" marR="14691" marT="9794" marB="979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800">
                          <a:effectLst/>
                        </a:rPr>
                        <a:t>1,500+</a:t>
                      </a:r>
                    </a:p>
                  </a:txBody>
                  <a:tcPr marL="14691" marR="14691" marT="9794" marB="979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94872"/>
                  </a:ext>
                </a:extLst>
              </a:tr>
              <a:tr h="442676">
                <a:tc>
                  <a:txBody>
                    <a:bodyPr/>
                    <a:lstStyle/>
                    <a:p>
                      <a:pPr rtl="0" fontAlgn="b"/>
                      <a:r>
                        <a:rPr lang="en-IN" sz="1800">
                          <a:effectLst/>
                        </a:rPr>
                        <a:t>HCL Technologies</a:t>
                      </a:r>
                    </a:p>
                  </a:txBody>
                  <a:tcPr marL="14691" marR="14691" marT="9794" marB="979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800">
                          <a:effectLst/>
                        </a:rPr>
                        <a:t>1,000+</a:t>
                      </a:r>
                    </a:p>
                  </a:txBody>
                  <a:tcPr marL="14691" marR="14691" marT="9794" marB="979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8074600"/>
                  </a:ext>
                </a:extLst>
              </a:tr>
              <a:tr h="724735">
                <a:tc>
                  <a:txBody>
                    <a:bodyPr/>
                    <a:lstStyle/>
                    <a:p>
                      <a:pPr rtl="0" fontAlgn="b"/>
                      <a:r>
                        <a:rPr lang="en-IN" sz="1800">
                          <a:effectLst/>
                        </a:rPr>
                        <a:t>Tata Consultancy Services (TCS)</a:t>
                      </a:r>
                    </a:p>
                  </a:txBody>
                  <a:tcPr marL="14691" marR="14691" marT="9794" marB="979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800">
                          <a:effectLst/>
                        </a:rPr>
                        <a:t>2,000+</a:t>
                      </a:r>
                    </a:p>
                  </a:txBody>
                  <a:tcPr marL="14691" marR="14691" marT="9794" marB="979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0360931"/>
                  </a:ext>
                </a:extLst>
              </a:tr>
              <a:tr h="160617">
                <a:tc>
                  <a:txBody>
                    <a:bodyPr/>
                    <a:lstStyle/>
                    <a:p>
                      <a:pPr rtl="0" fontAlgn="b"/>
                      <a:r>
                        <a:rPr lang="en-IN" sz="1800">
                          <a:effectLst/>
                        </a:rPr>
                        <a:t>SAP India</a:t>
                      </a:r>
                    </a:p>
                  </a:txBody>
                  <a:tcPr marL="14691" marR="14691" marT="9794" marB="979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800">
                          <a:effectLst/>
                        </a:rPr>
                        <a:t>500+</a:t>
                      </a:r>
                    </a:p>
                  </a:txBody>
                  <a:tcPr marL="14691" marR="14691" marT="9794" marB="979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3306215"/>
                  </a:ext>
                </a:extLst>
              </a:tr>
              <a:tr h="160617">
                <a:tc>
                  <a:txBody>
                    <a:bodyPr/>
                    <a:lstStyle/>
                    <a:p>
                      <a:pPr rtl="0" fontAlgn="b"/>
                      <a:r>
                        <a:rPr lang="en-IN" sz="1800">
                          <a:effectLst/>
                        </a:rPr>
                        <a:t>Deloitte</a:t>
                      </a:r>
                    </a:p>
                  </a:txBody>
                  <a:tcPr marL="14691" marR="14691" marT="9794" marB="979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800">
                          <a:effectLst/>
                        </a:rPr>
                        <a:t>500+</a:t>
                      </a:r>
                    </a:p>
                  </a:txBody>
                  <a:tcPr marL="14691" marR="14691" marT="9794" marB="979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4483448"/>
                  </a:ext>
                </a:extLst>
              </a:tr>
              <a:tr h="442676">
                <a:tc>
                  <a:txBody>
                    <a:bodyPr/>
                    <a:lstStyle/>
                    <a:p>
                      <a:pPr rtl="0" fontAlgn="b"/>
                      <a:r>
                        <a:rPr lang="en-IN" sz="1800">
                          <a:effectLst/>
                        </a:rPr>
                        <a:t>Tech Mahindra</a:t>
                      </a:r>
                    </a:p>
                  </a:txBody>
                  <a:tcPr marL="14691" marR="14691" marT="9794" marB="979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800">
                          <a:effectLst/>
                        </a:rPr>
                        <a:t>1,000+</a:t>
                      </a:r>
                    </a:p>
                  </a:txBody>
                  <a:tcPr marL="14691" marR="14691" marT="9794" marB="979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7188719"/>
                  </a:ext>
                </a:extLst>
              </a:tr>
              <a:tr h="160617">
                <a:tc>
                  <a:txBody>
                    <a:bodyPr/>
                    <a:lstStyle/>
                    <a:p>
                      <a:pPr rtl="0" fontAlgn="b"/>
                      <a:r>
                        <a:rPr lang="en-IN" sz="1800">
                          <a:effectLst/>
                        </a:rPr>
                        <a:t>Infosys</a:t>
                      </a:r>
                    </a:p>
                  </a:txBody>
                  <a:tcPr marL="14691" marR="14691" marT="9794" marB="979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800" dirty="0">
                          <a:effectLst/>
                        </a:rPr>
                        <a:t>1,500+</a:t>
                      </a:r>
                    </a:p>
                  </a:txBody>
                  <a:tcPr marL="14691" marR="14691" marT="9794" marB="979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98622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42008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7CC78E1-629B-4981-BA25-E8F061C40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Indian Companies In West Bengal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F191DE-A561-AB40-1593-007A7520AB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6548" y="2108202"/>
            <a:ext cx="10058400" cy="525942"/>
          </a:xfrm>
        </p:spPr>
        <p:txBody>
          <a:bodyPr/>
          <a:lstStyle/>
          <a:p>
            <a:r>
              <a:rPr lang="en-US" dirty="0"/>
              <a:t>Approximately 372 National Companies Present In Top 10 Industrial Cities in West Bengal </a:t>
            </a:r>
            <a:endParaRPr lang="en-IN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E4C33697-728E-0764-6768-C618C290F55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56432575"/>
              </p:ext>
            </p:extLst>
          </p:nvPr>
        </p:nvGraphicFramePr>
        <p:xfrm>
          <a:off x="1748186" y="2852257"/>
          <a:ext cx="7705725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1092474-A8D1-9499-DB61-9DD62216720A}"/>
              </a:ext>
            </a:extLst>
          </p:cNvPr>
          <p:cNvSpPr txBox="1">
            <a:spLocks/>
          </p:cNvSpPr>
          <p:nvPr/>
        </p:nvSpPr>
        <p:spPr>
          <a:xfrm>
            <a:off x="639106" y="5926591"/>
            <a:ext cx="10058400" cy="52594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Maximum Companies present in Kolkata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4687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2CC3EF0-F13E-468D-8198-2FFABAAB8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National Company Categories </a:t>
            </a:r>
          </a:p>
        </p:txBody>
      </p:sp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818ADC51-4B2F-6027-8ADA-6996F296926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08642715"/>
              </p:ext>
            </p:extLst>
          </p:nvPr>
        </p:nvGraphicFramePr>
        <p:xfrm>
          <a:off x="1876250" y="1737360"/>
          <a:ext cx="8020050" cy="42433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511474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DE5E388D-0F85-4EDA-A59C-C4E14987C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Startup and Home-Grown Companies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905F938B-CEBC-1E25-34E4-8E297222C44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83351301"/>
              </p:ext>
            </p:extLst>
          </p:nvPr>
        </p:nvGraphicFramePr>
        <p:xfrm>
          <a:off x="1041241" y="2698519"/>
          <a:ext cx="5629275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EF04DDC-4949-BB1E-F916-188D22406070}"/>
              </a:ext>
            </a:extLst>
          </p:cNvPr>
          <p:cNvSpPr txBox="1"/>
          <p:nvPr/>
        </p:nvSpPr>
        <p:spPr>
          <a:xfrm>
            <a:off x="1400960" y="1879134"/>
            <a:ext cx="5318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There Is 305 Startup in West Bengal,120 In Kolkata </a:t>
            </a:r>
            <a:endParaRPr lang="en-IN" dirty="0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49BFE98C-0228-5D08-9A11-7D62FEBC2BD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14139000"/>
              </p:ext>
            </p:extLst>
          </p:nvPr>
        </p:nvGraphicFramePr>
        <p:xfrm>
          <a:off x="6830167" y="2698519"/>
          <a:ext cx="5290045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2933730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690374C-1A59-4A71-8148-5C0E026A3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2020 HQ in Kolkata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CB7D5BE-D621-F340-B761-D13F3924B4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5241800"/>
              </p:ext>
            </p:extLst>
          </p:nvPr>
        </p:nvGraphicFramePr>
        <p:xfrm>
          <a:off x="5993761" y="877654"/>
          <a:ext cx="5561901" cy="3773432"/>
        </p:xfrm>
        <a:graphic>
          <a:graphicData uri="http://schemas.openxmlformats.org/drawingml/2006/table">
            <a:tbl>
              <a:tblPr/>
              <a:tblGrid>
                <a:gridCol w="1853967">
                  <a:extLst>
                    <a:ext uri="{9D8B030D-6E8A-4147-A177-3AD203B41FA5}">
                      <a16:colId xmlns:a16="http://schemas.microsoft.com/office/drawing/2014/main" val="3763484404"/>
                    </a:ext>
                  </a:extLst>
                </a:gridCol>
                <a:gridCol w="1853967">
                  <a:extLst>
                    <a:ext uri="{9D8B030D-6E8A-4147-A177-3AD203B41FA5}">
                      <a16:colId xmlns:a16="http://schemas.microsoft.com/office/drawing/2014/main" val="2556408543"/>
                    </a:ext>
                  </a:extLst>
                </a:gridCol>
                <a:gridCol w="1853967">
                  <a:extLst>
                    <a:ext uri="{9D8B030D-6E8A-4147-A177-3AD203B41FA5}">
                      <a16:colId xmlns:a16="http://schemas.microsoft.com/office/drawing/2014/main" val="2544081877"/>
                    </a:ext>
                  </a:extLst>
                </a:gridCol>
              </a:tblGrid>
              <a:tr h="256266">
                <a:tc>
                  <a:txBody>
                    <a:bodyPr/>
                    <a:lstStyle/>
                    <a:p>
                      <a:pPr rtl="0" fontAlgn="b"/>
                      <a:r>
                        <a:rPr lang="en-IN" sz="1600">
                          <a:effectLst/>
                        </a:rPr>
                        <a:t>Company</a:t>
                      </a:r>
                    </a:p>
                  </a:txBody>
                  <a:tcPr marL="12480" marR="12480" marT="8320" marB="832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600" dirty="0">
                          <a:effectLst/>
                        </a:rPr>
                        <a:t>Industry</a:t>
                      </a:r>
                    </a:p>
                  </a:txBody>
                  <a:tcPr marL="12480" marR="12480" marT="8320" marB="832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600">
                          <a:effectLst/>
                        </a:rPr>
                        <a:t>Headquarters</a:t>
                      </a:r>
                    </a:p>
                  </a:txBody>
                  <a:tcPr marL="12480" marR="12480" marT="8320" marB="832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062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7898042"/>
                  </a:ext>
                </a:extLst>
              </a:tr>
              <a:tr h="376079">
                <a:tc>
                  <a:txBody>
                    <a:bodyPr/>
                    <a:lstStyle/>
                    <a:p>
                      <a:pPr rtl="0" fontAlgn="b"/>
                      <a:r>
                        <a:rPr lang="en-IN" sz="1600">
                          <a:effectLst/>
                        </a:rPr>
                        <a:t>Infosys</a:t>
                      </a:r>
                    </a:p>
                  </a:txBody>
                  <a:tcPr marL="12480" marR="12480" marT="8320" marB="832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600">
                          <a:effectLst/>
                        </a:rPr>
                        <a:t>IT Services</a:t>
                      </a:r>
                    </a:p>
                  </a:txBody>
                  <a:tcPr marL="12480" marR="12480" marT="8320" marB="832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062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600">
                          <a:effectLst/>
                        </a:rPr>
                        <a:t>Salt Lake City, Sector V</a:t>
                      </a:r>
                    </a:p>
                  </a:txBody>
                  <a:tcPr marL="0" marR="0" marT="8320" marB="8320" anchor="b">
                    <a:lnL w="9525" cap="flat" cmpd="sng" algn="ctr">
                      <a:solidFill>
                        <a:srgbClr val="2062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062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062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70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8964447"/>
                  </a:ext>
                </a:extLst>
              </a:tr>
              <a:tr h="376079">
                <a:tc>
                  <a:txBody>
                    <a:bodyPr/>
                    <a:lstStyle/>
                    <a:p>
                      <a:pPr rtl="0" fontAlgn="b"/>
                      <a:r>
                        <a:rPr lang="en-IN" sz="1600">
                          <a:effectLst/>
                        </a:rPr>
                        <a:t>Tech Mahindra</a:t>
                      </a:r>
                    </a:p>
                  </a:txBody>
                  <a:tcPr marL="12480" marR="12480" marT="8320" marB="832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600">
                          <a:effectLst/>
                        </a:rPr>
                        <a:t>IT Services</a:t>
                      </a:r>
                    </a:p>
                  </a:txBody>
                  <a:tcPr marL="12480" marR="12480" marT="8320" marB="832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70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600">
                          <a:effectLst/>
                        </a:rPr>
                        <a:t>Salt Lake City, Sector V</a:t>
                      </a:r>
                    </a:p>
                  </a:txBody>
                  <a:tcPr marL="0" marR="0" marT="8320" marB="8320" anchor="b">
                    <a:lnL w="9525" cap="flat" cmpd="sng" algn="ctr">
                      <a:solidFill>
                        <a:srgbClr val="C070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70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70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6F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0001960"/>
                  </a:ext>
                </a:extLst>
              </a:tr>
              <a:tr h="376079">
                <a:tc>
                  <a:txBody>
                    <a:bodyPr/>
                    <a:lstStyle/>
                    <a:p>
                      <a:pPr rtl="0" fontAlgn="b"/>
                      <a:r>
                        <a:rPr lang="en-IN" sz="1600">
                          <a:effectLst/>
                        </a:rPr>
                        <a:t>Wipro</a:t>
                      </a:r>
                    </a:p>
                  </a:txBody>
                  <a:tcPr marL="12480" marR="12480" marT="8320" marB="832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600">
                          <a:effectLst/>
                        </a:rPr>
                        <a:t>IT Services</a:t>
                      </a:r>
                    </a:p>
                  </a:txBody>
                  <a:tcPr marL="12480" marR="12480" marT="8320" marB="832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6F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600">
                          <a:effectLst/>
                        </a:rPr>
                        <a:t>Salt Lake City, Sector V</a:t>
                      </a:r>
                    </a:p>
                  </a:txBody>
                  <a:tcPr marL="0" marR="0" marT="8320" marB="8320" anchor="b">
                    <a:lnL w="9525" cap="flat" cmpd="sng" algn="ctr">
                      <a:solidFill>
                        <a:srgbClr val="806F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6F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6F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5E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049021"/>
                  </a:ext>
                </a:extLst>
              </a:tr>
              <a:tr h="376079">
                <a:tc>
                  <a:txBody>
                    <a:bodyPr/>
                    <a:lstStyle/>
                    <a:p>
                      <a:pPr rtl="0" fontAlgn="b"/>
                      <a:r>
                        <a:rPr lang="en-IN" sz="1600">
                          <a:effectLst/>
                        </a:rPr>
                        <a:t>HCL Technologies</a:t>
                      </a:r>
                    </a:p>
                  </a:txBody>
                  <a:tcPr marL="12480" marR="12480" marT="8320" marB="832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600">
                          <a:effectLst/>
                        </a:rPr>
                        <a:t>IT Services</a:t>
                      </a:r>
                    </a:p>
                  </a:txBody>
                  <a:tcPr marL="12480" marR="12480" marT="8320" marB="832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5E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600">
                          <a:effectLst/>
                        </a:rPr>
                        <a:t>Salt Lake City, Sector V</a:t>
                      </a:r>
                    </a:p>
                  </a:txBody>
                  <a:tcPr marL="0" marR="0" marT="8320" marB="8320" anchor="b">
                    <a:lnL w="9525" cap="flat" cmpd="sng" algn="ctr">
                      <a:solidFill>
                        <a:srgbClr val="005E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5E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5E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7D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5079162"/>
                  </a:ext>
                </a:extLst>
              </a:tr>
              <a:tr h="376079">
                <a:tc>
                  <a:txBody>
                    <a:bodyPr/>
                    <a:lstStyle/>
                    <a:p>
                      <a:pPr rtl="0" fontAlgn="b"/>
                      <a:r>
                        <a:rPr lang="en-IN" sz="1600">
                          <a:effectLst/>
                        </a:rPr>
                        <a:t>Mindtree</a:t>
                      </a:r>
                    </a:p>
                  </a:txBody>
                  <a:tcPr marL="12480" marR="12480" marT="8320" marB="832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600">
                          <a:effectLst/>
                        </a:rPr>
                        <a:t>IT Services</a:t>
                      </a:r>
                    </a:p>
                  </a:txBody>
                  <a:tcPr marL="12480" marR="12480" marT="8320" marB="832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7D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600">
                          <a:effectLst/>
                        </a:rPr>
                        <a:t>Salt Lake City, Sector V</a:t>
                      </a:r>
                    </a:p>
                  </a:txBody>
                  <a:tcPr marL="0" marR="0" marT="8320" marB="8320" anchor="b">
                    <a:lnL w="9525" cap="flat" cmpd="sng" algn="ctr">
                      <a:solidFill>
                        <a:srgbClr val="407D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7D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7D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5B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1798690"/>
                  </a:ext>
                </a:extLst>
              </a:tr>
              <a:tr h="376079">
                <a:tc>
                  <a:txBody>
                    <a:bodyPr/>
                    <a:lstStyle/>
                    <a:p>
                      <a:pPr rtl="0" fontAlgn="b"/>
                      <a:r>
                        <a:rPr lang="en-IN" sz="1600">
                          <a:effectLst/>
                        </a:rPr>
                        <a:t>L&amp;T Infotech</a:t>
                      </a:r>
                    </a:p>
                  </a:txBody>
                  <a:tcPr marL="12480" marR="12480" marT="8320" marB="832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600">
                          <a:effectLst/>
                        </a:rPr>
                        <a:t>IT Services</a:t>
                      </a:r>
                    </a:p>
                  </a:txBody>
                  <a:tcPr marL="12480" marR="12480" marT="8320" marB="832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05B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600">
                          <a:effectLst/>
                        </a:rPr>
                        <a:t>Salt Lake City, Sector V</a:t>
                      </a:r>
                    </a:p>
                  </a:txBody>
                  <a:tcPr marL="0" marR="0" marT="8320" marB="8320" anchor="b">
                    <a:lnL w="9525" cap="flat" cmpd="sng" algn="ctr">
                      <a:solidFill>
                        <a:srgbClr val="A05B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05B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05B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07E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4728149"/>
                  </a:ext>
                </a:extLst>
              </a:tr>
              <a:tr h="376079">
                <a:tc>
                  <a:txBody>
                    <a:bodyPr/>
                    <a:lstStyle/>
                    <a:p>
                      <a:pPr rtl="0" fontAlgn="b"/>
                      <a:r>
                        <a:rPr lang="en-IN" sz="1600">
                          <a:effectLst/>
                        </a:rPr>
                        <a:t>LTI</a:t>
                      </a:r>
                    </a:p>
                  </a:txBody>
                  <a:tcPr marL="12480" marR="12480" marT="8320" marB="832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600">
                          <a:effectLst/>
                        </a:rPr>
                        <a:t>IT Services</a:t>
                      </a:r>
                    </a:p>
                  </a:txBody>
                  <a:tcPr marL="12480" marR="12480" marT="8320" marB="832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07E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600">
                          <a:effectLst/>
                        </a:rPr>
                        <a:t>Salt Lake City, Sector V</a:t>
                      </a:r>
                    </a:p>
                  </a:txBody>
                  <a:tcPr marL="0" marR="0" marT="8320" marB="8320" anchor="b">
                    <a:lnL w="9525" cap="flat" cmpd="sng" algn="ctr">
                      <a:solidFill>
                        <a:srgbClr val="E07E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07E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07E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07E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267095"/>
                  </a:ext>
                </a:extLst>
              </a:tr>
              <a:tr h="495892">
                <a:tc>
                  <a:txBody>
                    <a:bodyPr/>
                    <a:lstStyle/>
                    <a:p>
                      <a:pPr rtl="0" fontAlgn="b"/>
                      <a:r>
                        <a:rPr lang="en-IN" sz="1600">
                          <a:effectLst/>
                        </a:rPr>
                        <a:t>Hexaware Technologies</a:t>
                      </a:r>
                    </a:p>
                  </a:txBody>
                  <a:tcPr marL="12480" marR="12480" marT="8320" marB="832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600">
                          <a:effectLst/>
                        </a:rPr>
                        <a:t>IT Services</a:t>
                      </a:r>
                    </a:p>
                  </a:txBody>
                  <a:tcPr marL="12480" marR="12480" marT="8320" marB="832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07E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600">
                          <a:effectLst/>
                        </a:rPr>
                        <a:t>Salt Lake City, Sector V</a:t>
                      </a:r>
                    </a:p>
                  </a:txBody>
                  <a:tcPr marL="0" marR="0" marT="8320" marB="8320" anchor="b">
                    <a:lnL w="9525" cap="flat" cmpd="sng" algn="ctr">
                      <a:solidFill>
                        <a:srgbClr val="E07E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07E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07E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07E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9951343"/>
                  </a:ext>
                </a:extLst>
              </a:tr>
              <a:tr h="376079">
                <a:tc>
                  <a:txBody>
                    <a:bodyPr/>
                    <a:lstStyle/>
                    <a:p>
                      <a:pPr rtl="0" fontAlgn="b"/>
                      <a:r>
                        <a:rPr lang="en-IN" sz="1600">
                          <a:effectLst/>
                        </a:rPr>
                        <a:t>NIIT Technologies</a:t>
                      </a:r>
                    </a:p>
                  </a:txBody>
                  <a:tcPr marL="12480" marR="12480" marT="8320" marB="832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600" dirty="0">
                          <a:effectLst/>
                        </a:rPr>
                        <a:t>IT Services</a:t>
                      </a:r>
                    </a:p>
                  </a:txBody>
                  <a:tcPr marL="12480" marR="12480" marT="8320" marB="832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07E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600" dirty="0">
                          <a:effectLst/>
                        </a:rPr>
                        <a:t>Salt Lake City, Sector V</a:t>
                      </a:r>
                    </a:p>
                  </a:txBody>
                  <a:tcPr marL="0" marR="0" marT="8320" marB="8320" anchor="b">
                    <a:lnL w="9525" cap="flat" cmpd="sng" algn="ctr">
                      <a:solidFill>
                        <a:srgbClr val="E07E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07E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07E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07E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181813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FB54BEF-191F-724D-9CFD-DC1D857E2FD7}"/>
              </a:ext>
            </a:extLst>
          </p:cNvPr>
          <p:cNvSpPr txBox="1"/>
          <p:nvPr/>
        </p:nvSpPr>
        <p:spPr>
          <a:xfrm>
            <a:off x="4886414" y="2747446"/>
            <a:ext cx="1107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IT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03882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9678376A-3AD5-EB38-E351-52D9AE581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2200" y="786383"/>
            <a:ext cx="3068833" cy="2093975"/>
          </a:xfrm>
        </p:spPr>
        <p:txBody>
          <a:bodyPr/>
          <a:lstStyle/>
          <a:p>
            <a:r>
              <a:rPr lang="en-US" dirty="0"/>
              <a:t>All Types Of Company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DC8B4CF-FF34-C22A-A6EB-DE7C4ABD8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6960702"/>
              </p:ext>
            </p:extLst>
          </p:nvPr>
        </p:nvGraphicFramePr>
        <p:xfrm>
          <a:off x="5458984" y="975760"/>
          <a:ext cx="5713842" cy="4542692"/>
        </p:xfrm>
        <a:graphic>
          <a:graphicData uri="http://schemas.openxmlformats.org/drawingml/2006/table">
            <a:tbl>
              <a:tblPr/>
              <a:tblGrid>
                <a:gridCol w="2380796">
                  <a:extLst>
                    <a:ext uri="{9D8B030D-6E8A-4147-A177-3AD203B41FA5}">
                      <a16:colId xmlns:a16="http://schemas.microsoft.com/office/drawing/2014/main" val="2923693826"/>
                    </a:ext>
                  </a:extLst>
                </a:gridCol>
                <a:gridCol w="2242550">
                  <a:extLst>
                    <a:ext uri="{9D8B030D-6E8A-4147-A177-3AD203B41FA5}">
                      <a16:colId xmlns:a16="http://schemas.microsoft.com/office/drawing/2014/main" val="4184391637"/>
                    </a:ext>
                  </a:extLst>
                </a:gridCol>
                <a:gridCol w="1090496">
                  <a:extLst>
                    <a:ext uri="{9D8B030D-6E8A-4147-A177-3AD203B41FA5}">
                      <a16:colId xmlns:a16="http://schemas.microsoft.com/office/drawing/2014/main" val="1484691978"/>
                    </a:ext>
                  </a:extLst>
                </a:gridCol>
              </a:tblGrid>
              <a:tr h="206486">
                <a:tc>
                  <a:txBody>
                    <a:bodyPr/>
                    <a:lstStyle/>
                    <a:p>
                      <a:pPr rtl="0" fontAlgn="b"/>
                      <a:r>
                        <a:rPr lang="en-IN" sz="1000">
                          <a:effectLst/>
                        </a:rPr>
                        <a:t>Company</a:t>
                      </a:r>
                    </a:p>
                  </a:txBody>
                  <a:tcPr marL="6220" marR="6220" marT="4147" marB="41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000">
                          <a:effectLst/>
                        </a:rPr>
                        <a:t>Industry</a:t>
                      </a:r>
                    </a:p>
                  </a:txBody>
                  <a:tcPr marL="6220" marR="6220" marT="4147" marB="41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000">
                          <a:effectLst/>
                        </a:rPr>
                        <a:t>Headquarters</a:t>
                      </a:r>
                    </a:p>
                  </a:txBody>
                  <a:tcPr marL="6220" marR="6220" marT="4147" marB="41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7587010"/>
                  </a:ext>
                </a:extLst>
              </a:tr>
              <a:tr h="206486">
                <a:tc>
                  <a:txBody>
                    <a:bodyPr/>
                    <a:lstStyle/>
                    <a:p>
                      <a:pPr rtl="0" fontAlgn="b"/>
                      <a:r>
                        <a:rPr lang="en-IN" sz="1000">
                          <a:effectLst/>
                        </a:rPr>
                        <a:t>ITC Limited</a:t>
                      </a:r>
                    </a:p>
                  </a:txBody>
                  <a:tcPr marL="6220" marR="6220" marT="4147" marB="41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000">
                          <a:effectLst/>
                        </a:rPr>
                        <a:t>Consumer goods</a:t>
                      </a:r>
                    </a:p>
                  </a:txBody>
                  <a:tcPr marL="6220" marR="6220" marT="4147" marB="41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000">
                          <a:effectLst/>
                        </a:rPr>
                        <a:t>Kolkata</a:t>
                      </a:r>
                    </a:p>
                  </a:txBody>
                  <a:tcPr marL="6220" marR="6220" marT="4147" marB="41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4232126"/>
                  </a:ext>
                </a:extLst>
              </a:tr>
              <a:tr h="206486">
                <a:tc>
                  <a:txBody>
                    <a:bodyPr/>
                    <a:lstStyle/>
                    <a:p>
                      <a:pPr rtl="0" fontAlgn="b"/>
                      <a:r>
                        <a:rPr lang="en-IN" sz="1000">
                          <a:effectLst/>
                        </a:rPr>
                        <a:t>Coal India</a:t>
                      </a:r>
                    </a:p>
                  </a:txBody>
                  <a:tcPr marL="6220" marR="6220" marT="4147" marB="41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000">
                          <a:effectLst/>
                        </a:rPr>
                        <a:t>Coal mining</a:t>
                      </a:r>
                    </a:p>
                  </a:txBody>
                  <a:tcPr marL="6220" marR="6220" marT="4147" marB="41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000">
                          <a:effectLst/>
                        </a:rPr>
                        <a:t>Kolkata</a:t>
                      </a:r>
                    </a:p>
                  </a:txBody>
                  <a:tcPr marL="6220" marR="6220" marT="4147" marB="41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745490"/>
                  </a:ext>
                </a:extLst>
              </a:tr>
              <a:tr h="206486">
                <a:tc>
                  <a:txBody>
                    <a:bodyPr/>
                    <a:lstStyle/>
                    <a:p>
                      <a:pPr rtl="0" fontAlgn="b"/>
                      <a:r>
                        <a:rPr lang="en-US" sz="1000">
                          <a:effectLst/>
                        </a:rPr>
                        <a:t>Steel Authority of India Limited</a:t>
                      </a:r>
                    </a:p>
                  </a:txBody>
                  <a:tcPr marL="6220" marR="6220" marT="4147" marB="41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000">
                          <a:effectLst/>
                        </a:rPr>
                        <a:t>Steel</a:t>
                      </a:r>
                    </a:p>
                  </a:txBody>
                  <a:tcPr marL="6220" marR="6220" marT="4147" marB="41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000">
                          <a:effectLst/>
                        </a:rPr>
                        <a:t>Kolkata</a:t>
                      </a:r>
                    </a:p>
                  </a:txBody>
                  <a:tcPr marL="6220" marR="6220" marT="4147" marB="41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685977"/>
                  </a:ext>
                </a:extLst>
              </a:tr>
              <a:tr h="206486">
                <a:tc>
                  <a:txBody>
                    <a:bodyPr/>
                    <a:lstStyle/>
                    <a:p>
                      <a:pPr rtl="0" fontAlgn="b"/>
                      <a:r>
                        <a:rPr lang="en-IN" sz="1000">
                          <a:effectLst/>
                        </a:rPr>
                        <a:t>Tata Consultancy Services (TCS)</a:t>
                      </a:r>
                    </a:p>
                  </a:txBody>
                  <a:tcPr marL="6220" marR="6220" marT="4147" marB="41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000">
                          <a:effectLst/>
                        </a:rPr>
                        <a:t>IT services</a:t>
                      </a:r>
                    </a:p>
                  </a:txBody>
                  <a:tcPr marL="6220" marR="6220" marT="4147" marB="41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000">
                          <a:effectLst/>
                        </a:rPr>
                        <a:t>Kolkata</a:t>
                      </a:r>
                    </a:p>
                  </a:txBody>
                  <a:tcPr marL="6220" marR="6220" marT="4147" marB="41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6121790"/>
                  </a:ext>
                </a:extLst>
              </a:tr>
              <a:tr h="206486">
                <a:tc>
                  <a:txBody>
                    <a:bodyPr/>
                    <a:lstStyle/>
                    <a:p>
                      <a:pPr rtl="0" fontAlgn="b"/>
                      <a:r>
                        <a:rPr lang="en-IN" sz="1000">
                          <a:effectLst/>
                        </a:rPr>
                        <a:t>Emami</a:t>
                      </a:r>
                    </a:p>
                  </a:txBody>
                  <a:tcPr marL="6220" marR="6220" marT="4147" marB="41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000">
                          <a:effectLst/>
                        </a:rPr>
                        <a:t>Consumer goods</a:t>
                      </a:r>
                    </a:p>
                  </a:txBody>
                  <a:tcPr marL="6220" marR="6220" marT="4147" marB="41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000">
                          <a:effectLst/>
                        </a:rPr>
                        <a:t>Kolkata</a:t>
                      </a:r>
                    </a:p>
                  </a:txBody>
                  <a:tcPr marL="6220" marR="6220" marT="4147" marB="41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3133920"/>
                  </a:ext>
                </a:extLst>
              </a:tr>
              <a:tr h="206486">
                <a:tc>
                  <a:txBody>
                    <a:bodyPr/>
                    <a:lstStyle/>
                    <a:p>
                      <a:pPr rtl="0" fontAlgn="b"/>
                      <a:r>
                        <a:rPr lang="en-IN" sz="1000">
                          <a:effectLst/>
                        </a:rPr>
                        <a:t>Usha Martin Ltd.</a:t>
                      </a:r>
                    </a:p>
                  </a:txBody>
                  <a:tcPr marL="6220" marR="6220" marT="4147" marB="41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000">
                          <a:effectLst/>
                        </a:rPr>
                        <a:t>Wire ropes</a:t>
                      </a:r>
                    </a:p>
                  </a:txBody>
                  <a:tcPr marL="6220" marR="6220" marT="4147" marB="41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000">
                          <a:effectLst/>
                        </a:rPr>
                        <a:t>Kolkata</a:t>
                      </a:r>
                    </a:p>
                  </a:txBody>
                  <a:tcPr marL="6220" marR="6220" marT="4147" marB="41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3135879"/>
                  </a:ext>
                </a:extLst>
              </a:tr>
              <a:tr h="206486">
                <a:tc>
                  <a:txBody>
                    <a:bodyPr/>
                    <a:lstStyle/>
                    <a:p>
                      <a:pPr rtl="0" fontAlgn="b"/>
                      <a:r>
                        <a:rPr lang="en-IN" sz="1000">
                          <a:effectLst/>
                        </a:rPr>
                        <a:t>RP-Sanjiv Goenka Group</a:t>
                      </a:r>
                    </a:p>
                  </a:txBody>
                  <a:tcPr marL="6220" marR="6220" marT="4147" marB="41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000">
                          <a:effectLst/>
                        </a:rPr>
                        <a:t>Conglomerate</a:t>
                      </a:r>
                    </a:p>
                  </a:txBody>
                  <a:tcPr marL="6220" marR="6220" marT="4147" marB="41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000">
                          <a:effectLst/>
                        </a:rPr>
                        <a:t>Kolkata</a:t>
                      </a:r>
                    </a:p>
                  </a:txBody>
                  <a:tcPr marL="6220" marR="6220" marT="4147" marB="41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5889672"/>
                  </a:ext>
                </a:extLst>
              </a:tr>
              <a:tr h="206486">
                <a:tc>
                  <a:txBody>
                    <a:bodyPr/>
                    <a:lstStyle/>
                    <a:p>
                      <a:pPr rtl="0" fontAlgn="b"/>
                      <a:r>
                        <a:rPr lang="en-IN" sz="1000">
                          <a:effectLst/>
                        </a:rPr>
                        <a:t>Reliance Cement</a:t>
                      </a:r>
                    </a:p>
                  </a:txBody>
                  <a:tcPr marL="6220" marR="6220" marT="4147" marB="41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000">
                          <a:effectLst/>
                        </a:rPr>
                        <a:t>Cement</a:t>
                      </a:r>
                    </a:p>
                  </a:txBody>
                  <a:tcPr marL="6220" marR="6220" marT="4147" marB="41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000">
                          <a:effectLst/>
                        </a:rPr>
                        <a:t>Kolkata</a:t>
                      </a:r>
                    </a:p>
                  </a:txBody>
                  <a:tcPr marL="6220" marR="6220" marT="4147" marB="41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7037814"/>
                  </a:ext>
                </a:extLst>
              </a:tr>
              <a:tr h="206486">
                <a:tc>
                  <a:txBody>
                    <a:bodyPr/>
                    <a:lstStyle/>
                    <a:p>
                      <a:pPr rtl="0" fontAlgn="b"/>
                      <a:r>
                        <a:rPr lang="en-IN" sz="1000">
                          <a:effectLst/>
                        </a:rPr>
                        <a:t>Mitsubishi Chemical Corporation</a:t>
                      </a:r>
                    </a:p>
                  </a:txBody>
                  <a:tcPr marL="6220" marR="6220" marT="4147" marB="41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000">
                          <a:effectLst/>
                        </a:rPr>
                        <a:t>Chemicals</a:t>
                      </a:r>
                    </a:p>
                  </a:txBody>
                  <a:tcPr marL="6220" marR="6220" marT="4147" marB="41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000">
                          <a:effectLst/>
                        </a:rPr>
                        <a:t>Kolkata</a:t>
                      </a:r>
                    </a:p>
                  </a:txBody>
                  <a:tcPr marL="6220" marR="6220" marT="4147" marB="41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8980644"/>
                  </a:ext>
                </a:extLst>
              </a:tr>
              <a:tr h="206486">
                <a:tc>
                  <a:txBody>
                    <a:bodyPr/>
                    <a:lstStyle/>
                    <a:p>
                      <a:pPr rtl="0" fontAlgn="b"/>
                      <a:r>
                        <a:rPr lang="en-IN" sz="1000">
                          <a:effectLst/>
                        </a:rPr>
                        <a:t>Berger Paints</a:t>
                      </a:r>
                    </a:p>
                  </a:txBody>
                  <a:tcPr marL="6220" marR="6220" marT="4147" marB="41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000">
                          <a:effectLst/>
                        </a:rPr>
                        <a:t>Paints</a:t>
                      </a:r>
                    </a:p>
                  </a:txBody>
                  <a:tcPr marL="6220" marR="6220" marT="4147" marB="41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000">
                          <a:effectLst/>
                        </a:rPr>
                        <a:t>Kolkata</a:t>
                      </a:r>
                    </a:p>
                  </a:txBody>
                  <a:tcPr marL="6220" marR="6220" marT="4147" marB="41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2209283"/>
                  </a:ext>
                </a:extLst>
              </a:tr>
              <a:tr h="206486">
                <a:tc>
                  <a:txBody>
                    <a:bodyPr/>
                    <a:lstStyle/>
                    <a:p>
                      <a:pPr rtl="0" fontAlgn="b"/>
                      <a:r>
                        <a:rPr lang="en-IN" sz="1000">
                          <a:effectLst/>
                        </a:rPr>
                        <a:t>Orient Cement</a:t>
                      </a:r>
                    </a:p>
                  </a:txBody>
                  <a:tcPr marL="6220" marR="6220" marT="4147" marB="41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000">
                          <a:effectLst/>
                        </a:rPr>
                        <a:t>Cement</a:t>
                      </a:r>
                    </a:p>
                  </a:txBody>
                  <a:tcPr marL="6220" marR="6220" marT="4147" marB="41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000">
                          <a:effectLst/>
                        </a:rPr>
                        <a:t>Kolkata</a:t>
                      </a:r>
                    </a:p>
                  </a:txBody>
                  <a:tcPr marL="6220" marR="6220" marT="4147" marB="41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6746668"/>
                  </a:ext>
                </a:extLst>
              </a:tr>
              <a:tr h="206486">
                <a:tc>
                  <a:txBody>
                    <a:bodyPr/>
                    <a:lstStyle/>
                    <a:p>
                      <a:pPr rtl="0" fontAlgn="b"/>
                      <a:r>
                        <a:rPr lang="en-IN" sz="1000">
                          <a:effectLst/>
                        </a:rPr>
                        <a:t>Dhunseri</a:t>
                      </a:r>
                    </a:p>
                  </a:txBody>
                  <a:tcPr marL="6220" marR="6220" marT="4147" marB="41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000">
                          <a:effectLst/>
                        </a:rPr>
                        <a:t>Petrochemicals</a:t>
                      </a:r>
                    </a:p>
                  </a:txBody>
                  <a:tcPr marL="6220" marR="6220" marT="4147" marB="41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000">
                          <a:effectLst/>
                        </a:rPr>
                        <a:t>Kolkata</a:t>
                      </a:r>
                    </a:p>
                  </a:txBody>
                  <a:tcPr marL="6220" marR="6220" marT="4147" marB="41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1751593"/>
                  </a:ext>
                </a:extLst>
              </a:tr>
              <a:tr h="206486">
                <a:tc>
                  <a:txBody>
                    <a:bodyPr/>
                    <a:lstStyle/>
                    <a:p>
                      <a:pPr rtl="0" fontAlgn="b"/>
                      <a:r>
                        <a:rPr lang="en-IN" sz="1000">
                          <a:effectLst/>
                        </a:rPr>
                        <a:t>Cognizant</a:t>
                      </a:r>
                    </a:p>
                  </a:txBody>
                  <a:tcPr marL="6220" marR="6220" marT="4147" marB="41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000">
                          <a:effectLst/>
                        </a:rPr>
                        <a:t>IT services</a:t>
                      </a:r>
                    </a:p>
                  </a:txBody>
                  <a:tcPr marL="6220" marR="6220" marT="4147" marB="41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000">
                          <a:effectLst/>
                        </a:rPr>
                        <a:t>Kolkata</a:t>
                      </a:r>
                    </a:p>
                  </a:txBody>
                  <a:tcPr marL="6220" marR="6220" marT="4147" marB="41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0645351"/>
                  </a:ext>
                </a:extLst>
              </a:tr>
              <a:tr h="206486">
                <a:tc>
                  <a:txBody>
                    <a:bodyPr/>
                    <a:lstStyle/>
                    <a:p>
                      <a:pPr rtl="0" fontAlgn="b"/>
                      <a:r>
                        <a:rPr lang="en-IN" sz="1000">
                          <a:effectLst/>
                        </a:rPr>
                        <a:t>Genpact</a:t>
                      </a:r>
                    </a:p>
                  </a:txBody>
                  <a:tcPr marL="6220" marR="6220" marT="4147" marB="41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000">
                          <a:effectLst/>
                        </a:rPr>
                        <a:t>Business process management</a:t>
                      </a:r>
                    </a:p>
                  </a:txBody>
                  <a:tcPr marL="6220" marR="6220" marT="4147" marB="41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000">
                          <a:effectLst/>
                        </a:rPr>
                        <a:t>Kolkata</a:t>
                      </a:r>
                    </a:p>
                  </a:txBody>
                  <a:tcPr marL="6220" marR="6220" marT="4147" marB="41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2750738"/>
                  </a:ext>
                </a:extLst>
              </a:tr>
              <a:tr h="206486">
                <a:tc>
                  <a:txBody>
                    <a:bodyPr/>
                    <a:lstStyle/>
                    <a:p>
                      <a:pPr rtl="0" fontAlgn="b"/>
                      <a:r>
                        <a:rPr lang="en-IN" sz="1000">
                          <a:effectLst/>
                        </a:rPr>
                        <a:t>PepsiCo India</a:t>
                      </a:r>
                    </a:p>
                  </a:txBody>
                  <a:tcPr marL="6220" marR="6220" marT="4147" marB="41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000">
                          <a:effectLst/>
                        </a:rPr>
                        <a:t>Food and beverage</a:t>
                      </a:r>
                    </a:p>
                  </a:txBody>
                  <a:tcPr marL="6220" marR="6220" marT="4147" marB="41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000">
                          <a:effectLst/>
                        </a:rPr>
                        <a:t>Kolkata</a:t>
                      </a:r>
                    </a:p>
                  </a:txBody>
                  <a:tcPr marL="6220" marR="6220" marT="4147" marB="41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7350546"/>
                  </a:ext>
                </a:extLst>
              </a:tr>
              <a:tr h="206486">
                <a:tc>
                  <a:txBody>
                    <a:bodyPr/>
                    <a:lstStyle/>
                    <a:p>
                      <a:pPr rtl="0" fontAlgn="b"/>
                      <a:r>
                        <a:rPr lang="en-IN" sz="1000">
                          <a:effectLst/>
                        </a:rPr>
                        <a:t>Coca-Cola India</a:t>
                      </a:r>
                    </a:p>
                  </a:txBody>
                  <a:tcPr marL="6220" marR="6220" marT="4147" marB="41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000">
                          <a:effectLst/>
                        </a:rPr>
                        <a:t>Food and beverage</a:t>
                      </a:r>
                    </a:p>
                  </a:txBody>
                  <a:tcPr marL="6220" marR="6220" marT="4147" marB="41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000">
                          <a:effectLst/>
                        </a:rPr>
                        <a:t>Kolkata</a:t>
                      </a:r>
                    </a:p>
                  </a:txBody>
                  <a:tcPr marL="6220" marR="6220" marT="4147" marB="41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8604718"/>
                  </a:ext>
                </a:extLst>
              </a:tr>
              <a:tr h="206486">
                <a:tc>
                  <a:txBody>
                    <a:bodyPr/>
                    <a:lstStyle/>
                    <a:p>
                      <a:pPr rtl="0" fontAlgn="b"/>
                      <a:r>
                        <a:rPr lang="en-IN" sz="1000">
                          <a:effectLst/>
                        </a:rPr>
                        <a:t>Hindustan Unilever</a:t>
                      </a:r>
                    </a:p>
                  </a:txBody>
                  <a:tcPr marL="6220" marR="6220" marT="4147" marB="41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000">
                          <a:effectLst/>
                        </a:rPr>
                        <a:t>Consumer goods</a:t>
                      </a:r>
                    </a:p>
                  </a:txBody>
                  <a:tcPr marL="6220" marR="6220" marT="4147" marB="41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000">
                          <a:effectLst/>
                        </a:rPr>
                        <a:t>Kolkata</a:t>
                      </a:r>
                    </a:p>
                  </a:txBody>
                  <a:tcPr marL="6220" marR="6220" marT="4147" marB="41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3787702"/>
                  </a:ext>
                </a:extLst>
              </a:tr>
              <a:tr h="206486">
                <a:tc>
                  <a:txBody>
                    <a:bodyPr/>
                    <a:lstStyle/>
                    <a:p>
                      <a:pPr rtl="0" fontAlgn="b"/>
                      <a:r>
                        <a:rPr lang="en-IN" sz="1000">
                          <a:effectLst/>
                        </a:rPr>
                        <a:t>IBM</a:t>
                      </a:r>
                    </a:p>
                  </a:txBody>
                  <a:tcPr marL="6220" marR="6220" marT="4147" marB="41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000">
                          <a:effectLst/>
                        </a:rPr>
                        <a:t>Technology</a:t>
                      </a:r>
                    </a:p>
                  </a:txBody>
                  <a:tcPr marL="6220" marR="6220" marT="4147" marB="41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000">
                          <a:effectLst/>
                        </a:rPr>
                        <a:t>Kolkata</a:t>
                      </a:r>
                    </a:p>
                  </a:txBody>
                  <a:tcPr marL="6220" marR="6220" marT="4147" marB="41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8496569"/>
                  </a:ext>
                </a:extLst>
              </a:tr>
              <a:tr h="206486">
                <a:tc>
                  <a:txBody>
                    <a:bodyPr/>
                    <a:lstStyle/>
                    <a:p>
                      <a:pPr rtl="0" fontAlgn="b"/>
                      <a:r>
                        <a:rPr lang="en-IN" sz="1000">
                          <a:effectLst/>
                        </a:rPr>
                        <a:t>BASF</a:t>
                      </a:r>
                    </a:p>
                  </a:txBody>
                  <a:tcPr marL="6220" marR="6220" marT="4147" marB="41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000">
                          <a:effectLst/>
                        </a:rPr>
                        <a:t>Chemicals</a:t>
                      </a:r>
                    </a:p>
                  </a:txBody>
                  <a:tcPr marL="6220" marR="6220" marT="4147" marB="41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000">
                          <a:effectLst/>
                        </a:rPr>
                        <a:t>Kolkata</a:t>
                      </a:r>
                    </a:p>
                  </a:txBody>
                  <a:tcPr marL="6220" marR="6220" marT="4147" marB="41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4974912"/>
                  </a:ext>
                </a:extLst>
              </a:tr>
              <a:tr h="206486">
                <a:tc>
                  <a:txBody>
                    <a:bodyPr/>
                    <a:lstStyle/>
                    <a:p>
                      <a:pPr rtl="0" fontAlgn="b"/>
                      <a:r>
                        <a:rPr lang="en-IN" sz="1000">
                          <a:effectLst/>
                        </a:rPr>
                        <a:t>Sika AG</a:t>
                      </a:r>
                    </a:p>
                  </a:txBody>
                  <a:tcPr marL="6220" marR="6220" marT="4147" marB="41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000">
                          <a:effectLst/>
                        </a:rPr>
                        <a:t>Construction chemicals</a:t>
                      </a:r>
                    </a:p>
                  </a:txBody>
                  <a:tcPr marL="6220" marR="6220" marT="4147" marB="41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000">
                          <a:effectLst/>
                        </a:rPr>
                        <a:t>Kolkata</a:t>
                      </a:r>
                    </a:p>
                  </a:txBody>
                  <a:tcPr marL="6220" marR="6220" marT="4147" marB="41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5682123"/>
                  </a:ext>
                </a:extLst>
              </a:tr>
              <a:tr h="206486">
                <a:tc>
                  <a:txBody>
                    <a:bodyPr/>
                    <a:lstStyle/>
                    <a:p>
                      <a:pPr rtl="0" fontAlgn="b"/>
                      <a:r>
                        <a:rPr lang="en-IN" sz="1000">
                          <a:effectLst/>
                        </a:rPr>
                        <a:t>Mitsubishi Chemical Corporation</a:t>
                      </a:r>
                    </a:p>
                  </a:txBody>
                  <a:tcPr marL="6220" marR="6220" marT="4147" marB="41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000">
                          <a:effectLst/>
                        </a:rPr>
                        <a:t>Chemicals</a:t>
                      </a:r>
                    </a:p>
                  </a:txBody>
                  <a:tcPr marL="6220" marR="6220" marT="4147" marB="41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000" dirty="0">
                          <a:effectLst/>
                        </a:rPr>
                        <a:t>Kolkata</a:t>
                      </a:r>
                    </a:p>
                  </a:txBody>
                  <a:tcPr marL="6220" marR="6220" marT="4147" marB="414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73167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71572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67B74F2B-9534-4540-96B0-5C8E958B9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FEFADC-1ECC-45BD-B9E8-3CFEF6CE4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2074" y="286603"/>
            <a:ext cx="5983605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IN" sz="4800" b="0" i="0" dirty="0">
                <a:solidFill>
                  <a:srgbClr val="1F1F1F"/>
                </a:solidFill>
                <a:effectLst/>
                <a:latin typeface="Google Sans"/>
              </a:rPr>
              <a:t>Conclusion</a:t>
            </a:r>
            <a:endParaRPr lang="en-US" sz="4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8" name="Picture Placeholder 7" descr="People are discussing something">
            <a:extLst>
              <a:ext uri="{FF2B5EF4-FFF2-40B4-BE49-F238E27FC236}">
                <a16:creationId xmlns:a16="http://schemas.microsoft.com/office/drawing/2014/main" id="{7830119B-592B-41DB-B601-F7EB61B4E1C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2618" r="12950"/>
          <a:stretch/>
        </p:blipFill>
        <p:spPr>
          <a:xfrm>
            <a:off x="20" y="10"/>
            <a:ext cx="4580077" cy="6857990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3BECB2B-2CFA-412C-880F-C4B6097493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42903" y="1917852"/>
            <a:ext cx="59436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F28FD-683A-4188-810D-0EBFAB2865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2074" y="2108201"/>
            <a:ext cx="5983606" cy="3760891"/>
          </a:xfrm>
        </p:spPr>
        <p:txBody>
          <a:bodyPr vert="horz" lIns="0" tIns="45720" rIns="0" bIns="45720" rtlCol="0">
            <a:normAutofit/>
          </a:bodyPr>
          <a:lstStyle/>
          <a:p>
            <a:pPr marL="0" indent="0">
              <a:buFont typeface="Calibri" panose="020F0502020204030204" pitchFamily="34" charset="0"/>
              <a:buNone/>
            </a:pP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Kolkata is a great place to do business. The city has a strong economy, a skilled workforce, and a favorable regulatory environment. There are many opportunities for businesses of all sizes in Kolkata.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455138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365BF64-4B30-4125-9A30-A1B08C80E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89216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9600" dirty="0">
                <a:solidFill>
                  <a:srgbClr val="FFFFFF"/>
                </a:solidFill>
                <a:latin typeface="+mj-lt"/>
              </a:rPr>
              <a:t>Thank you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4305886-8ACA-4ED6-AA5B-215F6D741C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0051" y="5225240"/>
            <a:ext cx="10058400" cy="114300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cap="all" spc="200" dirty="0">
                <a:solidFill>
                  <a:srgbClr val="FFFFFF"/>
                </a:solidFill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4127971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0A5C30F-185D-413F-9005-B41DD0FA0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0FC70B0-5D08-4BDC-852E-3FD7214DA9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1015" y="723900"/>
            <a:ext cx="5186597" cy="4642517"/>
          </a:xfrm>
        </p:spPr>
        <p:txBody>
          <a:bodyPr numCol="2">
            <a:norm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Research about Companies Present in West Bengal Industrial Areas.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b="1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b="1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b="1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0" i="0" dirty="0">
                <a:solidFill>
                  <a:srgbClr val="1F2328"/>
                </a:solidFill>
                <a:effectLst/>
                <a:latin typeface="-apple-system"/>
              </a:rPr>
              <a:t>Kolkata, Siliguri,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0" i="0" dirty="0">
                <a:solidFill>
                  <a:srgbClr val="1F2328"/>
                </a:solidFill>
                <a:effectLst/>
                <a:latin typeface="-apple-system"/>
              </a:rPr>
              <a:t>Darjeeling, Kharagpur,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0" i="0" dirty="0">
                <a:solidFill>
                  <a:srgbClr val="1F2328"/>
                </a:solidFill>
                <a:effectLst/>
                <a:latin typeface="-apple-system"/>
              </a:rPr>
              <a:t>Durgapur , Rani Ganj,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0" i="0" dirty="0">
                <a:solidFill>
                  <a:srgbClr val="1F2328"/>
                </a:solidFill>
                <a:effectLst/>
                <a:latin typeface="-apple-system"/>
              </a:rPr>
              <a:t>Howrah , Asansol,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0" i="0" dirty="0">
                <a:solidFill>
                  <a:srgbClr val="1F2328"/>
                </a:solidFill>
                <a:effectLst/>
                <a:latin typeface="-apple-system"/>
              </a:rPr>
              <a:t>Haldia , Hooghly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IN" dirty="0">
              <a:solidFill>
                <a:srgbClr val="1F2328"/>
              </a:solidFill>
              <a:latin typeface="-apple-system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IN" dirty="0">
              <a:solidFill>
                <a:srgbClr val="1F2328"/>
              </a:solidFill>
              <a:latin typeface="-apple-system"/>
            </a:endParaRPr>
          </a:p>
          <a:p>
            <a:pPr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MNC’S</a:t>
            </a:r>
          </a:p>
          <a:p>
            <a:pPr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 Indian, </a:t>
            </a:r>
          </a:p>
          <a:p>
            <a:pPr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Home grown company</a:t>
            </a:r>
          </a:p>
          <a:p>
            <a:pPr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 Head Quartered</a:t>
            </a:r>
            <a:endParaRPr lang="en-US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b="1" dirty="0"/>
          </a:p>
        </p:txBody>
      </p:sp>
      <p:sp>
        <p:nvSpPr>
          <p:cNvPr id="27" name="Rectangle 26" descr="Handshake">
            <a:extLst>
              <a:ext uri="{FF2B5EF4-FFF2-40B4-BE49-F238E27FC236}">
                <a16:creationId xmlns:a16="http://schemas.microsoft.com/office/drawing/2014/main" id="{BEF34E1C-44B9-4EFC-8126-D51A3EA9BF40}"/>
              </a:ext>
            </a:extLst>
          </p:cNvPr>
          <p:cNvSpPr/>
          <p:nvPr/>
        </p:nvSpPr>
        <p:spPr>
          <a:xfrm>
            <a:off x="5416375" y="723900"/>
            <a:ext cx="499424" cy="499424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7318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91097BE-A044-49F5-B5CA-AE183B956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chemeClr val="bg1"/>
                </a:solidFill>
                <a:effectLst/>
                <a:latin typeface="Google Sans"/>
              </a:rPr>
              <a:t>Introduction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11E9392-71EA-4293-909F-1FE7DD38E3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943430"/>
            <a:ext cx="5262694" cy="3977366"/>
          </a:xfrm>
        </p:spPr>
        <p:txBody>
          <a:bodyPr/>
          <a:lstStyle/>
          <a:p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Kolkata is one of the leading cities for business and innovation in India. It is home to a wide range of companies, from multinational corporations to startups. The city has a strong track record of entrepreneurship and is known for its skilled workforce and vibrant business culture.</a:t>
            </a:r>
            <a:endParaRPr lang="en-US" dirty="0"/>
          </a:p>
        </p:txBody>
      </p:sp>
      <p:grpSp>
        <p:nvGrpSpPr>
          <p:cNvPr id="10" name="Group 9" descr="Info">
            <a:extLst>
              <a:ext uri="{FF2B5EF4-FFF2-40B4-BE49-F238E27FC236}">
                <a16:creationId xmlns:a16="http://schemas.microsoft.com/office/drawing/2014/main" id="{04EACC33-3BBF-4195-8927-841FEBB364AD}"/>
              </a:ext>
            </a:extLst>
          </p:cNvPr>
          <p:cNvGrpSpPr/>
          <p:nvPr/>
        </p:nvGrpSpPr>
        <p:grpSpPr>
          <a:xfrm>
            <a:off x="4637454" y="2530474"/>
            <a:ext cx="803276" cy="803276"/>
            <a:chOff x="4914764" y="3319462"/>
            <a:chExt cx="619125" cy="619125"/>
          </a:xfrm>
          <a:solidFill>
            <a:schemeClr val="bg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400D0FC6-FE6C-422D-87EC-3F2A40F92771}"/>
                </a:ext>
              </a:extLst>
            </p:cNvPr>
            <p:cNvSpPr/>
            <p:nvPr/>
          </p:nvSpPr>
          <p:spPr>
            <a:xfrm>
              <a:off x="4914764" y="3319462"/>
              <a:ext cx="619125" cy="619125"/>
            </a:xfrm>
            <a:custGeom>
              <a:avLst/>
              <a:gdLst>
                <a:gd name="connsiteX0" fmla="*/ 309563 w 619125"/>
                <a:gd name="connsiteY0" fmla="*/ 0 h 619125"/>
                <a:gd name="connsiteX1" fmla="*/ 0 w 619125"/>
                <a:gd name="connsiteY1" fmla="*/ 309563 h 619125"/>
                <a:gd name="connsiteX2" fmla="*/ 309563 w 619125"/>
                <a:gd name="connsiteY2" fmla="*/ 619125 h 619125"/>
                <a:gd name="connsiteX3" fmla="*/ 619125 w 619125"/>
                <a:gd name="connsiteY3" fmla="*/ 309563 h 619125"/>
                <a:gd name="connsiteX4" fmla="*/ 309563 w 619125"/>
                <a:gd name="connsiteY4" fmla="*/ 0 h 619125"/>
                <a:gd name="connsiteX5" fmla="*/ 309563 w 619125"/>
                <a:gd name="connsiteY5" fmla="*/ 581025 h 619125"/>
                <a:gd name="connsiteX6" fmla="*/ 38100 w 619125"/>
                <a:gd name="connsiteY6" fmla="*/ 309563 h 619125"/>
                <a:gd name="connsiteX7" fmla="*/ 309563 w 619125"/>
                <a:gd name="connsiteY7" fmla="*/ 38100 h 619125"/>
                <a:gd name="connsiteX8" fmla="*/ 581025 w 619125"/>
                <a:gd name="connsiteY8" fmla="*/ 309563 h 619125"/>
                <a:gd name="connsiteX9" fmla="*/ 309563 w 619125"/>
                <a:gd name="connsiteY9" fmla="*/ 581025 h 619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19125" h="619125">
                  <a:moveTo>
                    <a:pt x="309563" y="0"/>
                  </a:moveTo>
                  <a:cubicBezTo>
                    <a:pt x="138875" y="0"/>
                    <a:pt x="0" y="138865"/>
                    <a:pt x="0" y="309563"/>
                  </a:cubicBezTo>
                  <a:cubicBezTo>
                    <a:pt x="0" y="480260"/>
                    <a:pt x="138875" y="619125"/>
                    <a:pt x="309563" y="619125"/>
                  </a:cubicBezTo>
                  <a:cubicBezTo>
                    <a:pt x="480250" y="619125"/>
                    <a:pt x="619125" y="480260"/>
                    <a:pt x="619125" y="309563"/>
                  </a:cubicBezTo>
                  <a:cubicBezTo>
                    <a:pt x="619125" y="138865"/>
                    <a:pt x="480250" y="0"/>
                    <a:pt x="309563" y="0"/>
                  </a:cubicBezTo>
                  <a:close/>
                  <a:moveTo>
                    <a:pt x="309563" y="581025"/>
                  </a:moveTo>
                  <a:cubicBezTo>
                    <a:pt x="159877" y="581025"/>
                    <a:pt x="38100" y="459248"/>
                    <a:pt x="38100" y="309563"/>
                  </a:cubicBezTo>
                  <a:cubicBezTo>
                    <a:pt x="38100" y="159877"/>
                    <a:pt x="159877" y="38100"/>
                    <a:pt x="309563" y="38100"/>
                  </a:cubicBezTo>
                  <a:cubicBezTo>
                    <a:pt x="459248" y="38100"/>
                    <a:pt x="581025" y="159877"/>
                    <a:pt x="581025" y="309563"/>
                  </a:cubicBezTo>
                  <a:cubicBezTo>
                    <a:pt x="581025" y="459248"/>
                    <a:pt x="459248" y="581025"/>
                    <a:pt x="309563" y="58102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EADF13BE-BF58-43E3-9534-281EFDABF659}"/>
                </a:ext>
              </a:extLst>
            </p:cNvPr>
            <p:cNvSpPr/>
            <p:nvPr/>
          </p:nvSpPr>
          <p:spPr>
            <a:xfrm>
              <a:off x="5195751" y="3473729"/>
              <a:ext cx="57150" cy="57150"/>
            </a:xfrm>
            <a:custGeom>
              <a:avLst/>
              <a:gdLst>
                <a:gd name="connsiteX0" fmla="*/ 63722 w 57150"/>
                <a:gd name="connsiteY0" fmla="*/ 31861 h 57150"/>
                <a:gd name="connsiteX1" fmla="*/ 31861 w 57150"/>
                <a:gd name="connsiteY1" fmla="*/ 63722 h 57150"/>
                <a:gd name="connsiteX2" fmla="*/ 0 w 57150"/>
                <a:gd name="connsiteY2" fmla="*/ 31861 h 57150"/>
                <a:gd name="connsiteX3" fmla="*/ 31861 w 57150"/>
                <a:gd name="connsiteY3" fmla="*/ 0 h 57150"/>
                <a:gd name="connsiteX4" fmla="*/ 63722 w 57150"/>
                <a:gd name="connsiteY4" fmla="*/ 31861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63722" y="31861"/>
                  </a:moveTo>
                  <a:cubicBezTo>
                    <a:pt x="63722" y="49458"/>
                    <a:pt x="49458" y="63722"/>
                    <a:pt x="31861" y="63722"/>
                  </a:cubicBezTo>
                  <a:cubicBezTo>
                    <a:pt x="14265" y="63722"/>
                    <a:pt x="0" y="49458"/>
                    <a:pt x="0" y="31861"/>
                  </a:cubicBezTo>
                  <a:cubicBezTo>
                    <a:pt x="0" y="14265"/>
                    <a:pt x="14265" y="0"/>
                    <a:pt x="31861" y="0"/>
                  </a:cubicBezTo>
                  <a:cubicBezTo>
                    <a:pt x="49458" y="0"/>
                    <a:pt x="63722" y="14265"/>
                    <a:pt x="63722" y="3186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14EC720-9A79-4D18-8746-AE0BDD325E79}"/>
                </a:ext>
              </a:extLst>
            </p:cNvPr>
            <p:cNvSpPr/>
            <p:nvPr/>
          </p:nvSpPr>
          <p:spPr>
            <a:xfrm>
              <a:off x="5205276" y="3589420"/>
              <a:ext cx="38100" cy="200025"/>
            </a:xfrm>
            <a:custGeom>
              <a:avLst/>
              <a:gdLst>
                <a:gd name="connsiteX0" fmla="*/ 19050 w 38100"/>
                <a:gd name="connsiteY0" fmla="*/ 0 h 200025"/>
                <a:gd name="connsiteX1" fmla="*/ 0 w 38100"/>
                <a:gd name="connsiteY1" fmla="*/ 19050 h 200025"/>
                <a:gd name="connsiteX2" fmla="*/ 0 w 38100"/>
                <a:gd name="connsiteY2" fmla="*/ 180975 h 200025"/>
                <a:gd name="connsiteX3" fmla="*/ 19050 w 38100"/>
                <a:gd name="connsiteY3" fmla="*/ 200025 h 200025"/>
                <a:gd name="connsiteX4" fmla="*/ 38100 w 38100"/>
                <a:gd name="connsiteY4" fmla="*/ 180975 h 200025"/>
                <a:gd name="connsiteX5" fmla="*/ 38100 w 38100"/>
                <a:gd name="connsiteY5" fmla="*/ 19050 h 200025"/>
                <a:gd name="connsiteX6" fmla="*/ 19050 w 38100"/>
                <a:gd name="connsiteY6" fmla="*/ 0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00" h="200025">
                  <a:moveTo>
                    <a:pt x="19050" y="0"/>
                  </a:moveTo>
                  <a:cubicBezTo>
                    <a:pt x="8534" y="0"/>
                    <a:pt x="0" y="8534"/>
                    <a:pt x="0" y="19050"/>
                  </a:cubicBezTo>
                  <a:lnTo>
                    <a:pt x="0" y="180975"/>
                  </a:lnTo>
                  <a:cubicBezTo>
                    <a:pt x="0" y="191491"/>
                    <a:pt x="8534" y="200025"/>
                    <a:pt x="19050" y="200025"/>
                  </a:cubicBezTo>
                  <a:cubicBezTo>
                    <a:pt x="29566" y="200025"/>
                    <a:pt x="38100" y="191491"/>
                    <a:pt x="38100" y="180975"/>
                  </a:cubicBezTo>
                  <a:lnTo>
                    <a:pt x="38100" y="19050"/>
                  </a:lnTo>
                  <a:cubicBezTo>
                    <a:pt x="38100" y="8525"/>
                    <a:pt x="29566" y="0"/>
                    <a:pt x="19050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56707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E09A200-4838-4284-BD1E-19701CABB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IN" b="0" i="0" dirty="0">
                <a:solidFill>
                  <a:srgbClr val="1F1F1F"/>
                </a:solidFill>
                <a:effectLst/>
                <a:latin typeface="Google Sans"/>
              </a:rPr>
              <a:t>Key industries</a:t>
            </a:r>
            <a:endParaRPr lang="en-IN" dirty="0"/>
          </a:p>
        </p:txBody>
      </p:sp>
      <p:graphicFrame>
        <p:nvGraphicFramePr>
          <p:cNvPr id="9" name="Content Placeholder 6" descr="This is agenda slide with icons and texts">
            <a:extLst>
              <a:ext uri="{FF2B5EF4-FFF2-40B4-BE49-F238E27FC236}">
                <a16:creationId xmlns:a16="http://schemas.microsoft.com/office/drawing/2014/main" id="{08D3DC19-5976-4026-819D-310A9462698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2192215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96331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67B74F2B-9534-4540-96B0-5C8E958B9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146B020-2B12-4533-AB98-A078339B3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2074" y="286603"/>
            <a:ext cx="5983605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IN" sz="4800" b="0" i="0" dirty="0">
                <a:solidFill>
                  <a:srgbClr val="1F1F1F"/>
                </a:solidFill>
                <a:effectLst/>
                <a:latin typeface="Google Sans"/>
              </a:rPr>
              <a:t>Major companies</a:t>
            </a:r>
            <a:endParaRPr lang="en-US" sz="4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0" name="Picture Placeholder 9" descr="A view of a tall building">
            <a:extLst>
              <a:ext uri="{FF2B5EF4-FFF2-40B4-BE49-F238E27FC236}">
                <a16:creationId xmlns:a16="http://schemas.microsoft.com/office/drawing/2014/main" id="{7E7516D5-86C5-48B5-8E66-B9E6F735DF5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6102" r="9892"/>
          <a:stretch/>
        </p:blipFill>
        <p:spPr>
          <a:xfrm>
            <a:off x="20" y="10"/>
            <a:ext cx="4580077" cy="6857990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3BECB2B-2CFA-412C-880F-C4B6097493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42903" y="1917852"/>
            <a:ext cx="59436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3D22D53-586E-4F80-B549-03B4A942D8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2074" y="2108201"/>
            <a:ext cx="5983606" cy="4749797"/>
          </a:xfrm>
        </p:spPr>
        <p:txBody>
          <a:bodyPr vert="horz" lIns="0" tIns="45720" rIns="0" bIns="45720" rtlCol="0"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sz="1450" b="0" i="0" dirty="0">
                <a:solidFill>
                  <a:srgbClr val="1F1F1F"/>
                </a:solidFill>
                <a:effectLst/>
                <a:latin typeface="Google Sans"/>
              </a:rPr>
              <a:t>Tata Group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1450" b="0" i="0" dirty="0">
                <a:solidFill>
                  <a:srgbClr val="1F1F1F"/>
                </a:solidFill>
                <a:effectLst/>
                <a:latin typeface="Google Sans"/>
              </a:rPr>
              <a:t>Reliance Industries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1450" b="0" i="0" dirty="0">
                <a:solidFill>
                  <a:srgbClr val="1F1F1F"/>
                </a:solidFill>
                <a:effectLst/>
                <a:latin typeface="Google Sans"/>
              </a:rPr>
              <a:t>Aditya Birla Group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1450" b="0" i="0" dirty="0">
                <a:solidFill>
                  <a:srgbClr val="1F1F1F"/>
                </a:solidFill>
                <a:effectLst/>
                <a:latin typeface="Google Sans"/>
              </a:rPr>
              <a:t>Wipro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1450" b="0" i="0" dirty="0">
                <a:solidFill>
                  <a:srgbClr val="1F1F1F"/>
                </a:solidFill>
                <a:effectLst/>
                <a:latin typeface="Google Sans"/>
              </a:rPr>
              <a:t>Infosys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1450" b="0" i="0" dirty="0">
                <a:solidFill>
                  <a:srgbClr val="1F1F1F"/>
                </a:solidFill>
                <a:effectLst/>
                <a:latin typeface="Google Sans"/>
              </a:rPr>
              <a:t>IBM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1450" b="0" i="0" dirty="0">
                <a:solidFill>
                  <a:srgbClr val="1F1F1F"/>
                </a:solidFill>
                <a:effectLst/>
                <a:latin typeface="Google Sans"/>
              </a:rPr>
              <a:t>Cognizant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1450" b="0" i="0" dirty="0">
                <a:solidFill>
                  <a:srgbClr val="1F1F1F"/>
                </a:solidFill>
                <a:effectLst/>
                <a:latin typeface="Google Sans"/>
              </a:rPr>
              <a:t>Accenture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1450" b="0" i="0" dirty="0">
                <a:solidFill>
                  <a:srgbClr val="1F1F1F"/>
                </a:solidFill>
                <a:effectLst/>
                <a:latin typeface="Google Sans"/>
              </a:rPr>
              <a:t>Deloitte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1450" b="0" i="0" dirty="0">
                <a:solidFill>
                  <a:srgbClr val="1F1F1F"/>
                </a:solidFill>
                <a:effectLst/>
                <a:latin typeface="Google Sans"/>
              </a:rPr>
              <a:t>PwC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1450" b="0" i="0" dirty="0">
                <a:solidFill>
                  <a:srgbClr val="1F1F1F"/>
                </a:solidFill>
                <a:effectLst/>
                <a:latin typeface="Google Sans"/>
              </a:rPr>
              <a:t>KPMG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1450" b="0" i="0" dirty="0">
                <a:solidFill>
                  <a:srgbClr val="1F1F1F"/>
                </a:solidFill>
                <a:effectLst/>
                <a:latin typeface="Google Sans"/>
              </a:rPr>
              <a:t>EY</a:t>
            </a:r>
          </a:p>
        </p:txBody>
      </p:sp>
    </p:spTree>
    <p:extLst>
      <p:ext uri="{BB962C8B-B14F-4D97-AF65-F5344CB8AC3E}">
        <p14:creationId xmlns:p14="http://schemas.microsoft.com/office/powerpoint/2010/main" val="18076767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990D0034-F768-41E7-85D4-F38C4DE85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146B020-2B12-4533-AB98-A078339B3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078" y="516836"/>
            <a:ext cx="3100136" cy="196023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Advantages of doing business in Kolkata</a:t>
            </a:r>
            <a:endParaRPr lang="en-US" sz="4800" dirty="0">
              <a:solidFill>
                <a:schemeClr val="tx1"/>
              </a:solidFill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A0A5CF6-407C-4691-8122-49DF69D00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0927" y="2633962"/>
            <a:ext cx="283464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3D22D53-586E-4F80-B549-03B4A942D8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371" y="2790855"/>
            <a:ext cx="3084844" cy="3311766"/>
          </a:xfrm>
        </p:spPr>
        <p:txBody>
          <a:bodyPr vert="horz" lIns="0" tIns="45720" rIns="0" bIns="45720" rtlCol="0">
            <a:normAutofit fontScale="62500" lnSpcReduction="20000"/>
          </a:bodyPr>
          <a:lstStyle/>
          <a:p>
            <a:pPr marL="0" indent="0" algn="l">
              <a:buNone/>
            </a:pP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There are many advantages to doing business in Kolkata, including: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A large and skilled workforce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A favorable regulatory environment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A strong infrastructure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A competitive cost of doing business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A vibrant business culture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A strategic location in the heart of South Asia</a:t>
            </a:r>
          </a:p>
          <a:p>
            <a:endParaRPr lang="en-US" dirty="0">
              <a:latin typeface="+mj-lt"/>
            </a:endParaRPr>
          </a:p>
        </p:txBody>
      </p:sp>
      <p:pic>
        <p:nvPicPr>
          <p:cNvPr id="9" name="Picture Placeholder 8" descr="A picture containing object that represents mission, goal&#10;">
            <a:extLst>
              <a:ext uri="{FF2B5EF4-FFF2-40B4-BE49-F238E27FC236}">
                <a16:creationId xmlns:a16="http://schemas.microsoft.com/office/drawing/2014/main" id="{8CFBDF6E-78AD-4FBA-9B07-1F98608A8B2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0701" r="2" b="2295"/>
          <a:stretch/>
        </p:blipFill>
        <p:spPr>
          <a:xfrm>
            <a:off x="4080728" y="10"/>
            <a:ext cx="8111272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2248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67B74F2B-9534-4540-96B0-5C8E958B9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36DB04AA-2B2C-4162-AD6D-1FF802682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2074" y="286603"/>
            <a:ext cx="5983605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Now We Present Different Companies present in West Bengal Industrial Area</a:t>
            </a:r>
          </a:p>
        </p:txBody>
      </p:sp>
      <p:pic>
        <p:nvPicPr>
          <p:cNvPr id="11" name="Picture Placeholder 10" descr="A picture containing sky, water, outdoor, person. It also reflects philosophy, peace&#10;&#10;">
            <a:extLst>
              <a:ext uri="{FF2B5EF4-FFF2-40B4-BE49-F238E27FC236}">
                <a16:creationId xmlns:a16="http://schemas.microsoft.com/office/drawing/2014/main" id="{94B2FFE9-6D1F-4DC1-8532-95405973ABE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4580077" cy="6857990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3BECB2B-2CFA-412C-880F-C4B6097493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42903" y="1917852"/>
            <a:ext cx="59436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CCBAAA8-DE36-46A7-8728-72C3486FDB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2074" y="2108201"/>
            <a:ext cx="5983606" cy="3760891"/>
          </a:xfrm>
        </p:spPr>
        <p:txBody>
          <a:bodyPr vert="horz" lIns="0" tIns="45720" rIns="0" bIns="45720" rtlCol="0">
            <a:normAutofit/>
          </a:bodyPr>
          <a:lstStyle/>
          <a:p>
            <a:pPr marL="87313" indent="0">
              <a:buFont typeface="Calibri" panose="020F0502020204030204" pitchFamily="34" charset="0"/>
              <a:buNone/>
            </a:pPr>
            <a:r>
              <a:rPr lang="en-US" dirty="0">
                <a:latin typeface="+mj-lt"/>
              </a:rPr>
              <a:t>This Analysis Consist 10 Major Cities In West Bengal . </a:t>
            </a:r>
          </a:p>
          <a:p>
            <a:pPr marL="87313" indent="0">
              <a:buFont typeface="Calibri" panose="020F0502020204030204" pitchFamily="34" charset="0"/>
              <a:buNone/>
            </a:pPr>
            <a:r>
              <a:rPr lang="en-US" dirty="0">
                <a:latin typeface="+mj-lt"/>
              </a:rPr>
              <a:t>Starting With </a:t>
            </a:r>
            <a:r>
              <a:rPr lang="en-IN" b="0" i="0" dirty="0">
                <a:solidFill>
                  <a:srgbClr val="1F2328"/>
                </a:solidFill>
                <a:effectLst/>
                <a:latin typeface="-apple-system"/>
              </a:rPr>
              <a:t>MNC’S ,Indian Companies ,</a:t>
            </a:r>
          </a:p>
          <a:p>
            <a:pPr marL="87313" indent="0">
              <a:buFont typeface="Calibri" panose="020F0502020204030204" pitchFamily="34" charset="0"/>
              <a:buNone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Head Quartered and  Home-grown </a:t>
            </a:r>
            <a:r>
              <a:rPr lang="en-IN" b="0" i="0" dirty="0">
                <a:solidFill>
                  <a:srgbClr val="1F2328"/>
                </a:solidFill>
                <a:effectLst/>
                <a:latin typeface="-apple-system"/>
              </a:rPr>
              <a:t>Companies.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968977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5DA682D-7AC5-48E0-993B-AB3F02735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Business Categories</a:t>
            </a:r>
            <a:endParaRPr lang="en-IN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9332C834-7CFC-453C-9ACC-138D3FD2902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320528"/>
              </p:ext>
            </p:extLst>
          </p:nvPr>
        </p:nvGraphicFramePr>
        <p:xfrm>
          <a:off x="1635634" y="1887523"/>
          <a:ext cx="8467725" cy="46838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01545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8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cxnSp>
        <p:nvCxnSpPr>
          <p:cNvPr id="27" name="Straight Connector 30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8" name="Rectangle 32">
            <a:extLst>
              <a:ext uri="{FF2B5EF4-FFF2-40B4-BE49-F238E27FC236}">
                <a16:creationId xmlns:a16="http://schemas.microsoft.com/office/drawing/2014/main" id="{990D0034-F768-41E7-85D4-F38C4DE85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8B72B13-069B-4F8A-9437-FA58C3F1D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077" y="516836"/>
            <a:ext cx="3697683" cy="1960234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TOP 10 MNCs</a:t>
            </a:r>
          </a:p>
        </p:txBody>
      </p:sp>
      <p:cxnSp>
        <p:nvCxnSpPr>
          <p:cNvPr id="30" name="Straight Connector 34">
            <a:extLst>
              <a:ext uri="{FF2B5EF4-FFF2-40B4-BE49-F238E27FC236}">
                <a16:creationId xmlns:a16="http://schemas.microsoft.com/office/drawing/2014/main" id="{5A0A5CF6-407C-4691-8122-49DF69D00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0927" y="2633962"/>
            <a:ext cx="283464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Placeholder 8" descr="A person with a sunset in the background. This image is also reflects achievements&#10;">
            <a:extLst>
              <a:ext uri="{FF2B5EF4-FFF2-40B4-BE49-F238E27FC236}">
                <a16:creationId xmlns:a16="http://schemas.microsoft.com/office/drawing/2014/main" id="{73634FB2-CF5B-4C8E-9EF0-593506A28F3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47614" y="0"/>
            <a:ext cx="8111272" cy="6857990"/>
          </a:xfrm>
          <a:prstGeom prst="rect">
            <a:avLst/>
          </a:prstGeom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731C236-DC40-8A8F-731A-E31284B526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0608138"/>
              </p:ext>
            </p:extLst>
          </p:nvPr>
        </p:nvGraphicFramePr>
        <p:xfrm>
          <a:off x="875389" y="3116333"/>
          <a:ext cx="2596836" cy="3112770"/>
        </p:xfrm>
        <a:graphic>
          <a:graphicData uri="http://schemas.openxmlformats.org/drawingml/2006/table">
            <a:tbl>
              <a:tblPr/>
              <a:tblGrid>
                <a:gridCol w="2596836">
                  <a:extLst>
                    <a:ext uri="{9D8B030D-6E8A-4147-A177-3AD203B41FA5}">
                      <a16:colId xmlns:a16="http://schemas.microsoft.com/office/drawing/2014/main" val="1982381797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RS Software India Ltd.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587797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Wipro Limited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818795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Tech Mahindra Limited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751451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Tata Consultancy Services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03956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Cognizant Technology Solutions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300617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Titan World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367008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Aegis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330766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Technopolis Building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617956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Asansol Jn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674061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Happy Valley Tea Estate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0374456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F032D825-18DB-D898-9B9A-BD187400A6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2919601"/>
              </p:ext>
            </p:extLst>
          </p:nvPr>
        </p:nvGraphicFramePr>
        <p:xfrm>
          <a:off x="590927" y="2738513"/>
          <a:ext cx="3867136" cy="283845"/>
        </p:xfrm>
        <a:graphic>
          <a:graphicData uri="http://schemas.openxmlformats.org/drawingml/2006/table">
            <a:tbl>
              <a:tblPr/>
              <a:tblGrid>
                <a:gridCol w="3867136">
                  <a:extLst>
                    <a:ext uri="{9D8B030D-6E8A-4147-A177-3AD203B41FA5}">
                      <a16:colId xmlns:a16="http://schemas.microsoft.com/office/drawing/2014/main" val="1982381797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According to User Interaction and rating 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58779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572798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lassic Company All Hands_Win32_MS v3" id="{1F352A5D-0EBE-49A2-9FF7-DEF81AB6F3C6}" vid="{D35781EA-2188-4D84-8966-791644CE13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a6e671f1cd7e4d96ff9652be322dd5e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4e2496f70b101db0b8013f30a071bbf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941CA7C-A0BF-44EF-B2E5-7539C3B9B0B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4E879E6-8FFE-4154-8F2A-F7518B89B376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7E0A2CB4-6869-426F-8BC4-A32C90CBE26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Classic company all hands presentation</Template>
  <TotalTime>82</TotalTime>
  <Words>700</Words>
  <Application>Microsoft Office PowerPoint</Application>
  <PresentationFormat>Widescreen</PresentationFormat>
  <Paragraphs>241</Paragraphs>
  <Slides>18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-apple-system</vt:lpstr>
      <vt:lpstr>Arial</vt:lpstr>
      <vt:lpstr>Calibri</vt:lpstr>
      <vt:lpstr>Calibri Light</vt:lpstr>
      <vt:lpstr>Google Sans</vt:lpstr>
      <vt:lpstr>Wingdings</vt:lpstr>
      <vt:lpstr>RetrospectVTI</vt:lpstr>
      <vt:lpstr>Companies in  Topography</vt:lpstr>
      <vt:lpstr>Agenda</vt:lpstr>
      <vt:lpstr>Introduction</vt:lpstr>
      <vt:lpstr>Key industries</vt:lpstr>
      <vt:lpstr>Major companies</vt:lpstr>
      <vt:lpstr>Advantages of doing business in Kolkata</vt:lpstr>
      <vt:lpstr>Now We Present Different Companies present in West Bengal Industrial Area</vt:lpstr>
      <vt:lpstr>Business Categories</vt:lpstr>
      <vt:lpstr>TOP 10 MNCs</vt:lpstr>
      <vt:lpstr>SOFTWARE COMPANIES </vt:lpstr>
      <vt:lpstr>Current Opening in MNC’s</vt:lpstr>
      <vt:lpstr>Indian Companies In West Bengal </vt:lpstr>
      <vt:lpstr>National Company Categories </vt:lpstr>
      <vt:lpstr>Startup and Home-Grown Companies</vt:lpstr>
      <vt:lpstr>2020 HQ in Kolkata</vt:lpstr>
      <vt:lpstr>All Types Of Company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Companies in  Topography</dc:title>
  <dc:creator>Aishik Chatterjee</dc:creator>
  <cp:lastModifiedBy>Aishik Chatterjee</cp:lastModifiedBy>
  <cp:revision>28</cp:revision>
  <dcterms:created xsi:type="dcterms:W3CDTF">2023-11-12T17:58:52Z</dcterms:created>
  <dcterms:modified xsi:type="dcterms:W3CDTF">2023-11-13T01:56:15Z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