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6" r:id="rId2"/>
    <p:sldId id="270" r:id="rId3"/>
    <p:sldId id="272" r:id="rId4"/>
    <p:sldId id="271" r:id="rId5"/>
    <p:sldId id="273" r:id="rId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4" d="100"/>
          <a:sy n="114" d="100"/>
        </p:scale>
        <p:origin x="414" y="102"/>
      </p:cViewPr>
      <p:guideLst>
        <p:guide pos="3839"/>
        <p:guide orient="horz" pos="2160"/>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D:\competition.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competition.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competition.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[competition.csv]Sheet1!PivotTable12</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User Activity in Different</a:t>
            </a:r>
            <a:r>
              <a:rPr lang="en-US" baseline="0" dirty="0"/>
              <a:t> Job Providing Services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Sheet1!$B$31</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Sheet1!$A$32:$A$37</c:f>
              <c:strCache>
                <c:ptCount val="5"/>
                <c:pt idx="0">
                  <c:v> Employment agency</c:v>
                </c:pt>
                <c:pt idx="1">
                  <c:v> Employment center</c:v>
                </c:pt>
                <c:pt idx="2">
                  <c:v> Employment consultant</c:v>
                </c:pt>
                <c:pt idx="3">
                  <c:v> Human resource consulting</c:v>
                </c:pt>
                <c:pt idx="4">
                  <c:v> Unemployment office</c:v>
                </c:pt>
              </c:strCache>
            </c:strRef>
          </c:cat>
          <c:val>
            <c:numRef>
              <c:f>Sheet1!$B$32:$B$37</c:f>
              <c:numCache>
                <c:formatCode>General</c:formatCode>
                <c:ptCount val="5"/>
                <c:pt idx="0">
                  <c:v>9524</c:v>
                </c:pt>
                <c:pt idx="1">
                  <c:v>1096</c:v>
                </c:pt>
                <c:pt idx="2">
                  <c:v>2463</c:v>
                </c:pt>
                <c:pt idx="3">
                  <c:v>6004</c:v>
                </c:pt>
                <c:pt idx="4">
                  <c:v>452</c:v>
                </c:pt>
              </c:numCache>
            </c:numRef>
          </c:val>
          <c:extLst>
            <c:ext xmlns:c16="http://schemas.microsoft.com/office/drawing/2014/chart" uri="{C3380CC4-5D6E-409C-BE32-E72D297353CC}">
              <c16:uniqueId val="{00000000-7FA1-428B-8661-752E0E872FAA}"/>
            </c:ext>
          </c:extLst>
        </c:ser>
        <c:dLbls>
          <c:dLblPos val="outEnd"/>
          <c:showLegendKey val="0"/>
          <c:showVal val="1"/>
          <c:showCatName val="0"/>
          <c:showSerName val="0"/>
          <c:showPercent val="0"/>
          <c:showBubbleSize val="0"/>
        </c:dLbls>
        <c:gapWidth val="219"/>
        <c:overlap val="-27"/>
        <c:axId val="951184480"/>
        <c:axId val="2099983696"/>
      </c:barChart>
      <c:catAx>
        <c:axId val="951184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9983696"/>
        <c:crosses val="autoZero"/>
        <c:auto val="1"/>
        <c:lblAlgn val="ctr"/>
        <c:lblOffset val="100"/>
        <c:noMultiLvlLbl val="0"/>
      </c:catAx>
      <c:valAx>
        <c:axId val="20999836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118448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[competition.csv]Sheet5!PivotTable22</c:name>
    <c:fmtId val="3"/>
  </c:pivotSource>
  <c:chart>
    <c:title>
      <c:tx>
        <c:rich>
          <a:bodyPr rot="0" spcFirstLastPara="1" vertOverflow="ellipsis" vert="horz" wrap="square" anchor="ctr" anchorCtr="1"/>
          <a:lstStyle/>
          <a:p>
            <a:pPr algn="ctr" rtl="0">
              <a:defRPr lang="en-US" sz="1400" b="0" i="0" u="none" strike="noStrike" kern="1200" spc="0" baseline="0">
                <a:solidFill>
                  <a:sysClr val="windowText" lastClr="000000">
                    <a:lumMod val="65000"/>
                    <a:lumOff val="35000"/>
                  </a:sysClr>
                </a:solidFill>
                <a:latin typeface="+mn-lt"/>
                <a:ea typeface="+mn-ea"/>
                <a:cs typeface="+mn-cs"/>
              </a:defRPr>
            </a:pPr>
            <a:r>
              <a:rPr lang="en-US" sz="1400" b="1" i="0" u="none" strike="noStrike" kern="1200" spc="0" baseline="0" dirty="0">
                <a:solidFill>
                  <a:schemeClr val="tx2"/>
                </a:solidFill>
                <a:latin typeface="+mn-lt"/>
                <a:ea typeface="+mn-ea"/>
                <a:cs typeface="+mn-cs"/>
              </a:rPr>
              <a:t>Number of HR Companies In Industrial Area</a:t>
            </a:r>
          </a:p>
        </c:rich>
      </c:tx>
      <c:overlay val="0"/>
      <c:spPr>
        <a:noFill/>
        <a:ln>
          <a:noFill/>
        </a:ln>
        <a:effectLst/>
      </c:spPr>
      <c:txPr>
        <a:bodyPr rot="0" spcFirstLastPara="1" vertOverflow="ellipsis" vert="horz" wrap="square" anchor="ctr" anchorCtr="1"/>
        <a:lstStyle/>
        <a:p>
          <a:pPr algn="ctr" rtl="0">
            <a:defRPr lang="en-US"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Sheet5!$B$3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Sheet5!$A$4:$A$17</c:f>
              <c:strCache>
                <c:ptCount val="13"/>
                <c:pt idx="0">
                  <c:v>Asansol</c:v>
                </c:pt>
                <c:pt idx="1">
                  <c:v>bidhannagar</c:v>
                </c:pt>
                <c:pt idx="2">
                  <c:v>darjeeling</c:v>
                </c:pt>
                <c:pt idx="3">
                  <c:v>durgapur</c:v>
                </c:pt>
                <c:pt idx="4">
                  <c:v>haldia</c:v>
                </c:pt>
                <c:pt idx="5">
                  <c:v>hoogly</c:v>
                </c:pt>
                <c:pt idx="6">
                  <c:v>howrah</c:v>
                </c:pt>
                <c:pt idx="7">
                  <c:v>kharagpur</c:v>
                </c:pt>
                <c:pt idx="8">
                  <c:v>Kolkata</c:v>
                </c:pt>
                <c:pt idx="9">
                  <c:v>Raniganj</c:v>
                </c:pt>
                <c:pt idx="10">
                  <c:v>Sealdah</c:v>
                </c:pt>
                <c:pt idx="11">
                  <c:v>Sector V</c:v>
                </c:pt>
                <c:pt idx="12">
                  <c:v>shiliguri</c:v>
                </c:pt>
              </c:strCache>
            </c:strRef>
          </c:cat>
          <c:val>
            <c:numRef>
              <c:f>Sheet5!$B$4:$B$17</c:f>
              <c:numCache>
                <c:formatCode>General</c:formatCode>
                <c:ptCount val="13"/>
                <c:pt idx="0">
                  <c:v>1</c:v>
                </c:pt>
                <c:pt idx="1">
                  <c:v>7</c:v>
                </c:pt>
                <c:pt idx="2">
                  <c:v>1</c:v>
                </c:pt>
                <c:pt idx="3">
                  <c:v>7</c:v>
                </c:pt>
                <c:pt idx="4">
                  <c:v>1</c:v>
                </c:pt>
                <c:pt idx="5">
                  <c:v>17</c:v>
                </c:pt>
                <c:pt idx="6">
                  <c:v>4</c:v>
                </c:pt>
                <c:pt idx="7">
                  <c:v>3</c:v>
                </c:pt>
                <c:pt idx="8">
                  <c:v>211</c:v>
                </c:pt>
                <c:pt idx="9">
                  <c:v>2</c:v>
                </c:pt>
                <c:pt idx="10">
                  <c:v>3</c:v>
                </c:pt>
                <c:pt idx="11">
                  <c:v>70</c:v>
                </c:pt>
                <c:pt idx="12">
                  <c:v>19</c:v>
                </c:pt>
              </c:numCache>
            </c:numRef>
          </c:val>
          <c:extLst>
            <c:ext xmlns:c16="http://schemas.microsoft.com/office/drawing/2014/chart" uri="{C3380CC4-5D6E-409C-BE32-E72D297353CC}">
              <c16:uniqueId val="{00000000-4B54-48E0-8172-CAD765062DBD}"/>
            </c:ext>
          </c:extLst>
        </c:ser>
        <c:dLbls>
          <c:dLblPos val="outEnd"/>
          <c:showLegendKey val="0"/>
          <c:showVal val="1"/>
          <c:showCatName val="0"/>
          <c:showSerName val="0"/>
          <c:showPercent val="0"/>
          <c:showBubbleSize val="0"/>
        </c:dLbls>
        <c:gapWidth val="219"/>
        <c:overlap val="-27"/>
        <c:axId val="752945887"/>
        <c:axId val="788019519"/>
      </c:barChart>
      <c:catAx>
        <c:axId val="7529458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8019519"/>
        <c:crosses val="autoZero"/>
        <c:auto val="1"/>
        <c:lblAlgn val="ctr"/>
        <c:lblOffset val="100"/>
        <c:noMultiLvlLbl val="0"/>
      </c:catAx>
      <c:valAx>
        <c:axId val="788019519"/>
        <c:scaling>
          <c:orientation val="minMax"/>
        </c:scaling>
        <c:delete val="1"/>
        <c:axPos val="l"/>
        <c:numFmt formatCode="General" sourceLinked="1"/>
        <c:majorTickMark val="none"/>
        <c:minorTickMark val="none"/>
        <c:tickLblPos val="nextTo"/>
        <c:crossAx val="7529458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[competition.csv]Sheet1!PivotTable1</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u="none" strike="noStrike" kern="1200" spc="0" baseline="0" dirty="0">
                <a:solidFill>
                  <a:schemeClr val="tx2"/>
                </a:solidFill>
              </a:rPr>
              <a:t>Most Rated Companies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s>
    <c:plotArea>
      <c:layout/>
      <c:pieChart>
        <c:varyColors val="1"/>
        <c:ser>
          <c:idx val="0"/>
          <c:order val="0"/>
          <c:tx>
            <c:strRef>
              <c:f>Sheet1!$B$3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43D-4087-ABD4-606D25C3A04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43D-4087-ABD4-606D25C3A04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43D-4087-ABD4-606D25C3A04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43D-4087-ABD4-606D25C3A04A}"/>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43D-4087-ABD4-606D25C3A04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Sheet1!$A$4:$A$9</c:f>
              <c:strCache>
                <c:ptCount val="5"/>
                <c:pt idx="0">
                  <c:v>Adyan Consultants Pvt. Ltd</c:v>
                </c:pt>
                <c:pt idx="1">
                  <c:v>AL NOOR MANPOWER &amp; CONSULTANTS</c:v>
                </c:pt>
                <c:pt idx="2">
                  <c:v>Job Fox HR Services Private Limited</c:v>
                </c:pt>
                <c:pt idx="3">
                  <c:v>Kluster Job Consultancy Siliguri</c:v>
                </c:pt>
                <c:pt idx="4">
                  <c:v>Qausayn Overseas Consultancy Pvt. Ltd</c:v>
                </c:pt>
              </c:strCache>
            </c:strRef>
          </c:cat>
          <c:val>
            <c:numRef>
              <c:f>Sheet1!$B$4:$B$9</c:f>
              <c:numCache>
                <c:formatCode>General</c:formatCode>
                <c:ptCount val="5"/>
                <c:pt idx="0">
                  <c:v>178</c:v>
                </c:pt>
                <c:pt idx="1">
                  <c:v>359</c:v>
                </c:pt>
                <c:pt idx="2">
                  <c:v>57</c:v>
                </c:pt>
                <c:pt idx="3">
                  <c:v>71</c:v>
                </c:pt>
                <c:pt idx="4">
                  <c:v>53</c:v>
                </c:pt>
              </c:numCache>
            </c:numRef>
          </c:val>
          <c:extLst>
            <c:ext xmlns:c16="http://schemas.microsoft.com/office/drawing/2014/chart" uri="{C3380CC4-5D6E-409C-BE32-E72D297353CC}">
              <c16:uniqueId val="{0000000A-743D-4087-ABD4-606D25C3A04A}"/>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CEC3D-96F7-401F-9673-3EE7F75C9C5B}" type="datetimeFigureOut">
              <a:rPr lang="en-US"/>
              <a:t>11/13/2023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8ED8CD-4E4C-49AC-BDC6-2963BA49E54F}" type="slidenum">
              <a:rPr/>
              <a:t>‹#›</a:t>
            </a:fld>
            <a:endParaRPr/>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2BCF4-D26D-4DAF-9F57-FE1E61FE7935}" type="datetimeFigureOut">
              <a:rPr lang="en-US"/>
              <a:t>11/13/2023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B91549-43BF-425A-AF25-75262019208C}" type="slidenum">
              <a:rPr/>
              <a:t>‹#›</a:t>
            </a:fld>
            <a:endParaRPr/>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pic>
        <p:nvPicPr>
          <p:cNvPr id="5" name="Picture 4" descr="Looking up to clouds and blue sky surrounded by glass-walled building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sp>
        <p:nvSpPr>
          <p:cNvPr id="2" name="Title 1"/>
          <p:cNvSpPr>
            <a:spLocks noGrp="1"/>
          </p:cNvSpPr>
          <p:nvPr>
            <p:ph type="ctrTitle"/>
          </p:nvPr>
        </p:nvSpPr>
        <p:spPr>
          <a:xfrm>
            <a:off x="608013" y="685801"/>
            <a:ext cx="3962400" cy="4724399"/>
          </a:xfrm>
        </p:spPr>
        <p:txBody>
          <a:bodyPr>
            <a:normAutofit/>
          </a:bodyPr>
          <a:lstStyle>
            <a:lvl1pPr>
              <a:defRPr sz="4800"/>
            </a:lvl1pPr>
          </a:lstStyle>
          <a:p>
            <a:r>
              <a:rPr lang="en-US"/>
              <a:t>Click to edit Master title style</a:t>
            </a:r>
            <a:endParaRPr/>
          </a:p>
        </p:txBody>
      </p:sp>
      <p:sp>
        <p:nvSpPr>
          <p:cNvPr id="3" name="Subtitle 2"/>
          <p:cNvSpPr>
            <a:spLocks noGrp="1"/>
          </p:cNvSpPr>
          <p:nvPr>
            <p:ph type="subTitle" idx="1"/>
          </p:nvPr>
        </p:nvSpPr>
        <p:spPr>
          <a:xfrm>
            <a:off x="608013" y="5410200"/>
            <a:ext cx="3962400" cy="7620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8" name="Date Placeholder 7"/>
          <p:cNvSpPr>
            <a:spLocks noGrp="1"/>
          </p:cNvSpPr>
          <p:nvPr>
            <p:ph type="dt" sz="half" idx="10"/>
          </p:nvPr>
        </p:nvSpPr>
        <p:spPr/>
        <p:txBody>
          <a:bodyPr/>
          <a:lstStyle/>
          <a:p>
            <a:fld id="{81C93FC7-9D1A-468B-98DB-D1E8D74418D9}" type="datetimeFigureOut">
              <a:rPr lang="en-US"/>
              <a:pPr/>
              <a:t>11/13/2023</a:t>
            </a:fld>
            <a:endParaRPr/>
          </a:p>
        </p:txBody>
      </p:sp>
      <p:sp>
        <p:nvSpPr>
          <p:cNvPr id="9" name="Footer Placeholder 8"/>
          <p:cNvSpPr>
            <a:spLocks noGrp="1"/>
          </p:cNvSpPr>
          <p:nvPr>
            <p:ph type="ftr" sz="quarter" idx="11"/>
          </p:nvPr>
        </p:nvSpPr>
        <p:spPr/>
        <p:txBody>
          <a:bodyPr/>
          <a:lstStyle/>
          <a:p>
            <a:r>
              <a:rPr lang="en-US" dirty="0"/>
              <a:t>Add a footer</a:t>
            </a:r>
          </a:p>
        </p:txBody>
      </p:sp>
      <p:sp>
        <p:nvSpPr>
          <p:cNvPr id="10" name="Slide Number Placeholder 9"/>
          <p:cNvSpPr>
            <a:spLocks noGrp="1"/>
          </p:cNvSpPr>
          <p:nvPr>
            <p:ph type="sldNum" sz="quarter" idx="12"/>
          </p:nvPr>
        </p:nvSpPr>
        <p:spPr/>
        <p:txBody>
          <a:bodyPr/>
          <a:lstStyle/>
          <a:p>
            <a:fld id="{A3F31473-23EB-4724-8B59-FE6D21D89FA4}" type="slidenum">
              <a:rPr/>
              <a:pPr/>
              <a:t>‹#›</a:t>
            </a:fld>
            <a:endParaRPr/>
          </a:p>
        </p:txBody>
      </p:sp>
    </p:spTree>
    <p:extLst>
      <p:ext uri="{BB962C8B-B14F-4D97-AF65-F5344CB8AC3E}">
        <p14:creationId xmlns:p14="http://schemas.microsoft.com/office/powerpoint/2010/main" val="27348395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11/13/2023</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2176294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012" y="685800"/>
            <a:ext cx="9474253" cy="5486400"/>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11/13/2023</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85005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11/13/2023</a:t>
            </a:fld>
            <a:endParaRPr/>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137862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90800"/>
            <a:ext cx="8229599" cy="28194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606425" y="5410200"/>
            <a:ext cx="8231187" cy="762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1C93FC7-9D1A-468B-98DB-D1E8D74418D9}" type="datetimeFigureOut">
              <a:rPr lang="en-US"/>
              <a:pPr/>
              <a:t>11/13/2023</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A3F31473-23EB-4724-8B59-FE6D21D89FA4}" type="slidenum">
              <a:rPr/>
              <a:pPr/>
              <a:t>‹#›</a:t>
            </a:fld>
            <a:endParaRPr/>
          </a:p>
        </p:txBody>
      </p:sp>
    </p:spTree>
    <p:extLst>
      <p:ext uri="{BB962C8B-B14F-4D97-AF65-F5344CB8AC3E}">
        <p14:creationId xmlns:p14="http://schemas.microsoft.com/office/powerpoint/2010/main" val="32251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3" y="685800"/>
            <a:ext cx="5029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51614" y="685800"/>
            <a:ext cx="502919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81C93FC7-9D1A-468B-98DB-D1E8D74418D9}" type="datetimeFigureOut">
              <a:rPr lang="en-US"/>
              <a:t>11/13/2023</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89701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664"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664" y="16764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551613"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0025" y="16764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81C93FC7-9D1A-468B-98DB-D1E8D74418D9}" type="datetimeFigureOut">
              <a:rPr lang="en-US"/>
              <a:t>11/13/2023</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51309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81C93FC7-9D1A-468B-98DB-D1E8D74418D9}" type="datetimeFigureOut">
              <a:rPr lang="en-US"/>
              <a:t>11/13/2023</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13442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C93FC7-9D1A-468B-98DB-D1E8D74418D9}" type="datetimeFigureOut">
              <a:rPr lang="en-US"/>
              <a:t>11/13/2023</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1910311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p:spPr>
        <p:txBody>
          <a:bodyPr anchor="b">
            <a:no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212" y="685800"/>
            <a:ext cx="6704171"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C93FC7-9D1A-468B-98DB-D1E8D74418D9}" type="datetimeFigureOut">
              <a:rPr lang="en-US"/>
              <a:t>11/13/2023</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223472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875213" y="685800"/>
            <a:ext cx="6705600" cy="5486400"/>
          </a:xfrm>
          <a:ln w="63500">
            <a:solidFill>
              <a:schemeClr val="bg1"/>
            </a:solidFill>
            <a:miter lim="800000"/>
          </a:ln>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C93FC7-9D1A-468B-98DB-D1E8D74418D9}" type="datetimeFigureOut">
              <a:rPr lang="en-US"/>
              <a:t>11/13/2023</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35204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2">
                    <a:lumMod val="65000"/>
                    <a:lumOff val="35000"/>
                  </a:schemeClr>
                </a:solidFill>
              </a:defRPr>
            </a:lvl1pPr>
          </a:lstStyle>
          <a:p>
            <a:fld id="{81C93FC7-9D1A-468B-98DB-D1E8D74418D9}" type="datetimeFigureOut">
              <a:rPr lang="en-US" smtClean="0"/>
              <a:pPr/>
              <a:t>11/13/2023</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2">
                    <a:lumMod val="65000"/>
                    <a:lumOff val="35000"/>
                  </a:schemeClr>
                </a:solidFill>
              </a:defRPr>
            </a:lvl1pPr>
          </a:lstStyle>
          <a:p>
            <a:r>
              <a:rPr lang="en-US" dirty="0"/>
              <a:t>Add a footer</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2">
                    <a:lumMod val="65000"/>
                    <a:lumOff val="35000"/>
                  </a:schemeClr>
                </a:solidFill>
              </a:defRPr>
            </a:lvl1pPr>
          </a:lstStyle>
          <a:p>
            <a:fld id="{A3F31473-23EB-4724-8B59-FE6D21D89FA4}" type="slidenum">
              <a:rPr lang="en-US" smtClean="0"/>
              <a:pPr/>
              <a:t>‹#›</a:t>
            </a:fld>
            <a:endParaRPr lang="en-US"/>
          </a:p>
        </p:txBody>
      </p:sp>
    </p:spTree>
    <p:extLst>
      <p:ext uri="{BB962C8B-B14F-4D97-AF65-F5344CB8AC3E}">
        <p14:creationId xmlns:p14="http://schemas.microsoft.com/office/powerpoint/2010/main" val="34492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0" i="0" dirty="0">
                <a:solidFill>
                  <a:srgbClr val="374151"/>
                </a:solidFill>
                <a:effectLst/>
                <a:latin typeface="Söhne"/>
              </a:rPr>
              <a:t>Competition Landscape Analysis</a:t>
            </a:r>
            <a:endParaRPr lang="en-US" dirty="0"/>
          </a:p>
        </p:txBody>
      </p:sp>
      <p:sp>
        <p:nvSpPr>
          <p:cNvPr id="3" name="Subtitle 2"/>
          <p:cNvSpPr>
            <a:spLocks noGrp="1"/>
          </p:cNvSpPr>
          <p:nvPr>
            <p:ph type="subTitle" idx="1"/>
          </p:nvPr>
        </p:nvSpPr>
        <p:spPr/>
        <p:txBody>
          <a:bodyPr>
            <a:normAutofit/>
          </a:bodyPr>
          <a:lstStyle/>
          <a:p>
            <a:r>
              <a:rPr lang="en-US" dirty="0"/>
              <a:t>CIEL HR </a:t>
            </a:r>
          </a:p>
        </p:txBody>
      </p:sp>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b="1" i="0" dirty="0">
                <a:effectLst/>
                <a:latin typeface="Söhne"/>
              </a:rPr>
              <a:t>Agenda</a:t>
            </a:r>
            <a:endParaRPr lang="en-US" dirty="0"/>
          </a:p>
        </p:txBody>
      </p:sp>
      <p:sp>
        <p:nvSpPr>
          <p:cNvPr id="14" name="Content Placeholder 13"/>
          <p:cNvSpPr>
            <a:spLocks noGrp="1"/>
          </p:cNvSpPr>
          <p:nvPr>
            <p:ph idx="1"/>
          </p:nvPr>
        </p:nvSpPr>
        <p:spPr>
          <a:xfrm>
            <a:off x="1293813" y="685800"/>
            <a:ext cx="10287000" cy="4471392"/>
          </a:xfrm>
        </p:spPr>
        <p:txBody>
          <a:bodyPr>
            <a:normAutofit lnSpcReduction="10000"/>
          </a:bodyPr>
          <a:lstStyle/>
          <a:p>
            <a:pPr algn="l"/>
            <a:r>
              <a:rPr lang="en-US" sz="1600" b="0" i="0" dirty="0">
                <a:solidFill>
                  <a:srgbClr val="1F1F1F"/>
                </a:solidFill>
                <a:effectLst/>
                <a:latin typeface="Google Sans"/>
              </a:rPr>
              <a:t>Introduction</a:t>
            </a:r>
          </a:p>
          <a:p>
            <a:pPr algn="l"/>
            <a:r>
              <a:rPr lang="en-US" sz="1200" b="0" i="0" dirty="0">
                <a:solidFill>
                  <a:srgbClr val="1F1F1F"/>
                </a:solidFill>
                <a:effectLst/>
                <a:latin typeface="Google Sans"/>
              </a:rPr>
              <a:t>The HR industry is constantly evolving, and it's important for companies to stay ahead of the competition by understanding the market landscape and identifying new opportunities. This market analysis will provide insights into the current state of the HR industry, as well as the key trends and challenges that companies are facing.</a:t>
            </a:r>
          </a:p>
          <a:p>
            <a:pPr algn="l"/>
            <a:r>
              <a:rPr lang="en-US" sz="1600" b="0" i="0" dirty="0">
                <a:solidFill>
                  <a:srgbClr val="1F1F1F"/>
                </a:solidFill>
                <a:effectLst/>
                <a:latin typeface="Google Sans"/>
              </a:rPr>
              <a:t>Market Overview</a:t>
            </a:r>
          </a:p>
          <a:p>
            <a:pPr algn="l"/>
            <a:r>
              <a:rPr lang="en-US" sz="1300" b="0" i="0" dirty="0">
                <a:solidFill>
                  <a:srgbClr val="1F1F1F"/>
                </a:solidFill>
                <a:effectLst/>
                <a:latin typeface="Google Sans"/>
              </a:rPr>
              <a:t>The HR industry is a global market that is expected to reach $30 billion by 2025. The industry is driven by a number of factors, including the increasing demand for talent, the growing complexity of HR functions, and the globalization of the workforce.</a:t>
            </a:r>
          </a:p>
          <a:p>
            <a:pPr algn="l"/>
            <a:r>
              <a:rPr lang="en-US" sz="1600" b="0" i="0" dirty="0">
                <a:solidFill>
                  <a:srgbClr val="1F1F1F"/>
                </a:solidFill>
                <a:effectLst/>
                <a:latin typeface="Google Sans"/>
              </a:rPr>
              <a:t>Opportunities</a:t>
            </a:r>
          </a:p>
          <a:p>
            <a:pPr algn="l"/>
            <a:r>
              <a:rPr lang="en-US" sz="1300" b="0" i="0" dirty="0">
                <a:solidFill>
                  <a:srgbClr val="1F1F1F"/>
                </a:solidFill>
                <a:effectLst/>
                <a:latin typeface="Google Sans"/>
              </a:rPr>
              <a:t>Despite the challenges, there are also a number of opportunities for HR companies. For example, the rise of artificial intelligence (AI) is creating new opportunities for HR companies to automate tasks and provide more personalized services to their clients. Additionally, the growing importance of employee engagement and well-being is creating new opportunities for HR companies to provide consulting and training services to help their clients improve their employee engagement and well-being programs.</a:t>
            </a:r>
          </a:p>
          <a:p>
            <a:pPr algn="l"/>
            <a:r>
              <a:rPr lang="en-US" sz="1600" b="0" i="0" dirty="0">
                <a:solidFill>
                  <a:srgbClr val="1F1F1F"/>
                </a:solidFill>
                <a:effectLst/>
                <a:latin typeface="Google Sans"/>
              </a:rPr>
              <a:t>Conclusion</a:t>
            </a:r>
          </a:p>
          <a:p>
            <a:pPr algn="l"/>
            <a:r>
              <a:rPr lang="en-US" sz="1300" b="0" i="0" dirty="0">
                <a:solidFill>
                  <a:srgbClr val="1F1F1F"/>
                </a:solidFill>
                <a:effectLst/>
                <a:latin typeface="Google Sans"/>
              </a:rPr>
              <a:t>The HR industry is a dynamic and growing industry. Companies that can stay ahead of the competition by understanding the market landscape and identifying new opportunities will be well-positioned for success.</a:t>
            </a:r>
          </a:p>
          <a:p>
            <a:pPr marL="0" indent="0">
              <a:buNone/>
            </a:pPr>
            <a:endParaRPr lang="en-IN" sz="1200" b="1" i="0" dirty="0">
              <a:effectLst/>
              <a:latin typeface="Söhne"/>
            </a:endParaRPr>
          </a:p>
        </p:txBody>
      </p:sp>
    </p:spTree>
    <p:extLst>
      <p:ext uri="{BB962C8B-B14F-4D97-AF65-F5344CB8AC3E}">
        <p14:creationId xmlns:p14="http://schemas.microsoft.com/office/powerpoint/2010/main" val="112672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Type of Job Providers Present in West Bengal</a:t>
            </a:r>
          </a:p>
        </p:txBody>
      </p:sp>
      <p:graphicFrame>
        <p:nvGraphicFramePr>
          <p:cNvPr id="10" name="Chart 9">
            <a:extLst>
              <a:ext uri="{FF2B5EF4-FFF2-40B4-BE49-F238E27FC236}">
                <a16:creationId xmlns:a16="http://schemas.microsoft.com/office/drawing/2014/main" id="{8E9F5AD4-87F2-58D1-EBFC-766379649FA2}"/>
              </a:ext>
            </a:extLst>
          </p:cNvPr>
          <p:cNvGraphicFramePr>
            <a:graphicFrameLocks/>
          </p:cNvGraphicFramePr>
          <p:nvPr>
            <p:extLst>
              <p:ext uri="{D42A27DB-BD31-4B8C-83A1-F6EECF244321}">
                <p14:modId xmlns:p14="http://schemas.microsoft.com/office/powerpoint/2010/main" val="10809884"/>
              </p:ext>
            </p:extLst>
          </p:nvPr>
        </p:nvGraphicFramePr>
        <p:xfrm>
          <a:off x="1989956" y="685800"/>
          <a:ext cx="7992888"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81825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5762AF56-F883-0F6C-D4D7-B2AC1A15F8C0}"/>
              </a:ext>
            </a:extLst>
          </p:cNvPr>
          <p:cNvGraphicFramePr>
            <a:graphicFrameLocks/>
          </p:cNvGraphicFramePr>
          <p:nvPr>
            <p:extLst>
              <p:ext uri="{D42A27DB-BD31-4B8C-83A1-F6EECF244321}">
                <p14:modId xmlns:p14="http://schemas.microsoft.com/office/powerpoint/2010/main" val="2954924434"/>
              </p:ext>
            </p:extLst>
          </p:nvPr>
        </p:nvGraphicFramePr>
        <p:xfrm>
          <a:off x="1293813" y="685800"/>
          <a:ext cx="5108575" cy="418941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5B107903-9C42-73BA-9F7D-3B69C7CC5A67}"/>
              </a:ext>
            </a:extLst>
          </p:cNvPr>
          <p:cNvGraphicFramePr>
            <a:graphicFrameLocks/>
          </p:cNvGraphicFramePr>
          <p:nvPr>
            <p:extLst>
              <p:ext uri="{D42A27DB-BD31-4B8C-83A1-F6EECF244321}">
                <p14:modId xmlns:p14="http://schemas.microsoft.com/office/powerpoint/2010/main" val="963580166"/>
              </p:ext>
            </p:extLst>
          </p:nvPr>
        </p:nvGraphicFramePr>
        <p:xfrm>
          <a:off x="6472238" y="685800"/>
          <a:ext cx="5108575" cy="4189413"/>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a:xfrm>
            <a:off x="609441" y="5105400"/>
            <a:ext cx="10971372" cy="1066800"/>
          </a:xfrm>
        </p:spPr>
        <p:txBody>
          <a:bodyPr anchor="b">
            <a:normAutofit/>
          </a:bodyPr>
          <a:lstStyle/>
          <a:p>
            <a:r>
              <a:rPr lang="en-IN" b="1" i="0" dirty="0">
                <a:effectLst/>
              </a:rPr>
              <a:t>Competitor Landscape</a:t>
            </a:r>
            <a:r>
              <a:rPr lang="en-IN" sz="2800" b="1" i="0" dirty="0">
                <a:effectLst/>
              </a:rPr>
              <a:t>( Total 347 </a:t>
            </a:r>
            <a:r>
              <a:rPr lang="en-US" sz="2800" b="1" dirty="0"/>
              <a:t>Companies)</a:t>
            </a:r>
          </a:p>
        </p:txBody>
      </p:sp>
    </p:spTree>
    <p:extLst>
      <p:ext uri="{BB962C8B-B14F-4D97-AF65-F5344CB8AC3E}">
        <p14:creationId xmlns:p14="http://schemas.microsoft.com/office/powerpoint/2010/main" val="265516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 About HR Competitors in Kolkata Region</a:t>
            </a:r>
            <a:r>
              <a:rPr lang="en-US" sz="3600" b="0" i="0" dirty="0">
                <a:solidFill>
                  <a:srgbClr val="1F1F1F"/>
                </a:solidFill>
                <a:effectLst/>
                <a:latin typeface="Google Sans"/>
              </a:rPr>
              <a:t> </a:t>
            </a:r>
            <a:r>
              <a:rPr lang="en-US" dirty="0"/>
              <a:t> </a:t>
            </a:r>
          </a:p>
        </p:txBody>
      </p:sp>
      <p:sp>
        <p:nvSpPr>
          <p:cNvPr id="10" name="TextBox 9">
            <a:extLst>
              <a:ext uri="{FF2B5EF4-FFF2-40B4-BE49-F238E27FC236}">
                <a16:creationId xmlns:a16="http://schemas.microsoft.com/office/drawing/2014/main" id="{3AA737F9-A9B9-AC88-F947-E55F6548C9C4}"/>
              </a:ext>
            </a:extLst>
          </p:cNvPr>
          <p:cNvSpPr txBox="1"/>
          <p:nvPr/>
        </p:nvSpPr>
        <p:spPr>
          <a:xfrm>
            <a:off x="1629916" y="836712"/>
            <a:ext cx="8424936" cy="2031325"/>
          </a:xfrm>
          <a:prstGeom prst="rect">
            <a:avLst/>
          </a:prstGeom>
          <a:noFill/>
        </p:spPr>
        <p:txBody>
          <a:bodyPr wrap="square">
            <a:spAutoFit/>
          </a:bodyPr>
          <a:lstStyle/>
          <a:p>
            <a:r>
              <a:rPr lang="en-US" b="0" i="0" dirty="0">
                <a:solidFill>
                  <a:srgbClr val="374151"/>
                </a:solidFill>
                <a:effectLst/>
                <a:latin typeface="Söhne"/>
              </a:rPr>
              <a:t>In the city of Kolkata, there are a total of 292 entities comprising job providers, job agencies, and HR companies collectively contributing to the employment landscape.</a:t>
            </a:r>
          </a:p>
          <a:p>
            <a:endParaRPr lang="en-US" dirty="0">
              <a:solidFill>
                <a:srgbClr val="374151"/>
              </a:solidFill>
              <a:latin typeface="Söhne"/>
            </a:endParaRPr>
          </a:p>
          <a:p>
            <a:r>
              <a:rPr lang="en-US" dirty="0">
                <a:solidFill>
                  <a:srgbClr val="374151"/>
                </a:solidFill>
                <a:latin typeface="Söhne"/>
              </a:rPr>
              <a:t>Other City like </a:t>
            </a:r>
            <a:r>
              <a:rPr lang="en-IN" b="0" i="0" dirty="0">
                <a:solidFill>
                  <a:srgbClr val="1F2328"/>
                </a:solidFill>
                <a:effectLst/>
                <a:latin typeface="-apple-system"/>
              </a:rPr>
              <a:t>Siliguri ,Darjeeling ,Kharagpur ,Durgapur , </a:t>
            </a:r>
            <a:r>
              <a:rPr lang="en-IN" b="0" i="0" dirty="0" err="1">
                <a:solidFill>
                  <a:srgbClr val="1F2328"/>
                </a:solidFill>
                <a:effectLst/>
                <a:latin typeface="-apple-system"/>
              </a:rPr>
              <a:t>Raniganj</a:t>
            </a:r>
            <a:r>
              <a:rPr lang="en-IN" b="0" i="0" dirty="0">
                <a:solidFill>
                  <a:srgbClr val="1F2328"/>
                </a:solidFill>
                <a:effectLst/>
                <a:latin typeface="-apple-system"/>
              </a:rPr>
              <a:t> ,Howrah ,Asansol ,Haldia , Hooghly there is very few company respect to Kolkata . </a:t>
            </a:r>
          </a:p>
          <a:p>
            <a:endParaRPr lang="en-IN" dirty="0">
              <a:solidFill>
                <a:srgbClr val="1F2328"/>
              </a:solidFill>
              <a:latin typeface="-apple-system"/>
            </a:endParaRPr>
          </a:p>
          <a:p>
            <a:r>
              <a:rPr lang="en-IN" dirty="0">
                <a:solidFill>
                  <a:srgbClr val="1F2328"/>
                </a:solidFill>
                <a:latin typeface="-apple-system"/>
              </a:rPr>
              <a:t>So, competition is high in Kolkata region . </a:t>
            </a:r>
            <a:endParaRPr lang="en-IN" dirty="0"/>
          </a:p>
        </p:txBody>
      </p:sp>
    </p:spTree>
    <p:extLst>
      <p:ext uri="{BB962C8B-B14F-4D97-AF65-F5344CB8AC3E}">
        <p14:creationId xmlns:p14="http://schemas.microsoft.com/office/powerpoint/2010/main" val="3488869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rketing 16x9">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extLst>
    <a:ext uri="{05A4C25C-085E-4340-85A3-A5531E510DB2}">
      <thm15:themeFamily xmlns:thm15="http://schemas.microsoft.com/office/thememl/2012/main" name="Business marketing glass cube presentation (widescreen).potx" id="{454792B9-F7C6-4CDD-89A0-89451A081408}" vid="{E847D748-0CA0-4BC8-838F-3216ECA80016}"/>
    </a:ext>
  </a:extLst>
</a:theme>
</file>

<file path=ppt/theme/theme2.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3.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marketing glass cube presentation (widescreen)</Template>
  <TotalTime>67</TotalTime>
  <Words>337</Words>
  <Application>Microsoft Office PowerPoint</Application>
  <PresentationFormat>Custom</PresentationFormat>
  <Paragraphs>22</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-apple-system</vt:lpstr>
      <vt:lpstr>Arial</vt:lpstr>
      <vt:lpstr>Corbel</vt:lpstr>
      <vt:lpstr>Google Sans</vt:lpstr>
      <vt:lpstr>Söhne</vt:lpstr>
      <vt:lpstr>Marketing 16x9</vt:lpstr>
      <vt:lpstr>Competition Landscape Analysis</vt:lpstr>
      <vt:lpstr>Agenda</vt:lpstr>
      <vt:lpstr>Different Type of Job Providers Present in West Bengal</vt:lpstr>
      <vt:lpstr>Competitor Landscape( Total 347 Companies)</vt:lpstr>
      <vt:lpstr>Conclusion About HR Competitors in Kolkata Region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Competition Landscape Analysis</dc:title>
  <dc:creator>Aishik Chatterjee</dc:creator>
  <cp:lastModifiedBy>Aishik Chatterjee</cp:lastModifiedBy>
  <cp:revision>4</cp:revision>
  <dcterms:created xsi:type="dcterms:W3CDTF">2023-11-12T16:42:58Z</dcterms:created>
  <dcterms:modified xsi:type="dcterms:W3CDTF">2023-11-13T01:56:04Z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