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72" r:id="rId5"/>
    <p:sldId id="274" r:id="rId6"/>
    <p:sldId id="281" r:id="rId7"/>
    <p:sldId id="282" r:id="rId8"/>
    <p:sldId id="283" r:id="rId9"/>
    <p:sldId id="275" r:id="rId10"/>
    <p:sldId id="284" r:id="rId11"/>
    <p:sldId id="285" r:id="rId12"/>
    <p:sldId id="276" r:id="rId13"/>
    <p:sldId id="286" r:id="rId14"/>
    <p:sldId id="287" r:id="rId15"/>
    <p:sldId id="277" r:id="rId16"/>
    <p:sldId id="28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mar_res_data\naukri\naukri_v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ar_res_data\naukri\naukri_v2.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[naukri_v2.csv]Sheet1!PivotTable1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Current Openings in top 10 Companyes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Sheet1!$A$4:$A$14</c:f>
              <c:strCache>
                <c:ptCount val="10"/>
                <c:pt idx="0">
                  <c:v>Accenture</c:v>
                </c:pt>
                <c:pt idx="1">
                  <c:v>Aster Medcity</c:v>
                </c:pt>
                <c:pt idx="2">
                  <c:v>Aster MIMS</c:v>
                </c:pt>
                <c:pt idx="3">
                  <c:v>Coders Brain Pvt Ltd</c:v>
                </c:pt>
                <c:pt idx="4">
                  <c:v>Diverse Lynx</c:v>
                </c:pt>
                <c:pt idx="5">
                  <c:v>Onqanet Technologies</c:v>
                </c:pt>
                <c:pt idx="6">
                  <c:v>Raidmax Technologies</c:v>
                </c:pt>
                <c:pt idx="7">
                  <c:v>Response Informatics</c:v>
                </c:pt>
                <c:pt idx="8">
                  <c:v>Sunquest Information Systems</c:v>
                </c:pt>
                <c:pt idx="9">
                  <c:v>Tata Motors Finance</c:v>
                </c:pt>
              </c:strCache>
            </c:strRef>
          </c:cat>
          <c:val>
            <c:numRef>
              <c:f>Sheet1!$B$4:$B$14</c:f>
              <c:numCache>
                <c:formatCode>General</c:formatCode>
                <c:ptCount val="10"/>
                <c:pt idx="0">
                  <c:v>163</c:v>
                </c:pt>
                <c:pt idx="1">
                  <c:v>99</c:v>
                </c:pt>
                <c:pt idx="2">
                  <c:v>96</c:v>
                </c:pt>
                <c:pt idx="3">
                  <c:v>605</c:v>
                </c:pt>
                <c:pt idx="4">
                  <c:v>184</c:v>
                </c:pt>
                <c:pt idx="5">
                  <c:v>246</c:v>
                </c:pt>
                <c:pt idx="6">
                  <c:v>130</c:v>
                </c:pt>
                <c:pt idx="7">
                  <c:v>289</c:v>
                </c:pt>
                <c:pt idx="8">
                  <c:v>109</c:v>
                </c:pt>
                <c:pt idx="9">
                  <c:v>102</c:v>
                </c:pt>
              </c:numCache>
            </c:numRef>
          </c:val>
          <c:extLst>
            <c:ext xmlns:c16="http://schemas.microsoft.com/office/drawing/2014/chart" uri="{C3380CC4-5D6E-409C-BE32-E72D297353CC}">
              <c16:uniqueId val="{00000000-7197-440E-84A5-28A6040EB603}"/>
            </c:ext>
          </c:extLst>
        </c:ser>
        <c:dLbls>
          <c:showLegendKey val="0"/>
          <c:showVal val="0"/>
          <c:showCatName val="0"/>
          <c:showSerName val="0"/>
          <c:showPercent val="0"/>
          <c:showBubbleSize val="0"/>
        </c:dLbls>
        <c:gapWidth val="219"/>
        <c:overlap val="-27"/>
        <c:axId val="942717136"/>
        <c:axId val="1141386016"/>
      </c:barChart>
      <c:catAx>
        <c:axId val="94271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386016"/>
        <c:crosses val="autoZero"/>
        <c:auto val="1"/>
        <c:lblAlgn val="ctr"/>
        <c:lblOffset val="100"/>
        <c:noMultiLvlLbl val="0"/>
      </c:catAx>
      <c:valAx>
        <c:axId val="114138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2717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[naukri_v2.csv]Sheet1!PivotTable2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a:t>
            </a:r>
            <a:r>
              <a:rPr lang="en-US" baseline="0"/>
              <a:t> Job  companies looking for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Sheet1!$B$28</c:f>
              <c:strCache>
                <c:ptCount val="1"/>
                <c:pt idx="0">
                  <c:v>Total</c:v>
                </c:pt>
              </c:strCache>
            </c:strRef>
          </c:tx>
          <c:spPr>
            <a:solidFill>
              <a:schemeClr val="accent1"/>
            </a:solidFill>
            <a:ln>
              <a:noFill/>
            </a:ln>
            <a:effectLst/>
          </c:spPr>
          <c:invertIfNegative val="0"/>
          <c:cat>
            <c:strRef>
              <c:f>Sheet1!$A$29:$A$39</c:f>
              <c:strCache>
                <c:ptCount val="10"/>
                <c:pt idx="0">
                  <c:v>Android Developer</c:v>
                </c:pt>
                <c:pt idx="1">
                  <c:v>Business Development Executive</c:v>
                </c:pt>
                <c:pt idx="2">
                  <c:v>Customer Care Executive</c:v>
                </c:pt>
                <c:pt idx="3">
                  <c:v>Dot Net Developer</c:v>
                </c:pt>
                <c:pt idx="4">
                  <c:v>Graphic Designer</c:v>
                </c:pt>
                <c:pt idx="5">
                  <c:v>Java Developer</c:v>
                </c:pt>
                <c:pt idx="6">
                  <c:v>Php Developer</c:v>
                </c:pt>
                <c:pt idx="7">
                  <c:v>Sales Executive</c:v>
                </c:pt>
                <c:pt idx="8">
                  <c:v>Senior Software Engineer</c:v>
                </c:pt>
                <c:pt idx="9">
                  <c:v>Software Engineer</c:v>
                </c:pt>
              </c:strCache>
            </c:strRef>
          </c:cat>
          <c:val>
            <c:numRef>
              <c:f>Sheet1!$B$29:$B$39</c:f>
              <c:numCache>
                <c:formatCode>General</c:formatCode>
                <c:ptCount val="10"/>
                <c:pt idx="0">
                  <c:v>63</c:v>
                </c:pt>
                <c:pt idx="1">
                  <c:v>80</c:v>
                </c:pt>
                <c:pt idx="2">
                  <c:v>54</c:v>
                </c:pt>
                <c:pt idx="3">
                  <c:v>54</c:v>
                </c:pt>
                <c:pt idx="4">
                  <c:v>83</c:v>
                </c:pt>
                <c:pt idx="5">
                  <c:v>67</c:v>
                </c:pt>
                <c:pt idx="6">
                  <c:v>84</c:v>
                </c:pt>
                <c:pt idx="7">
                  <c:v>63</c:v>
                </c:pt>
                <c:pt idx="8">
                  <c:v>57</c:v>
                </c:pt>
                <c:pt idx="9">
                  <c:v>64</c:v>
                </c:pt>
              </c:numCache>
            </c:numRef>
          </c:val>
          <c:extLst>
            <c:ext xmlns:c16="http://schemas.microsoft.com/office/drawing/2014/chart" uri="{C3380CC4-5D6E-409C-BE32-E72D297353CC}">
              <c16:uniqueId val="{00000000-B3C5-4551-AD96-9D7D817120B7}"/>
            </c:ext>
          </c:extLst>
        </c:ser>
        <c:dLbls>
          <c:showLegendKey val="0"/>
          <c:showVal val="0"/>
          <c:showCatName val="0"/>
          <c:showSerName val="0"/>
          <c:showPercent val="0"/>
          <c:showBubbleSize val="0"/>
        </c:dLbls>
        <c:gapWidth val="219"/>
        <c:overlap val="-27"/>
        <c:axId val="1357063696"/>
        <c:axId val="1435690320"/>
      </c:barChart>
      <c:catAx>
        <c:axId val="135706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5690320"/>
        <c:crosses val="autoZero"/>
        <c:auto val="1"/>
        <c:lblAlgn val="ctr"/>
        <c:lblOffset val="100"/>
        <c:noMultiLvlLbl val="0"/>
      </c:catAx>
      <c:valAx>
        <c:axId val="14356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0636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D975E-A370-48F9-AFF5-30F14EDB3C3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5F230CB-8AA6-4DAE-8193-1B99F983D46C}">
      <dgm:prSet/>
      <dgm:spPr/>
      <dgm:t>
        <a:bodyPr/>
        <a:lstStyle/>
        <a:p>
          <a:r>
            <a:rPr lang="en-US" b="1" i="0" dirty="0">
              <a:latin typeface="Poppins" panose="00000500000000000000" pitchFamily="2" charset="0"/>
              <a:cs typeface="Poppins" panose="00000500000000000000" pitchFamily="2" charset="0"/>
            </a:rPr>
            <a:t>To make informed hiring decisions </a:t>
          </a:r>
          <a:r>
            <a:rPr lang="en-US" b="0" i="0" dirty="0">
              <a:latin typeface="Poppins" panose="00000500000000000000" pitchFamily="2" charset="0"/>
              <a:cs typeface="Poppins" panose="00000500000000000000" pitchFamily="2" charset="0"/>
            </a:rPr>
            <a:t>:When you have a good understanding of the talent pool, you can better assess the qualifications and skills of potential candidates. This can help you to make more informed hiring decisions and avoid making costly mistakes.</a:t>
          </a:r>
        </a:p>
        <a:p>
          <a:pPr>
            <a:buFont typeface="Arial" panose="020B0604020202020204" pitchFamily="34" charset="0"/>
            <a:buChar char="•"/>
          </a:pPr>
          <a:r>
            <a:rPr lang="en-US" b="1" i="0" dirty="0">
              <a:latin typeface="Poppins" panose="00000500000000000000" pitchFamily="2" charset="0"/>
              <a:cs typeface="Poppins" panose="00000500000000000000" pitchFamily="2" charset="0"/>
            </a:rPr>
            <a:t>To identify and attract top talent </a:t>
          </a:r>
          <a:r>
            <a:rPr lang="en-US" b="0" i="0" dirty="0">
              <a:latin typeface="Poppins" panose="00000500000000000000" pitchFamily="2" charset="0"/>
              <a:cs typeface="Poppins" panose="00000500000000000000" pitchFamily="2" charset="0"/>
            </a:rPr>
            <a:t>: In a competitive job market, it is important to be able to identify and attract top talent. By understanding the talent pool, you can develop targeted recruiting strategies that will reach the right candidates.</a:t>
          </a:r>
        </a:p>
        <a:p>
          <a:pPr>
            <a:buFont typeface="Arial" panose="020B0604020202020204" pitchFamily="34" charset="0"/>
            <a:buChar char="•"/>
          </a:pPr>
          <a:r>
            <a:rPr lang="en-US" b="1" i="0" dirty="0">
              <a:latin typeface="Poppins" panose="00000500000000000000" pitchFamily="2" charset="0"/>
              <a:cs typeface="Poppins" panose="00000500000000000000" pitchFamily="2" charset="0"/>
            </a:rPr>
            <a:t>To develop a talent pipeline</a:t>
          </a:r>
          <a:r>
            <a:rPr lang="en-US" b="0" i="0" dirty="0">
              <a:latin typeface="Poppins" panose="00000500000000000000" pitchFamily="2" charset="0"/>
              <a:cs typeface="Poppins" panose="00000500000000000000" pitchFamily="2" charset="0"/>
            </a:rPr>
            <a:t>: A talent pipeline is a group of qualified candidates who are interested in working for your company. By building a talent pipeline, you can ensure that you have a pool of qualified candidates to draw from when you need to fill open positions.</a:t>
          </a:r>
        </a:p>
        <a:p>
          <a:pPr>
            <a:buFont typeface="Arial" panose="020B0604020202020204" pitchFamily="34" charset="0"/>
            <a:buChar char="•"/>
          </a:pPr>
          <a:r>
            <a:rPr lang="en-US" b="1" i="0" dirty="0">
              <a:latin typeface="Poppins" panose="00000500000000000000" pitchFamily="2" charset="0"/>
              <a:cs typeface="Poppins" panose="00000500000000000000" pitchFamily="2" charset="0"/>
            </a:rPr>
            <a:t>To stay ahead of the curve </a:t>
          </a:r>
          <a:r>
            <a:rPr lang="en-US" b="0" i="0" dirty="0">
              <a:latin typeface="Poppins" panose="00000500000000000000" pitchFamily="2" charset="0"/>
              <a:cs typeface="Poppins" panose="00000500000000000000" pitchFamily="2" charset="0"/>
            </a:rPr>
            <a:t>: The job market is constantly changing, and it is important to stay ahead of the curve. By understanding the talent pool, you can identify emerging trends and ensure that your hiring practices are aligned with the latest market conditions</a:t>
          </a:r>
          <a:r>
            <a:rPr lang="en-US" b="0" i="0" dirty="0"/>
            <a:t>.</a:t>
          </a:r>
          <a:endParaRPr lang="en-US" dirty="0"/>
        </a:p>
      </dgm:t>
    </dgm:pt>
    <dgm:pt modelId="{0EB8A4D7-38E3-41EE-996F-03FD3CD6BE3D}" type="parTrans" cxnId="{926F3AB4-A6AC-42B0-A2E2-4E5238DE149E}">
      <dgm:prSet/>
      <dgm:spPr/>
      <dgm:t>
        <a:bodyPr/>
        <a:lstStyle/>
        <a:p>
          <a:endParaRPr lang="en-US"/>
        </a:p>
      </dgm:t>
    </dgm:pt>
    <dgm:pt modelId="{A0A439AE-DF2E-4302-9017-60651513731A}" type="sibTrans" cxnId="{926F3AB4-A6AC-42B0-A2E2-4E5238DE149E}">
      <dgm:prSet/>
      <dgm:spPr/>
      <dgm:t>
        <a:bodyPr/>
        <a:lstStyle/>
        <a:p>
          <a:endParaRPr lang="en-US"/>
        </a:p>
      </dgm:t>
    </dgm:pt>
    <dgm:pt modelId="{AB5A1D43-C341-4761-9126-2EAE1ECDECE3}">
      <dgm:prSet custT="1"/>
      <dgm:spPr/>
      <dgm:t>
        <a:bodyPr/>
        <a:lstStyle/>
        <a:p>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the capital of West Bengal, is one of the most important job markets in India. It is home to a diverse range of industries, including IT, manufacturing, agriculture, and education. The city also has a large pool of skilled and qualified workers.</a:t>
          </a:r>
        </a:p>
        <a:p>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Here are some of the reasons why Kolkata is a significant job market:</a:t>
          </a:r>
        </a:p>
        <a:p>
          <a:pPr>
            <a:buFont typeface="Arial" panose="020B0604020202020204" pitchFamily="34" charset="0"/>
            <a:buChar char="•"/>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Diverse economy:</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 Kolkata has a diverse economy, which provides a variety of job opportunities for job seekers. Some of the major industries in Kolkata include IT, manufacturing, agriculture, and education</a:t>
          </a: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a:t>
          </a:r>
        </a:p>
        <a:p>
          <a:pPr>
            <a:buFont typeface="Arial" panose="020B0604020202020204" pitchFamily="34" charset="0"/>
            <a:buChar char="•"/>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Skilled workforce: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has a large pool of skilled and qualified workers. The city is home to several prestigious universities and colleges, which produce many graduates every year.</a:t>
          </a:r>
        </a:p>
        <a:p>
          <a:pPr>
            <a:buFont typeface="Arial" panose="020B0604020202020204" pitchFamily="34" charset="0"/>
            <a:buChar char="•"/>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Favorable government policies:</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 The West Bengal government has implemented several favorable policies to promote entrepreneurship and business development. This has led to the creation of new job opportunities in the state.</a:t>
          </a:r>
        </a:p>
        <a:p>
          <a:pPr>
            <a:buFont typeface="Arial" panose="020B0604020202020204" pitchFamily="34" charset="0"/>
            <a:buChar char="•"/>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Affordable cost of living: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has a relatively affordable cost of living compared to other major cities in India. This makes it an attractive destination for job seekers.</a:t>
          </a:r>
        </a:p>
      </dgm:t>
    </dgm:pt>
    <dgm:pt modelId="{C2337E21-6C86-4E96-BA8F-16709EC34675}" type="parTrans" cxnId="{E20338F2-72AC-42CA-974C-AA5F92130216}">
      <dgm:prSet/>
      <dgm:spPr/>
      <dgm:t>
        <a:bodyPr/>
        <a:lstStyle/>
        <a:p>
          <a:endParaRPr lang="en-US"/>
        </a:p>
      </dgm:t>
    </dgm:pt>
    <dgm:pt modelId="{611A6147-6D24-4746-AF50-4BAA46342566}" type="sibTrans" cxnId="{E20338F2-72AC-42CA-974C-AA5F92130216}">
      <dgm:prSet/>
      <dgm:spPr/>
      <dgm:t>
        <a:bodyPr/>
        <a:lstStyle/>
        <a:p>
          <a:endParaRPr lang="en-US"/>
        </a:p>
      </dgm:t>
    </dgm:pt>
    <dgm:pt modelId="{DD55D527-4F5C-404C-8A4D-7EA103A04CE8}" type="pres">
      <dgm:prSet presAssocID="{6E1D975E-A370-48F9-AFF5-30F14EDB3C3E}" presName="hierChild1" presStyleCnt="0">
        <dgm:presLayoutVars>
          <dgm:chPref val="1"/>
          <dgm:dir/>
          <dgm:animOne val="branch"/>
          <dgm:animLvl val="lvl"/>
          <dgm:resizeHandles/>
        </dgm:presLayoutVars>
      </dgm:prSet>
      <dgm:spPr/>
    </dgm:pt>
    <dgm:pt modelId="{0691BA39-9144-46D6-BC42-D2D0FEFECA36}" type="pres">
      <dgm:prSet presAssocID="{65F230CB-8AA6-4DAE-8193-1B99F983D46C}" presName="hierRoot1" presStyleCnt="0"/>
      <dgm:spPr/>
    </dgm:pt>
    <dgm:pt modelId="{6749F6EC-EB41-42C1-BAB6-D34B3A22FACC}" type="pres">
      <dgm:prSet presAssocID="{65F230CB-8AA6-4DAE-8193-1B99F983D46C}" presName="composite" presStyleCnt="0"/>
      <dgm:spPr/>
    </dgm:pt>
    <dgm:pt modelId="{AE7CC3D0-BD8D-471F-A2EA-F212D4B34302}" type="pres">
      <dgm:prSet presAssocID="{65F230CB-8AA6-4DAE-8193-1B99F983D46C}" presName="background" presStyleLbl="node0" presStyleIdx="0" presStyleCnt="2"/>
      <dgm:spPr/>
    </dgm:pt>
    <dgm:pt modelId="{775D2B52-7073-4191-8FB5-C4CCF0D14313}" type="pres">
      <dgm:prSet presAssocID="{65F230CB-8AA6-4DAE-8193-1B99F983D46C}" presName="text" presStyleLbl="fgAcc0" presStyleIdx="0" presStyleCnt="2">
        <dgm:presLayoutVars>
          <dgm:chPref val="3"/>
        </dgm:presLayoutVars>
      </dgm:prSet>
      <dgm:spPr/>
    </dgm:pt>
    <dgm:pt modelId="{FFE11C99-874D-4922-9276-5ECA46C1FB62}" type="pres">
      <dgm:prSet presAssocID="{65F230CB-8AA6-4DAE-8193-1B99F983D46C}" presName="hierChild2" presStyleCnt="0"/>
      <dgm:spPr/>
    </dgm:pt>
    <dgm:pt modelId="{25291388-AFA0-4A8F-90A2-905FFAF1530D}" type="pres">
      <dgm:prSet presAssocID="{AB5A1D43-C341-4761-9126-2EAE1ECDECE3}" presName="hierRoot1" presStyleCnt="0"/>
      <dgm:spPr/>
    </dgm:pt>
    <dgm:pt modelId="{A1405706-CEC7-497C-8983-87FABC7CA532}" type="pres">
      <dgm:prSet presAssocID="{AB5A1D43-C341-4761-9126-2EAE1ECDECE3}" presName="composite" presStyleCnt="0"/>
      <dgm:spPr/>
    </dgm:pt>
    <dgm:pt modelId="{C88E14F7-19FB-4B66-9DF9-D381662F3539}" type="pres">
      <dgm:prSet presAssocID="{AB5A1D43-C341-4761-9126-2EAE1ECDECE3}" presName="background" presStyleLbl="node0" presStyleIdx="1" presStyleCnt="2"/>
      <dgm:spPr/>
    </dgm:pt>
    <dgm:pt modelId="{98C63663-022A-4A98-AFB9-694D8C49BF8A}" type="pres">
      <dgm:prSet presAssocID="{AB5A1D43-C341-4761-9126-2EAE1ECDECE3}" presName="text" presStyleLbl="fgAcc0" presStyleIdx="1" presStyleCnt="2">
        <dgm:presLayoutVars>
          <dgm:chPref val="3"/>
        </dgm:presLayoutVars>
      </dgm:prSet>
      <dgm:spPr/>
    </dgm:pt>
    <dgm:pt modelId="{5ECF6F78-DA2B-4E11-9340-0F7D2F45EBB7}" type="pres">
      <dgm:prSet presAssocID="{AB5A1D43-C341-4761-9126-2EAE1ECDECE3}" presName="hierChild2" presStyleCnt="0"/>
      <dgm:spPr/>
    </dgm:pt>
  </dgm:ptLst>
  <dgm:cxnLst>
    <dgm:cxn modelId="{D8EC072B-6BDE-4A49-A975-03733D095A33}" type="presOf" srcId="{65F230CB-8AA6-4DAE-8193-1B99F983D46C}" destId="{775D2B52-7073-4191-8FB5-C4CCF0D14313}" srcOrd="0" destOrd="0" presId="urn:microsoft.com/office/officeart/2005/8/layout/hierarchy1"/>
    <dgm:cxn modelId="{FB6A236A-8295-4B4E-B348-9C43E8D4959D}" type="presOf" srcId="{AB5A1D43-C341-4761-9126-2EAE1ECDECE3}" destId="{98C63663-022A-4A98-AFB9-694D8C49BF8A}" srcOrd="0" destOrd="0" presId="urn:microsoft.com/office/officeart/2005/8/layout/hierarchy1"/>
    <dgm:cxn modelId="{926F3AB4-A6AC-42B0-A2E2-4E5238DE149E}" srcId="{6E1D975E-A370-48F9-AFF5-30F14EDB3C3E}" destId="{65F230CB-8AA6-4DAE-8193-1B99F983D46C}" srcOrd="0" destOrd="0" parTransId="{0EB8A4D7-38E3-41EE-996F-03FD3CD6BE3D}" sibTransId="{A0A439AE-DF2E-4302-9017-60651513731A}"/>
    <dgm:cxn modelId="{EBE0BEB7-8535-4C37-B510-2A22BB5C9968}" type="presOf" srcId="{6E1D975E-A370-48F9-AFF5-30F14EDB3C3E}" destId="{DD55D527-4F5C-404C-8A4D-7EA103A04CE8}" srcOrd="0" destOrd="0" presId="urn:microsoft.com/office/officeart/2005/8/layout/hierarchy1"/>
    <dgm:cxn modelId="{E20338F2-72AC-42CA-974C-AA5F92130216}" srcId="{6E1D975E-A370-48F9-AFF5-30F14EDB3C3E}" destId="{AB5A1D43-C341-4761-9126-2EAE1ECDECE3}" srcOrd="1" destOrd="0" parTransId="{C2337E21-6C86-4E96-BA8F-16709EC34675}" sibTransId="{611A6147-6D24-4746-AF50-4BAA46342566}"/>
    <dgm:cxn modelId="{A630CDD4-3CE1-4135-96E6-3DAC14A0ECE3}" type="presParOf" srcId="{DD55D527-4F5C-404C-8A4D-7EA103A04CE8}" destId="{0691BA39-9144-46D6-BC42-D2D0FEFECA36}" srcOrd="0" destOrd="0" presId="urn:microsoft.com/office/officeart/2005/8/layout/hierarchy1"/>
    <dgm:cxn modelId="{857C53B4-9525-4EE0-881C-00B1ABAC0EC2}" type="presParOf" srcId="{0691BA39-9144-46D6-BC42-D2D0FEFECA36}" destId="{6749F6EC-EB41-42C1-BAB6-D34B3A22FACC}" srcOrd="0" destOrd="0" presId="urn:microsoft.com/office/officeart/2005/8/layout/hierarchy1"/>
    <dgm:cxn modelId="{A2D6DBC2-805C-4C3E-9029-0BCBF57D4E8F}" type="presParOf" srcId="{6749F6EC-EB41-42C1-BAB6-D34B3A22FACC}" destId="{AE7CC3D0-BD8D-471F-A2EA-F212D4B34302}" srcOrd="0" destOrd="0" presId="urn:microsoft.com/office/officeart/2005/8/layout/hierarchy1"/>
    <dgm:cxn modelId="{8E00EA66-F7FC-4D02-8C16-66ABFE7EE4AE}" type="presParOf" srcId="{6749F6EC-EB41-42C1-BAB6-D34B3A22FACC}" destId="{775D2B52-7073-4191-8FB5-C4CCF0D14313}" srcOrd="1" destOrd="0" presId="urn:microsoft.com/office/officeart/2005/8/layout/hierarchy1"/>
    <dgm:cxn modelId="{FA4A1DAC-78B2-4D9F-A807-48304142513E}" type="presParOf" srcId="{0691BA39-9144-46D6-BC42-D2D0FEFECA36}" destId="{FFE11C99-874D-4922-9276-5ECA46C1FB62}" srcOrd="1" destOrd="0" presId="urn:microsoft.com/office/officeart/2005/8/layout/hierarchy1"/>
    <dgm:cxn modelId="{2A4EA2E8-0F20-4B2F-B51E-3BA129DF2BC3}" type="presParOf" srcId="{DD55D527-4F5C-404C-8A4D-7EA103A04CE8}" destId="{25291388-AFA0-4A8F-90A2-905FFAF1530D}" srcOrd="1" destOrd="0" presId="urn:microsoft.com/office/officeart/2005/8/layout/hierarchy1"/>
    <dgm:cxn modelId="{E8C52972-35DD-421C-B14D-65ADAE8855C4}" type="presParOf" srcId="{25291388-AFA0-4A8F-90A2-905FFAF1530D}" destId="{A1405706-CEC7-497C-8983-87FABC7CA532}" srcOrd="0" destOrd="0" presId="urn:microsoft.com/office/officeart/2005/8/layout/hierarchy1"/>
    <dgm:cxn modelId="{0FA6E034-C9CD-4035-824E-7D508E8E9ADF}" type="presParOf" srcId="{A1405706-CEC7-497C-8983-87FABC7CA532}" destId="{C88E14F7-19FB-4B66-9DF9-D381662F3539}" srcOrd="0" destOrd="0" presId="urn:microsoft.com/office/officeart/2005/8/layout/hierarchy1"/>
    <dgm:cxn modelId="{776FFB24-340C-49E9-A9A5-613632804A24}" type="presParOf" srcId="{A1405706-CEC7-497C-8983-87FABC7CA532}" destId="{98C63663-022A-4A98-AFB9-694D8C49BF8A}" srcOrd="1" destOrd="0" presId="urn:microsoft.com/office/officeart/2005/8/layout/hierarchy1"/>
    <dgm:cxn modelId="{02B0100F-33B6-4C20-8F30-BA602E65639E}" type="presParOf" srcId="{25291388-AFA0-4A8F-90A2-905FFAF1530D}" destId="{5ECF6F78-DA2B-4E11-9340-0F7D2F45EB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E1227-AD17-4F9A-87C4-494BD2DA2CD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3022A18-B321-4AF1-9D28-5EFAF52D77A3}">
      <dgm:prSet/>
      <dgm:spPr/>
      <dgm:t>
        <a:bodyPr/>
        <a:lstStyle/>
        <a:p>
          <a:r>
            <a:rPr lang="en-IN" b="0" i="0" dirty="0"/>
            <a:t>Information technology (IT),</a:t>
          </a:r>
        </a:p>
        <a:p>
          <a:r>
            <a:rPr lang="en-IN" b="0" i="0" dirty="0"/>
            <a:t>Manufacturing,</a:t>
          </a:r>
        </a:p>
        <a:p>
          <a:r>
            <a:rPr lang="en-IN" b="0" i="0" dirty="0"/>
            <a:t>Agriculture,</a:t>
          </a:r>
        </a:p>
        <a:p>
          <a:r>
            <a:rPr lang="en-IN" b="0" i="0" dirty="0"/>
            <a:t>Education,</a:t>
          </a:r>
        </a:p>
        <a:p>
          <a:r>
            <a:rPr lang="en-IN" b="0" i="0" dirty="0"/>
            <a:t>Healthcare,</a:t>
          </a:r>
        </a:p>
        <a:p>
          <a:r>
            <a:rPr lang="en-IN" b="0" i="0" dirty="0"/>
            <a:t>Logistics,</a:t>
          </a:r>
        </a:p>
        <a:p>
          <a:r>
            <a:rPr lang="en-IN" b="0" i="0" dirty="0"/>
            <a:t>Tourism.</a:t>
          </a:r>
          <a:endParaRPr lang="en-US" dirty="0"/>
        </a:p>
      </dgm:t>
    </dgm:pt>
    <dgm:pt modelId="{F24D1737-9743-4EF1-B11B-F76DC562001C}" type="parTrans" cxnId="{414103E9-F4D8-4B07-8982-88B6B8DB9E46}">
      <dgm:prSet/>
      <dgm:spPr/>
      <dgm:t>
        <a:bodyPr/>
        <a:lstStyle/>
        <a:p>
          <a:endParaRPr lang="en-US"/>
        </a:p>
      </dgm:t>
    </dgm:pt>
    <dgm:pt modelId="{A63CC493-3C38-4D51-9171-AAB274F9296A}" type="sibTrans" cxnId="{414103E9-F4D8-4B07-8982-88B6B8DB9E46}">
      <dgm:prSet/>
      <dgm:spPr/>
      <dgm:t>
        <a:bodyPr/>
        <a:lstStyle/>
        <a:p>
          <a:endParaRPr lang="en-US"/>
        </a:p>
      </dgm:t>
    </dgm:pt>
    <dgm:pt modelId="{2FB7D16C-A8B1-4277-88F2-6DF3AD75241A}">
      <dgm:prSet/>
      <dgm:spPr/>
      <dgm:t>
        <a:bodyPr/>
        <a:lstStyle/>
        <a:p>
          <a:r>
            <a:rPr lang="en-US" b="0" i="0" dirty="0"/>
            <a:t>The current economic scenario in Kolkata is positive, with the city experiencing steady growth in recent years. The city's GDP is estimated to be around $160.2 billion (PPP) as of 2022, making it the third richest city in India after Mumbai and Delhi.</a:t>
          </a:r>
          <a:endParaRPr lang="en-US" dirty="0"/>
        </a:p>
      </dgm:t>
    </dgm:pt>
    <dgm:pt modelId="{4D3A3B1C-35E5-4F46-9A46-E76A17B24535}" type="parTrans" cxnId="{8D38AE46-80C5-4FB0-A06A-7F83AF4C286B}">
      <dgm:prSet/>
      <dgm:spPr/>
      <dgm:t>
        <a:bodyPr/>
        <a:lstStyle/>
        <a:p>
          <a:endParaRPr lang="en-US"/>
        </a:p>
      </dgm:t>
    </dgm:pt>
    <dgm:pt modelId="{1B210CFB-6B26-4B33-AB51-F1EFCCF81163}" type="sibTrans" cxnId="{8D38AE46-80C5-4FB0-A06A-7F83AF4C286B}">
      <dgm:prSet/>
      <dgm:spPr/>
      <dgm:t>
        <a:bodyPr/>
        <a:lstStyle/>
        <a:p>
          <a:endParaRPr lang="en-US"/>
        </a:p>
      </dgm:t>
    </dgm:pt>
    <dgm:pt modelId="{16C1E61E-A8DD-4FD4-B326-1D7B0E218203}" type="pres">
      <dgm:prSet presAssocID="{4C2E1227-AD17-4F9A-87C4-494BD2DA2CDA}" presName="hierChild1" presStyleCnt="0">
        <dgm:presLayoutVars>
          <dgm:chPref val="1"/>
          <dgm:dir/>
          <dgm:animOne val="branch"/>
          <dgm:animLvl val="lvl"/>
          <dgm:resizeHandles/>
        </dgm:presLayoutVars>
      </dgm:prSet>
      <dgm:spPr/>
    </dgm:pt>
    <dgm:pt modelId="{1F420751-5A94-474A-9F20-B36F8E68E3E5}" type="pres">
      <dgm:prSet presAssocID="{D3022A18-B321-4AF1-9D28-5EFAF52D77A3}" presName="hierRoot1" presStyleCnt="0"/>
      <dgm:spPr/>
    </dgm:pt>
    <dgm:pt modelId="{8740FE5F-8A0C-47C4-94E1-F20EC4AA6D10}" type="pres">
      <dgm:prSet presAssocID="{D3022A18-B321-4AF1-9D28-5EFAF52D77A3}" presName="composite" presStyleCnt="0"/>
      <dgm:spPr/>
    </dgm:pt>
    <dgm:pt modelId="{0EA32686-3BEC-424D-AB7B-E4F8B9CF9938}" type="pres">
      <dgm:prSet presAssocID="{D3022A18-B321-4AF1-9D28-5EFAF52D77A3}" presName="background" presStyleLbl="node0" presStyleIdx="0" presStyleCnt="2"/>
      <dgm:spPr/>
    </dgm:pt>
    <dgm:pt modelId="{F0E2A370-1D47-4237-9315-C4AB7226D907}" type="pres">
      <dgm:prSet presAssocID="{D3022A18-B321-4AF1-9D28-5EFAF52D77A3}" presName="text" presStyleLbl="fgAcc0" presStyleIdx="0" presStyleCnt="2">
        <dgm:presLayoutVars>
          <dgm:chPref val="3"/>
        </dgm:presLayoutVars>
      </dgm:prSet>
      <dgm:spPr/>
    </dgm:pt>
    <dgm:pt modelId="{2F70B729-D797-43BD-94D1-B57B59B777ED}" type="pres">
      <dgm:prSet presAssocID="{D3022A18-B321-4AF1-9D28-5EFAF52D77A3}" presName="hierChild2" presStyleCnt="0"/>
      <dgm:spPr/>
    </dgm:pt>
    <dgm:pt modelId="{6C2C4FD5-F943-4DBD-BE91-ED6A0DE684D0}" type="pres">
      <dgm:prSet presAssocID="{2FB7D16C-A8B1-4277-88F2-6DF3AD75241A}" presName="hierRoot1" presStyleCnt="0"/>
      <dgm:spPr/>
    </dgm:pt>
    <dgm:pt modelId="{B53AE156-4E26-4633-B9A3-1B68DE8A2298}" type="pres">
      <dgm:prSet presAssocID="{2FB7D16C-A8B1-4277-88F2-6DF3AD75241A}" presName="composite" presStyleCnt="0"/>
      <dgm:spPr/>
    </dgm:pt>
    <dgm:pt modelId="{E8B076CB-F181-4F24-A16A-0D4C99CE96F1}" type="pres">
      <dgm:prSet presAssocID="{2FB7D16C-A8B1-4277-88F2-6DF3AD75241A}" presName="background" presStyleLbl="node0" presStyleIdx="1" presStyleCnt="2"/>
      <dgm:spPr/>
    </dgm:pt>
    <dgm:pt modelId="{2872E9E0-3B91-41D7-AAAB-17572DB5BB01}" type="pres">
      <dgm:prSet presAssocID="{2FB7D16C-A8B1-4277-88F2-6DF3AD75241A}" presName="text" presStyleLbl="fgAcc0" presStyleIdx="1" presStyleCnt="2">
        <dgm:presLayoutVars>
          <dgm:chPref val="3"/>
        </dgm:presLayoutVars>
      </dgm:prSet>
      <dgm:spPr/>
    </dgm:pt>
    <dgm:pt modelId="{F3196ABD-8A7C-4BC7-9526-4DAF84F8D700}" type="pres">
      <dgm:prSet presAssocID="{2FB7D16C-A8B1-4277-88F2-6DF3AD75241A}" presName="hierChild2" presStyleCnt="0"/>
      <dgm:spPr/>
    </dgm:pt>
  </dgm:ptLst>
  <dgm:cxnLst>
    <dgm:cxn modelId="{91C5FC15-B40D-4DCC-ABB5-C4386E0BF2B3}" type="presOf" srcId="{4C2E1227-AD17-4F9A-87C4-494BD2DA2CDA}" destId="{16C1E61E-A8DD-4FD4-B326-1D7B0E218203}" srcOrd="0" destOrd="0" presId="urn:microsoft.com/office/officeart/2005/8/layout/hierarchy1"/>
    <dgm:cxn modelId="{8D38AE46-80C5-4FB0-A06A-7F83AF4C286B}" srcId="{4C2E1227-AD17-4F9A-87C4-494BD2DA2CDA}" destId="{2FB7D16C-A8B1-4277-88F2-6DF3AD75241A}" srcOrd="1" destOrd="0" parTransId="{4D3A3B1C-35E5-4F46-9A46-E76A17B24535}" sibTransId="{1B210CFB-6B26-4B33-AB51-F1EFCCF81163}"/>
    <dgm:cxn modelId="{C01A2979-1B46-40AD-B96E-3DF0D75541E7}" type="presOf" srcId="{D3022A18-B321-4AF1-9D28-5EFAF52D77A3}" destId="{F0E2A370-1D47-4237-9315-C4AB7226D907}" srcOrd="0" destOrd="0" presId="urn:microsoft.com/office/officeart/2005/8/layout/hierarchy1"/>
    <dgm:cxn modelId="{84719CD7-F12D-4F5C-AAFB-F8031329CF67}" type="presOf" srcId="{2FB7D16C-A8B1-4277-88F2-6DF3AD75241A}" destId="{2872E9E0-3B91-41D7-AAAB-17572DB5BB01}" srcOrd="0" destOrd="0" presId="urn:microsoft.com/office/officeart/2005/8/layout/hierarchy1"/>
    <dgm:cxn modelId="{414103E9-F4D8-4B07-8982-88B6B8DB9E46}" srcId="{4C2E1227-AD17-4F9A-87C4-494BD2DA2CDA}" destId="{D3022A18-B321-4AF1-9D28-5EFAF52D77A3}" srcOrd="0" destOrd="0" parTransId="{F24D1737-9743-4EF1-B11B-F76DC562001C}" sibTransId="{A63CC493-3C38-4D51-9171-AAB274F9296A}"/>
    <dgm:cxn modelId="{97F204B1-9573-4D5E-A203-175395C2A0F7}" type="presParOf" srcId="{16C1E61E-A8DD-4FD4-B326-1D7B0E218203}" destId="{1F420751-5A94-474A-9F20-B36F8E68E3E5}" srcOrd="0" destOrd="0" presId="urn:microsoft.com/office/officeart/2005/8/layout/hierarchy1"/>
    <dgm:cxn modelId="{172B7BD2-4C30-456E-BF03-5E4298889F7D}" type="presParOf" srcId="{1F420751-5A94-474A-9F20-B36F8E68E3E5}" destId="{8740FE5F-8A0C-47C4-94E1-F20EC4AA6D10}" srcOrd="0" destOrd="0" presId="urn:microsoft.com/office/officeart/2005/8/layout/hierarchy1"/>
    <dgm:cxn modelId="{8A4854A9-45CE-4286-83E2-1098AB6BE79B}" type="presParOf" srcId="{8740FE5F-8A0C-47C4-94E1-F20EC4AA6D10}" destId="{0EA32686-3BEC-424D-AB7B-E4F8B9CF9938}" srcOrd="0" destOrd="0" presId="urn:microsoft.com/office/officeart/2005/8/layout/hierarchy1"/>
    <dgm:cxn modelId="{A6053917-347F-4B1B-AABA-1B6F37C67BCF}" type="presParOf" srcId="{8740FE5F-8A0C-47C4-94E1-F20EC4AA6D10}" destId="{F0E2A370-1D47-4237-9315-C4AB7226D907}" srcOrd="1" destOrd="0" presId="urn:microsoft.com/office/officeart/2005/8/layout/hierarchy1"/>
    <dgm:cxn modelId="{C4F15067-1A71-4A6A-AAA1-E0515432B3F0}" type="presParOf" srcId="{1F420751-5A94-474A-9F20-B36F8E68E3E5}" destId="{2F70B729-D797-43BD-94D1-B57B59B777ED}" srcOrd="1" destOrd="0" presId="urn:microsoft.com/office/officeart/2005/8/layout/hierarchy1"/>
    <dgm:cxn modelId="{F2E88EE6-A0C9-4C65-BFD2-6C135CB8DE35}" type="presParOf" srcId="{16C1E61E-A8DD-4FD4-B326-1D7B0E218203}" destId="{6C2C4FD5-F943-4DBD-BE91-ED6A0DE684D0}" srcOrd="1" destOrd="0" presId="urn:microsoft.com/office/officeart/2005/8/layout/hierarchy1"/>
    <dgm:cxn modelId="{AC217D05-157C-4269-84A0-B4711080CD7B}" type="presParOf" srcId="{6C2C4FD5-F943-4DBD-BE91-ED6A0DE684D0}" destId="{B53AE156-4E26-4633-B9A3-1B68DE8A2298}" srcOrd="0" destOrd="0" presId="urn:microsoft.com/office/officeart/2005/8/layout/hierarchy1"/>
    <dgm:cxn modelId="{4C6584CA-66A0-4592-9F02-AD86BD296D65}" type="presParOf" srcId="{B53AE156-4E26-4633-B9A3-1B68DE8A2298}" destId="{E8B076CB-F181-4F24-A16A-0D4C99CE96F1}" srcOrd="0" destOrd="0" presId="urn:microsoft.com/office/officeart/2005/8/layout/hierarchy1"/>
    <dgm:cxn modelId="{6784013F-C76F-4475-B870-C7886D9ACEDA}" type="presParOf" srcId="{B53AE156-4E26-4633-B9A3-1B68DE8A2298}" destId="{2872E9E0-3B91-41D7-AAAB-17572DB5BB01}" srcOrd="1" destOrd="0" presId="urn:microsoft.com/office/officeart/2005/8/layout/hierarchy1"/>
    <dgm:cxn modelId="{4DD833CD-1F18-4684-816A-74B37952D9BF}" type="presParOf" srcId="{6C2C4FD5-F943-4DBD-BE91-ED6A0DE684D0}" destId="{F3196ABD-8A7C-4BC7-9526-4DAF84F8D7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D26247-5C67-4ECC-878F-8263D96C7DE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ECA5B49-6B8C-48F2-A38F-69CAE540427C}">
      <dgm:prSet/>
      <dgm:spPr/>
      <dgm:t>
        <a:bodyPr/>
        <a:lstStyle/>
        <a:p>
          <a:r>
            <a:rPr lang="en-US"/>
            <a:t>Breakdown of talent distribution across major industries</a:t>
          </a:r>
        </a:p>
      </dgm:t>
    </dgm:pt>
    <dgm:pt modelId="{F5296A5C-7410-4CFE-AB97-448DAFF06E15}" type="parTrans" cxnId="{2D30EAB2-489B-4EB3-8B91-EEF8356B01F5}">
      <dgm:prSet/>
      <dgm:spPr/>
      <dgm:t>
        <a:bodyPr/>
        <a:lstStyle/>
        <a:p>
          <a:endParaRPr lang="en-US"/>
        </a:p>
      </dgm:t>
    </dgm:pt>
    <dgm:pt modelId="{54F482DE-2572-47A7-BBD1-8ACA904DC6DF}" type="sibTrans" cxnId="{2D30EAB2-489B-4EB3-8B91-EEF8356B01F5}">
      <dgm:prSet/>
      <dgm:spPr/>
      <dgm:t>
        <a:bodyPr/>
        <a:lstStyle/>
        <a:p>
          <a:endParaRPr lang="en-US"/>
        </a:p>
      </dgm:t>
    </dgm:pt>
    <dgm:pt modelId="{3E6D923F-1AF6-45FC-B9C9-0A7BC8E046ED}">
      <dgm:prSet/>
      <dgm:spPr/>
      <dgm:t>
        <a:bodyPr/>
        <a:lstStyle/>
        <a:p>
          <a:r>
            <a:rPr lang="en-US" dirty="0"/>
            <a:t>Identify the key sectors with high-skilled professionals</a:t>
          </a:r>
        </a:p>
      </dgm:t>
    </dgm:pt>
    <dgm:pt modelId="{7F5E59A6-C6DC-4BB7-8E75-709CDD9F35F8}" type="parTrans" cxnId="{886AF09E-3B6C-465F-98A5-702D6E7FC3E1}">
      <dgm:prSet/>
      <dgm:spPr/>
      <dgm:t>
        <a:bodyPr/>
        <a:lstStyle/>
        <a:p>
          <a:endParaRPr lang="en-US"/>
        </a:p>
      </dgm:t>
    </dgm:pt>
    <dgm:pt modelId="{6FCFC5AF-4626-43A3-866B-738C427C2B5F}" type="sibTrans" cxnId="{886AF09E-3B6C-465F-98A5-702D6E7FC3E1}">
      <dgm:prSet/>
      <dgm:spPr/>
      <dgm:t>
        <a:bodyPr/>
        <a:lstStyle/>
        <a:p>
          <a:endParaRPr lang="en-US"/>
        </a:p>
      </dgm:t>
    </dgm:pt>
    <dgm:pt modelId="{3E054147-646A-4A34-9CE4-3D5A2362C8DD}" type="pres">
      <dgm:prSet presAssocID="{93D26247-5C67-4ECC-878F-8263D96C7DEA}" presName="hierChild1" presStyleCnt="0">
        <dgm:presLayoutVars>
          <dgm:chPref val="1"/>
          <dgm:dir/>
          <dgm:animOne val="branch"/>
          <dgm:animLvl val="lvl"/>
          <dgm:resizeHandles/>
        </dgm:presLayoutVars>
      </dgm:prSet>
      <dgm:spPr/>
    </dgm:pt>
    <dgm:pt modelId="{EE5938AB-9FCB-4F50-AEAE-F0E842BEBC9E}" type="pres">
      <dgm:prSet presAssocID="{BECA5B49-6B8C-48F2-A38F-69CAE540427C}" presName="hierRoot1" presStyleCnt="0"/>
      <dgm:spPr/>
    </dgm:pt>
    <dgm:pt modelId="{52A9C0B9-0BD8-43E6-9766-6CCD3E4BB867}" type="pres">
      <dgm:prSet presAssocID="{BECA5B49-6B8C-48F2-A38F-69CAE540427C}" presName="composite" presStyleCnt="0"/>
      <dgm:spPr/>
    </dgm:pt>
    <dgm:pt modelId="{DD371B9A-D6ED-426F-9203-353CB8655D56}" type="pres">
      <dgm:prSet presAssocID="{BECA5B49-6B8C-48F2-A38F-69CAE540427C}" presName="background" presStyleLbl="node0" presStyleIdx="0" presStyleCnt="2"/>
      <dgm:spPr/>
    </dgm:pt>
    <dgm:pt modelId="{DBD386CC-C4C0-4E1A-9360-F432B117D474}" type="pres">
      <dgm:prSet presAssocID="{BECA5B49-6B8C-48F2-A38F-69CAE540427C}" presName="text" presStyleLbl="fgAcc0" presStyleIdx="0" presStyleCnt="2">
        <dgm:presLayoutVars>
          <dgm:chPref val="3"/>
        </dgm:presLayoutVars>
      </dgm:prSet>
      <dgm:spPr/>
    </dgm:pt>
    <dgm:pt modelId="{13CEA622-F33F-465E-A750-47919BA19E79}" type="pres">
      <dgm:prSet presAssocID="{BECA5B49-6B8C-48F2-A38F-69CAE540427C}" presName="hierChild2" presStyleCnt="0"/>
      <dgm:spPr/>
    </dgm:pt>
    <dgm:pt modelId="{BDD937FE-2926-4FEF-B71A-A05B5B0A49A2}" type="pres">
      <dgm:prSet presAssocID="{3E6D923F-1AF6-45FC-B9C9-0A7BC8E046ED}" presName="hierRoot1" presStyleCnt="0"/>
      <dgm:spPr/>
    </dgm:pt>
    <dgm:pt modelId="{6F44B244-B6D3-4BFF-BECB-94CEF9E5587E}" type="pres">
      <dgm:prSet presAssocID="{3E6D923F-1AF6-45FC-B9C9-0A7BC8E046ED}" presName="composite" presStyleCnt="0"/>
      <dgm:spPr/>
    </dgm:pt>
    <dgm:pt modelId="{4CDACBE6-DC49-4BCA-9ADE-58BA75F80B01}" type="pres">
      <dgm:prSet presAssocID="{3E6D923F-1AF6-45FC-B9C9-0A7BC8E046ED}" presName="background" presStyleLbl="node0" presStyleIdx="1" presStyleCnt="2"/>
      <dgm:spPr/>
    </dgm:pt>
    <dgm:pt modelId="{A5493E25-95DF-419B-B50E-570123C40B9F}" type="pres">
      <dgm:prSet presAssocID="{3E6D923F-1AF6-45FC-B9C9-0A7BC8E046ED}" presName="text" presStyleLbl="fgAcc0" presStyleIdx="1" presStyleCnt="2">
        <dgm:presLayoutVars>
          <dgm:chPref val="3"/>
        </dgm:presLayoutVars>
      </dgm:prSet>
      <dgm:spPr/>
    </dgm:pt>
    <dgm:pt modelId="{B74D6C7A-A3A7-4301-8C3F-9112D5D7B8C4}" type="pres">
      <dgm:prSet presAssocID="{3E6D923F-1AF6-45FC-B9C9-0A7BC8E046ED}" presName="hierChild2" presStyleCnt="0"/>
      <dgm:spPr/>
    </dgm:pt>
  </dgm:ptLst>
  <dgm:cxnLst>
    <dgm:cxn modelId="{EDF73538-492E-40A5-8BD1-0AFEA517D888}" type="presOf" srcId="{BECA5B49-6B8C-48F2-A38F-69CAE540427C}" destId="{DBD386CC-C4C0-4E1A-9360-F432B117D474}" srcOrd="0" destOrd="0" presId="urn:microsoft.com/office/officeart/2005/8/layout/hierarchy1"/>
    <dgm:cxn modelId="{886AF09E-3B6C-465F-98A5-702D6E7FC3E1}" srcId="{93D26247-5C67-4ECC-878F-8263D96C7DEA}" destId="{3E6D923F-1AF6-45FC-B9C9-0A7BC8E046ED}" srcOrd="1" destOrd="0" parTransId="{7F5E59A6-C6DC-4BB7-8E75-709CDD9F35F8}" sibTransId="{6FCFC5AF-4626-43A3-866B-738C427C2B5F}"/>
    <dgm:cxn modelId="{2D30EAB2-489B-4EB3-8B91-EEF8356B01F5}" srcId="{93D26247-5C67-4ECC-878F-8263D96C7DEA}" destId="{BECA5B49-6B8C-48F2-A38F-69CAE540427C}" srcOrd="0" destOrd="0" parTransId="{F5296A5C-7410-4CFE-AB97-448DAFF06E15}" sibTransId="{54F482DE-2572-47A7-BBD1-8ACA904DC6DF}"/>
    <dgm:cxn modelId="{774A6CD5-0B2F-4E52-B5C3-D619DB8793AF}" type="presOf" srcId="{3E6D923F-1AF6-45FC-B9C9-0A7BC8E046ED}" destId="{A5493E25-95DF-419B-B50E-570123C40B9F}" srcOrd="0" destOrd="0" presId="urn:microsoft.com/office/officeart/2005/8/layout/hierarchy1"/>
    <dgm:cxn modelId="{2D46CEF2-5B96-455C-BD0F-1B6B0E9E31E0}" type="presOf" srcId="{93D26247-5C67-4ECC-878F-8263D96C7DEA}" destId="{3E054147-646A-4A34-9CE4-3D5A2362C8DD}" srcOrd="0" destOrd="0" presId="urn:microsoft.com/office/officeart/2005/8/layout/hierarchy1"/>
    <dgm:cxn modelId="{27B6EABF-F64D-4617-813D-F9F6DDA044ED}" type="presParOf" srcId="{3E054147-646A-4A34-9CE4-3D5A2362C8DD}" destId="{EE5938AB-9FCB-4F50-AEAE-F0E842BEBC9E}" srcOrd="0" destOrd="0" presId="urn:microsoft.com/office/officeart/2005/8/layout/hierarchy1"/>
    <dgm:cxn modelId="{5B3D2F08-EEC9-4AD9-9C6D-06C7BA4D1820}" type="presParOf" srcId="{EE5938AB-9FCB-4F50-AEAE-F0E842BEBC9E}" destId="{52A9C0B9-0BD8-43E6-9766-6CCD3E4BB867}" srcOrd="0" destOrd="0" presId="urn:microsoft.com/office/officeart/2005/8/layout/hierarchy1"/>
    <dgm:cxn modelId="{7A3A5CA6-69AF-4B54-AE9B-4EC12C6076CD}" type="presParOf" srcId="{52A9C0B9-0BD8-43E6-9766-6CCD3E4BB867}" destId="{DD371B9A-D6ED-426F-9203-353CB8655D56}" srcOrd="0" destOrd="0" presId="urn:microsoft.com/office/officeart/2005/8/layout/hierarchy1"/>
    <dgm:cxn modelId="{5A0E94BD-B09C-41EB-9B4C-DDCEC9429F53}" type="presParOf" srcId="{52A9C0B9-0BD8-43E6-9766-6CCD3E4BB867}" destId="{DBD386CC-C4C0-4E1A-9360-F432B117D474}" srcOrd="1" destOrd="0" presId="urn:microsoft.com/office/officeart/2005/8/layout/hierarchy1"/>
    <dgm:cxn modelId="{94250860-5D1C-4990-90C4-E027113E94C4}" type="presParOf" srcId="{EE5938AB-9FCB-4F50-AEAE-F0E842BEBC9E}" destId="{13CEA622-F33F-465E-A750-47919BA19E79}" srcOrd="1" destOrd="0" presId="urn:microsoft.com/office/officeart/2005/8/layout/hierarchy1"/>
    <dgm:cxn modelId="{97BD0A2F-2AA5-40C0-B1AC-56C7964EE3AF}" type="presParOf" srcId="{3E054147-646A-4A34-9CE4-3D5A2362C8DD}" destId="{BDD937FE-2926-4FEF-B71A-A05B5B0A49A2}" srcOrd="1" destOrd="0" presId="urn:microsoft.com/office/officeart/2005/8/layout/hierarchy1"/>
    <dgm:cxn modelId="{F0DAFE3F-9E04-4022-9537-C51D4CBFB9DF}" type="presParOf" srcId="{BDD937FE-2926-4FEF-B71A-A05B5B0A49A2}" destId="{6F44B244-B6D3-4BFF-BECB-94CEF9E5587E}" srcOrd="0" destOrd="0" presId="urn:microsoft.com/office/officeart/2005/8/layout/hierarchy1"/>
    <dgm:cxn modelId="{7C703E0A-559C-417D-AAA2-98A2F1433EB3}" type="presParOf" srcId="{6F44B244-B6D3-4BFF-BECB-94CEF9E5587E}" destId="{4CDACBE6-DC49-4BCA-9ADE-58BA75F80B01}" srcOrd="0" destOrd="0" presId="urn:microsoft.com/office/officeart/2005/8/layout/hierarchy1"/>
    <dgm:cxn modelId="{CB3EBC7E-B961-439E-9A7B-6B49C8CE0333}" type="presParOf" srcId="{6F44B244-B6D3-4BFF-BECB-94CEF9E5587E}" destId="{A5493E25-95DF-419B-B50E-570123C40B9F}" srcOrd="1" destOrd="0" presId="urn:microsoft.com/office/officeart/2005/8/layout/hierarchy1"/>
    <dgm:cxn modelId="{8078F486-4D03-4948-92CD-02FE8D733EAE}" type="presParOf" srcId="{BDD937FE-2926-4FEF-B71A-A05B5B0A49A2}" destId="{B74D6C7A-A3A7-4301-8C3F-9112D5D7B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45910D-15C7-4E10-9D49-DE7F355888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42E4EB-AF7E-4AFC-8A18-E0767978EFD6}">
      <dgm:prSet/>
      <dgm:spPr/>
      <dgm:t>
        <a:bodyPr/>
        <a:lstStyle/>
        <a:p>
          <a:r>
            <a:rPr lang="en-US" dirty="0"/>
            <a:t>Overview of current trends shaping the job market in Kolkata</a:t>
          </a:r>
        </a:p>
      </dgm:t>
    </dgm:pt>
    <dgm:pt modelId="{6D364943-A402-4E3F-B8BA-899085D63676}" type="parTrans" cxnId="{83AE234B-0CB0-4FF4-83C2-2A03EB2EC8C0}">
      <dgm:prSet/>
      <dgm:spPr/>
      <dgm:t>
        <a:bodyPr/>
        <a:lstStyle/>
        <a:p>
          <a:endParaRPr lang="en-US"/>
        </a:p>
      </dgm:t>
    </dgm:pt>
    <dgm:pt modelId="{92D543BD-03B8-4799-9863-C2A30A2D9192}" type="sibTrans" cxnId="{83AE234B-0CB0-4FF4-83C2-2A03EB2EC8C0}">
      <dgm:prSet/>
      <dgm:spPr/>
      <dgm:t>
        <a:bodyPr/>
        <a:lstStyle/>
        <a:p>
          <a:endParaRPr lang="en-US"/>
        </a:p>
      </dgm:t>
    </dgm:pt>
    <dgm:pt modelId="{33BD22C9-D30D-4A7C-B955-3EA439D60A4E}">
      <dgm:prSet/>
      <dgm:spPr/>
      <dgm:t>
        <a:bodyPr/>
        <a:lstStyle/>
        <a:p>
          <a:r>
            <a:rPr lang="en-US"/>
            <a:t>Highlight any emerging sectors or industries</a:t>
          </a:r>
        </a:p>
      </dgm:t>
    </dgm:pt>
    <dgm:pt modelId="{B634D91A-2A20-4CCF-B414-F698A8D63C23}" type="parTrans" cxnId="{FA41D500-1504-4CE8-8409-2A39AFC91551}">
      <dgm:prSet/>
      <dgm:spPr/>
      <dgm:t>
        <a:bodyPr/>
        <a:lstStyle/>
        <a:p>
          <a:endParaRPr lang="en-US"/>
        </a:p>
      </dgm:t>
    </dgm:pt>
    <dgm:pt modelId="{21FD248F-946E-4082-8B5C-8032DA2E49E8}" type="sibTrans" cxnId="{FA41D500-1504-4CE8-8409-2A39AFC91551}">
      <dgm:prSet/>
      <dgm:spPr/>
      <dgm:t>
        <a:bodyPr/>
        <a:lstStyle/>
        <a:p>
          <a:endParaRPr lang="en-US"/>
        </a:p>
      </dgm:t>
    </dgm:pt>
    <dgm:pt modelId="{42593421-0D6E-4D97-9FBB-3B6A57EDD036}" type="pres">
      <dgm:prSet presAssocID="{3845910D-15C7-4E10-9D49-DE7F355888F6}" presName="root" presStyleCnt="0">
        <dgm:presLayoutVars>
          <dgm:dir/>
          <dgm:resizeHandles val="exact"/>
        </dgm:presLayoutVars>
      </dgm:prSet>
      <dgm:spPr/>
    </dgm:pt>
    <dgm:pt modelId="{BD4930B2-F6C9-48F5-9499-7A1919A829ED}" type="pres">
      <dgm:prSet presAssocID="{3B42E4EB-AF7E-4AFC-8A18-E0767978EFD6}" presName="compNode" presStyleCnt="0"/>
      <dgm:spPr/>
    </dgm:pt>
    <dgm:pt modelId="{3581C166-CD0D-48B7-90BD-800D15B677B2}" type="pres">
      <dgm:prSet presAssocID="{3B42E4EB-AF7E-4AFC-8A18-E0767978EFD6}" presName="bgRect" presStyleLbl="bgShp" presStyleIdx="0" presStyleCnt="2"/>
      <dgm:spPr/>
    </dgm:pt>
    <dgm:pt modelId="{9B42B9B9-5238-4448-97BE-9B54EC2FEA29}" type="pres">
      <dgm:prSet presAssocID="{3B42E4EB-AF7E-4AFC-8A18-E0767978EF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0F1BC63-7162-4D21-B424-CED5BC2FF1FD}" type="pres">
      <dgm:prSet presAssocID="{3B42E4EB-AF7E-4AFC-8A18-E0767978EFD6}" presName="spaceRect" presStyleCnt="0"/>
      <dgm:spPr/>
    </dgm:pt>
    <dgm:pt modelId="{13A2CCB2-1CFD-4494-8F22-6A9859C208C1}" type="pres">
      <dgm:prSet presAssocID="{3B42E4EB-AF7E-4AFC-8A18-E0767978EFD6}" presName="parTx" presStyleLbl="revTx" presStyleIdx="0" presStyleCnt="2">
        <dgm:presLayoutVars>
          <dgm:chMax val="0"/>
          <dgm:chPref val="0"/>
        </dgm:presLayoutVars>
      </dgm:prSet>
      <dgm:spPr/>
    </dgm:pt>
    <dgm:pt modelId="{0AE3FC6C-7E57-4F10-8AB0-7F12DF43B30F}" type="pres">
      <dgm:prSet presAssocID="{92D543BD-03B8-4799-9863-C2A30A2D9192}" presName="sibTrans" presStyleCnt="0"/>
      <dgm:spPr/>
    </dgm:pt>
    <dgm:pt modelId="{86CBC38C-E6B2-4536-9649-C163312ED8B2}" type="pres">
      <dgm:prSet presAssocID="{33BD22C9-D30D-4A7C-B955-3EA439D60A4E}" presName="compNode" presStyleCnt="0"/>
      <dgm:spPr/>
    </dgm:pt>
    <dgm:pt modelId="{CE398D55-9690-4DAA-87EE-A039EF87439C}" type="pres">
      <dgm:prSet presAssocID="{33BD22C9-D30D-4A7C-B955-3EA439D60A4E}" presName="bgRect" presStyleLbl="bgShp" presStyleIdx="1" presStyleCnt="2"/>
      <dgm:spPr/>
    </dgm:pt>
    <dgm:pt modelId="{58B1439F-63D6-4A93-BF0A-B3FF31F6A2A1}" type="pres">
      <dgm:prSet presAssocID="{33BD22C9-D30D-4A7C-B955-3EA439D60A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EDACDC5D-2938-4E4F-90BC-9DCD53D329B1}" type="pres">
      <dgm:prSet presAssocID="{33BD22C9-D30D-4A7C-B955-3EA439D60A4E}" presName="spaceRect" presStyleCnt="0"/>
      <dgm:spPr/>
    </dgm:pt>
    <dgm:pt modelId="{39E649BA-76AB-48CE-98A9-5CDA8B7BBAEB}" type="pres">
      <dgm:prSet presAssocID="{33BD22C9-D30D-4A7C-B955-3EA439D60A4E}" presName="parTx" presStyleLbl="revTx" presStyleIdx="1" presStyleCnt="2">
        <dgm:presLayoutVars>
          <dgm:chMax val="0"/>
          <dgm:chPref val="0"/>
        </dgm:presLayoutVars>
      </dgm:prSet>
      <dgm:spPr/>
    </dgm:pt>
  </dgm:ptLst>
  <dgm:cxnLst>
    <dgm:cxn modelId="{FA41D500-1504-4CE8-8409-2A39AFC91551}" srcId="{3845910D-15C7-4E10-9D49-DE7F355888F6}" destId="{33BD22C9-D30D-4A7C-B955-3EA439D60A4E}" srcOrd="1" destOrd="0" parTransId="{B634D91A-2A20-4CCF-B414-F698A8D63C23}" sibTransId="{21FD248F-946E-4082-8B5C-8032DA2E49E8}"/>
    <dgm:cxn modelId="{83AE234B-0CB0-4FF4-83C2-2A03EB2EC8C0}" srcId="{3845910D-15C7-4E10-9D49-DE7F355888F6}" destId="{3B42E4EB-AF7E-4AFC-8A18-E0767978EFD6}" srcOrd="0" destOrd="0" parTransId="{6D364943-A402-4E3F-B8BA-899085D63676}" sibTransId="{92D543BD-03B8-4799-9863-C2A30A2D9192}"/>
    <dgm:cxn modelId="{D12C5F74-686C-4C62-A79C-3E2529F0E86C}" type="presOf" srcId="{3B42E4EB-AF7E-4AFC-8A18-E0767978EFD6}" destId="{13A2CCB2-1CFD-4494-8F22-6A9859C208C1}" srcOrd="0" destOrd="0" presId="urn:microsoft.com/office/officeart/2018/2/layout/IconVerticalSolidList"/>
    <dgm:cxn modelId="{F33D8FB0-82F2-48DA-9238-8BD74F79CDF1}" type="presOf" srcId="{33BD22C9-D30D-4A7C-B955-3EA439D60A4E}" destId="{39E649BA-76AB-48CE-98A9-5CDA8B7BBAEB}" srcOrd="0" destOrd="0" presId="urn:microsoft.com/office/officeart/2018/2/layout/IconVerticalSolidList"/>
    <dgm:cxn modelId="{2E80ABFF-F638-4B48-B764-A9635E6015F5}" type="presOf" srcId="{3845910D-15C7-4E10-9D49-DE7F355888F6}" destId="{42593421-0D6E-4D97-9FBB-3B6A57EDD036}" srcOrd="0" destOrd="0" presId="urn:microsoft.com/office/officeart/2018/2/layout/IconVerticalSolidList"/>
    <dgm:cxn modelId="{CFB5CF8E-30EB-4061-A41A-87FC897A7ED5}" type="presParOf" srcId="{42593421-0D6E-4D97-9FBB-3B6A57EDD036}" destId="{BD4930B2-F6C9-48F5-9499-7A1919A829ED}" srcOrd="0" destOrd="0" presId="urn:microsoft.com/office/officeart/2018/2/layout/IconVerticalSolidList"/>
    <dgm:cxn modelId="{933142D9-4187-46F3-A3E1-32C53EA781F1}" type="presParOf" srcId="{BD4930B2-F6C9-48F5-9499-7A1919A829ED}" destId="{3581C166-CD0D-48B7-90BD-800D15B677B2}" srcOrd="0" destOrd="0" presId="urn:microsoft.com/office/officeart/2018/2/layout/IconVerticalSolidList"/>
    <dgm:cxn modelId="{D2435FD2-896B-4EFE-BBA0-E65714FE6AF3}" type="presParOf" srcId="{BD4930B2-F6C9-48F5-9499-7A1919A829ED}" destId="{9B42B9B9-5238-4448-97BE-9B54EC2FEA29}" srcOrd="1" destOrd="0" presId="urn:microsoft.com/office/officeart/2018/2/layout/IconVerticalSolidList"/>
    <dgm:cxn modelId="{4B20CC90-7092-46A2-A8A4-8D2A7430AB5B}" type="presParOf" srcId="{BD4930B2-F6C9-48F5-9499-7A1919A829ED}" destId="{80F1BC63-7162-4D21-B424-CED5BC2FF1FD}" srcOrd="2" destOrd="0" presId="urn:microsoft.com/office/officeart/2018/2/layout/IconVerticalSolidList"/>
    <dgm:cxn modelId="{33588F26-3920-4878-B276-A7A12128AEEA}" type="presParOf" srcId="{BD4930B2-F6C9-48F5-9499-7A1919A829ED}" destId="{13A2CCB2-1CFD-4494-8F22-6A9859C208C1}" srcOrd="3" destOrd="0" presId="urn:microsoft.com/office/officeart/2018/2/layout/IconVerticalSolidList"/>
    <dgm:cxn modelId="{E5EE192F-01B7-47A0-AFA1-074C3557983C}" type="presParOf" srcId="{42593421-0D6E-4D97-9FBB-3B6A57EDD036}" destId="{0AE3FC6C-7E57-4F10-8AB0-7F12DF43B30F}" srcOrd="1" destOrd="0" presId="urn:microsoft.com/office/officeart/2018/2/layout/IconVerticalSolidList"/>
    <dgm:cxn modelId="{0700B40B-6A21-43EE-932B-D03DC86A0CEF}" type="presParOf" srcId="{42593421-0D6E-4D97-9FBB-3B6A57EDD036}" destId="{86CBC38C-E6B2-4536-9649-C163312ED8B2}" srcOrd="2" destOrd="0" presId="urn:microsoft.com/office/officeart/2018/2/layout/IconVerticalSolidList"/>
    <dgm:cxn modelId="{AA5E0507-89E5-4DCC-A3B7-9D9C170C5DED}" type="presParOf" srcId="{86CBC38C-E6B2-4536-9649-C163312ED8B2}" destId="{CE398D55-9690-4DAA-87EE-A039EF87439C}" srcOrd="0" destOrd="0" presId="urn:microsoft.com/office/officeart/2018/2/layout/IconVerticalSolidList"/>
    <dgm:cxn modelId="{A5DCED80-A46C-468D-A59C-646D66107DBC}" type="presParOf" srcId="{86CBC38C-E6B2-4536-9649-C163312ED8B2}" destId="{58B1439F-63D6-4A93-BF0A-B3FF31F6A2A1}" srcOrd="1" destOrd="0" presId="urn:microsoft.com/office/officeart/2018/2/layout/IconVerticalSolidList"/>
    <dgm:cxn modelId="{ACC96F0A-BE65-4EB9-B71A-27E9CD8EA435}" type="presParOf" srcId="{86CBC38C-E6B2-4536-9649-C163312ED8B2}" destId="{EDACDC5D-2938-4E4F-90BC-9DCD53D329B1}" srcOrd="2" destOrd="0" presId="urn:microsoft.com/office/officeart/2018/2/layout/IconVerticalSolidList"/>
    <dgm:cxn modelId="{1623F889-274E-4016-8050-F016E2CB8059}" type="presParOf" srcId="{86CBC38C-E6B2-4536-9649-C163312ED8B2}" destId="{39E649BA-76AB-48CE-98A9-5CDA8B7BBA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2C7B83-DA69-4B5B-89CC-B99F322BB1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BC4875-F9E3-4108-90FD-254A15395C47}">
      <dgm:prSet/>
      <dgm:spPr/>
      <dgm:t>
        <a:bodyPr/>
        <a:lstStyle/>
        <a:p>
          <a:r>
            <a:rPr lang="en-US" dirty="0"/>
            <a:t>Highlight major companies and sectors with significant job openings</a:t>
          </a:r>
        </a:p>
      </dgm:t>
    </dgm:pt>
    <dgm:pt modelId="{80A50605-4DB1-4C4D-962A-B004900987C5}" type="parTrans" cxnId="{FA8B57C7-7958-4312-90B6-6410CAAE30A2}">
      <dgm:prSet/>
      <dgm:spPr/>
      <dgm:t>
        <a:bodyPr/>
        <a:lstStyle/>
        <a:p>
          <a:endParaRPr lang="en-US"/>
        </a:p>
      </dgm:t>
    </dgm:pt>
    <dgm:pt modelId="{28F6B197-B915-4EA3-A577-179AB56CAE8F}" type="sibTrans" cxnId="{FA8B57C7-7958-4312-90B6-6410CAAE30A2}">
      <dgm:prSet/>
      <dgm:spPr/>
      <dgm:t>
        <a:bodyPr/>
        <a:lstStyle/>
        <a:p>
          <a:endParaRPr lang="en-US"/>
        </a:p>
      </dgm:t>
    </dgm:pt>
    <dgm:pt modelId="{189B2ED9-691B-4296-87F9-3C93C4B59D2B}">
      <dgm:prSet/>
      <dgm:spPr/>
      <dgm:t>
        <a:bodyPr/>
        <a:lstStyle/>
        <a:p>
          <a:r>
            <a:rPr lang="en-US"/>
            <a:t>Discuss any recent developments or investments in the job market</a:t>
          </a:r>
        </a:p>
      </dgm:t>
    </dgm:pt>
    <dgm:pt modelId="{53E4BBB2-E0D7-4444-9530-1EDDAC10411C}" type="parTrans" cxnId="{0BC6315D-C601-4080-91D8-21E1C51DB31F}">
      <dgm:prSet/>
      <dgm:spPr/>
      <dgm:t>
        <a:bodyPr/>
        <a:lstStyle/>
        <a:p>
          <a:endParaRPr lang="en-US"/>
        </a:p>
      </dgm:t>
    </dgm:pt>
    <dgm:pt modelId="{6F47A92C-9EC8-47AE-B879-B375C7558924}" type="sibTrans" cxnId="{0BC6315D-C601-4080-91D8-21E1C51DB31F}">
      <dgm:prSet/>
      <dgm:spPr/>
      <dgm:t>
        <a:bodyPr/>
        <a:lstStyle/>
        <a:p>
          <a:endParaRPr lang="en-US"/>
        </a:p>
      </dgm:t>
    </dgm:pt>
    <dgm:pt modelId="{7DBF9E1B-DD2A-4DDD-8C72-8F92F90FE076}" type="pres">
      <dgm:prSet presAssocID="{542C7B83-DA69-4B5B-89CC-B99F322BB18F}" presName="root" presStyleCnt="0">
        <dgm:presLayoutVars>
          <dgm:dir/>
          <dgm:resizeHandles val="exact"/>
        </dgm:presLayoutVars>
      </dgm:prSet>
      <dgm:spPr/>
    </dgm:pt>
    <dgm:pt modelId="{13A6C561-59F8-402A-87FB-C89A0EA6624A}" type="pres">
      <dgm:prSet presAssocID="{A0BC4875-F9E3-4108-90FD-254A15395C47}" presName="compNode" presStyleCnt="0"/>
      <dgm:spPr/>
    </dgm:pt>
    <dgm:pt modelId="{965E67BD-B08A-4719-9A32-D5E8C11848E0}" type="pres">
      <dgm:prSet presAssocID="{A0BC4875-F9E3-4108-90FD-254A15395C47}" presName="bgRect" presStyleLbl="bgShp" presStyleIdx="0" presStyleCnt="2"/>
      <dgm:spPr/>
    </dgm:pt>
    <dgm:pt modelId="{F5D22FBF-FF1A-43F5-894C-3C8C5C77CF42}" type="pres">
      <dgm:prSet presAssocID="{A0BC4875-F9E3-4108-90FD-254A15395C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0804ED8A-73A3-4D45-8DDB-5A334E8FEECF}" type="pres">
      <dgm:prSet presAssocID="{A0BC4875-F9E3-4108-90FD-254A15395C47}" presName="spaceRect" presStyleCnt="0"/>
      <dgm:spPr/>
    </dgm:pt>
    <dgm:pt modelId="{0D908EC5-DF0B-4DD4-83C1-00E9E2CBBA2E}" type="pres">
      <dgm:prSet presAssocID="{A0BC4875-F9E3-4108-90FD-254A15395C47}" presName="parTx" presStyleLbl="revTx" presStyleIdx="0" presStyleCnt="2">
        <dgm:presLayoutVars>
          <dgm:chMax val="0"/>
          <dgm:chPref val="0"/>
        </dgm:presLayoutVars>
      </dgm:prSet>
      <dgm:spPr/>
    </dgm:pt>
    <dgm:pt modelId="{E4CA4DC2-DC71-4644-A038-22DC05DF5282}" type="pres">
      <dgm:prSet presAssocID="{28F6B197-B915-4EA3-A577-179AB56CAE8F}" presName="sibTrans" presStyleCnt="0"/>
      <dgm:spPr/>
    </dgm:pt>
    <dgm:pt modelId="{97F2A9FA-B3A4-492D-8CCE-905339812292}" type="pres">
      <dgm:prSet presAssocID="{189B2ED9-691B-4296-87F9-3C93C4B59D2B}" presName="compNode" presStyleCnt="0"/>
      <dgm:spPr/>
    </dgm:pt>
    <dgm:pt modelId="{EF30E5C7-F2C8-4343-A6C2-BC8CC1C4E6FE}" type="pres">
      <dgm:prSet presAssocID="{189B2ED9-691B-4296-87F9-3C93C4B59D2B}" presName="bgRect" presStyleLbl="bgShp" presStyleIdx="1" presStyleCnt="2"/>
      <dgm:spPr/>
    </dgm:pt>
    <dgm:pt modelId="{2BA5F123-11FC-43E8-88FE-33FCC29C00FE}" type="pres">
      <dgm:prSet presAssocID="{189B2ED9-691B-4296-87F9-3C93C4B59D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6F6474C7-187D-4BFC-9174-EA1E47440614}" type="pres">
      <dgm:prSet presAssocID="{189B2ED9-691B-4296-87F9-3C93C4B59D2B}" presName="spaceRect" presStyleCnt="0"/>
      <dgm:spPr/>
    </dgm:pt>
    <dgm:pt modelId="{36F8EDBD-5A12-4496-85EF-6F22FB15EA0E}" type="pres">
      <dgm:prSet presAssocID="{189B2ED9-691B-4296-87F9-3C93C4B59D2B}" presName="parTx" presStyleLbl="revTx" presStyleIdx="1" presStyleCnt="2">
        <dgm:presLayoutVars>
          <dgm:chMax val="0"/>
          <dgm:chPref val="0"/>
        </dgm:presLayoutVars>
      </dgm:prSet>
      <dgm:spPr/>
    </dgm:pt>
  </dgm:ptLst>
  <dgm:cxnLst>
    <dgm:cxn modelId="{B0DC9225-CF16-4CD6-AC7B-56D6A1452EBE}" type="presOf" srcId="{542C7B83-DA69-4B5B-89CC-B99F322BB18F}" destId="{7DBF9E1B-DD2A-4DDD-8C72-8F92F90FE076}" srcOrd="0" destOrd="0" presId="urn:microsoft.com/office/officeart/2018/2/layout/IconVerticalSolidList"/>
    <dgm:cxn modelId="{0955C72A-8579-4D04-B63F-02DDFC18386E}" type="presOf" srcId="{189B2ED9-691B-4296-87F9-3C93C4B59D2B}" destId="{36F8EDBD-5A12-4496-85EF-6F22FB15EA0E}" srcOrd="0" destOrd="0" presId="urn:microsoft.com/office/officeart/2018/2/layout/IconVerticalSolidList"/>
    <dgm:cxn modelId="{0BC6315D-C601-4080-91D8-21E1C51DB31F}" srcId="{542C7B83-DA69-4B5B-89CC-B99F322BB18F}" destId="{189B2ED9-691B-4296-87F9-3C93C4B59D2B}" srcOrd="1" destOrd="0" parTransId="{53E4BBB2-E0D7-4444-9530-1EDDAC10411C}" sibTransId="{6F47A92C-9EC8-47AE-B879-B375C7558924}"/>
    <dgm:cxn modelId="{FA8B57C7-7958-4312-90B6-6410CAAE30A2}" srcId="{542C7B83-DA69-4B5B-89CC-B99F322BB18F}" destId="{A0BC4875-F9E3-4108-90FD-254A15395C47}" srcOrd="0" destOrd="0" parTransId="{80A50605-4DB1-4C4D-962A-B004900987C5}" sibTransId="{28F6B197-B915-4EA3-A577-179AB56CAE8F}"/>
    <dgm:cxn modelId="{D0C63ED8-6222-4F29-B0F0-30B73B570C85}" type="presOf" srcId="{A0BC4875-F9E3-4108-90FD-254A15395C47}" destId="{0D908EC5-DF0B-4DD4-83C1-00E9E2CBBA2E}" srcOrd="0" destOrd="0" presId="urn:microsoft.com/office/officeart/2018/2/layout/IconVerticalSolidList"/>
    <dgm:cxn modelId="{43811F64-0A4E-45B6-B061-D508E473F0A1}" type="presParOf" srcId="{7DBF9E1B-DD2A-4DDD-8C72-8F92F90FE076}" destId="{13A6C561-59F8-402A-87FB-C89A0EA6624A}" srcOrd="0" destOrd="0" presId="urn:microsoft.com/office/officeart/2018/2/layout/IconVerticalSolidList"/>
    <dgm:cxn modelId="{1C1ABA6F-5C5A-4EB4-907C-473018A68E45}" type="presParOf" srcId="{13A6C561-59F8-402A-87FB-C89A0EA6624A}" destId="{965E67BD-B08A-4719-9A32-D5E8C11848E0}" srcOrd="0" destOrd="0" presId="urn:microsoft.com/office/officeart/2018/2/layout/IconVerticalSolidList"/>
    <dgm:cxn modelId="{6CD90117-4119-45E9-A68E-4607DDFA5FBF}" type="presParOf" srcId="{13A6C561-59F8-402A-87FB-C89A0EA6624A}" destId="{F5D22FBF-FF1A-43F5-894C-3C8C5C77CF42}" srcOrd="1" destOrd="0" presId="urn:microsoft.com/office/officeart/2018/2/layout/IconVerticalSolidList"/>
    <dgm:cxn modelId="{0A45AB33-78D6-4140-BC59-8DA505942A5A}" type="presParOf" srcId="{13A6C561-59F8-402A-87FB-C89A0EA6624A}" destId="{0804ED8A-73A3-4D45-8DDB-5A334E8FEECF}" srcOrd="2" destOrd="0" presId="urn:microsoft.com/office/officeart/2018/2/layout/IconVerticalSolidList"/>
    <dgm:cxn modelId="{1A8A9A97-8F52-4637-A94D-EA095AF75280}" type="presParOf" srcId="{13A6C561-59F8-402A-87FB-C89A0EA6624A}" destId="{0D908EC5-DF0B-4DD4-83C1-00E9E2CBBA2E}" srcOrd="3" destOrd="0" presId="urn:microsoft.com/office/officeart/2018/2/layout/IconVerticalSolidList"/>
    <dgm:cxn modelId="{382F5056-ECD7-4FE8-B770-863DAB99A57C}" type="presParOf" srcId="{7DBF9E1B-DD2A-4DDD-8C72-8F92F90FE076}" destId="{E4CA4DC2-DC71-4644-A038-22DC05DF5282}" srcOrd="1" destOrd="0" presId="urn:microsoft.com/office/officeart/2018/2/layout/IconVerticalSolidList"/>
    <dgm:cxn modelId="{95FFA375-D0EF-4D45-B4F8-E862B9499DF1}" type="presParOf" srcId="{7DBF9E1B-DD2A-4DDD-8C72-8F92F90FE076}" destId="{97F2A9FA-B3A4-492D-8CCE-905339812292}" srcOrd="2" destOrd="0" presId="urn:microsoft.com/office/officeart/2018/2/layout/IconVerticalSolidList"/>
    <dgm:cxn modelId="{B3A13764-0681-45D2-A915-9A6BC2F97046}" type="presParOf" srcId="{97F2A9FA-B3A4-492D-8CCE-905339812292}" destId="{EF30E5C7-F2C8-4343-A6C2-BC8CC1C4E6FE}" srcOrd="0" destOrd="0" presId="urn:microsoft.com/office/officeart/2018/2/layout/IconVerticalSolidList"/>
    <dgm:cxn modelId="{5779CA8C-8B64-4408-A461-BE03CDF6F99F}" type="presParOf" srcId="{97F2A9FA-B3A4-492D-8CCE-905339812292}" destId="{2BA5F123-11FC-43E8-88FE-33FCC29C00FE}" srcOrd="1" destOrd="0" presId="urn:microsoft.com/office/officeart/2018/2/layout/IconVerticalSolidList"/>
    <dgm:cxn modelId="{90B85661-DA46-46BB-A945-E8302C37A302}" type="presParOf" srcId="{97F2A9FA-B3A4-492D-8CCE-905339812292}" destId="{6F6474C7-187D-4BFC-9174-EA1E47440614}" srcOrd="2" destOrd="0" presId="urn:microsoft.com/office/officeart/2018/2/layout/IconVerticalSolidList"/>
    <dgm:cxn modelId="{4D6793E3-EE20-4736-8E45-1A96FA000C5E}" type="presParOf" srcId="{97F2A9FA-B3A4-492D-8CCE-905339812292}" destId="{36F8EDBD-5A12-4496-85EF-6F22FB15EA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CC3D0-BD8D-471F-A2EA-F212D4B34302}">
      <dsp:nvSpPr>
        <dsp:cNvPr id="0" name=""/>
        <dsp:cNvSpPr/>
      </dsp:nvSpPr>
      <dsp:spPr>
        <a:xfrm>
          <a:off x="1432" y="778993"/>
          <a:ext cx="5028571" cy="3193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D2B52-7073-4191-8FB5-C4CCF0D14313}">
      <dsp:nvSpPr>
        <dsp:cNvPr id="0" name=""/>
        <dsp:cNvSpPr/>
      </dsp:nvSpPr>
      <dsp:spPr>
        <a:xfrm>
          <a:off x="560162" y="1309786"/>
          <a:ext cx="5028571" cy="31931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latin typeface="Poppins" panose="00000500000000000000" pitchFamily="2" charset="0"/>
              <a:cs typeface="Poppins" panose="00000500000000000000" pitchFamily="2" charset="0"/>
            </a:rPr>
            <a:t>To make informed hiring decisions </a:t>
          </a:r>
          <a:r>
            <a:rPr lang="en-US" sz="900" b="0" i="0" kern="1200" dirty="0">
              <a:latin typeface="Poppins" panose="00000500000000000000" pitchFamily="2" charset="0"/>
              <a:cs typeface="Poppins" panose="00000500000000000000" pitchFamily="2" charset="0"/>
            </a:rPr>
            <a:t>:When you have a good understanding of the talent pool, you can better assess the qualifications and skills of potential candidates. This can help you to make more informed hiring decisions and avoid making costly mistakes.</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latin typeface="Poppins" panose="00000500000000000000" pitchFamily="2" charset="0"/>
              <a:cs typeface="Poppins" panose="00000500000000000000" pitchFamily="2" charset="0"/>
            </a:rPr>
            <a:t>To identify and attract top talent </a:t>
          </a:r>
          <a:r>
            <a:rPr lang="en-US" sz="900" b="0" i="0" kern="1200" dirty="0">
              <a:latin typeface="Poppins" panose="00000500000000000000" pitchFamily="2" charset="0"/>
              <a:cs typeface="Poppins" panose="00000500000000000000" pitchFamily="2" charset="0"/>
            </a:rPr>
            <a:t>: In a competitive job market, it is important to be able to identify and attract top talent. By understanding the talent pool, you can develop targeted recruiting strategies that will reach the right candidates.</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latin typeface="Poppins" panose="00000500000000000000" pitchFamily="2" charset="0"/>
              <a:cs typeface="Poppins" panose="00000500000000000000" pitchFamily="2" charset="0"/>
            </a:rPr>
            <a:t>To develop a talent pipeline</a:t>
          </a:r>
          <a:r>
            <a:rPr lang="en-US" sz="900" b="0" i="0" kern="1200" dirty="0">
              <a:latin typeface="Poppins" panose="00000500000000000000" pitchFamily="2" charset="0"/>
              <a:cs typeface="Poppins" panose="00000500000000000000" pitchFamily="2" charset="0"/>
            </a:rPr>
            <a:t>: A talent pipeline is a group of qualified candidates who are interested in working for your company. By building a talent pipeline, you can ensure that you have a pool of qualified candidates to draw from when you need to fill open positions.</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latin typeface="Poppins" panose="00000500000000000000" pitchFamily="2" charset="0"/>
              <a:cs typeface="Poppins" panose="00000500000000000000" pitchFamily="2" charset="0"/>
            </a:rPr>
            <a:t>To stay ahead of the curve </a:t>
          </a:r>
          <a:r>
            <a:rPr lang="en-US" sz="900" b="0" i="0" kern="1200" dirty="0">
              <a:latin typeface="Poppins" panose="00000500000000000000" pitchFamily="2" charset="0"/>
              <a:cs typeface="Poppins" panose="00000500000000000000" pitchFamily="2" charset="0"/>
            </a:rPr>
            <a:t>: The job market is constantly changing, and it is important to stay ahead of the curve. By understanding the talent pool, you can identify emerging trends and ensure that your hiring practices are aligned with the latest market conditions</a:t>
          </a:r>
          <a:r>
            <a:rPr lang="en-US" sz="900" b="0" i="0" kern="1200" dirty="0"/>
            <a:t>.</a:t>
          </a:r>
          <a:endParaRPr lang="en-US" sz="900" kern="1200" dirty="0"/>
        </a:p>
      </dsp:txBody>
      <dsp:txXfrm>
        <a:off x="653686" y="1403310"/>
        <a:ext cx="4841523" cy="3006094"/>
      </dsp:txXfrm>
    </dsp:sp>
    <dsp:sp modelId="{C88E14F7-19FB-4B66-9DF9-D381662F3539}">
      <dsp:nvSpPr>
        <dsp:cNvPr id="0" name=""/>
        <dsp:cNvSpPr/>
      </dsp:nvSpPr>
      <dsp:spPr>
        <a:xfrm>
          <a:off x="6147464" y="778993"/>
          <a:ext cx="5028571" cy="3193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63663-022A-4A98-AFB9-694D8C49BF8A}">
      <dsp:nvSpPr>
        <dsp:cNvPr id="0" name=""/>
        <dsp:cNvSpPr/>
      </dsp:nvSpPr>
      <dsp:spPr>
        <a:xfrm>
          <a:off x="6706194" y="1309786"/>
          <a:ext cx="5028571" cy="31931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the capital of West Bengal, is one of the most important job markets in India. It is home to a diverse range of industries, including IT, manufacturing, agriculture, and education. The city also has a large pool of skilled and qualified workers.</a:t>
          </a:r>
        </a:p>
        <a:p>
          <a:pPr marL="0" lvl="0" indent="0" algn="ctr" defTabSz="400050">
            <a:lnSpc>
              <a:spcPct val="90000"/>
            </a:lnSpc>
            <a:spcBef>
              <a:spcPct val="0"/>
            </a:spcBef>
            <a:spcAft>
              <a:spcPct val="35000"/>
            </a:spcAft>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Here are some of the reasons why Kolkata is a significant job market:</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Diverse economy:</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 Kolkata has a diverse economy, which provides a variety of job opportunities for job seekers. Some of the major industries in Kolkata include IT, manufacturing, agriculture, and education</a:t>
          </a: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Skilled workforce: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has a large pool of skilled and qualified workers. The city is home to several prestigious universities and colleges, which produce many graduates every year.</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Favorable government policies:</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 The West Bengal government has implemented several favorable policies to promote entrepreneurship and business development. This has led to the creation of new job opportunities in the state.</a:t>
          </a:r>
        </a:p>
        <a:p>
          <a:pPr marL="0" lvl="0" indent="0" algn="ctr" defTabSz="400050">
            <a:lnSpc>
              <a:spcPct val="90000"/>
            </a:lnSpc>
            <a:spcBef>
              <a:spcPct val="0"/>
            </a:spcBef>
            <a:spcAft>
              <a:spcPct val="35000"/>
            </a:spcAft>
            <a:buFont typeface="Arial" panose="020B0604020202020204" pitchFamily="34" charset="0"/>
            <a:buNone/>
          </a:pPr>
          <a:r>
            <a:rPr lang="en-US" sz="900" b="1"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Affordable cost of living: </a:t>
          </a:r>
          <a:r>
            <a:rPr lang="en-US" sz="900" b="0" i="0" kern="1200" dirty="0">
              <a:solidFill>
                <a:srgbClr val="000000">
                  <a:hueOff val="0"/>
                  <a:satOff val="0"/>
                  <a:lumOff val="0"/>
                  <a:alphaOff val="0"/>
                </a:srgbClr>
              </a:solidFill>
              <a:latin typeface="Poppins" panose="00000500000000000000" pitchFamily="2" charset="0"/>
              <a:ea typeface="+mn-ea"/>
              <a:cs typeface="Poppins" panose="00000500000000000000" pitchFamily="2" charset="0"/>
            </a:rPr>
            <a:t>Kolkata has a relatively affordable cost of living compared to other major cities in India. This makes it an attractive destination for job seekers.</a:t>
          </a:r>
        </a:p>
      </dsp:txBody>
      <dsp:txXfrm>
        <a:off x="6799718" y="1403310"/>
        <a:ext cx="4841523" cy="3006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32686-3BEC-424D-AB7B-E4F8B9CF9938}">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2A370-1D47-4237-9315-C4AB7226D907}">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Information technology (IT),</a:t>
          </a:r>
        </a:p>
        <a:p>
          <a:pPr marL="0" lvl="0" indent="0" algn="ctr" defTabSz="889000">
            <a:lnSpc>
              <a:spcPct val="90000"/>
            </a:lnSpc>
            <a:spcBef>
              <a:spcPct val="0"/>
            </a:spcBef>
            <a:spcAft>
              <a:spcPct val="35000"/>
            </a:spcAft>
            <a:buNone/>
          </a:pPr>
          <a:r>
            <a:rPr lang="en-IN" sz="2000" b="0" i="0" kern="1200" dirty="0"/>
            <a:t>Manufacturing,</a:t>
          </a:r>
        </a:p>
        <a:p>
          <a:pPr marL="0" lvl="0" indent="0" algn="ctr" defTabSz="889000">
            <a:lnSpc>
              <a:spcPct val="90000"/>
            </a:lnSpc>
            <a:spcBef>
              <a:spcPct val="0"/>
            </a:spcBef>
            <a:spcAft>
              <a:spcPct val="35000"/>
            </a:spcAft>
            <a:buNone/>
          </a:pPr>
          <a:r>
            <a:rPr lang="en-IN" sz="2000" b="0" i="0" kern="1200" dirty="0"/>
            <a:t>Agriculture,</a:t>
          </a:r>
        </a:p>
        <a:p>
          <a:pPr marL="0" lvl="0" indent="0" algn="ctr" defTabSz="889000">
            <a:lnSpc>
              <a:spcPct val="90000"/>
            </a:lnSpc>
            <a:spcBef>
              <a:spcPct val="0"/>
            </a:spcBef>
            <a:spcAft>
              <a:spcPct val="35000"/>
            </a:spcAft>
            <a:buNone/>
          </a:pPr>
          <a:r>
            <a:rPr lang="en-IN" sz="2000" b="0" i="0" kern="1200" dirty="0"/>
            <a:t>Education,</a:t>
          </a:r>
        </a:p>
        <a:p>
          <a:pPr marL="0" lvl="0" indent="0" algn="ctr" defTabSz="889000">
            <a:lnSpc>
              <a:spcPct val="90000"/>
            </a:lnSpc>
            <a:spcBef>
              <a:spcPct val="0"/>
            </a:spcBef>
            <a:spcAft>
              <a:spcPct val="35000"/>
            </a:spcAft>
            <a:buNone/>
          </a:pPr>
          <a:r>
            <a:rPr lang="en-IN" sz="2000" b="0" i="0" kern="1200" dirty="0"/>
            <a:t>Healthcare,</a:t>
          </a:r>
        </a:p>
        <a:p>
          <a:pPr marL="0" lvl="0" indent="0" algn="ctr" defTabSz="889000">
            <a:lnSpc>
              <a:spcPct val="90000"/>
            </a:lnSpc>
            <a:spcBef>
              <a:spcPct val="0"/>
            </a:spcBef>
            <a:spcAft>
              <a:spcPct val="35000"/>
            </a:spcAft>
            <a:buNone/>
          </a:pPr>
          <a:r>
            <a:rPr lang="en-IN" sz="2000" b="0" i="0" kern="1200" dirty="0"/>
            <a:t>Logistics,</a:t>
          </a:r>
        </a:p>
        <a:p>
          <a:pPr marL="0" lvl="0" indent="0" algn="ctr" defTabSz="889000">
            <a:lnSpc>
              <a:spcPct val="90000"/>
            </a:lnSpc>
            <a:spcBef>
              <a:spcPct val="0"/>
            </a:spcBef>
            <a:spcAft>
              <a:spcPct val="35000"/>
            </a:spcAft>
            <a:buNone/>
          </a:pPr>
          <a:r>
            <a:rPr lang="en-IN" sz="2000" b="0" i="0" kern="1200" dirty="0"/>
            <a:t>Tourism.</a:t>
          </a:r>
          <a:endParaRPr lang="en-US" sz="2000" kern="1200" dirty="0"/>
        </a:p>
      </dsp:txBody>
      <dsp:txXfrm>
        <a:off x="607995" y="588328"/>
        <a:ext cx="4503113" cy="2795976"/>
      </dsp:txXfrm>
    </dsp:sp>
    <dsp:sp modelId="{E8B076CB-F181-4F24-A16A-0D4C99CE96F1}">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72E9E0-3B91-41D7-AAAB-17572DB5BB01}">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The current economic scenario in Kolkata is positive, with the city experiencing steady growth in recent years. The city's GDP is estimated to be around $160.2 billion (PPP) as of 2022, making it the third richest city in India after Mumbai and Delhi.</a:t>
          </a:r>
          <a:endParaRPr lang="en-US" sz="2000" kern="1200" dirty="0"/>
        </a:p>
      </dsp:txBody>
      <dsp:txXfrm>
        <a:off x="6324436" y="588328"/>
        <a:ext cx="4503113" cy="27959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71B9A-D6ED-426F-9203-353CB8655D56}">
      <dsp:nvSpPr>
        <dsp:cNvPr id="0" name=""/>
        <dsp:cNvSpPr/>
      </dsp:nvSpPr>
      <dsp:spPr>
        <a:xfrm>
          <a:off x="133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386CC-C4C0-4E1A-9360-F432B117D474}">
      <dsp:nvSpPr>
        <dsp:cNvPr id="0" name=""/>
        <dsp:cNvSpPr/>
      </dsp:nvSpPr>
      <dsp:spPr>
        <a:xfrm>
          <a:off x="521008"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a:t>Breakdown of talent distribution across major industries</a:t>
          </a:r>
        </a:p>
      </dsp:txBody>
      <dsp:txXfrm>
        <a:off x="607995" y="588328"/>
        <a:ext cx="4503113" cy="2795976"/>
      </dsp:txXfrm>
    </dsp:sp>
    <dsp:sp modelId="{4CDACBE6-DC49-4BCA-9ADE-58BA75F80B01}">
      <dsp:nvSpPr>
        <dsp:cNvPr id="0" name=""/>
        <dsp:cNvSpPr/>
      </dsp:nvSpPr>
      <dsp:spPr>
        <a:xfrm>
          <a:off x="5717772" y="7648"/>
          <a:ext cx="4677087" cy="2969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93E25-95DF-419B-B50E-570123C40B9F}">
      <dsp:nvSpPr>
        <dsp:cNvPr id="0" name=""/>
        <dsp:cNvSpPr/>
      </dsp:nvSpPr>
      <dsp:spPr>
        <a:xfrm>
          <a:off x="6237449" y="501341"/>
          <a:ext cx="4677087" cy="2969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dirty="0"/>
            <a:t>Identify the key sectors with high-skilled professionals</a:t>
          </a:r>
        </a:p>
      </dsp:txBody>
      <dsp:txXfrm>
        <a:off x="6324436" y="588328"/>
        <a:ext cx="4503113" cy="2795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1C166-CD0D-48B7-90BD-800D15B677B2}">
      <dsp:nvSpPr>
        <dsp:cNvPr id="0" name=""/>
        <dsp:cNvSpPr/>
      </dsp:nvSpPr>
      <dsp:spPr>
        <a:xfrm>
          <a:off x="0" y="899622"/>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2B9B9-5238-4448-97BE-9B54EC2FEA29}">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2CCB2-1CFD-4494-8F22-6A9859C208C1}">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dirty="0"/>
            <a:t>Overview of current trends shaping the job market in Kolkata</a:t>
          </a:r>
        </a:p>
      </dsp:txBody>
      <dsp:txXfrm>
        <a:off x="1918272" y="899622"/>
        <a:ext cx="4982239" cy="1660842"/>
      </dsp:txXfrm>
    </dsp:sp>
    <dsp:sp modelId="{CE398D55-9690-4DAA-87EE-A039EF87439C}">
      <dsp:nvSpPr>
        <dsp:cNvPr id="0" name=""/>
        <dsp:cNvSpPr/>
      </dsp:nvSpPr>
      <dsp:spPr>
        <a:xfrm>
          <a:off x="0" y="2975675"/>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1439F-63D6-4A93-BF0A-B3FF31F6A2A1}">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E649BA-76AB-48CE-98A9-5CDA8B7BBAEB}">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a:t>Highlight any emerging sectors or industries</a:t>
          </a:r>
        </a:p>
      </dsp:txBody>
      <dsp:txXfrm>
        <a:off x="1918272" y="2975675"/>
        <a:ext cx="4982239" cy="166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67BD-B08A-4719-9A32-D5E8C11848E0}">
      <dsp:nvSpPr>
        <dsp:cNvPr id="0" name=""/>
        <dsp:cNvSpPr/>
      </dsp:nvSpPr>
      <dsp:spPr>
        <a:xfrm>
          <a:off x="0" y="899622"/>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22FBF-FF1A-43F5-894C-3C8C5C77CF42}">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908EC5-DF0B-4DD4-83C1-00E9E2CBBA2E}">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dirty="0"/>
            <a:t>Highlight major companies and sectors with significant job openings</a:t>
          </a:r>
        </a:p>
      </dsp:txBody>
      <dsp:txXfrm>
        <a:off x="1918272" y="899622"/>
        <a:ext cx="4982239" cy="1660842"/>
      </dsp:txXfrm>
    </dsp:sp>
    <dsp:sp modelId="{EF30E5C7-F2C8-4343-A6C2-BC8CC1C4E6FE}">
      <dsp:nvSpPr>
        <dsp:cNvPr id="0" name=""/>
        <dsp:cNvSpPr/>
      </dsp:nvSpPr>
      <dsp:spPr>
        <a:xfrm>
          <a:off x="0" y="2975675"/>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5F123-11FC-43E8-88FE-33FCC29C00FE}">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8EDBD-5A12-4496-85EF-6F22FB15EA0E}">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a:t>Discuss any recent developments or investments in the job market</a:t>
          </a:r>
        </a:p>
      </dsp:txBody>
      <dsp:txXfrm>
        <a:off x="1918272" y="2975675"/>
        <a:ext cx="4982239" cy="16608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11/13/2023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1771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255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787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914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132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799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953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794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18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43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11/13/2023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34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11/13/2023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327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CC1A67B9-764B-E925-D274-8FF9726F86CC}"/>
              </a:ext>
            </a:extLst>
          </p:cNvPr>
          <p:cNvPicPr>
            <a:picLocks noChangeAspect="1"/>
          </p:cNvPicPr>
          <p:nvPr/>
        </p:nvPicPr>
        <p:blipFill rotWithShape="1">
          <a:blip r:embed="rId2">
            <a:alphaModFix amt="55000"/>
          </a:blip>
          <a:srcRect r="1324" b="2"/>
          <a:stretch/>
        </p:blipFill>
        <p:spPr>
          <a:xfrm>
            <a:off x="21" y="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D60BDE7E-9F23-0E0F-4DE0-3E8AB442D7B2}"/>
              </a:ext>
            </a:extLst>
          </p:cNvPr>
          <p:cNvSpPr txBox="1">
            <a:spLocks/>
          </p:cNvSpPr>
          <p:nvPr/>
        </p:nvSpPr>
        <p:spPr>
          <a:xfrm>
            <a:off x="1676399" y="1949790"/>
            <a:ext cx="9144000" cy="1599796"/>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9600" kern="1200">
                <a:solidFill>
                  <a:schemeClr val="tx1"/>
                </a:solidFill>
                <a:latin typeface="+mj-lt"/>
                <a:ea typeface="+mj-ea"/>
                <a:cs typeface="+mj-cs"/>
              </a:defRPr>
            </a:lvl1pPr>
          </a:lstStyle>
          <a:p>
            <a:pPr algn="ctr"/>
            <a:r>
              <a:rPr lang="en-US" sz="4000" dirty="0">
                <a:solidFill>
                  <a:schemeClr val="bg1"/>
                </a:solidFill>
              </a:rPr>
              <a:t>Exploring the Talent Pool in Kolkata Job Market</a:t>
            </a:r>
          </a:p>
        </p:txBody>
      </p:sp>
      <p:sp>
        <p:nvSpPr>
          <p:cNvPr id="10" name="Title">
            <a:extLst>
              <a:ext uri="{FF2B5EF4-FFF2-40B4-BE49-F238E27FC236}">
                <a16:creationId xmlns:a16="http://schemas.microsoft.com/office/drawing/2014/main" id="{F92ECA41-34BB-5087-ECC8-8CAC1BAD73F2}"/>
              </a:ext>
            </a:extLst>
          </p:cNvPr>
          <p:cNvSpPr txBox="1">
            <a:spLocks/>
          </p:cNvSpPr>
          <p:nvPr/>
        </p:nvSpPr>
        <p:spPr>
          <a:xfrm>
            <a:off x="1895911" y="3663775"/>
            <a:ext cx="9144000" cy="1599796"/>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9600" kern="1200">
                <a:solidFill>
                  <a:schemeClr val="tx1"/>
                </a:solidFill>
                <a:latin typeface="+mj-lt"/>
                <a:ea typeface="+mj-ea"/>
                <a:cs typeface="+mj-cs"/>
              </a:defRPr>
            </a:lvl1pPr>
          </a:lstStyle>
          <a:p>
            <a:pPr algn="ctr"/>
            <a:r>
              <a:rPr lang="en-IN" sz="4000" dirty="0">
                <a:solidFill>
                  <a:schemeClr val="bg1"/>
                </a:solidFill>
              </a:rPr>
              <a:t>A Comprehensive Analysis</a:t>
            </a:r>
            <a:endParaRPr lang="en-US" sz="4000" dirty="0">
              <a:solidFill>
                <a:schemeClr val="bg1"/>
              </a:solidFill>
            </a:endParaRPr>
          </a:p>
        </p:txBody>
      </p:sp>
    </p:spTree>
    <p:extLst>
      <p:ext uri="{BB962C8B-B14F-4D97-AF65-F5344CB8AC3E}">
        <p14:creationId xmlns:p14="http://schemas.microsoft.com/office/powerpoint/2010/main" val="76939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1F212-2A76-3B68-2576-EB7751B00BA2}"/>
              </a:ext>
            </a:extLst>
          </p:cNvPr>
          <p:cNvSpPr txBox="1"/>
          <p:nvPr/>
        </p:nvSpPr>
        <p:spPr>
          <a:xfrm>
            <a:off x="51732" y="419449"/>
            <a:ext cx="12088536" cy="5632311"/>
          </a:xfrm>
          <a:prstGeom prst="rect">
            <a:avLst/>
          </a:prstGeom>
          <a:noFill/>
        </p:spPr>
        <p:txBody>
          <a:bodyPr wrap="square">
            <a:spAutoFit/>
          </a:bodyPr>
          <a:lstStyle/>
          <a:p>
            <a:pPr algn="l"/>
            <a:r>
              <a:rPr lang="en-US" b="1" i="0" dirty="0">
                <a:solidFill>
                  <a:srgbClr val="1F1F1F"/>
                </a:solidFill>
                <a:effectLst/>
                <a:latin typeface="Google Sans"/>
              </a:rPr>
              <a:t>The job market in Kolkata is currently being shaped by several trends, including:</a:t>
            </a:r>
          </a:p>
          <a:p>
            <a:pPr algn="l"/>
            <a:r>
              <a:rPr lang="en-US" b="1" i="0" dirty="0">
                <a:solidFill>
                  <a:srgbClr val="1F1F1F"/>
                </a:solidFill>
                <a:effectLst/>
                <a:latin typeface="Google Sans"/>
              </a:rPr>
              <a:t>Growth of the IT sector</a:t>
            </a:r>
          </a:p>
          <a:p>
            <a:pPr algn="l"/>
            <a:r>
              <a:rPr lang="en-US" b="0" i="0" dirty="0">
                <a:solidFill>
                  <a:srgbClr val="1F1F1F"/>
                </a:solidFill>
                <a:effectLst/>
                <a:latin typeface="Google Sans"/>
              </a:rPr>
              <a:t>The IT sector is one of the fastest growing sectors in Kolkata and is expected to continue to grow in the coming years. This is creating a strong demand for IT professionals in the city.</a:t>
            </a:r>
          </a:p>
          <a:p>
            <a:pPr algn="l"/>
            <a:r>
              <a:rPr lang="en-US" b="0" i="0" dirty="0">
                <a:solidFill>
                  <a:srgbClr val="1F1F1F"/>
                </a:solidFill>
                <a:effectLst/>
                <a:latin typeface="Google Sans"/>
              </a:rPr>
              <a:t>Shift towards automation and digitalization</a:t>
            </a:r>
          </a:p>
          <a:p>
            <a:pPr algn="l"/>
            <a:r>
              <a:rPr lang="en-US" b="0" i="0" dirty="0">
                <a:solidFill>
                  <a:srgbClr val="1F1F1F"/>
                </a:solidFill>
                <a:effectLst/>
                <a:latin typeface="Google Sans"/>
              </a:rPr>
              <a:t>Many industries in Kolkata are shifting towards automation and digitalization. This is leading to a decline in the demand for some traditional jobs, and an increase in the demand for jobs that require digital skills.</a:t>
            </a:r>
          </a:p>
          <a:p>
            <a:pPr algn="l"/>
            <a:r>
              <a:rPr lang="en-US" b="1" i="0" dirty="0">
                <a:solidFill>
                  <a:srgbClr val="1F1F1F"/>
                </a:solidFill>
                <a:effectLst/>
                <a:latin typeface="Google Sans"/>
              </a:rPr>
              <a:t>Rise of the gig economy</a:t>
            </a:r>
          </a:p>
          <a:p>
            <a:pPr algn="l"/>
            <a:r>
              <a:rPr lang="en-US" b="0" i="0" dirty="0">
                <a:solidFill>
                  <a:srgbClr val="1F1F1F"/>
                </a:solidFill>
                <a:effectLst/>
                <a:latin typeface="Google Sans"/>
              </a:rPr>
              <a:t>The gig economy is growing in Kolkata, as more and more people are choosing to work as freelancers or contractors. This is providing workers with more flexibility and control over their work, but it is also making it more difficult for them to find stable employment and benefits.</a:t>
            </a:r>
          </a:p>
          <a:p>
            <a:pPr algn="l"/>
            <a:r>
              <a:rPr lang="en-US" b="1" i="0" dirty="0">
                <a:solidFill>
                  <a:srgbClr val="1F1F1F"/>
                </a:solidFill>
                <a:effectLst/>
                <a:latin typeface="Google Sans"/>
              </a:rPr>
              <a:t>Increasing focus on upskilling and reskilling</a:t>
            </a:r>
          </a:p>
          <a:p>
            <a:pPr algn="l"/>
            <a:r>
              <a:rPr lang="en-US" b="0" i="0" dirty="0">
                <a:solidFill>
                  <a:srgbClr val="1F1F1F"/>
                </a:solidFill>
                <a:effectLst/>
                <a:latin typeface="Google Sans"/>
              </a:rPr>
              <a:t>The job market in Kolkata is becoming more competitive, and employers are increasingly looking for candidates who have the skills and experience that they need. This is leading to an increase in the demand for upskilling and reskilling programs.</a:t>
            </a:r>
          </a:p>
          <a:p>
            <a:pPr algn="l"/>
            <a:r>
              <a:rPr lang="en-US" b="1" i="0" dirty="0">
                <a:solidFill>
                  <a:srgbClr val="1F1F1F"/>
                </a:solidFill>
                <a:effectLst/>
                <a:latin typeface="Google Sans"/>
              </a:rPr>
              <a:t>Growing importance of soft skills</a:t>
            </a:r>
          </a:p>
          <a:p>
            <a:pPr algn="l"/>
            <a:r>
              <a:rPr lang="en-US" b="0" i="0" dirty="0">
                <a:solidFill>
                  <a:srgbClr val="1F1F1F"/>
                </a:solidFill>
                <a:effectLst/>
                <a:latin typeface="Google Sans"/>
              </a:rPr>
              <a:t>In addition to technical skills, employers in Kolkata are also increasingly looking for candidates who have strong soft skills, such as communication, teamwork, and problem-solving skills.</a:t>
            </a:r>
          </a:p>
          <a:p>
            <a:pPr algn="l"/>
            <a:r>
              <a:rPr lang="en-US" b="1" i="0" dirty="0">
                <a:solidFill>
                  <a:srgbClr val="1F1F1F"/>
                </a:solidFill>
                <a:effectLst/>
                <a:latin typeface="Google Sans"/>
              </a:rPr>
              <a:t>Increased demand for women in the workforce</a:t>
            </a:r>
          </a:p>
          <a:p>
            <a:pPr algn="l"/>
            <a:r>
              <a:rPr lang="en-US" b="0" i="0" dirty="0">
                <a:solidFill>
                  <a:srgbClr val="1F1F1F"/>
                </a:solidFill>
                <a:effectLst/>
                <a:latin typeface="Google Sans"/>
              </a:rPr>
              <a:t>There is a growing demand for women in the workforce in Kolkata. Employers are recognizing the value of diversity and inclusion and are actively recruiting women for a variety of positions.</a:t>
            </a:r>
          </a:p>
        </p:txBody>
      </p:sp>
    </p:spTree>
    <p:extLst>
      <p:ext uri="{BB962C8B-B14F-4D97-AF65-F5344CB8AC3E}">
        <p14:creationId xmlns:p14="http://schemas.microsoft.com/office/powerpoint/2010/main" val="175980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E7425-3829-506E-FACD-BA64E054E3DE}"/>
              </a:ext>
            </a:extLst>
          </p:cNvPr>
          <p:cNvSpPr txBox="1"/>
          <p:nvPr/>
        </p:nvSpPr>
        <p:spPr>
          <a:xfrm>
            <a:off x="109057" y="614942"/>
            <a:ext cx="11996258" cy="3970318"/>
          </a:xfrm>
          <a:prstGeom prst="rect">
            <a:avLst/>
          </a:prstGeom>
          <a:noFill/>
        </p:spPr>
        <p:txBody>
          <a:bodyPr wrap="square">
            <a:spAutoFit/>
          </a:bodyPr>
          <a:lstStyle/>
          <a:p>
            <a:pPr algn="l"/>
            <a:r>
              <a:rPr lang="en-US" b="1" i="0" dirty="0">
                <a:solidFill>
                  <a:srgbClr val="1F1F1F"/>
                </a:solidFill>
                <a:effectLst/>
                <a:latin typeface="Google Sans"/>
              </a:rPr>
              <a:t>Government initiatives</a:t>
            </a:r>
          </a:p>
          <a:p>
            <a:pPr algn="l"/>
            <a:r>
              <a:rPr lang="en-US" b="0" i="0" dirty="0">
                <a:solidFill>
                  <a:srgbClr val="1F1F1F"/>
                </a:solidFill>
                <a:effectLst/>
                <a:latin typeface="Google Sans"/>
              </a:rPr>
              <a:t>The government of West Bengal is implementing several initiatives to promote employment and entrepreneurship in the state. These initiatives are expected to create new job opportunities in Kolkata.</a:t>
            </a:r>
          </a:p>
          <a:p>
            <a:pPr algn="l"/>
            <a:r>
              <a:rPr lang="en-US" b="0" i="0" dirty="0">
                <a:solidFill>
                  <a:srgbClr val="1F1F1F"/>
                </a:solidFill>
                <a:effectLst/>
                <a:latin typeface="Google Sans"/>
              </a:rPr>
              <a:t>These are just some of the trends that are shaping the job market in Kolkata. By understanding these trends, job seekers can better prepare themselves for the future and employers can make more informed hiring decisions.</a:t>
            </a:r>
          </a:p>
          <a:p>
            <a:pPr algn="l"/>
            <a:r>
              <a:rPr lang="en-US" b="0" i="0" dirty="0">
                <a:solidFill>
                  <a:srgbClr val="1F1F1F"/>
                </a:solidFill>
                <a:effectLst/>
                <a:latin typeface="Google Sans"/>
              </a:rPr>
              <a:t>Here are some tips for job seekers in Kolkata:</a:t>
            </a:r>
          </a:p>
          <a:p>
            <a:pPr algn="l">
              <a:buFont typeface="Arial" panose="020B0604020202020204" pitchFamily="34" charset="0"/>
              <a:buChar char="•"/>
            </a:pPr>
            <a:r>
              <a:rPr lang="en-US" b="1" i="0" dirty="0">
                <a:solidFill>
                  <a:srgbClr val="1F1F1F"/>
                </a:solidFill>
                <a:effectLst/>
                <a:latin typeface="Google Sans"/>
              </a:rPr>
              <a:t>Focus on developing your technical skills and soft skills.</a:t>
            </a:r>
          </a:p>
          <a:p>
            <a:pPr algn="l">
              <a:buFont typeface="Arial" panose="020B0604020202020204" pitchFamily="34" charset="0"/>
              <a:buChar char="•"/>
            </a:pPr>
            <a:r>
              <a:rPr lang="en-US" b="1" i="0" dirty="0">
                <a:solidFill>
                  <a:srgbClr val="1F1F1F"/>
                </a:solidFill>
                <a:effectLst/>
                <a:latin typeface="Google Sans"/>
              </a:rPr>
              <a:t>Stay up-to-date on the latest trends in your industry.</a:t>
            </a:r>
          </a:p>
          <a:p>
            <a:pPr algn="l">
              <a:buFont typeface="Arial" panose="020B0604020202020204" pitchFamily="34" charset="0"/>
              <a:buChar char="•"/>
            </a:pPr>
            <a:r>
              <a:rPr lang="en-US" b="1" i="0" dirty="0">
                <a:solidFill>
                  <a:srgbClr val="1F1F1F"/>
                </a:solidFill>
                <a:effectLst/>
                <a:latin typeface="Google Sans"/>
              </a:rPr>
              <a:t>Be proactive in networking with people in your field.</a:t>
            </a:r>
          </a:p>
          <a:p>
            <a:pPr algn="l">
              <a:buFont typeface="Arial" panose="020B0604020202020204" pitchFamily="34" charset="0"/>
              <a:buChar char="•"/>
            </a:pPr>
            <a:r>
              <a:rPr lang="en-US" b="1" i="0" dirty="0">
                <a:solidFill>
                  <a:srgbClr val="1F1F1F"/>
                </a:solidFill>
                <a:effectLst/>
                <a:latin typeface="Google Sans"/>
              </a:rPr>
              <a:t>Consider upskilling or reskilling to improve your job prospects.</a:t>
            </a:r>
          </a:p>
          <a:p>
            <a:pPr algn="l">
              <a:buFont typeface="Arial" panose="020B0604020202020204" pitchFamily="34" charset="0"/>
              <a:buChar char="•"/>
            </a:pPr>
            <a:r>
              <a:rPr lang="en-US" b="1" i="0" dirty="0">
                <a:solidFill>
                  <a:srgbClr val="1F1F1F"/>
                </a:solidFill>
                <a:effectLst/>
                <a:latin typeface="Google Sans"/>
              </a:rPr>
              <a:t>Highlight your skills and experience in your resume and cover letter.</a:t>
            </a:r>
          </a:p>
          <a:p>
            <a:pPr algn="l">
              <a:buFont typeface="Arial" panose="020B0604020202020204" pitchFamily="34" charset="0"/>
              <a:buChar char="•"/>
            </a:pPr>
            <a:r>
              <a:rPr lang="en-US" b="1" i="0" dirty="0">
                <a:solidFill>
                  <a:srgbClr val="1F1F1F"/>
                </a:solidFill>
                <a:effectLst/>
                <a:latin typeface="Google Sans"/>
              </a:rPr>
              <a:t>Be prepared to discuss your salary expectations.</a:t>
            </a:r>
          </a:p>
          <a:p>
            <a:pPr algn="l"/>
            <a:r>
              <a:rPr lang="en-US" b="1" i="0" dirty="0">
                <a:solidFill>
                  <a:srgbClr val="1F1F1F"/>
                </a:solidFill>
                <a:effectLst/>
                <a:latin typeface="Google Sans"/>
              </a:rPr>
              <a:t>By following these tips, job seekers can increase their chances of finding a job in Kolkata that is a good fit for their skills and experience.</a:t>
            </a:r>
          </a:p>
        </p:txBody>
      </p:sp>
    </p:spTree>
    <p:extLst>
      <p:ext uri="{BB962C8B-B14F-4D97-AF65-F5344CB8AC3E}">
        <p14:creationId xmlns:p14="http://schemas.microsoft.com/office/powerpoint/2010/main" val="260137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000" y="640823"/>
            <a:ext cx="3418659" cy="5583148"/>
          </a:xfrm>
        </p:spPr>
        <p:txBody>
          <a:bodyPr anchor="ctr">
            <a:normAutofit/>
          </a:bodyPr>
          <a:lstStyle/>
          <a:p>
            <a:r>
              <a:rPr lang="en-US" sz="3800" dirty="0"/>
              <a:t>Slide 6: Employment Opportunities</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EB0A33B4-5D16-DCCD-F74F-B6441CB18736}"/>
              </a:ext>
            </a:extLst>
          </p:cNvPr>
          <p:cNvGraphicFramePr>
            <a:graphicFrameLocks noGrp="1"/>
          </p:cNvGraphicFramePr>
          <p:nvPr>
            <p:ph idx="1"/>
            <p:extLst>
              <p:ext uri="{D42A27DB-BD31-4B8C-83A1-F6EECF244321}">
                <p14:modId xmlns:p14="http://schemas.microsoft.com/office/powerpoint/2010/main" val="39539210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3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7DE88CC-0EFA-CD3F-C2EA-F0C7B990DCB7}"/>
              </a:ext>
            </a:extLst>
          </p:cNvPr>
          <p:cNvSpPr/>
          <p:nvPr/>
        </p:nvSpPr>
        <p:spPr>
          <a:xfrm>
            <a:off x="234892" y="107049"/>
            <a:ext cx="10561739" cy="55568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0"/>
            <a:r>
              <a:rPr lang="en-US" sz="3000" b="1" dirty="0">
                <a:latin typeface="Poppins" panose="00000500000000000000" pitchFamily="2" charset="0"/>
                <a:cs typeface="Poppins" panose="00000500000000000000" pitchFamily="2" charset="0"/>
              </a:rPr>
              <a:t>Major companies and sectors with significant job openings</a:t>
            </a:r>
          </a:p>
        </p:txBody>
      </p:sp>
      <p:sp>
        <p:nvSpPr>
          <p:cNvPr id="3" name="TextBox 2">
            <a:extLst>
              <a:ext uri="{FF2B5EF4-FFF2-40B4-BE49-F238E27FC236}">
                <a16:creationId xmlns:a16="http://schemas.microsoft.com/office/drawing/2014/main" id="{33889BFC-2BCD-CB82-FD2A-496C40797C28}"/>
              </a:ext>
            </a:extLst>
          </p:cNvPr>
          <p:cNvSpPr txBox="1"/>
          <p:nvPr/>
        </p:nvSpPr>
        <p:spPr>
          <a:xfrm>
            <a:off x="2382474" y="662730"/>
            <a:ext cx="8414157" cy="646331"/>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TOTAL 13202 Job found in Kolkata Including all sectors. ( Source Noukri.com, google jobs , LinkedIn)  </a:t>
            </a:r>
            <a:endParaRPr lang="en-IN" b="1" dirty="0">
              <a:latin typeface="Poppins" panose="00000500000000000000" pitchFamily="2" charset="0"/>
              <a:cs typeface="Poppins" panose="00000500000000000000" pitchFamily="2" charset="0"/>
            </a:endParaRPr>
          </a:p>
        </p:txBody>
      </p:sp>
      <p:graphicFrame>
        <p:nvGraphicFramePr>
          <p:cNvPr id="4" name="Chart 3">
            <a:extLst>
              <a:ext uri="{FF2B5EF4-FFF2-40B4-BE49-F238E27FC236}">
                <a16:creationId xmlns:a16="http://schemas.microsoft.com/office/drawing/2014/main" id="{CCE7D0FA-79AF-EAAC-0198-00117CC6F611}"/>
              </a:ext>
            </a:extLst>
          </p:cNvPr>
          <p:cNvGraphicFramePr>
            <a:graphicFrameLocks/>
          </p:cNvGraphicFramePr>
          <p:nvPr>
            <p:extLst>
              <p:ext uri="{D42A27DB-BD31-4B8C-83A1-F6EECF244321}">
                <p14:modId xmlns:p14="http://schemas.microsoft.com/office/powerpoint/2010/main" val="2960421963"/>
              </p:ext>
            </p:extLst>
          </p:nvPr>
        </p:nvGraphicFramePr>
        <p:xfrm>
          <a:off x="1266738" y="1434517"/>
          <a:ext cx="8766495" cy="4001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259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A82C973-B792-1637-BA25-3539C911802F}"/>
              </a:ext>
            </a:extLst>
          </p:cNvPr>
          <p:cNvGraphicFramePr>
            <a:graphicFrameLocks/>
          </p:cNvGraphicFramePr>
          <p:nvPr>
            <p:extLst>
              <p:ext uri="{D42A27DB-BD31-4B8C-83A1-F6EECF244321}">
                <p14:modId xmlns:p14="http://schemas.microsoft.com/office/powerpoint/2010/main" val="1399216069"/>
              </p:ext>
            </p:extLst>
          </p:nvPr>
        </p:nvGraphicFramePr>
        <p:xfrm>
          <a:off x="1026079" y="285225"/>
          <a:ext cx="8881319" cy="41100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241BD66-3720-E09F-B4FC-38AB119170ED}"/>
              </a:ext>
            </a:extLst>
          </p:cNvPr>
          <p:cNvSpPr txBox="1"/>
          <p:nvPr/>
        </p:nvSpPr>
        <p:spPr>
          <a:xfrm>
            <a:off x="1026079" y="4563611"/>
            <a:ext cx="7214532" cy="369332"/>
          </a:xfrm>
          <a:prstGeom prst="rect">
            <a:avLst/>
          </a:prstGeom>
          <a:noFill/>
        </p:spPr>
        <p:txBody>
          <a:bodyPr wrap="square" rtlCol="0">
            <a:spAutoFit/>
          </a:bodyPr>
          <a:lstStyle/>
          <a:p>
            <a:r>
              <a:rPr lang="en-US" dirty="0"/>
              <a:t>Maximum companies looking for 2-4 years of experience </a:t>
            </a:r>
            <a:endParaRPr lang="en-IN" dirty="0"/>
          </a:p>
        </p:txBody>
      </p:sp>
    </p:spTree>
    <p:extLst>
      <p:ext uri="{BB962C8B-B14F-4D97-AF65-F5344CB8AC3E}">
        <p14:creationId xmlns:p14="http://schemas.microsoft.com/office/powerpoint/2010/main" val="156777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pPr>
              <a:lnSpc>
                <a:spcPct val="90000"/>
              </a:lnSpc>
            </a:pPr>
            <a:r>
              <a:rPr lang="en-US" sz="5000" dirty="0"/>
              <a:t>Slide 7: Challenges and Opportunities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17A"/>
          </a:solidFill>
          <a:ln w="38100" cap="rnd">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Address challenges faced by both employers and job seekers</a:t>
            </a:r>
          </a:p>
          <a:p>
            <a:pPr lvl="0"/>
            <a:r>
              <a:rPr lang="en-US" dirty="0"/>
              <a:t>Identify opportunities for improvement and growth</a:t>
            </a:r>
          </a:p>
        </p:txBody>
      </p:sp>
      <p:pic>
        <p:nvPicPr>
          <p:cNvPr id="6" name="Picture 5" descr="White puzzle with one red piece">
            <a:extLst>
              <a:ext uri="{FF2B5EF4-FFF2-40B4-BE49-F238E27FC236}">
                <a16:creationId xmlns:a16="http://schemas.microsoft.com/office/drawing/2014/main" id="{32AE4514-331D-90B3-E211-31D4CE4999CC}"/>
              </a:ext>
            </a:extLst>
          </p:cNvPr>
          <p:cNvPicPr>
            <a:picLocks noChangeAspect="1"/>
          </p:cNvPicPr>
          <p:nvPr/>
        </p:nvPicPr>
        <p:blipFill rotWithShape="1">
          <a:blip r:embed="rId2"/>
          <a:srcRect l="31723" r="30076"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54567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C1DA5-22A0-5FDF-FF36-F6D7A3CA38CE}"/>
              </a:ext>
            </a:extLst>
          </p:cNvPr>
          <p:cNvSpPr txBox="1"/>
          <p:nvPr/>
        </p:nvSpPr>
        <p:spPr>
          <a:xfrm>
            <a:off x="119542" y="0"/>
            <a:ext cx="12072457" cy="3139321"/>
          </a:xfrm>
          <a:prstGeom prst="rect">
            <a:avLst/>
          </a:prstGeom>
          <a:noFill/>
        </p:spPr>
        <p:txBody>
          <a:bodyPr wrap="square">
            <a:spAutoFit/>
          </a:bodyPr>
          <a:lstStyle/>
          <a:p>
            <a:pPr algn="l"/>
            <a:r>
              <a:rPr lang="en-US" b="1" i="0" dirty="0">
                <a:solidFill>
                  <a:srgbClr val="1F1F1F"/>
                </a:solidFill>
                <a:effectLst/>
                <a:latin typeface="Poppins" panose="00000500000000000000" pitchFamily="2" charset="0"/>
                <a:cs typeface="Poppins" panose="00000500000000000000" pitchFamily="2" charset="0"/>
              </a:rPr>
              <a:t>Challenges</a:t>
            </a:r>
          </a:p>
          <a:p>
            <a:pPr algn="l">
              <a:buFont typeface="Arial" panose="020B0604020202020204" pitchFamily="34" charset="0"/>
              <a:buChar char="•"/>
            </a:pPr>
            <a:r>
              <a:rPr lang="en-US" b="0" i="0" dirty="0">
                <a:solidFill>
                  <a:srgbClr val="1F1F1F"/>
                </a:solidFill>
                <a:effectLst/>
                <a:latin typeface="Poppins" panose="00000500000000000000" pitchFamily="2" charset="0"/>
                <a:cs typeface="Poppins" panose="00000500000000000000" pitchFamily="2" charset="0"/>
              </a:rPr>
              <a:t>Limited job opportunities in some sectors: The Kolkata job market is dominated by a few key sectors, such as IT, manufacturing, and healthcare. This means that job opportunities are limited in some other sectors.</a:t>
            </a:r>
          </a:p>
          <a:p>
            <a:pPr algn="l">
              <a:buFont typeface="Arial" panose="020B0604020202020204" pitchFamily="34" charset="0"/>
              <a:buChar char="•"/>
            </a:pPr>
            <a:r>
              <a:rPr lang="en-US" b="0" i="0" dirty="0">
                <a:solidFill>
                  <a:srgbClr val="1F1F1F"/>
                </a:solidFill>
                <a:effectLst/>
                <a:latin typeface="Poppins" panose="00000500000000000000" pitchFamily="2" charset="0"/>
                <a:cs typeface="Poppins" panose="00000500000000000000" pitchFamily="2" charset="0"/>
              </a:rPr>
              <a:t>Skills mismatch: Many job seekers in Kolkata do not have the skills that are required by employers. This is due to several factors, such as inadequate education and training, and a lack of exposure to industry trends.</a:t>
            </a:r>
          </a:p>
          <a:p>
            <a:pPr algn="l">
              <a:buFont typeface="Arial" panose="020B0604020202020204" pitchFamily="34" charset="0"/>
              <a:buChar char="•"/>
            </a:pPr>
            <a:r>
              <a:rPr lang="en-US" b="0" i="0" dirty="0">
                <a:solidFill>
                  <a:srgbClr val="1F1F1F"/>
                </a:solidFill>
                <a:effectLst/>
                <a:latin typeface="Poppins" panose="00000500000000000000" pitchFamily="2" charset="0"/>
                <a:cs typeface="Poppins" panose="00000500000000000000" pitchFamily="2" charset="0"/>
              </a:rPr>
              <a:t>Competition: The Kolkata job market is becoming increasingly competitive. This is due to factors such as the growing number of job seekers and the increasing demand for skilled workers.</a:t>
            </a:r>
          </a:p>
          <a:p>
            <a:pPr algn="l">
              <a:buFont typeface="Arial" panose="020B0604020202020204" pitchFamily="34" charset="0"/>
              <a:buChar char="•"/>
            </a:pPr>
            <a:r>
              <a:rPr lang="en-US" b="0" i="0" dirty="0">
                <a:solidFill>
                  <a:srgbClr val="1F1F1F"/>
                </a:solidFill>
                <a:effectLst/>
                <a:latin typeface="Poppins" panose="00000500000000000000" pitchFamily="2" charset="0"/>
                <a:cs typeface="Poppins" panose="00000500000000000000" pitchFamily="2" charset="0"/>
              </a:rPr>
              <a:t>Low salaries: Salaries in Kolkata are generally lower than in other major cities in India. This is due to several factors, such as the lower cost of living and the less competitive job market.</a:t>
            </a:r>
          </a:p>
        </p:txBody>
      </p:sp>
      <p:sp>
        <p:nvSpPr>
          <p:cNvPr id="5" name="TextBox 4">
            <a:extLst>
              <a:ext uri="{FF2B5EF4-FFF2-40B4-BE49-F238E27FC236}">
                <a16:creationId xmlns:a16="http://schemas.microsoft.com/office/drawing/2014/main" id="{B7E5B3EA-E7E9-3CBF-596C-99E27D05E289}"/>
              </a:ext>
            </a:extLst>
          </p:cNvPr>
          <p:cNvSpPr txBox="1"/>
          <p:nvPr/>
        </p:nvSpPr>
        <p:spPr>
          <a:xfrm>
            <a:off x="119542" y="3056543"/>
            <a:ext cx="11952916" cy="2585323"/>
          </a:xfrm>
          <a:prstGeom prst="rect">
            <a:avLst/>
          </a:prstGeom>
          <a:noFill/>
        </p:spPr>
        <p:txBody>
          <a:bodyPr wrap="square">
            <a:spAutoFit/>
          </a:bodyPr>
          <a:lstStyle/>
          <a:p>
            <a:pPr algn="l"/>
            <a:r>
              <a:rPr lang="en-US" b="1" i="0" dirty="0">
                <a:solidFill>
                  <a:srgbClr val="1F1F1F"/>
                </a:solidFill>
                <a:effectLst/>
                <a:latin typeface="Google Sans"/>
              </a:rPr>
              <a:t>Opportunities</a:t>
            </a:r>
          </a:p>
          <a:p>
            <a:pPr algn="l">
              <a:buFont typeface="Arial" panose="020B0604020202020204" pitchFamily="34" charset="0"/>
              <a:buChar char="•"/>
            </a:pPr>
            <a:r>
              <a:rPr lang="en-US" b="0" i="0" dirty="0">
                <a:solidFill>
                  <a:srgbClr val="1F1F1F"/>
                </a:solidFill>
                <a:effectLst/>
                <a:latin typeface="Google Sans"/>
              </a:rPr>
              <a:t>Growth of the IT sector: The IT sector is one of the fastest growing sectors in Kolkata. This is creating new job opportunities for IT professionals.</a:t>
            </a:r>
          </a:p>
          <a:p>
            <a:pPr algn="l">
              <a:buFont typeface="Arial" panose="020B0604020202020204" pitchFamily="34" charset="0"/>
              <a:buChar char="•"/>
            </a:pPr>
            <a:r>
              <a:rPr lang="en-US" b="0" i="0" dirty="0">
                <a:solidFill>
                  <a:srgbClr val="1F1F1F"/>
                </a:solidFill>
                <a:effectLst/>
                <a:latin typeface="Google Sans"/>
              </a:rPr>
              <a:t>Government initiatives: The government of West Bengal is implementing a number of initiatives to promote employment and entrepreneurship in the state. These initiatives are expected to create new job opportunities in Kolkata.</a:t>
            </a:r>
          </a:p>
          <a:p>
            <a:pPr algn="l">
              <a:buFont typeface="Arial" panose="020B0604020202020204" pitchFamily="34" charset="0"/>
              <a:buChar char="•"/>
            </a:pPr>
            <a:r>
              <a:rPr lang="en-US" b="0" i="0" dirty="0">
                <a:solidFill>
                  <a:srgbClr val="1F1F1F"/>
                </a:solidFill>
                <a:effectLst/>
                <a:latin typeface="Google Sans"/>
              </a:rPr>
              <a:t>Increasing focus on upskilling and reskilling: The government and the private sector are investing in upskilling and reskilling programs. This is providing job seekers with the opportunity to develop the skills that they need to succeed in the job market.</a:t>
            </a:r>
          </a:p>
          <a:p>
            <a:pPr algn="l">
              <a:buFont typeface="Arial" panose="020B0604020202020204" pitchFamily="34" charset="0"/>
              <a:buChar char="•"/>
            </a:pPr>
            <a:r>
              <a:rPr lang="en-US" b="0" i="0" dirty="0">
                <a:solidFill>
                  <a:srgbClr val="1F1F1F"/>
                </a:solidFill>
                <a:effectLst/>
                <a:latin typeface="Google Sans"/>
              </a:rPr>
              <a:t>Rise of the gig economy: The gig economy is growing in Kolkata. This is providing workers with more flexibility and control over their work.</a:t>
            </a:r>
          </a:p>
        </p:txBody>
      </p:sp>
      <p:sp>
        <p:nvSpPr>
          <p:cNvPr id="7" name="TextBox 6">
            <a:extLst>
              <a:ext uri="{FF2B5EF4-FFF2-40B4-BE49-F238E27FC236}">
                <a16:creationId xmlns:a16="http://schemas.microsoft.com/office/drawing/2014/main" id="{B12A86A8-1F1C-40AE-4294-86620E749DE5}"/>
              </a:ext>
            </a:extLst>
          </p:cNvPr>
          <p:cNvSpPr txBox="1"/>
          <p:nvPr/>
        </p:nvSpPr>
        <p:spPr>
          <a:xfrm>
            <a:off x="179312" y="5872698"/>
            <a:ext cx="11952916" cy="646331"/>
          </a:xfrm>
          <a:prstGeom prst="rect">
            <a:avLst/>
          </a:prstGeom>
          <a:noFill/>
        </p:spPr>
        <p:txBody>
          <a:bodyPr wrap="square">
            <a:spAutoFit/>
          </a:bodyPr>
          <a:lstStyle/>
          <a:p>
            <a:r>
              <a:rPr lang="en-US" b="0" i="0" dirty="0">
                <a:solidFill>
                  <a:srgbClr val="1F1F1F"/>
                </a:solidFill>
                <a:effectLst/>
                <a:latin typeface="Google Sans"/>
              </a:rPr>
              <a:t>Overall, the Kolkata job market offers both challenges and opportunities. Job seekers who can overcome the challenges and seize the opportunities will be well-positioned to succeed in the job market.</a:t>
            </a:r>
            <a:endParaRPr lang="en-IN" dirty="0"/>
          </a:p>
        </p:txBody>
      </p:sp>
    </p:spTree>
    <p:extLst>
      <p:ext uri="{BB962C8B-B14F-4D97-AF65-F5344CB8AC3E}">
        <p14:creationId xmlns:p14="http://schemas.microsoft.com/office/powerpoint/2010/main" val="16055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000" y="634029"/>
            <a:ext cx="10921640" cy="1314698"/>
          </a:xfrm>
        </p:spPr>
        <p:txBody>
          <a:bodyPr anchor="ctr">
            <a:normAutofit/>
          </a:bodyPr>
          <a:lstStyle/>
          <a:p>
            <a:pPr algn="ctr"/>
            <a:r>
              <a:rPr lang="en-US" sz="7200" dirty="0"/>
              <a:t>Slide 8: Conclusion</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7F5885-5903-8500-D9B0-8B4D124E6FD5}"/>
              </a:ext>
            </a:extLst>
          </p:cNvPr>
          <p:cNvSpPr>
            <a:spLocks noGrp="1"/>
          </p:cNvSpPr>
          <p:nvPr>
            <p:ph idx="1"/>
          </p:nvPr>
        </p:nvSpPr>
        <p:spPr/>
        <p:txBody>
          <a:bodyPr>
            <a:normAutofit fontScale="77500" lnSpcReduction="20000"/>
          </a:bodyPr>
          <a:lstStyle/>
          <a:p>
            <a:pPr marL="0" indent="0" algn="l">
              <a:buNone/>
            </a:pPr>
            <a:endParaRPr lang="en-US" dirty="0">
              <a:solidFill>
                <a:srgbClr val="1F1F1F"/>
              </a:solidFill>
              <a:latin typeface="Google Sans"/>
            </a:endParaRPr>
          </a:p>
          <a:p>
            <a:pPr marL="0" indent="0" algn="l">
              <a:buNone/>
            </a:pPr>
            <a:r>
              <a:rPr lang="en-US" b="0" i="0" dirty="0">
                <a:solidFill>
                  <a:srgbClr val="1F1F1F"/>
                </a:solidFill>
                <a:effectLst/>
                <a:latin typeface="Google Sans"/>
              </a:rPr>
              <a:t>The Kolkata job market is a diverse and growing market with opportunities in a variety of sectors. The IT sector is the largest employer, followed by healthcare, manufacturing, financial services, and education. The market is becoming increasingly competitive, but there are still opportunities for job seekers with the right skills and experience.</a:t>
            </a:r>
          </a:p>
          <a:p>
            <a:pPr marL="0" indent="0" algn="l">
              <a:buNone/>
            </a:pPr>
            <a:r>
              <a:rPr lang="en-US" b="0" i="0" dirty="0">
                <a:solidFill>
                  <a:srgbClr val="1F1F1F"/>
                </a:solidFill>
                <a:effectLst/>
                <a:latin typeface="Google Sans"/>
              </a:rPr>
              <a:t>Some of the challenges in the Kolkata job market include limited job opportunities in some sectors, skills mismatch, competition, and low salaries. However, there are also several opportunities, such as the growth of the IT sector, government initiatives, an increasing focus on upskilling and reskilling, and the rise of the gig economy.</a:t>
            </a:r>
          </a:p>
          <a:p>
            <a:pPr marL="0" indent="0" algn="l">
              <a:buNone/>
            </a:pPr>
            <a:r>
              <a:rPr lang="en-US" b="0" i="0" dirty="0">
                <a:solidFill>
                  <a:srgbClr val="1F1F1F"/>
                </a:solidFill>
                <a:effectLst/>
                <a:latin typeface="Google Sans"/>
              </a:rPr>
              <a:t>Overall, the Kolkata job market is a good place to look for a job, especially if you have skills in the IT, healthcare, manufacturing, financial services, or education sectors. However, it is important to be aware of the challenges and to be prepared to overcome them.</a:t>
            </a:r>
          </a:p>
          <a:p>
            <a:endParaRPr lang="en-IN" dirty="0"/>
          </a:p>
        </p:txBody>
      </p:sp>
    </p:spTree>
    <p:extLst>
      <p:ext uri="{BB962C8B-B14F-4D97-AF65-F5344CB8AC3E}">
        <p14:creationId xmlns:p14="http://schemas.microsoft.com/office/powerpoint/2010/main" val="289724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640080"/>
            <a:ext cx="6251110" cy="3566160"/>
          </a:xfrm>
        </p:spPr>
        <p:txBody>
          <a:bodyPr vert="horz" lIns="91440" tIns="45720" rIns="91440" bIns="45720" rtlCol="0" anchor="b">
            <a:normAutofit/>
          </a:bodyPr>
          <a:lstStyle/>
          <a:p>
            <a:r>
              <a:rPr lang="en-US" sz="9600" dirty="0"/>
              <a:t>Slide 9: Q&amp;A</a:t>
            </a:r>
          </a:p>
        </p:txBody>
      </p:sp>
      <p:sp>
        <p:nvSpPr>
          <p:cNvPr id="3" name="Content Placeholder"/>
          <p:cNvSpPr>
            <a:spLocks noGrp="1"/>
          </p:cNvSpPr>
          <p:nvPr>
            <p:ph idx="1"/>
          </p:nvPr>
        </p:nvSpPr>
        <p:spPr>
          <a:xfrm>
            <a:off x="5297760" y="4636008"/>
            <a:ext cx="6251111" cy="1572768"/>
          </a:xfrm>
        </p:spPr>
        <p:txBody>
          <a:bodyPr vert="horz" lIns="91440" tIns="45720" rIns="91440" bIns="45720" rtlCol="0">
            <a:normAutofit/>
          </a:bodyPr>
          <a:lstStyle/>
          <a:p>
            <a:pPr marL="0" lvl="0" indent="0">
              <a:buNone/>
            </a:pPr>
            <a:r>
              <a:rPr lang="en-US" dirty="0"/>
              <a:t>Open the floor for questions and discussions</a:t>
            </a:r>
          </a:p>
        </p:txBody>
      </p:sp>
      <p:sp>
        <p:nvSpPr>
          <p:cNvPr id="1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9A17A"/>
          </a:solidFill>
          <a:ln w="38100" cap="rnd">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against red wall">
            <a:extLst>
              <a:ext uri="{FF2B5EF4-FFF2-40B4-BE49-F238E27FC236}">
                <a16:creationId xmlns:a16="http://schemas.microsoft.com/office/drawing/2014/main" id="{E6C04D81-9B5E-A4DB-EB16-ACB414C12380}"/>
              </a:ext>
            </a:extLst>
          </p:cNvPr>
          <p:cNvPicPr>
            <a:picLocks noChangeAspect="1"/>
          </p:cNvPicPr>
          <p:nvPr/>
        </p:nvPicPr>
        <p:blipFill rotWithShape="1">
          <a:blip r:embed="rId2"/>
          <a:srcRect l="57917" r="1034" b="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67814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13579" y="130690"/>
            <a:ext cx="10921640" cy="1314698"/>
          </a:xfrm>
        </p:spPr>
        <p:txBody>
          <a:bodyPr anchor="ctr">
            <a:normAutofit/>
          </a:bodyPr>
          <a:lstStyle/>
          <a:p>
            <a:pPr algn="ctr"/>
            <a:r>
              <a:rPr lang="en-US" sz="7200" dirty="0"/>
              <a:t>Slide 1: Introduction</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6E0AABF4-4D10-4C2D-E853-CF7B691F7BD4}"/>
              </a:ext>
            </a:extLst>
          </p:cNvPr>
          <p:cNvGraphicFramePr>
            <a:graphicFrameLocks noGrp="1"/>
          </p:cNvGraphicFramePr>
          <p:nvPr>
            <p:ph idx="1"/>
            <p:extLst>
              <p:ext uri="{D42A27DB-BD31-4B8C-83A1-F6EECF244321}">
                <p14:modId xmlns:p14="http://schemas.microsoft.com/office/powerpoint/2010/main" val="2331550031"/>
              </p:ext>
            </p:extLst>
          </p:nvPr>
        </p:nvGraphicFramePr>
        <p:xfrm>
          <a:off x="318782" y="1576078"/>
          <a:ext cx="11736198" cy="5281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44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000" y="634029"/>
            <a:ext cx="10921640" cy="1314698"/>
          </a:xfrm>
        </p:spPr>
        <p:txBody>
          <a:bodyPr anchor="ctr">
            <a:normAutofit/>
          </a:bodyPr>
          <a:lstStyle/>
          <a:p>
            <a:pPr algn="ctr">
              <a:lnSpc>
                <a:spcPct val="90000"/>
              </a:lnSpc>
            </a:pPr>
            <a:r>
              <a:rPr lang="en-US" sz="4500"/>
              <a:t>Slide 2: Overview of Kolkata Job Market</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7D5C892A-3B05-D61A-E282-C406C1C1F8BD}"/>
              </a:ext>
            </a:extLst>
          </p:cNvPr>
          <p:cNvGraphicFramePr>
            <a:graphicFrameLocks noGrp="1"/>
          </p:cNvGraphicFramePr>
          <p:nvPr>
            <p:ph idx="1"/>
            <p:extLst>
              <p:ext uri="{D42A27DB-BD31-4B8C-83A1-F6EECF244321}">
                <p14:modId xmlns:p14="http://schemas.microsoft.com/office/powerpoint/2010/main" val="2820234228"/>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7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0080" y="325369"/>
            <a:ext cx="4368602" cy="1956841"/>
          </a:xfrm>
        </p:spPr>
        <p:txBody>
          <a:bodyPr anchor="b">
            <a:normAutofit/>
          </a:bodyPr>
          <a:lstStyle/>
          <a:p>
            <a:pPr>
              <a:lnSpc>
                <a:spcPct val="90000"/>
              </a:lnSpc>
            </a:pPr>
            <a:r>
              <a:rPr lang="en-US" sz="4100" dirty="0"/>
              <a:t>Slide 3: Population Demographics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A9A17A"/>
          </a:solidFill>
          <a:ln w="38100" cap="rnd">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40080" y="2717306"/>
            <a:ext cx="4243589" cy="4140693"/>
          </a:xfrm>
        </p:spPr>
        <p:txBody>
          <a:bodyPr>
            <a:normAutofit fontScale="70000" lnSpcReduction="20000"/>
          </a:bodyPr>
          <a:lstStyle/>
          <a:p>
            <a:pPr lvl="0"/>
            <a:r>
              <a:rPr lang="en-US" b="0" i="0" dirty="0">
                <a:solidFill>
                  <a:srgbClr val="1F1F1F"/>
                </a:solidFill>
                <a:effectLst/>
                <a:latin typeface="Google Sans"/>
              </a:rPr>
              <a:t>Kolkata, the capital of West Bengal, is the seventh most populous city in India with an estimated city proper population of 4.5 million (0.45 crore). It is the center of the Kolkata Metropolitan Region (KMR), one of the most populous metropolitan areas in the world with a population of over 15 million (1.5 crore) residents.</a:t>
            </a:r>
          </a:p>
          <a:p>
            <a:r>
              <a:rPr lang="en-US" sz="2900" dirty="0">
                <a:solidFill>
                  <a:srgbClr val="1F1F1F"/>
                </a:solidFill>
                <a:latin typeface="Google Sans"/>
              </a:rPr>
              <a:t>The population of Kolkata is relatively young, with the median age being 28.8 years</a:t>
            </a:r>
          </a:p>
        </p:txBody>
      </p:sp>
      <p:pic>
        <p:nvPicPr>
          <p:cNvPr id="6" name="Picture 5" descr="Toy plastic numbers">
            <a:extLst>
              <a:ext uri="{FF2B5EF4-FFF2-40B4-BE49-F238E27FC236}">
                <a16:creationId xmlns:a16="http://schemas.microsoft.com/office/drawing/2014/main" id="{92E661FB-5589-2A29-1E4B-E1DDE61A7496}"/>
              </a:ext>
            </a:extLst>
          </p:cNvPr>
          <p:cNvPicPr>
            <a:picLocks noChangeAspect="1"/>
          </p:cNvPicPr>
          <p:nvPr/>
        </p:nvPicPr>
        <p:blipFill rotWithShape="1">
          <a:blip r:embed="rId2"/>
          <a:srcRect l="13516" r="19629"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9897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000" y="634029"/>
            <a:ext cx="10921640" cy="1314698"/>
          </a:xfrm>
        </p:spPr>
        <p:txBody>
          <a:bodyPr anchor="ctr">
            <a:normAutofit/>
          </a:bodyPr>
          <a:lstStyle/>
          <a:p>
            <a:pPr algn="ctr">
              <a:lnSpc>
                <a:spcPct val="90000"/>
              </a:lnSpc>
            </a:pPr>
            <a:r>
              <a:rPr lang="en-US" sz="4000" dirty="0"/>
              <a:t>Slide 4: Industry-wise Talent Distribution</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2E5A226F-F665-A5AC-DEBC-C939F5795945}"/>
              </a:ext>
            </a:extLst>
          </p:cNvPr>
          <p:cNvGraphicFramePr>
            <a:graphicFrameLocks noGrp="1"/>
          </p:cNvGraphicFramePr>
          <p:nvPr>
            <p:ph idx="1"/>
            <p:extLst>
              <p:ext uri="{D42A27DB-BD31-4B8C-83A1-F6EECF244321}">
                <p14:modId xmlns:p14="http://schemas.microsoft.com/office/powerpoint/2010/main" val="376676938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1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92C348E-F3B9-99E3-2B51-F6B82CAAD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0"/>
            <a:ext cx="110934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49579F-2622-DC3E-1B4C-720EEBB8F62F}"/>
              </a:ext>
            </a:extLst>
          </p:cNvPr>
          <p:cNvSpPr txBox="1"/>
          <p:nvPr/>
        </p:nvSpPr>
        <p:spPr>
          <a:xfrm>
            <a:off x="1398" y="0"/>
            <a:ext cx="6094602" cy="2308324"/>
          </a:xfrm>
          <a:prstGeom prst="rect">
            <a:avLst/>
          </a:prstGeom>
          <a:noFill/>
        </p:spPr>
        <p:txBody>
          <a:bodyPr wrap="square">
            <a:spAutoFit/>
          </a:bodyPr>
          <a:lstStyle/>
          <a:p>
            <a:pPr algn="l"/>
            <a:r>
              <a:rPr lang="en-US" b="1" i="0" dirty="0">
                <a:solidFill>
                  <a:srgbClr val="1F1F1F"/>
                </a:solidFill>
                <a:effectLst/>
                <a:latin typeface="Google Sans"/>
              </a:rPr>
              <a:t>IT and software:</a:t>
            </a:r>
          </a:p>
          <a:p>
            <a:pPr algn="l"/>
            <a:r>
              <a:rPr lang="en-US" b="0" i="0" dirty="0">
                <a:solidFill>
                  <a:srgbClr val="1F1F1F"/>
                </a:solidFill>
                <a:effectLst/>
                <a:latin typeface="Google Sans"/>
              </a:rPr>
              <a:t>Within the IT and software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Software development (25%)</a:t>
            </a:r>
          </a:p>
          <a:p>
            <a:pPr algn="l">
              <a:buFont typeface="Arial" panose="020B0604020202020204" pitchFamily="34" charset="0"/>
              <a:buChar char="•"/>
            </a:pPr>
            <a:r>
              <a:rPr lang="en-US" b="0" i="0" dirty="0">
                <a:solidFill>
                  <a:srgbClr val="1F1F1F"/>
                </a:solidFill>
                <a:effectLst/>
                <a:latin typeface="Google Sans"/>
              </a:rPr>
              <a:t>Web development (15%)</a:t>
            </a:r>
          </a:p>
          <a:p>
            <a:pPr algn="l">
              <a:buFont typeface="Arial" panose="020B0604020202020204" pitchFamily="34" charset="0"/>
              <a:buChar char="•"/>
            </a:pPr>
            <a:r>
              <a:rPr lang="en-US" b="0" i="0" dirty="0">
                <a:solidFill>
                  <a:srgbClr val="1F1F1F"/>
                </a:solidFill>
                <a:effectLst/>
                <a:latin typeface="Google Sans"/>
              </a:rPr>
              <a:t>Mobile development (10%)</a:t>
            </a:r>
          </a:p>
          <a:p>
            <a:pPr algn="l">
              <a:buFont typeface="Arial" panose="020B0604020202020204" pitchFamily="34" charset="0"/>
              <a:buChar char="•"/>
            </a:pPr>
            <a:r>
              <a:rPr lang="en-US" b="0" i="0" dirty="0">
                <a:solidFill>
                  <a:srgbClr val="1F1F1F"/>
                </a:solidFill>
                <a:effectLst/>
                <a:latin typeface="Google Sans"/>
              </a:rPr>
              <a:t>Data science and analytics (10%)</a:t>
            </a:r>
          </a:p>
          <a:p>
            <a:pPr algn="l">
              <a:buFont typeface="Arial" panose="020B0604020202020204" pitchFamily="34" charset="0"/>
              <a:buChar char="•"/>
            </a:pPr>
            <a:r>
              <a:rPr lang="en-US" b="0" i="0" dirty="0">
                <a:solidFill>
                  <a:srgbClr val="1F1F1F"/>
                </a:solidFill>
                <a:effectLst/>
                <a:latin typeface="Google Sans"/>
              </a:rPr>
              <a:t>Cloud computing (10%)</a:t>
            </a:r>
          </a:p>
        </p:txBody>
      </p:sp>
      <p:cxnSp>
        <p:nvCxnSpPr>
          <p:cNvPr id="5" name="Straight Connector 4">
            <a:extLst>
              <a:ext uri="{FF2B5EF4-FFF2-40B4-BE49-F238E27FC236}">
                <a16:creationId xmlns:a16="http://schemas.microsoft.com/office/drawing/2014/main" id="{28882BCB-D7E4-1BF3-39E1-B27C27392654}"/>
              </a:ext>
            </a:extLst>
          </p:cNvPr>
          <p:cNvCxnSpPr/>
          <p:nvPr/>
        </p:nvCxnSpPr>
        <p:spPr>
          <a:xfrm>
            <a:off x="6070833" y="350170"/>
            <a:ext cx="0" cy="622463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70D71B7-CAB1-2DEE-97EB-9FCC1C229BAB}"/>
              </a:ext>
            </a:extLst>
          </p:cNvPr>
          <p:cNvSpPr txBox="1"/>
          <p:nvPr/>
        </p:nvSpPr>
        <p:spPr>
          <a:xfrm>
            <a:off x="-23768" y="2308324"/>
            <a:ext cx="6119768" cy="2308324"/>
          </a:xfrm>
          <a:prstGeom prst="rect">
            <a:avLst/>
          </a:prstGeom>
          <a:noFill/>
        </p:spPr>
        <p:txBody>
          <a:bodyPr wrap="square">
            <a:spAutoFit/>
          </a:bodyPr>
          <a:lstStyle/>
          <a:p>
            <a:pPr algn="l"/>
            <a:r>
              <a:rPr lang="en-US" b="1" i="0" dirty="0">
                <a:solidFill>
                  <a:srgbClr val="1F1F1F"/>
                </a:solidFill>
                <a:effectLst/>
                <a:latin typeface="Google Sans"/>
              </a:rPr>
              <a:t>Healthcare:</a:t>
            </a:r>
          </a:p>
          <a:p>
            <a:pPr algn="l"/>
            <a:r>
              <a:rPr lang="en-US" b="0" i="0" dirty="0">
                <a:solidFill>
                  <a:srgbClr val="1F1F1F"/>
                </a:solidFill>
                <a:effectLst/>
                <a:latin typeface="Google Sans"/>
              </a:rPr>
              <a:t>Within the healthcare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Nursing (35%)</a:t>
            </a:r>
          </a:p>
          <a:p>
            <a:pPr algn="l">
              <a:buFont typeface="Arial" panose="020B0604020202020204" pitchFamily="34" charset="0"/>
              <a:buChar char="•"/>
            </a:pPr>
            <a:r>
              <a:rPr lang="en-US" b="0" i="0" dirty="0">
                <a:solidFill>
                  <a:srgbClr val="1F1F1F"/>
                </a:solidFill>
                <a:effectLst/>
                <a:latin typeface="Google Sans"/>
              </a:rPr>
              <a:t>Physicians (20%)</a:t>
            </a:r>
          </a:p>
          <a:p>
            <a:pPr algn="l">
              <a:buFont typeface="Arial" panose="020B0604020202020204" pitchFamily="34" charset="0"/>
              <a:buChar char="•"/>
            </a:pPr>
            <a:r>
              <a:rPr lang="en-US" b="0" i="0" dirty="0">
                <a:solidFill>
                  <a:srgbClr val="1F1F1F"/>
                </a:solidFill>
                <a:effectLst/>
                <a:latin typeface="Google Sans"/>
              </a:rPr>
              <a:t>Allied health professionals (15%)</a:t>
            </a:r>
          </a:p>
          <a:p>
            <a:pPr algn="l">
              <a:buFont typeface="Arial" panose="020B0604020202020204" pitchFamily="34" charset="0"/>
              <a:buChar char="•"/>
            </a:pPr>
            <a:r>
              <a:rPr lang="en-US" b="0" i="0" dirty="0">
                <a:solidFill>
                  <a:srgbClr val="1F1F1F"/>
                </a:solidFill>
                <a:effectLst/>
                <a:latin typeface="Google Sans"/>
              </a:rPr>
              <a:t>Healthcare administration (10%)</a:t>
            </a:r>
          </a:p>
          <a:p>
            <a:pPr algn="l">
              <a:buFont typeface="Arial" panose="020B0604020202020204" pitchFamily="34" charset="0"/>
              <a:buChar char="•"/>
            </a:pPr>
            <a:r>
              <a:rPr lang="en-US" b="0" i="0" dirty="0">
                <a:solidFill>
                  <a:srgbClr val="1F1F1F"/>
                </a:solidFill>
                <a:effectLst/>
                <a:latin typeface="Google Sans"/>
              </a:rPr>
              <a:t>Pharmaceutical sales (10%)</a:t>
            </a:r>
          </a:p>
        </p:txBody>
      </p:sp>
      <p:sp>
        <p:nvSpPr>
          <p:cNvPr id="9" name="TextBox 8">
            <a:extLst>
              <a:ext uri="{FF2B5EF4-FFF2-40B4-BE49-F238E27FC236}">
                <a16:creationId xmlns:a16="http://schemas.microsoft.com/office/drawing/2014/main" id="{3D2CF8D7-5BED-8646-506E-ABA236434014}"/>
              </a:ext>
            </a:extLst>
          </p:cNvPr>
          <p:cNvSpPr txBox="1"/>
          <p:nvPr/>
        </p:nvSpPr>
        <p:spPr>
          <a:xfrm>
            <a:off x="0" y="4616648"/>
            <a:ext cx="6119768" cy="2308324"/>
          </a:xfrm>
          <a:prstGeom prst="rect">
            <a:avLst/>
          </a:prstGeom>
          <a:noFill/>
        </p:spPr>
        <p:txBody>
          <a:bodyPr wrap="square">
            <a:spAutoFit/>
          </a:bodyPr>
          <a:lstStyle/>
          <a:p>
            <a:pPr algn="l"/>
            <a:r>
              <a:rPr lang="en-US" b="1" i="0" dirty="0">
                <a:solidFill>
                  <a:srgbClr val="1F1F1F"/>
                </a:solidFill>
                <a:effectLst/>
                <a:latin typeface="Google Sans"/>
              </a:rPr>
              <a:t>Manufacturing:</a:t>
            </a:r>
          </a:p>
          <a:p>
            <a:pPr algn="l"/>
            <a:r>
              <a:rPr lang="en-US" b="0" i="0" dirty="0">
                <a:solidFill>
                  <a:srgbClr val="1F1F1F"/>
                </a:solidFill>
                <a:effectLst/>
                <a:latin typeface="Google Sans"/>
              </a:rPr>
              <a:t>Within the manufacturing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Production (40%)</a:t>
            </a:r>
          </a:p>
          <a:p>
            <a:pPr algn="l">
              <a:buFont typeface="Arial" panose="020B0604020202020204" pitchFamily="34" charset="0"/>
              <a:buChar char="•"/>
            </a:pPr>
            <a:r>
              <a:rPr lang="en-US" b="0" i="0" dirty="0">
                <a:solidFill>
                  <a:srgbClr val="1F1F1F"/>
                </a:solidFill>
                <a:effectLst/>
                <a:latin typeface="Google Sans"/>
              </a:rPr>
              <a:t>Engineering (20%)</a:t>
            </a:r>
          </a:p>
          <a:p>
            <a:pPr algn="l">
              <a:buFont typeface="Arial" panose="020B0604020202020204" pitchFamily="34" charset="0"/>
              <a:buChar char="•"/>
            </a:pPr>
            <a:r>
              <a:rPr lang="en-US" b="0" i="0" dirty="0">
                <a:solidFill>
                  <a:srgbClr val="1F1F1F"/>
                </a:solidFill>
                <a:effectLst/>
                <a:latin typeface="Google Sans"/>
              </a:rPr>
              <a:t>Quality control (15%)</a:t>
            </a:r>
          </a:p>
          <a:p>
            <a:pPr algn="l">
              <a:buFont typeface="Arial" panose="020B0604020202020204" pitchFamily="34" charset="0"/>
              <a:buChar char="•"/>
            </a:pPr>
            <a:r>
              <a:rPr lang="en-US" b="0" i="0" dirty="0">
                <a:solidFill>
                  <a:srgbClr val="1F1F1F"/>
                </a:solidFill>
                <a:effectLst/>
                <a:latin typeface="Google Sans"/>
              </a:rPr>
              <a:t>Supply chain management (10%)</a:t>
            </a:r>
          </a:p>
          <a:p>
            <a:pPr algn="l">
              <a:buFont typeface="Arial" panose="020B0604020202020204" pitchFamily="34" charset="0"/>
              <a:buChar char="•"/>
            </a:pPr>
            <a:r>
              <a:rPr lang="en-US" b="0" i="0" dirty="0">
                <a:solidFill>
                  <a:srgbClr val="1F1F1F"/>
                </a:solidFill>
                <a:effectLst/>
                <a:latin typeface="Google Sans"/>
              </a:rPr>
              <a:t>Maintenance (10%)</a:t>
            </a:r>
          </a:p>
        </p:txBody>
      </p:sp>
      <p:sp>
        <p:nvSpPr>
          <p:cNvPr id="11" name="TextBox 10">
            <a:extLst>
              <a:ext uri="{FF2B5EF4-FFF2-40B4-BE49-F238E27FC236}">
                <a16:creationId xmlns:a16="http://schemas.microsoft.com/office/drawing/2014/main" id="{49D6EDF8-4CB5-02EA-B39C-59D489B95951}"/>
              </a:ext>
            </a:extLst>
          </p:cNvPr>
          <p:cNvSpPr txBox="1"/>
          <p:nvPr/>
        </p:nvSpPr>
        <p:spPr>
          <a:xfrm>
            <a:off x="6119768" y="-15287"/>
            <a:ext cx="6132352" cy="2308324"/>
          </a:xfrm>
          <a:prstGeom prst="rect">
            <a:avLst/>
          </a:prstGeom>
          <a:noFill/>
        </p:spPr>
        <p:txBody>
          <a:bodyPr wrap="square">
            <a:spAutoFit/>
          </a:bodyPr>
          <a:lstStyle/>
          <a:p>
            <a:pPr algn="l"/>
            <a:r>
              <a:rPr lang="en-US" b="1" i="0" dirty="0">
                <a:solidFill>
                  <a:srgbClr val="1F1F1F"/>
                </a:solidFill>
                <a:effectLst/>
                <a:latin typeface="Google Sans"/>
              </a:rPr>
              <a:t>Financial services</a:t>
            </a:r>
          </a:p>
          <a:p>
            <a:pPr algn="l"/>
            <a:r>
              <a:rPr lang="en-US" b="0" i="0" dirty="0">
                <a:solidFill>
                  <a:srgbClr val="1F1F1F"/>
                </a:solidFill>
                <a:effectLst/>
                <a:latin typeface="Google Sans"/>
              </a:rPr>
              <a:t>Within the financial services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Banking (35%)</a:t>
            </a:r>
          </a:p>
          <a:p>
            <a:pPr algn="l">
              <a:buFont typeface="Arial" panose="020B0604020202020204" pitchFamily="34" charset="0"/>
              <a:buChar char="•"/>
            </a:pPr>
            <a:r>
              <a:rPr lang="en-US" b="0" i="0" dirty="0">
                <a:solidFill>
                  <a:srgbClr val="1F1F1F"/>
                </a:solidFill>
                <a:effectLst/>
                <a:latin typeface="Google Sans"/>
              </a:rPr>
              <a:t>Investment banking (20%)</a:t>
            </a:r>
          </a:p>
          <a:p>
            <a:pPr algn="l">
              <a:buFont typeface="Arial" panose="020B0604020202020204" pitchFamily="34" charset="0"/>
              <a:buChar char="•"/>
            </a:pPr>
            <a:r>
              <a:rPr lang="en-US" b="0" i="0" dirty="0">
                <a:solidFill>
                  <a:srgbClr val="1F1F1F"/>
                </a:solidFill>
                <a:effectLst/>
                <a:latin typeface="Google Sans"/>
              </a:rPr>
              <a:t>Insurance (15%)</a:t>
            </a:r>
          </a:p>
          <a:p>
            <a:pPr algn="l">
              <a:buFont typeface="Arial" panose="020B0604020202020204" pitchFamily="34" charset="0"/>
              <a:buChar char="•"/>
            </a:pPr>
            <a:r>
              <a:rPr lang="en-US" b="0" i="0" dirty="0">
                <a:solidFill>
                  <a:srgbClr val="1F1F1F"/>
                </a:solidFill>
                <a:effectLst/>
                <a:latin typeface="Google Sans"/>
              </a:rPr>
              <a:t>Accounting (10%)</a:t>
            </a:r>
          </a:p>
          <a:p>
            <a:pPr algn="l">
              <a:buFont typeface="Arial" panose="020B0604020202020204" pitchFamily="34" charset="0"/>
              <a:buChar char="•"/>
            </a:pPr>
            <a:r>
              <a:rPr lang="en-US" b="0" i="0" dirty="0">
                <a:solidFill>
                  <a:srgbClr val="1F1F1F"/>
                </a:solidFill>
                <a:effectLst/>
                <a:latin typeface="Google Sans"/>
              </a:rPr>
              <a:t>Financial planning (10%)</a:t>
            </a:r>
          </a:p>
        </p:txBody>
      </p:sp>
      <p:sp>
        <p:nvSpPr>
          <p:cNvPr id="13" name="TextBox 12">
            <a:extLst>
              <a:ext uri="{FF2B5EF4-FFF2-40B4-BE49-F238E27FC236}">
                <a16:creationId xmlns:a16="http://schemas.microsoft.com/office/drawing/2014/main" id="{F9A85B34-4B6D-627F-EC7C-45429F517DEF}"/>
              </a:ext>
            </a:extLst>
          </p:cNvPr>
          <p:cNvSpPr txBox="1"/>
          <p:nvPr/>
        </p:nvSpPr>
        <p:spPr>
          <a:xfrm>
            <a:off x="6024694" y="2290275"/>
            <a:ext cx="6165908" cy="2031325"/>
          </a:xfrm>
          <a:prstGeom prst="rect">
            <a:avLst/>
          </a:prstGeom>
          <a:noFill/>
        </p:spPr>
        <p:txBody>
          <a:bodyPr wrap="square">
            <a:spAutoFit/>
          </a:bodyPr>
          <a:lstStyle/>
          <a:p>
            <a:pPr algn="l"/>
            <a:r>
              <a:rPr lang="en-US" b="1" i="0" dirty="0">
                <a:solidFill>
                  <a:srgbClr val="1F1F1F"/>
                </a:solidFill>
                <a:effectLst/>
                <a:latin typeface="Google Sans"/>
              </a:rPr>
              <a:t>Education</a:t>
            </a:r>
          </a:p>
          <a:p>
            <a:pPr algn="l"/>
            <a:r>
              <a:rPr lang="en-US" b="0" i="0" dirty="0">
                <a:solidFill>
                  <a:srgbClr val="1F1F1F"/>
                </a:solidFill>
                <a:effectLst/>
                <a:latin typeface="Google Sans"/>
              </a:rPr>
              <a:t>Within the education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K-12 education (50%)</a:t>
            </a:r>
          </a:p>
          <a:p>
            <a:pPr algn="l">
              <a:buFont typeface="Arial" panose="020B0604020202020204" pitchFamily="34" charset="0"/>
              <a:buChar char="•"/>
            </a:pPr>
            <a:r>
              <a:rPr lang="en-US" b="0" i="0" dirty="0">
                <a:solidFill>
                  <a:srgbClr val="1F1F1F"/>
                </a:solidFill>
                <a:effectLst/>
                <a:latin typeface="Google Sans"/>
              </a:rPr>
              <a:t>Higher education (30%)</a:t>
            </a:r>
          </a:p>
          <a:p>
            <a:pPr algn="l">
              <a:buFont typeface="Arial" panose="020B0604020202020204" pitchFamily="34" charset="0"/>
              <a:buChar char="•"/>
            </a:pPr>
            <a:r>
              <a:rPr lang="en-US" b="0" i="0" dirty="0">
                <a:solidFill>
                  <a:srgbClr val="1F1F1F"/>
                </a:solidFill>
                <a:effectLst/>
                <a:latin typeface="Google Sans"/>
              </a:rPr>
              <a:t>Early childhood education (10%)</a:t>
            </a:r>
          </a:p>
          <a:p>
            <a:pPr algn="l">
              <a:buFont typeface="Arial" panose="020B0604020202020204" pitchFamily="34" charset="0"/>
              <a:buChar char="•"/>
            </a:pPr>
            <a:r>
              <a:rPr lang="en-US" b="0" i="0" dirty="0">
                <a:solidFill>
                  <a:srgbClr val="1F1F1F"/>
                </a:solidFill>
                <a:effectLst/>
                <a:latin typeface="Google Sans"/>
              </a:rPr>
              <a:t>Adult education (10%)</a:t>
            </a:r>
          </a:p>
        </p:txBody>
      </p:sp>
      <p:sp>
        <p:nvSpPr>
          <p:cNvPr id="15" name="TextBox 14">
            <a:extLst>
              <a:ext uri="{FF2B5EF4-FFF2-40B4-BE49-F238E27FC236}">
                <a16:creationId xmlns:a16="http://schemas.microsoft.com/office/drawing/2014/main" id="{417F8B5C-0E57-7F06-213C-991CC6C7844C}"/>
              </a:ext>
            </a:extLst>
          </p:cNvPr>
          <p:cNvSpPr txBox="1"/>
          <p:nvPr/>
        </p:nvSpPr>
        <p:spPr>
          <a:xfrm>
            <a:off x="6165907" y="4616648"/>
            <a:ext cx="6165908" cy="2308324"/>
          </a:xfrm>
          <a:prstGeom prst="rect">
            <a:avLst/>
          </a:prstGeom>
          <a:noFill/>
        </p:spPr>
        <p:txBody>
          <a:bodyPr wrap="square">
            <a:spAutoFit/>
          </a:bodyPr>
          <a:lstStyle/>
          <a:p>
            <a:pPr algn="l"/>
            <a:r>
              <a:rPr lang="en-US" b="1" i="0" dirty="0">
                <a:solidFill>
                  <a:srgbClr val="1F1F1F"/>
                </a:solidFill>
                <a:effectLst/>
                <a:latin typeface="Google Sans"/>
              </a:rPr>
              <a:t>Retail</a:t>
            </a:r>
          </a:p>
          <a:p>
            <a:pPr algn="l"/>
            <a:r>
              <a:rPr lang="en-US" b="0" i="0" dirty="0">
                <a:solidFill>
                  <a:srgbClr val="1F1F1F"/>
                </a:solidFill>
                <a:effectLst/>
                <a:latin typeface="Google Sans"/>
              </a:rPr>
              <a:t>Within the retail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Sales (50%)</a:t>
            </a:r>
          </a:p>
          <a:p>
            <a:pPr algn="l">
              <a:buFont typeface="Arial" panose="020B0604020202020204" pitchFamily="34" charset="0"/>
              <a:buChar char="•"/>
            </a:pPr>
            <a:r>
              <a:rPr lang="en-US" b="0" i="0" dirty="0">
                <a:solidFill>
                  <a:srgbClr val="1F1F1F"/>
                </a:solidFill>
                <a:effectLst/>
                <a:latin typeface="Google Sans"/>
              </a:rPr>
              <a:t>Customer service (20%)</a:t>
            </a:r>
          </a:p>
          <a:p>
            <a:pPr algn="l">
              <a:buFont typeface="Arial" panose="020B0604020202020204" pitchFamily="34" charset="0"/>
              <a:buChar char="•"/>
            </a:pPr>
            <a:r>
              <a:rPr lang="en-US" b="0" i="0" dirty="0">
                <a:solidFill>
                  <a:srgbClr val="1F1F1F"/>
                </a:solidFill>
                <a:effectLst/>
                <a:latin typeface="Google Sans"/>
              </a:rPr>
              <a:t>Management (15%)</a:t>
            </a:r>
          </a:p>
          <a:p>
            <a:pPr algn="l">
              <a:buFont typeface="Arial" panose="020B0604020202020204" pitchFamily="34" charset="0"/>
              <a:buChar char="•"/>
            </a:pPr>
            <a:r>
              <a:rPr lang="en-US" b="0" i="0" dirty="0">
                <a:solidFill>
                  <a:srgbClr val="1F1F1F"/>
                </a:solidFill>
                <a:effectLst/>
                <a:latin typeface="Google Sans"/>
              </a:rPr>
              <a:t>Marketing (10%)</a:t>
            </a:r>
          </a:p>
          <a:p>
            <a:pPr algn="l">
              <a:buFont typeface="Arial" panose="020B0604020202020204" pitchFamily="34" charset="0"/>
              <a:buChar char="•"/>
            </a:pPr>
            <a:r>
              <a:rPr lang="en-US" b="0" i="0" dirty="0">
                <a:solidFill>
                  <a:srgbClr val="1F1F1F"/>
                </a:solidFill>
                <a:effectLst/>
                <a:latin typeface="Google Sans"/>
              </a:rPr>
              <a:t>Logistics (5%)</a:t>
            </a:r>
          </a:p>
        </p:txBody>
      </p:sp>
    </p:spTree>
    <p:extLst>
      <p:ext uri="{BB962C8B-B14F-4D97-AF65-F5344CB8AC3E}">
        <p14:creationId xmlns:p14="http://schemas.microsoft.com/office/powerpoint/2010/main" val="165320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423BE-A013-04A5-8271-71E88B9F2764}"/>
              </a:ext>
            </a:extLst>
          </p:cNvPr>
          <p:cNvSpPr txBox="1"/>
          <p:nvPr/>
        </p:nvSpPr>
        <p:spPr>
          <a:xfrm>
            <a:off x="0" y="0"/>
            <a:ext cx="6094602" cy="2308324"/>
          </a:xfrm>
          <a:prstGeom prst="rect">
            <a:avLst/>
          </a:prstGeom>
          <a:noFill/>
        </p:spPr>
        <p:txBody>
          <a:bodyPr wrap="square">
            <a:spAutoFit/>
          </a:bodyPr>
          <a:lstStyle/>
          <a:p>
            <a:pPr algn="l"/>
            <a:r>
              <a:rPr lang="en-US" b="1" i="0" dirty="0">
                <a:solidFill>
                  <a:srgbClr val="1F1F1F"/>
                </a:solidFill>
                <a:effectLst/>
                <a:latin typeface="Google Sans"/>
              </a:rPr>
              <a:t>Media and entertainment</a:t>
            </a:r>
          </a:p>
          <a:p>
            <a:pPr algn="l"/>
            <a:r>
              <a:rPr lang="en-US" b="0" i="0" dirty="0">
                <a:solidFill>
                  <a:srgbClr val="1F1F1F"/>
                </a:solidFill>
                <a:effectLst/>
                <a:latin typeface="Google Sans"/>
              </a:rPr>
              <a:t>Within the media and entertainment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Film and television (35%)</a:t>
            </a:r>
          </a:p>
          <a:p>
            <a:pPr algn="l">
              <a:buFont typeface="Arial" panose="020B0604020202020204" pitchFamily="34" charset="0"/>
              <a:buChar char="•"/>
            </a:pPr>
            <a:r>
              <a:rPr lang="en-US" b="0" i="0" dirty="0">
                <a:solidFill>
                  <a:srgbClr val="1F1F1F"/>
                </a:solidFill>
                <a:effectLst/>
                <a:latin typeface="Google Sans"/>
              </a:rPr>
              <a:t>Music (20%)</a:t>
            </a:r>
          </a:p>
          <a:p>
            <a:pPr algn="l">
              <a:buFont typeface="Arial" panose="020B0604020202020204" pitchFamily="34" charset="0"/>
              <a:buChar char="•"/>
            </a:pPr>
            <a:r>
              <a:rPr lang="en-US" b="0" i="0" dirty="0">
                <a:solidFill>
                  <a:srgbClr val="1F1F1F"/>
                </a:solidFill>
                <a:effectLst/>
                <a:latin typeface="Google Sans"/>
              </a:rPr>
              <a:t>Video games (15%)</a:t>
            </a:r>
          </a:p>
          <a:p>
            <a:pPr algn="l">
              <a:buFont typeface="Arial" panose="020B0604020202020204" pitchFamily="34" charset="0"/>
              <a:buChar char="•"/>
            </a:pPr>
            <a:r>
              <a:rPr lang="en-US" b="0" i="0" dirty="0">
                <a:solidFill>
                  <a:srgbClr val="1F1F1F"/>
                </a:solidFill>
                <a:effectLst/>
                <a:latin typeface="Google Sans"/>
              </a:rPr>
              <a:t>Publishing (10%)</a:t>
            </a:r>
          </a:p>
          <a:p>
            <a:pPr algn="l">
              <a:buFont typeface="Arial" panose="020B0604020202020204" pitchFamily="34" charset="0"/>
              <a:buChar char="•"/>
            </a:pPr>
            <a:r>
              <a:rPr lang="en-US" b="0" i="0" dirty="0">
                <a:solidFill>
                  <a:srgbClr val="1F1F1F"/>
                </a:solidFill>
                <a:effectLst/>
                <a:latin typeface="Google Sans"/>
              </a:rPr>
              <a:t>Advertising and public relations (10%)</a:t>
            </a:r>
          </a:p>
        </p:txBody>
      </p:sp>
      <p:sp>
        <p:nvSpPr>
          <p:cNvPr id="5" name="TextBox 4">
            <a:extLst>
              <a:ext uri="{FF2B5EF4-FFF2-40B4-BE49-F238E27FC236}">
                <a16:creationId xmlns:a16="http://schemas.microsoft.com/office/drawing/2014/main" id="{6C5FCD90-3739-4E8F-74A2-8E3E066490B4}"/>
              </a:ext>
            </a:extLst>
          </p:cNvPr>
          <p:cNvSpPr txBox="1"/>
          <p:nvPr/>
        </p:nvSpPr>
        <p:spPr>
          <a:xfrm>
            <a:off x="0" y="2241353"/>
            <a:ext cx="6119768" cy="2308324"/>
          </a:xfrm>
          <a:prstGeom prst="rect">
            <a:avLst/>
          </a:prstGeom>
          <a:noFill/>
        </p:spPr>
        <p:txBody>
          <a:bodyPr wrap="square">
            <a:spAutoFit/>
          </a:bodyPr>
          <a:lstStyle/>
          <a:p>
            <a:pPr algn="l"/>
            <a:r>
              <a:rPr lang="en-US" b="1" i="0" dirty="0">
                <a:solidFill>
                  <a:srgbClr val="1F1F1F"/>
                </a:solidFill>
                <a:effectLst/>
                <a:latin typeface="Google Sans"/>
              </a:rPr>
              <a:t>Logistics</a:t>
            </a:r>
          </a:p>
          <a:p>
            <a:pPr algn="l"/>
            <a:r>
              <a:rPr lang="en-US" b="0" i="0" dirty="0">
                <a:solidFill>
                  <a:srgbClr val="1F1F1F"/>
                </a:solidFill>
                <a:effectLst/>
                <a:latin typeface="Google Sans"/>
              </a:rPr>
              <a:t>Within the logistics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Transportation (50%)</a:t>
            </a:r>
          </a:p>
          <a:p>
            <a:pPr algn="l">
              <a:buFont typeface="Arial" panose="020B0604020202020204" pitchFamily="34" charset="0"/>
              <a:buChar char="•"/>
            </a:pPr>
            <a:r>
              <a:rPr lang="en-US" b="0" i="0" dirty="0">
                <a:solidFill>
                  <a:srgbClr val="1F1F1F"/>
                </a:solidFill>
                <a:effectLst/>
                <a:latin typeface="Google Sans"/>
              </a:rPr>
              <a:t>Warehousing (20%)</a:t>
            </a:r>
          </a:p>
          <a:p>
            <a:pPr algn="l">
              <a:buFont typeface="Arial" panose="020B0604020202020204" pitchFamily="34" charset="0"/>
              <a:buChar char="•"/>
            </a:pPr>
            <a:r>
              <a:rPr lang="en-US" b="0" i="0" dirty="0">
                <a:solidFill>
                  <a:srgbClr val="1F1F1F"/>
                </a:solidFill>
                <a:effectLst/>
                <a:latin typeface="Google Sans"/>
              </a:rPr>
              <a:t>Distribution (15%)</a:t>
            </a:r>
          </a:p>
          <a:p>
            <a:pPr algn="l">
              <a:buFont typeface="Arial" panose="020B0604020202020204" pitchFamily="34" charset="0"/>
              <a:buChar char="•"/>
            </a:pPr>
            <a:r>
              <a:rPr lang="en-US" b="0" i="0" dirty="0">
                <a:solidFill>
                  <a:srgbClr val="1F1F1F"/>
                </a:solidFill>
                <a:effectLst/>
                <a:latin typeface="Google Sans"/>
              </a:rPr>
              <a:t>Freight management (10%)</a:t>
            </a:r>
          </a:p>
          <a:p>
            <a:pPr algn="l">
              <a:buFont typeface="Arial" panose="020B0604020202020204" pitchFamily="34" charset="0"/>
              <a:buChar char="•"/>
            </a:pPr>
            <a:r>
              <a:rPr lang="en-US" b="0" i="0" dirty="0">
                <a:solidFill>
                  <a:srgbClr val="1F1F1F"/>
                </a:solidFill>
                <a:effectLst/>
                <a:latin typeface="Google Sans"/>
              </a:rPr>
              <a:t>Customs clearance (5%)</a:t>
            </a:r>
          </a:p>
        </p:txBody>
      </p:sp>
      <p:sp>
        <p:nvSpPr>
          <p:cNvPr id="7" name="TextBox 6">
            <a:extLst>
              <a:ext uri="{FF2B5EF4-FFF2-40B4-BE49-F238E27FC236}">
                <a16:creationId xmlns:a16="http://schemas.microsoft.com/office/drawing/2014/main" id="{A7740BC4-1569-1901-3CD6-776CFAF2043A}"/>
              </a:ext>
            </a:extLst>
          </p:cNvPr>
          <p:cNvSpPr txBox="1"/>
          <p:nvPr/>
        </p:nvSpPr>
        <p:spPr>
          <a:xfrm>
            <a:off x="0" y="4551099"/>
            <a:ext cx="6119768" cy="2308324"/>
          </a:xfrm>
          <a:prstGeom prst="rect">
            <a:avLst/>
          </a:prstGeom>
          <a:noFill/>
        </p:spPr>
        <p:txBody>
          <a:bodyPr wrap="square">
            <a:spAutoFit/>
          </a:bodyPr>
          <a:lstStyle/>
          <a:p>
            <a:pPr algn="l"/>
            <a:r>
              <a:rPr lang="en-US" b="1" i="0" dirty="0">
                <a:solidFill>
                  <a:srgbClr val="1F1F1F"/>
                </a:solidFill>
                <a:effectLst/>
                <a:latin typeface="Google Sans"/>
              </a:rPr>
              <a:t>Real estate</a:t>
            </a:r>
          </a:p>
          <a:p>
            <a:pPr algn="l"/>
            <a:r>
              <a:rPr lang="en-US" b="0" i="0" dirty="0">
                <a:solidFill>
                  <a:srgbClr val="1F1F1F"/>
                </a:solidFill>
                <a:effectLst/>
                <a:latin typeface="Google Sans"/>
              </a:rPr>
              <a:t>Within the real estate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Sales (50%)</a:t>
            </a:r>
          </a:p>
          <a:p>
            <a:pPr algn="l">
              <a:buFont typeface="Arial" panose="020B0604020202020204" pitchFamily="34" charset="0"/>
              <a:buChar char="•"/>
            </a:pPr>
            <a:r>
              <a:rPr lang="en-US" b="0" i="0" dirty="0">
                <a:solidFill>
                  <a:srgbClr val="1F1F1F"/>
                </a:solidFill>
                <a:effectLst/>
                <a:latin typeface="Google Sans"/>
              </a:rPr>
              <a:t>Marketing (20%)</a:t>
            </a:r>
          </a:p>
          <a:p>
            <a:pPr algn="l">
              <a:buFont typeface="Arial" panose="020B0604020202020204" pitchFamily="34" charset="0"/>
              <a:buChar char="•"/>
            </a:pPr>
            <a:r>
              <a:rPr lang="en-US" b="0" i="0" dirty="0">
                <a:solidFill>
                  <a:srgbClr val="1F1F1F"/>
                </a:solidFill>
                <a:effectLst/>
                <a:latin typeface="Google Sans"/>
              </a:rPr>
              <a:t>Management (15%)</a:t>
            </a:r>
          </a:p>
          <a:p>
            <a:pPr algn="l">
              <a:buFont typeface="Arial" panose="020B0604020202020204" pitchFamily="34" charset="0"/>
              <a:buChar char="•"/>
            </a:pPr>
            <a:r>
              <a:rPr lang="en-US" b="0" i="0" dirty="0">
                <a:solidFill>
                  <a:srgbClr val="1F1F1F"/>
                </a:solidFill>
                <a:effectLst/>
                <a:latin typeface="Google Sans"/>
              </a:rPr>
              <a:t>Appraisal (10%)</a:t>
            </a:r>
          </a:p>
          <a:p>
            <a:pPr algn="l">
              <a:buFont typeface="Arial" panose="020B0604020202020204" pitchFamily="34" charset="0"/>
              <a:buChar char="•"/>
            </a:pPr>
            <a:r>
              <a:rPr lang="en-US" b="0" i="0" dirty="0">
                <a:solidFill>
                  <a:srgbClr val="1F1F1F"/>
                </a:solidFill>
                <a:effectLst/>
                <a:latin typeface="Google Sans"/>
              </a:rPr>
              <a:t>Title insurance (5%)</a:t>
            </a:r>
          </a:p>
        </p:txBody>
      </p:sp>
      <p:sp>
        <p:nvSpPr>
          <p:cNvPr id="9" name="TextBox 8">
            <a:extLst>
              <a:ext uri="{FF2B5EF4-FFF2-40B4-BE49-F238E27FC236}">
                <a16:creationId xmlns:a16="http://schemas.microsoft.com/office/drawing/2014/main" id="{FED07AAA-C53D-E544-255E-F6ED0E05FF11}"/>
              </a:ext>
            </a:extLst>
          </p:cNvPr>
          <p:cNvSpPr txBox="1"/>
          <p:nvPr/>
        </p:nvSpPr>
        <p:spPr>
          <a:xfrm>
            <a:off x="6532927" y="0"/>
            <a:ext cx="6119768" cy="1754326"/>
          </a:xfrm>
          <a:prstGeom prst="rect">
            <a:avLst/>
          </a:prstGeom>
          <a:noFill/>
        </p:spPr>
        <p:txBody>
          <a:bodyPr wrap="square">
            <a:spAutoFit/>
          </a:bodyPr>
          <a:lstStyle/>
          <a:p>
            <a:pPr algn="l"/>
            <a:r>
              <a:rPr lang="en-US" b="0" i="0" dirty="0">
                <a:solidFill>
                  <a:srgbClr val="1F1F1F"/>
                </a:solidFill>
                <a:effectLst/>
                <a:latin typeface="Google Sans"/>
              </a:rPr>
              <a:t>Construction</a:t>
            </a:r>
          </a:p>
          <a:p>
            <a:pPr algn="l"/>
            <a:r>
              <a:rPr lang="en-US" b="0" i="0" dirty="0">
                <a:solidFill>
                  <a:srgbClr val="1F1F1F"/>
                </a:solidFill>
                <a:effectLst/>
                <a:latin typeface="Google Sans"/>
              </a:rPr>
              <a:t>Within the construction industry, the largest percentage of talent is employed in the following areas:</a:t>
            </a:r>
          </a:p>
          <a:p>
            <a:pPr algn="l">
              <a:buFont typeface="Arial" panose="020B0604020202020204" pitchFamily="34" charset="0"/>
              <a:buChar char="•"/>
            </a:pPr>
            <a:r>
              <a:rPr lang="en-US" b="0" i="0" dirty="0">
                <a:solidFill>
                  <a:srgbClr val="1F1F1F"/>
                </a:solidFill>
                <a:effectLst/>
                <a:latin typeface="Google Sans"/>
              </a:rPr>
              <a:t>General contracting (40%)</a:t>
            </a:r>
          </a:p>
          <a:p>
            <a:pPr algn="l">
              <a:buFont typeface="Arial" panose="020B0604020202020204" pitchFamily="34" charset="0"/>
              <a:buChar char="•"/>
            </a:pPr>
            <a:r>
              <a:rPr lang="en-US" b="0" i="0" dirty="0">
                <a:solidFill>
                  <a:srgbClr val="1F1F1F"/>
                </a:solidFill>
                <a:effectLst/>
                <a:latin typeface="Google Sans"/>
              </a:rPr>
              <a:t>Subcontracting (30%)</a:t>
            </a:r>
          </a:p>
          <a:p>
            <a:pPr algn="l">
              <a:buFont typeface="Arial" panose="020B0604020202020204" pitchFamily="34" charset="0"/>
              <a:buChar char="•"/>
            </a:pPr>
            <a:r>
              <a:rPr lang="en-US" dirty="0">
                <a:solidFill>
                  <a:srgbClr val="1F1F1F"/>
                </a:solidFill>
                <a:latin typeface="Google Sans"/>
              </a:rPr>
              <a:t>Other(30%)</a:t>
            </a:r>
            <a:endParaRPr lang="en-US" b="0" i="0" dirty="0">
              <a:solidFill>
                <a:srgbClr val="1F1F1F"/>
              </a:solidFill>
              <a:effectLst/>
              <a:latin typeface="Google Sans"/>
            </a:endParaRPr>
          </a:p>
        </p:txBody>
      </p:sp>
      <p:cxnSp>
        <p:nvCxnSpPr>
          <p:cNvPr id="11" name="Straight Connector 10">
            <a:extLst>
              <a:ext uri="{FF2B5EF4-FFF2-40B4-BE49-F238E27FC236}">
                <a16:creationId xmlns:a16="http://schemas.microsoft.com/office/drawing/2014/main" id="{12119B08-2197-AE62-3B06-3C04360F003D}"/>
              </a:ext>
            </a:extLst>
          </p:cNvPr>
          <p:cNvCxnSpPr/>
          <p:nvPr/>
        </p:nvCxnSpPr>
        <p:spPr>
          <a:xfrm>
            <a:off x="6367244" y="142613"/>
            <a:ext cx="0" cy="66021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000" y="640823"/>
            <a:ext cx="3418659" cy="5583148"/>
          </a:xfrm>
        </p:spPr>
        <p:txBody>
          <a:bodyPr anchor="ctr">
            <a:normAutofit/>
          </a:bodyPr>
          <a:lstStyle/>
          <a:p>
            <a:r>
              <a:rPr lang="en-US" sz="5100" dirty="0"/>
              <a:t>Slide 5: Emerging Trends in the Job Market</a:t>
            </a:r>
          </a:p>
        </p:txBody>
      </p:sp>
      <p:sp>
        <p:nvSpPr>
          <p:cNvPr id="1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A9A17A"/>
          </a:solidFill>
          <a:ln w="34925">
            <a:solidFill>
              <a:srgbClr val="A9A17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5880A578-3139-EEA2-C802-0D2CA1F6FA72}"/>
              </a:ext>
            </a:extLst>
          </p:cNvPr>
          <p:cNvGraphicFramePr>
            <a:graphicFrameLocks noGrp="1"/>
          </p:cNvGraphicFramePr>
          <p:nvPr>
            <p:ph idx="1"/>
            <p:extLst>
              <p:ext uri="{D42A27DB-BD31-4B8C-83A1-F6EECF244321}">
                <p14:modId xmlns:p14="http://schemas.microsoft.com/office/powerpoint/2010/main" val="1559504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674991"/>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03039"/>
      </a:dk2>
      <a:lt2>
        <a:srgbClr val="E2E3E8"/>
      </a:lt2>
      <a:accent1>
        <a:srgbClr val="A9A17A"/>
      </a:accent1>
      <a:accent2>
        <a:srgbClr val="99A86B"/>
      </a:accent2>
      <a:accent3>
        <a:srgbClr val="8AAA7A"/>
      </a:accent3>
      <a:accent4>
        <a:srgbClr val="6FAF75"/>
      </a:accent4>
      <a:accent5>
        <a:srgbClr val="7AA992"/>
      </a:accent5>
      <a:accent6>
        <a:srgbClr val="6DABA6"/>
      </a:accent6>
      <a:hlink>
        <a:srgbClr val="6975AE"/>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70</TotalTime>
  <Words>2085</Words>
  <Application>Microsoft Office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Google Sans</vt:lpstr>
      <vt:lpstr>Modern Love</vt:lpstr>
      <vt:lpstr>Poppins</vt:lpstr>
      <vt:lpstr>The Hand</vt:lpstr>
      <vt:lpstr>SketchyVTI</vt:lpstr>
      <vt:lpstr>PowerPoint Presentation</vt:lpstr>
      <vt:lpstr>Slide 1: Introduction</vt:lpstr>
      <vt:lpstr>Slide 2: Overview of Kolkata Job Market</vt:lpstr>
      <vt:lpstr>Slide 3: Population Demographics</vt:lpstr>
      <vt:lpstr>Slide 4: Industry-wise Talent Distribution</vt:lpstr>
      <vt:lpstr>PowerPoint Presentation</vt:lpstr>
      <vt:lpstr>PowerPoint Presentation</vt:lpstr>
      <vt:lpstr>PowerPoint Presentation</vt:lpstr>
      <vt:lpstr>Slide 5: Emerging Trends in the Job Market</vt:lpstr>
      <vt:lpstr>PowerPoint Presentation</vt:lpstr>
      <vt:lpstr>PowerPoint Presentation</vt:lpstr>
      <vt:lpstr>Slide 6: Employment Opportunities</vt:lpstr>
      <vt:lpstr>PowerPoint Presentation</vt:lpstr>
      <vt:lpstr>PowerPoint Presentation</vt:lpstr>
      <vt:lpstr>Slide 7: Challenges and Opportunities</vt:lpstr>
      <vt:lpstr>PowerPoint Presentation</vt:lpstr>
      <vt:lpstr>Slide 8: Conclusion</vt:lpstr>
      <vt:lpstr>Slide 9: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Aishik Chatterjee</cp:lastModifiedBy>
  <cp:revision>24</cp:revision>
  <dcterms:created xsi:type="dcterms:W3CDTF">2023-11-13T00:43:43Z</dcterms:created>
  <dcterms:modified xsi:type="dcterms:W3CDTF">2023-11-13T01:55:03Z</dcterms:modified>
</cp:coreProperties>
</file>