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handoutMasterIdLst>
    <p:handoutMasterId r:id="rId22"/>
  </p:handoutMasterIdLst>
  <p:sldIdLst>
    <p:sldId id="256" r:id="rId2"/>
    <p:sldId id="257" r:id="rId3"/>
    <p:sldId id="258" r:id="rId4"/>
    <p:sldId id="269" r:id="rId5"/>
    <p:sldId id="270" r:id="rId6"/>
    <p:sldId id="259" r:id="rId7"/>
    <p:sldId id="260" r:id="rId8"/>
    <p:sldId id="261" r:id="rId9"/>
    <p:sldId id="262" r:id="rId10"/>
    <p:sldId id="263" r:id="rId11"/>
    <p:sldId id="264" r:id="rId12"/>
    <p:sldId id="265" r:id="rId13"/>
    <p:sldId id="266" r:id="rId14"/>
    <p:sldId id="267" r:id="rId15"/>
    <p:sldId id="268" r:id="rId16"/>
    <p:sldId id="272" r:id="rId17"/>
    <p:sldId id="271"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7EB715-9486-C3BB-DE4F-395CBF6C2A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DETAILED PROJECT REPORT (DPR)</a:t>
            </a:r>
          </a:p>
        </p:txBody>
      </p:sp>
      <p:sp>
        <p:nvSpPr>
          <p:cNvPr id="3" name="Date Placeholder 2">
            <a:extLst>
              <a:ext uri="{FF2B5EF4-FFF2-40B4-BE49-F238E27FC236}">
                <a16:creationId xmlns:a16="http://schemas.microsoft.com/office/drawing/2014/main" id="{6B68A820-D9EA-EEF4-62C5-24FA1E935D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2E6085-155C-440A-8C68-F57D2E626089}" type="datetimeFigureOut">
              <a:rPr lang="en-US" smtClean="0"/>
              <a:t>10/12/2023</a:t>
            </a:fld>
            <a:endParaRPr lang="en-US"/>
          </a:p>
        </p:txBody>
      </p:sp>
      <p:sp>
        <p:nvSpPr>
          <p:cNvPr id="4" name="Footer Placeholder 3">
            <a:extLst>
              <a:ext uri="{FF2B5EF4-FFF2-40B4-BE49-F238E27FC236}">
                <a16:creationId xmlns:a16="http://schemas.microsoft.com/office/drawing/2014/main" id="{D1A58C1B-F43B-2500-5B2A-4DBF8583EE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MUSHROOM CLASSIFICATION</a:t>
            </a:r>
          </a:p>
        </p:txBody>
      </p:sp>
      <p:sp>
        <p:nvSpPr>
          <p:cNvPr id="5" name="Slide Number Placeholder 4">
            <a:extLst>
              <a:ext uri="{FF2B5EF4-FFF2-40B4-BE49-F238E27FC236}">
                <a16:creationId xmlns:a16="http://schemas.microsoft.com/office/drawing/2014/main" id="{2383708C-6178-E4FA-C272-A777AEAD1F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D3BA2-E48B-42B9-89AF-7B7C71E13B94}" type="slidenum">
              <a:rPr lang="en-US" smtClean="0"/>
              <a:t>‹#›</a:t>
            </a:fld>
            <a:endParaRPr lang="en-US"/>
          </a:p>
        </p:txBody>
      </p:sp>
    </p:spTree>
    <p:extLst>
      <p:ext uri="{BB962C8B-B14F-4D97-AF65-F5344CB8AC3E}">
        <p14:creationId xmlns:p14="http://schemas.microsoft.com/office/powerpoint/2010/main" val="13907784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DETAILED PROJECT REPORT (DPR)</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5CB9A-7697-48C1-ADFD-3F73D67D8B7D}"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MUSHROOM CLASSIFICATION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15B3C-98C4-452F-9ACC-678335DEA471}" type="slidenum">
              <a:rPr lang="en-US" smtClean="0"/>
              <a:t>‹#›</a:t>
            </a:fld>
            <a:endParaRPr lang="en-US"/>
          </a:p>
        </p:txBody>
      </p:sp>
    </p:spTree>
    <p:extLst>
      <p:ext uri="{BB962C8B-B14F-4D97-AF65-F5344CB8AC3E}">
        <p14:creationId xmlns:p14="http://schemas.microsoft.com/office/powerpoint/2010/main" val="24580200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D6AECC-5075-477D-96CA-E74C4B42B1AC}"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57001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6CADF-9CD7-4D34-AA1C-3A65A534C829}"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0009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D8067-E393-4DE7-9FF7-D694F14A8EFA}"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1DA45-22E6-4AC8-8ED8-832429D03D0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788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9EFE12-6C3C-4457-AC0C-B8B3F5DE4219}" type="datetime1">
              <a:rPr lang="en-US" smtClean="0"/>
              <a:t>10/12/2023</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49535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75AE09-2F06-434D-BDF7-4350C2B67F09}" type="datetime1">
              <a:rPr lang="en-US" smtClean="0"/>
              <a:t>10/12/2023</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5089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7E4BFF-DFEC-4DB0-9B22-5B4E136CCEC1}" type="datetime1">
              <a:rPr lang="en-US" smtClean="0"/>
              <a:t>10/12/2023</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571230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4D68B-BEAF-4827-8499-CC39AF91EF6E}"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185112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064F4-EA5C-4B89-A0AB-E52D5C06D5E9}"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04434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ACCE2-2C9D-46CB-9FE1-CCCBAEC06793}"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86834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FE78E-A677-4202-B180-88653885527C}" type="datetime1">
              <a:rPr lang="en-US" smtClean="0"/>
              <a:t>10/12/2023</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09541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EC4BC-C131-44DB-A9E7-222332343057}" type="datetime1">
              <a:rPr lang="en-US" smtClean="0"/>
              <a:t>10/12/2023</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36539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8F351-E6D4-4102-AAFE-D280F3A0A61E}" type="datetime1">
              <a:rPr lang="en-US" smtClean="0"/>
              <a:t>10/12/2023</a:t>
            </a:fld>
            <a:endParaRPr lang="en-US"/>
          </a:p>
        </p:txBody>
      </p:sp>
      <p:sp>
        <p:nvSpPr>
          <p:cNvPr id="8" name="Footer Placeholder 7"/>
          <p:cNvSpPr>
            <a:spLocks noGrp="1"/>
          </p:cNvSpPr>
          <p:nvPr>
            <p:ph type="ftr" sz="quarter" idx="11"/>
          </p:nvPr>
        </p:nvSpPr>
        <p:spPr/>
        <p:txBody>
          <a:bodyPr/>
          <a:lstStyle/>
          <a:p>
            <a:r>
              <a:rPr lang="en-US"/>
              <a:t>MUSHROOM CLASSIFICATION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69683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F68EFE-9CAD-4A20-AEB6-DC4E2DF24FCF}" type="datetime1">
              <a:rPr lang="en-US" smtClean="0"/>
              <a:t>10/12/2023</a:t>
            </a:fld>
            <a:endParaRPr lang="en-US"/>
          </a:p>
        </p:txBody>
      </p:sp>
      <p:sp>
        <p:nvSpPr>
          <p:cNvPr id="4" name="Footer Placeholder 3"/>
          <p:cNvSpPr>
            <a:spLocks noGrp="1"/>
          </p:cNvSpPr>
          <p:nvPr>
            <p:ph type="ftr" sz="quarter" idx="11"/>
          </p:nvPr>
        </p:nvSpPr>
        <p:spPr/>
        <p:txBody>
          <a:bodyPr/>
          <a:lstStyle/>
          <a:p>
            <a:r>
              <a:rPr lang="en-US"/>
              <a:t>MUSHROOM CLASSIFICATION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82318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D510-D62A-485E-A88C-6595B248BEFF}" type="datetime1">
              <a:rPr lang="en-US" smtClean="0"/>
              <a:t>10/12/2023</a:t>
            </a:fld>
            <a:endParaRPr lang="en-US"/>
          </a:p>
        </p:txBody>
      </p:sp>
      <p:sp>
        <p:nvSpPr>
          <p:cNvPr id="3" name="Footer Placeholder 2"/>
          <p:cNvSpPr>
            <a:spLocks noGrp="1"/>
          </p:cNvSpPr>
          <p:nvPr>
            <p:ph type="ftr" sz="quarter" idx="11"/>
          </p:nvPr>
        </p:nvSpPr>
        <p:spPr/>
        <p:txBody>
          <a:bodyPr/>
          <a:lstStyle/>
          <a:p>
            <a:r>
              <a:rPr lang="en-US"/>
              <a:t>MUSHROOM CLASSIFICATION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45617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EAD53-6EBC-48B1-B8EC-2554273CEF49}" type="datetime1">
              <a:rPr lang="en-US" smtClean="0"/>
              <a:t>10/12/2023</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117997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4DED6-FD05-4FDD-91D0-896BE9331922}" type="datetime1">
              <a:rPr lang="en-US" smtClean="0"/>
              <a:t>10/12/2023</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7771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43E219-6D1E-4B24-95D2-B379AFCD27BC}" type="datetime1">
              <a:rPr lang="en-US" smtClean="0"/>
              <a:t>10/12/2023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MUSHROOM CLASSIFICATION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71DA45-22E6-4AC8-8ED8-832429D03D0F}" type="slidenum">
              <a:rPr lang="en-US" smtClean="0"/>
              <a:t>‹#›</a:t>
            </a:fld>
            <a:endParaRPr lang="en-US"/>
          </a:p>
        </p:txBody>
      </p:sp>
    </p:spTree>
    <p:extLst>
      <p:ext uri="{BB962C8B-B14F-4D97-AF65-F5344CB8AC3E}">
        <p14:creationId xmlns:p14="http://schemas.microsoft.com/office/powerpoint/2010/main" val="14261809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aishik1.pythonanywhere.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uciml/mushroom-classification"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D63F-0F31-3C80-283F-E9CE09E3E1E7}"/>
              </a:ext>
            </a:extLst>
          </p:cNvPr>
          <p:cNvSpPr>
            <a:spLocks noGrp="1"/>
          </p:cNvSpPr>
          <p:nvPr>
            <p:ph type="title"/>
          </p:nvPr>
        </p:nvSpPr>
        <p:spPr>
          <a:xfrm>
            <a:off x="2589211" y="1859071"/>
            <a:ext cx="8915399" cy="1468800"/>
          </a:xfrm>
        </p:spPr>
        <p:txBody>
          <a:bodyPr anchor="t">
            <a:normAutofit fontScale="90000"/>
          </a:bodyPr>
          <a:lstStyle/>
          <a:p>
            <a:pPr algn="ctr"/>
            <a:r>
              <a:rPr lang="en-US" sz="4000" dirty="0">
                <a:cs typeface="Calibri" panose="020F0502020204030204" pitchFamily="34" charset="0"/>
              </a:rPr>
              <a:t>MUSHROOM CLASSIFICATION</a:t>
            </a:r>
            <a:br>
              <a:rPr lang="en-US" sz="4000" dirty="0">
                <a:cs typeface="Calibri" panose="020F0502020204030204" pitchFamily="34" charset="0"/>
              </a:rPr>
            </a:br>
            <a:r>
              <a:rPr lang="en-US" sz="4000" dirty="0">
                <a:cs typeface="Calibri" panose="020F0502020204030204" pitchFamily="34" charset="0"/>
              </a:rPr>
              <a:t>DETAILED PROJECT REPORT (DPR)</a:t>
            </a:r>
            <a:br>
              <a:rPr lang="en-US" sz="4000" dirty="0"/>
            </a:br>
            <a:endParaRPr lang="en-US" sz="4000" dirty="0"/>
          </a:p>
        </p:txBody>
      </p:sp>
      <p:sp>
        <p:nvSpPr>
          <p:cNvPr id="3" name="Text Placeholder 2">
            <a:extLst>
              <a:ext uri="{FF2B5EF4-FFF2-40B4-BE49-F238E27FC236}">
                <a16:creationId xmlns:a16="http://schemas.microsoft.com/office/drawing/2014/main" id="{815C20EC-139A-BA54-C820-CE36027AC292}"/>
              </a:ext>
            </a:extLst>
          </p:cNvPr>
          <p:cNvSpPr>
            <a:spLocks noGrp="1"/>
          </p:cNvSpPr>
          <p:nvPr>
            <p:ph type="body" idx="1"/>
          </p:nvPr>
        </p:nvSpPr>
        <p:spPr/>
        <p:txBody>
          <a:bodyPr anchor="ctr"/>
          <a:lstStyle/>
          <a:p>
            <a:pPr algn="ctr"/>
            <a:r>
              <a:rPr lang="en-US" dirty="0">
                <a:latin typeface="+mj-lt"/>
              </a:rPr>
              <a:t>AUTHOR : Aishik Chatterjee</a:t>
            </a:r>
          </a:p>
        </p:txBody>
      </p:sp>
    </p:spTree>
    <p:extLst>
      <p:ext uri="{BB962C8B-B14F-4D97-AF65-F5344CB8AC3E}">
        <p14:creationId xmlns:p14="http://schemas.microsoft.com/office/powerpoint/2010/main" val="59392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DCFE-D5E6-ADAE-3DFF-2EEFA67D070C}"/>
              </a:ext>
            </a:extLst>
          </p:cNvPr>
          <p:cNvSpPr>
            <a:spLocks noGrp="1"/>
          </p:cNvSpPr>
          <p:nvPr>
            <p:ph type="title"/>
          </p:nvPr>
        </p:nvSpPr>
        <p:spPr>
          <a:xfrm>
            <a:off x="2518279" y="0"/>
            <a:ext cx="8911687" cy="1280890"/>
          </a:xfrm>
        </p:spPr>
        <p:txBody>
          <a:bodyPr anchor="ctr">
            <a:normAutofit/>
          </a:bodyPr>
          <a:lstStyle/>
          <a:p>
            <a:pPr algn="ctr"/>
            <a:r>
              <a:rPr lang="en-US" sz="3200" dirty="0"/>
              <a:t>Data Visualization (continued..)</a:t>
            </a:r>
          </a:p>
        </p:txBody>
      </p:sp>
      <p:pic>
        <p:nvPicPr>
          <p:cNvPr id="10" name="Picture 9" descr="A graph of different colored squares&#10;&#10;Description automatically generated">
            <a:extLst>
              <a:ext uri="{FF2B5EF4-FFF2-40B4-BE49-F238E27FC236}">
                <a16:creationId xmlns:a16="http://schemas.microsoft.com/office/drawing/2014/main" id="{28D56301-3AAF-B5DC-CDBF-192197FC2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 y="1167769"/>
            <a:ext cx="11184294" cy="3181450"/>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600D4379-65BD-D0FA-BEAF-841A0A59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388" y="4349219"/>
            <a:ext cx="9084906" cy="2508782"/>
          </a:xfrm>
          <a:prstGeom prst="rect">
            <a:avLst/>
          </a:prstGeom>
        </p:spPr>
      </p:pic>
    </p:spTree>
    <p:extLst>
      <p:ext uri="{BB962C8B-B14F-4D97-AF65-F5344CB8AC3E}">
        <p14:creationId xmlns:p14="http://schemas.microsoft.com/office/powerpoint/2010/main" val="248365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5AB4-26A8-BF1B-A4D0-D6B91DEF0F22}"/>
              </a:ext>
            </a:extLst>
          </p:cNvPr>
          <p:cNvSpPr>
            <a:spLocks noGrp="1"/>
          </p:cNvSpPr>
          <p:nvPr>
            <p:ph type="title"/>
          </p:nvPr>
        </p:nvSpPr>
        <p:spPr/>
        <p:txBody>
          <a:bodyPr anchor="ctr">
            <a:normAutofit/>
          </a:bodyPr>
          <a:lstStyle/>
          <a:p>
            <a:pPr algn="ctr"/>
            <a:r>
              <a:rPr lang="en-US" sz="3200" dirty="0"/>
              <a:t>Data Visualization (continued..)</a:t>
            </a:r>
          </a:p>
        </p:txBody>
      </p:sp>
      <p:pic>
        <p:nvPicPr>
          <p:cNvPr id="10" name="Picture 9" descr="A graph with different colored bars&#10;&#10;Description automatically generated with medium confidence">
            <a:extLst>
              <a:ext uri="{FF2B5EF4-FFF2-40B4-BE49-F238E27FC236}">
                <a16:creationId xmlns:a16="http://schemas.microsoft.com/office/drawing/2014/main" id="{21791029-64F0-D114-3315-8DC1A65FA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66" y="1628273"/>
            <a:ext cx="11622833" cy="3601453"/>
          </a:xfrm>
          <a:prstGeom prst="rect">
            <a:avLst/>
          </a:prstGeom>
        </p:spPr>
      </p:pic>
    </p:spTree>
    <p:extLst>
      <p:ext uri="{BB962C8B-B14F-4D97-AF65-F5344CB8AC3E}">
        <p14:creationId xmlns:p14="http://schemas.microsoft.com/office/powerpoint/2010/main" val="269304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7EFF-5745-C2BD-570C-4440EC76AC06}"/>
              </a:ext>
            </a:extLst>
          </p:cNvPr>
          <p:cNvSpPr>
            <a:spLocks noGrp="1"/>
          </p:cNvSpPr>
          <p:nvPr>
            <p:ph type="title"/>
          </p:nvPr>
        </p:nvSpPr>
        <p:spPr/>
        <p:txBody>
          <a:bodyPr anchor="ctr">
            <a:normAutofit/>
          </a:bodyPr>
          <a:lstStyle/>
          <a:p>
            <a:pPr algn="ctr"/>
            <a:r>
              <a:rPr lang="en-US" sz="3200" dirty="0"/>
              <a:t>Data Visualization (continued..)</a:t>
            </a:r>
          </a:p>
        </p:txBody>
      </p:sp>
      <p:pic>
        <p:nvPicPr>
          <p:cNvPr id="10" name="Picture 9" descr="A graph with different colored squares&#10;&#10;Description automatically generated with medium confidence">
            <a:extLst>
              <a:ext uri="{FF2B5EF4-FFF2-40B4-BE49-F238E27FC236}">
                <a16:creationId xmlns:a16="http://schemas.microsoft.com/office/drawing/2014/main" id="{47DE264D-DE3D-EE19-92DA-5EE1378F5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1625000"/>
            <a:ext cx="11912082" cy="3608000"/>
          </a:xfrm>
          <a:prstGeom prst="rect">
            <a:avLst/>
          </a:prstGeom>
        </p:spPr>
      </p:pic>
    </p:spTree>
    <p:extLst>
      <p:ext uri="{BB962C8B-B14F-4D97-AF65-F5344CB8AC3E}">
        <p14:creationId xmlns:p14="http://schemas.microsoft.com/office/powerpoint/2010/main" val="186661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88F6-2C48-CB65-EBD8-538EC8C1867E}"/>
              </a:ext>
            </a:extLst>
          </p:cNvPr>
          <p:cNvSpPr>
            <a:spLocks noGrp="1"/>
          </p:cNvSpPr>
          <p:nvPr>
            <p:ph type="title"/>
          </p:nvPr>
        </p:nvSpPr>
        <p:spPr/>
        <p:txBody>
          <a:bodyPr anchor="ctr">
            <a:normAutofit/>
          </a:bodyPr>
          <a:lstStyle/>
          <a:p>
            <a:pPr algn="ctr"/>
            <a:r>
              <a:rPr lang="en-US" sz="3200" dirty="0"/>
              <a:t>Data Visualization (continued..)</a:t>
            </a:r>
          </a:p>
        </p:txBody>
      </p:sp>
      <p:pic>
        <p:nvPicPr>
          <p:cNvPr id="10" name="Picture 9" descr="A graph of a bar chart&#10;&#10;Description automatically generated with medium confidence">
            <a:extLst>
              <a:ext uri="{FF2B5EF4-FFF2-40B4-BE49-F238E27FC236}">
                <a16:creationId xmlns:a16="http://schemas.microsoft.com/office/drawing/2014/main" id="{05D36F42-3BEA-0675-194B-E8B3E082E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6" y="1604210"/>
            <a:ext cx="11812555" cy="3649579"/>
          </a:xfrm>
          <a:prstGeom prst="rect">
            <a:avLst/>
          </a:prstGeom>
        </p:spPr>
      </p:pic>
    </p:spTree>
    <p:extLst>
      <p:ext uri="{BB962C8B-B14F-4D97-AF65-F5344CB8AC3E}">
        <p14:creationId xmlns:p14="http://schemas.microsoft.com/office/powerpoint/2010/main" val="276114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A506-9C96-66AA-8E81-7D8CEF0E1AC0}"/>
              </a:ext>
            </a:extLst>
          </p:cNvPr>
          <p:cNvSpPr>
            <a:spLocks noGrp="1"/>
          </p:cNvSpPr>
          <p:nvPr>
            <p:ph type="title"/>
          </p:nvPr>
        </p:nvSpPr>
        <p:spPr/>
        <p:txBody>
          <a:bodyPr anchor="ctr">
            <a:normAutofit/>
          </a:bodyPr>
          <a:lstStyle/>
          <a:p>
            <a:pPr algn="ctr"/>
            <a:r>
              <a:rPr lang="en-US" sz="3200" dirty="0"/>
              <a:t>Data Visualization (continued..)</a:t>
            </a:r>
          </a:p>
        </p:txBody>
      </p:sp>
      <p:pic>
        <p:nvPicPr>
          <p:cNvPr id="10" name="Picture 9" descr="A graph with a red and blue square&#10;&#10;Description automatically generated">
            <a:extLst>
              <a:ext uri="{FF2B5EF4-FFF2-40B4-BE49-F238E27FC236}">
                <a16:creationId xmlns:a16="http://schemas.microsoft.com/office/drawing/2014/main" id="{3506E7D5-03D1-C213-D908-4D527BDF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1601000"/>
            <a:ext cx="11728580" cy="3656000"/>
          </a:xfrm>
          <a:prstGeom prst="rect">
            <a:avLst/>
          </a:prstGeom>
        </p:spPr>
      </p:pic>
    </p:spTree>
    <p:extLst>
      <p:ext uri="{BB962C8B-B14F-4D97-AF65-F5344CB8AC3E}">
        <p14:creationId xmlns:p14="http://schemas.microsoft.com/office/powerpoint/2010/main" val="130351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915-CA1C-F1E9-0EE5-C229BBD5840D}"/>
              </a:ext>
            </a:extLst>
          </p:cNvPr>
          <p:cNvSpPr>
            <a:spLocks noGrp="1"/>
          </p:cNvSpPr>
          <p:nvPr>
            <p:ph type="title"/>
          </p:nvPr>
        </p:nvSpPr>
        <p:spPr/>
        <p:txBody>
          <a:bodyPr anchor="ctr">
            <a:normAutofit/>
          </a:bodyPr>
          <a:lstStyle/>
          <a:p>
            <a:pPr algn="ctr"/>
            <a:r>
              <a:rPr lang="en-US" sz="3200" dirty="0"/>
              <a:t>Architecture Description (continued..)</a:t>
            </a:r>
          </a:p>
        </p:txBody>
      </p:sp>
      <p:sp>
        <p:nvSpPr>
          <p:cNvPr id="3" name="Content Placeholder 2">
            <a:extLst>
              <a:ext uri="{FF2B5EF4-FFF2-40B4-BE49-F238E27FC236}">
                <a16:creationId xmlns:a16="http://schemas.microsoft.com/office/drawing/2014/main" id="{4C644826-5F50-D5E4-1F92-332BD8D28D42}"/>
              </a:ext>
            </a:extLst>
          </p:cNvPr>
          <p:cNvSpPr>
            <a:spLocks noGrp="1"/>
          </p:cNvSpPr>
          <p:nvPr>
            <p:ph sz="half" idx="1"/>
          </p:nvPr>
        </p:nvSpPr>
        <p:spPr/>
        <p:txBody>
          <a:bodyPr>
            <a:normAutofit/>
          </a:bodyPr>
          <a:lstStyle/>
          <a:p>
            <a:r>
              <a:rPr lang="en-US" sz="1600" dirty="0"/>
              <a:t>Data Preprocessing</a:t>
            </a:r>
          </a:p>
          <a:p>
            <a:r>
              <a:rPr lang="en-US" sz="1300" dirty="0"/>
              <a:t>In this step, first we have dropped the column 'veil-type' as it has only one value throughout the data. So, it won't give us much information regarding the class of the mushroom. Next, we mapped our target column to 0 (poisonous) &amp; 1 (edible) values. We used Label Encoder to convert categorical values to numerical then we scaled our data to bring them to same class. </a:t>
            </a:r>
          </a:p>
          <a:p>
            <a:r>
              <a:rPr lang="en-US" sz="1600" dirty="0"/>
              <a:t>Feature Selection</a:t>
            </a:r>
          </a:p>
          <a:p>
            <a:r>
              <a:rPr lang="en-US" sz="1300" dirty="0"/>
              <a:t>After splitting the data into train and test set, we use Decision Tree Classifier to identify the best features for our model . </a:t>
            </a:r>
          </a:p>
        </p:txBody>
      </p:sp>
      <p:sp>
        <p:nvSpPr>
          <p:cNvPr id="4" name="Content Placeholder 3">
            <a:extLst>
              <a:ext uri="{FF2B5EF4-FFF2-40B4-BE49-F238E27FC236}">
                <a16:creationId xmlns:a16="http://schemas.microsoft.com/office/drawing/2014/main" id="{91408399-1417-2101-270E-47948309873B}"/>
              </a:ext>
            </a:extLst>
          </p:cNvPr>
          <p:cNvSpPr>
            <a:spLocks noGrp="1"/>
          </p:cNvSpPr>
          <p:nvPr>
            <p:ph sz="half" idx="2"/>
          </p:nvPr>
        </p:nvSpPr>
        <p:spPr/>
        <p:txBody>
          <a:bodyPr>
            <a:normAutofit/>
          </a:bodyPr>
          <a:lstStyle/>
          <a:p>
            <a:r>
              <a:rPr lang="en-US" sz="1600" dirty="0"/>
              <a:t>Model Training &amp; Evaluation</a:t>
            </a:r>
          </a:p>
          <a:p>
            <a:r>
              <a:rPr lang="en-US" sz="1300" dirty="0"/>
              <a:t>We used Decision Tree Classifier  as a model for model training it was very fast compared to the other models and it produced 100% accuracy on train data as well as on test data which is a very good for our project.</a:t>
            </a:r>
          </a:p>
          <a:p>
            <a:r>
              <a:rPr lang="en-US" sz="1600" dirty="0"/>
              <a:t>Model Deployment</a:t>
            </a:r>
          </a:p>
          <a:p>
            <a:r>
              <a:rPr lang="en-US" sz="1300" dirty="0"/>
              <a:t>We created a webpage using HTML and CSS. We created a Flask web app and first tested in on our local machine. Then we deployed our model using </a:t>
            </a:r>
            <a:r>
              <a:rPr lang="en-US" sz="1300" dirty="0" err="1"/>
              <a:t>PythonAnyware</a:t>
            </a:r>
            <a:r>
              <a:rPr lang="en-US" sz="1300" dirty="0"/>
              <a:t>. We used different combination of input and predicted the output, and the results were accurate. The app was working fine and there were no issues found</a:t>
            </a:r>
          </a:p>
        </p:txBody>
      </p:sp>
    </p:spTree>
    <p:extLst>
      <p:ext uri="{BB962C8B-B14F-4D97-AF65-F5344CB8AC3E}">
        <p14:creationId xmlns:p14="http://schemas.microsoft.com/office/powerpoint/2010/main" val="348893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07B7-063F-9582-F7DC-20A6D9D77473}"/>
              </a:ext>
            </a:extLst>
          </p:cNvPr>
          <p:cNvSpPr>
            <a:spLocks noGrp="1"/>
          </p:cNvSpPr>
          <p:nvPr>
            <p:ph type="title"/>
          </p:nvPr>
        </p:nvSpPr>
        <p:spPr>
          <a:xfrm>
            <a:off x="2495904" y="298579"/>
            <a:ext cx="8915399" cy="827268"/>
          </a:xfrm>
        </p:spPr>
        <p:txBody>
          <a:bodyPr anchor="ctr">
            <a:normAutofit/>
          </a:bodyPr>
          <a:lstStyle/>
          <a:p>
            <a:pPr algn="ctr"/>
            <a:r>
              <a:rPr lang="en-US" sz="3200" dirty="0"/>
              <a:t>Web Interface</a:t>
            </a:r>
          </a:p>
        </p:txBody>
      </p:sp>
      <p:sp>
        <p:nvSpPr>
          <p:cNvPr id="3" name="Text Placeholder 2">
            <a:extLst>
              <a:ext uri="{FF2B5EF4-FFF2-40B4-BE49-F238E27FC236}">
                <a16:creationId xmlns:a16="http://schemas.microsoft.com/office/drawing/2014/main" id="{7EAF771D-C04B-907C-AB8E-49B6C656A710}"/>
              </a:ext>
            </a:extLst>
          </p:cNvPr>
          <p:cNvSpPr>
            <a:spLocks noGrp="1"/>
          </p:cNvSpPr>
          <p:nvPr>
            <p:ph type="body" idx="1"/>
          </p:nvPr>
        </p:nvSpPr>
        <p:spPr>
          <a:xfrm>
            <a:off x="2495904" y="1121252"/>
            <a:ext cx="8915399" cy="500696"/>
          </a:xfrm>
        </p:spPr>
        <p:txBody>
          <a:bodyPr anchor="ctr">
            <a:normAutofit/>
          </a:bodyPr>
          <a:lstStyle/>
          <a:p>
            <a:pPr algn="ctr"/>
            <a:r>
              <a:rPr lang="en-US" sz="1800" dirty="0"/>
              <a:t>App Link : </a:t>
            </a:r>
            <a:r>
              <a:rPr lang="en-US" sz="1800" dirty="0">
                <a:hlinkClick r:id="rId2"/>
              </a:rPr>
              <a:t>https://aishik1.pythonanywhere.com/</a:t>
            </a:r>
            <a:endParaRPr lang="en-US" sz="1800" dirty="0"/>
          </a:p>
        </p:txBody>
      </p:sp>
    </p:spTree>
    <p:extLst>
      <p:ext uri="{BB962C8B-B14F-4D97-AF65-F5344CB8AC3E}">
        <p14:creationId xmlns:p14="http://schemas.microsoft.com/office/powerpoint/2010/main" val="346934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86C8-652E-1113-24AA-74645B8AEC4B}"/>
              </a:ext>
            </a:extLst>
          </p:cNvPr>
          <p:cNvSpPr>
            <a:spLocks noGrp="1"/>
          </p:cNvSpPr>
          <p:nvPr>
            <p:ph type="title"/>
          </p:nvPr>
        </p:nvSpPr>
        <p:spPr/>
        <p:txBody>
          <a:bodyPr anchor="ctr">
            <a:normAutofit/>
          </a:bodyPr>
          <a:lstStyle/>
          <a:p>
            <a:pPr algn="ctr"/>
            <a:r>
              <a:rPr lang="en-US" sz="3200" dirty="0"/>
              <a:t>Test Cases</a:t>
            </a:r>
          </a:p>
        </p:txBody>
      </p:sp>
      <p:sp>
        <p:nvSpPr>
          <p:cNvPr id="3" name="Text Placeholder 2">
            <a:extLst>
              <a:ext uri="{FF2B5EF4-FFF2-40B4-BE49-F238E27FC236}">
                <a16:creationId xmlns:a16="http://schemas.microsoft.com/office/drawing/2014/main" id="{60F7E8D6-5011-6145-CCF5-99D30D6565E4}"/>
              </a:ext>
            </a:extLst>
          </p:cNvPr>
          <p:cNvSpPr>
            <a:spLocks noGrp="1"/>
          </p:cNvSpPr>
          <p:nvPr>
            <p:ph type="body" idx="1"/>
          </p:nvPr>
        </p:nvSpPr>
        <p:spPr/>
        <p:txBody>
          <a:bodyPr anchor="ctr"/>
          <a:lstStyle/>
          <a:p>
            <a:pPr algn="ctr"/>
            <a:r>
              <a:rPr lang="en-US" sz="1800" dirty="0"/>
              <a:t>Poisonous Mushroom</a:t>
            </a:r>
          </a:p>
        </p:txBody>
      </p:sp>
      <p:sp>
        <p:nvSpPr>
          <p:cNvPr id="5" name="Text Placeholder 4">
            <a:extLst>
              <a:ext uri="{FF2B5EF4-FFF2-40B4-BE49-F238E27FC236}">
                <a16:creationId xmlns:a16="http://schemas.microsoft.com/office/drawing/2014/main" id="{55A64754-04BA-DC6E-4A32-6C54D75619CE}"/>
              </a:ext>
            </a:extLst>
          </p:cNvPr>
          <p:cNvSpPr>
            <a:spLocks noGrp="1"/>
          </p:cNvSpPr>
          <p:nvPr>
            <p:ph type="body" sz="quarter" idx="3"/>
          </p:nvPr>
        </p:nvSpPr>
        <p:spPr/>
        <p:txBody>
          <a:bodyPr anchor="ctr"/>
          <a:lstStyle/>
          <a:p>
            <a:pPr algn="ctr"/>
            <a:r>
              <a:rPr lang="en-US" sz="1800" dirty="0"/>
              <a:t>Predicted Output</a:t>
            </a:r>
          </a:p>
        </p:txBody>
      </p:sp>
      <p:pic>
        <p:nvPicPr>
          <p:cNvPr id="10" name="Content Placeholder 9" descr="A screenshot of a computer&#10;&#10;Description automatically generated">
            <a:extLst>
              <a:ext uri="{FF2B5EF4-FFF2-40B4-BE49-F238E27FC236}">
                <a16:creationId xmlns:a16="http://schemas.microsoft.com/office/drawing/2014/main" id="{44CE763C-5FDD-F8B5-BD81-54E1BCB2D48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67563" y="3132956"/>
            <a:ext cx="4338637" cy="2179588"/>
          </a:xfrm>
        </p:spPr>
      </p:pic>
      <p:pic>
        <p:nvPicPr>
          <p:cNvPr id="7" name="Content Placeholder 6" descr="A screenshot of a computer&#10;&#10;Description automatically generated">
            <a:extLst>
              <a:ext uri="{FF2B5EF4-FFF2-40B4-BE49-F238E27FC236}">
                <a16:creationId xmlns:a16="http://schemas.microsoft.com/office/drawing/2014/main" id="{B725FAC9-C05F-121A-07B4-61A55DB7CE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89213" y="3146869"/>
            <a:ext cx="4343400" cy="2158112"/>
          </a:xfrm>
        </p:spPr>
      </p:pic>
    </p:spTree>
    <p:extLst>
      <p:ext uri="{BB962C8B-B14F-4D97-AF65-F5344CB8AC3E}">
        <p14:creationId xmlns:p14="http://schemas.microsoft.com/office/powerpoint/2010/main" val="419210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F9261BA-1A79-9625-CD2A-9A2642E7916F}"/>
              </a:ext>
            </a:extLst>
          </p:cNvPr>
          <p:cNvSpPr txBox="1"/>
          <p:nvPr/>
        </p:nvSpPr>
        <p:spPr>
          <a:xfrm>
            <a:off x="2971800" y="1361710"/>
            <a:ext cx="9220200" cy="4524315"/>
          </a:xfrm>
          <a:prstGeom prst="rect">
            <a:avLst/>
          </a:prstGeom>
          <a:noFill/>
        </p:spPr>
        <p:txBody>
          <a:bodyPr wrap="square">
            <a:spAutoFit/>
          </a:bodyPr>
          <a:lstStyle/>
          <a:p>
            <a:r>
              <a:rPr lang="en-US" sz="2400" b="1" dirty="0">
                <a:effectLst/>
                <a:latin typeface="Consolas" panose="020B0609020204030204" pitchFamily="49" charset="0"/>
              </a:rPr>
              <a:t> Summary :</a:t>
            </a:r>
            <a:endParaRPr lang="en-US" sz="2400" b="0" dirty="0">
              <a:effectLst/>
              <a:latin typeface="Consolas" panose="020B0609020204030204" pitchFamily="49" charset="0"/>
            </a:endParaRPr>
          </a:p>
          <a:p>
            <a:br>
              <a:rPr lang="en-US" sz="1100" b="0" dirty="0">
                <a:effectLst/>
                <a:latin typeface="Consolas" panose="020B0609020204030204" pitchFamily="49" charset="0"/>
              </a:rPr>
            </a:br>
            <a:r>
              <a:rPr lang="en-US" sz="1100" b="0" dirty="0">
                <a:effectLst/>
                <a:latin typeface="Consolas" panose="020B0609020204030204" pitchFamily="49" charset="0"/>
              </a:rPr>
              <a:t>* Data authentication: The source of data is iNeuron.ai .The data is good for analysis</a:t>
            </a:r>
          </a:p>
          <a:p>
            <a:r>
              <a:rPr lang="en-US" sz="1100" b="0" dirty="0">
                <a:effectLst/>
                <a:latin typeface="Consolas" panose="020B0609020204030204" pitchFamily="49" charset="0"/>
              </a:rPr>
              <a:t>* Data bias : After analyzing data it looks like data is not bias .</a:t>
            </a:r>
          </a:p>
          <a:p>
            <a:r>
              <a:rPr lang="en-US" sz="1100" b="0" dirty="0">
                <a:effectLst/>
                <a:latin typeface="Consolas" panose="020B0609020204030204" pitchFamily="49" charset="0"/>
              </a:rPr>
              <a:t>1. The target column has 2 class type one is 'poisonous' which has 3916 counts and second is 'edible' which has 4208 counts, so we have nearly equal counts for poisonous and edible classes in our data. Hence we can say that our data is balanced.</a:t>
            </a:r>
          </a:p>
          <a:p>
            <a:r>
              <a:rPr lang="en-US" sz="1100" b="0" dirty="0">
                <a:effectLst/>
                <a:latin typeface="Consolas" panose="020B0609020204030204" pitchFamily="49" charset="0"/>
              </a:rPr>
              <a:t>2. There are 4 types of cap-surface in a mushroom and also it suggests that 'edible' mushrooms do not have 'cap-surface' : 'g : grooves' according to our data.</a:t>
            </a:r>
          </a:p>
          <a:p>
            <a:r>
              <a:rPr lang="en-US" sz="1100" b="0" dirty="0">
                <a:effectLst/>
                <a:latin typeface="Consolas" panose="020B0609020204030204" pitchFamily="49" charset="0"/>
              </a:rPr>
              <a:t>3. 51.8 % Mushrooms are Edible.</a:t>
            </a:r>
          </a:p>
          <a:p>
            <a:r>
              <a:rPr lang="en-US" sz="1100" b="0" dirty="0">
                <a:effectLst/>
                <a:latin typeface="Consolas" panose="020B0609020204030204" pitchFamily="49" charset="0"/>
              </a:rPr>
              <a:t>4. Some people think that all blue bruising mushrooms are safe to eat or are hallucinogenic. The bolete rule above proves that is not true. This myth is an example of why identifying mushrooms through bruising alone is a bad idea.(source google = 'https://www.mushroom-appreciation.com/identifying-mushrooms.html#:~:text=The%20spores%20and%20stem%20turn,alone%20is%20a%20bad%20idea!')</a:t>
            </a:r>
          </a:p>
          <a:p>
            <a:r>
              <a:rPr lang="en-US" sz="1100" b="0" dirty="0">
                <a:effectLst/>
                <a:latin typeface="Consolas" panose="020B0609020204030204" pitchFamily="49" charset="0"/>
              </a:rPr>
              <a:t>5. 3528 mushrooms doesn't have odor</a:t>
            </a:r>
          </a:p>
          <a:p>
            <a:r>
              <a:rPr lang="en-US" sz="1100" b="0" dirty="0">
                <a:effectLst/>
                <a:latin typeface="Consolas" panose="020B0609020204030204" pitchFamily="49" charset="0"/>
              </a:rPr>
              <a:t>6. cap-shape sunken mushrooms in this dataset is not poisonous in nature where conical is poisonous in nature . other are mixed.</a:t>
            </a:r>
          </a:p>
          <a:p>
            <a:r>
              <a:rPr lang="en-US" sz="1100" b="0" dirty="0">
                <a:effectLst/>
                <a:latin typeface="Consolas" panose="020B0609020204030204" pitchFamily="49" charset="0"/>
              </a:rPr>
              <a:t>7. Mushrooms with out Bruises have higher chance of being poisonous while with bruises have lower chance being poisonous.</a:t>
            </a:r>
          </a:p>
          <a:p>
            <a:r>
              <a:rPr lang="en-US" sz="1100" b="0" dirty="0">
                <a:effectLst/>
                <a:latin typeface="Consolas" panose="020B0609020204030204" pitchFamily="49" charset="0"/>
              </a:rPr>
              <a:t>8. mushrooms with almond and anise is edible and no odor is high chance bring edible . Other odor is not recommended for eating</a:t>
            </a:r>
          </a:p>
          <a:p>
            <a:r>
              <a:rPr lang="en-US" sz="1100" b="0" dirty="0">
                <a:effectLst/>
                <a:latin typeface="Consolas" panose="020B0609020204030204" pitchFamily="49" charset="0"/>
              </a:rPr>
              <a:t>9. abundant and numerous population class are edible according to this data where other are mixed .</a:t>
            </a:r>
          </a:p>
          <a:p>
            <a:r>
              <a:rPr lang="en-US" sz="1100" b="0" dirty="0">
                <a:effectLst/>
                <a:latin typeface="Consolas" panose="020B0609020204030204" pitchFamily="49" charset="0"/>
              </a:rPr>
              <a:t>10.The 'poisonous' mushrooms do not have Habitat Type as Waste according to this data.</a:t>
            </a:r>
          </a:p>
          <a:p>
            <a:r>
              <a:rPr lang="en-US" sz="1100" b="0" dirty="0">
                <a:effectLst/>
                <a:latin typeface="Consolas" panose="020B0609020204030204" pitchFamily="49" charset="0"/>
              </a:rPr>
              <a:t>10. stalk color </a:t>
            </a:r>
            <a:r>
              <a:rPr lang="en-US" sz="1100" b="0" dirty="0" err="1">
                <a:effectLst/>
                <a:latin typeface="Consolas" panose="020B0609020204030204" pitchFamily="49" charset="0"/>
              </a:rPr>
              <a:t>Gray,Orange,Red</a:t>
            </a:r>
            <a:r>
              <a:rPr lang="en-US" sz="1100" b="0" dirty="0">
                <a:effectLst/>
                <a:latin typeface="Consolas" panose="020B0609020204030204" pitchFamily="49" charset="0"/>
              </a:rPr>
              <a:t> are completely edible and </a:t>
            </a:r>
            <a:r>
              <a:rPr lang="en-US" sz="1100" b="0" dirty="0" err="1">
                <a:effectLst/>
                <a:latin typeface="Consolas" panose="020B0609020204030204" pitchFamily="49" charset="0"/>
              </a:rPr>
              <a:t>buff,cinnamon,yellow</a:t>
            </a:r>
            <a:r>
              <a:rPr lang="en-US" sz="1100" b="0" dirty="0">
                <a:effectLst/>
                <a:latin typeface="Consolas" panose="020B0609020204030204" pitchFamily="49" charset="0"/>
              </a:rPr>
              <a:t> are poisonous . brown have higher chance of being poisonous .</a:t>
            </a:r>
          </a:p>
        </p:txBody>
      </p:sp>
    </p:spTree>
    <p:extLst>
      <p:ext uri="{BB962C8B-B14F-4D97-AF65-F5344CB8AC3E}">
        <p14:creationId xmlns:p14="http://schemas.microsoft.com/office/powerpoint/2010/main" val="9968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85BA-7EC4-1AF0-71C1-C0FA1676DE89}"/>
              </a:ext>
            </a:extLst>
          </p:cNvPr>
          <p:cNvSpPr>
            <a:spLocks noGrp="1"/>
          </p:cNvSpPr>
          <p:nvPr>
            <p:ph type="title"/>
          </p:nvPr>
        </p:nvSpPr>
        <p:spPr/>
        <p:txBody>
          <a:bodyPr anchor="ctr">
            <a:normAutofit/>
          </a:bodyPr>
          <a:lstStyle/>
          <a:p>
            <a:pPr algn="ctr"/>
            <a:r>
              <a:rPr lang="en-US" sz="3200" dirty="0"/>
              <a:t>Q &amp; A</a:t>
            </a:r>
          </a:p>
        </p:txBody>
      </p:sp>
      <p:sp>
        <p:nvSpPr>
          <p:cNvPr id="3" name="Content Placeholder 2">
            <a:extLst>
              <a:ext uri="{FF2B5EF4-FFF2-40B4-BE49-F238E27FC236}">
                <a16:creationId xmlns:a16="http://schemas.microsoft.com/office/drawing/2014/main" id="{D500E904-1DCF-B6F1-028B-0203A7A3D6C5}"/>
              </a:ext>
            </a:extLst>
          </p:cNvPr>
          <p:cNvSpPr>
            <a:spLocks noGrp="1"/>
          </p:cNvSpPr>
          <p:nvPr>
            <p:ph idx="1"/>
          </p:nvPr>
        </p:nvSpPr>
        <p:spPr/>
        <p:txBody>
          <a:bodyPr>
            <a:normAutofit lnSpcReduction="10000"/>
          </a:bodyPr>
          <a:lstStyle/>
          <a:p>
            <a:r>
              <a:rPr lang="en-US" dirty="0"/>
              <a:t>What was the type of data ?</a:t>
            </a:r>
          </a:p>
          <a:p>
            <a:r>
              <a:rPr lang="en-US" sz="1200" dirty="0"/>
              <a:t>The data was of categorical type.</a:t>
            </a:r>
          </a:p>
          <a:p>
            <a:r>
              <a:rPr lang="en-US" dirty="0"/>
              <a:t>What is the complete flow of this project ?</a:t>
            </a:r>
          </a:p>
          <a:p>
            <a:r>
              <a:rPr lang="en-US" sz="1300" dirty="0"/>
              <a:t>Please refer to Architecture and it’s description.</a:t>
            </a:r>
          </a:p>
          <a:p>
            <a:r>
              <a:rPr lang="en-US" dirty="0"/>
              <a:t>How many features were used during deployment ?</a:t>
            </a:r>
          </a:p>
          <a:p>
            <a:r>
              <a:rPr lang="en-US" sz="1300" dirty="0"/>
              <a:t>We used only 12 features out of 21 to predict our output.</a:t>
            </a:r>
          </a:p>
          <a:p>
            <a:r>
              <a:rPr lang="en-US" dirty="0"/>
              <a:t>Which cloud platform was used for deployment ?</a:t>
            </a:r>
          </a:p>
          <a:p>
            <a:r>
              <a:rPr lang="en-US" sz="1300" dirty="0" err="1"/>
              <a:t>PythonAnyware</a:t>
            </a:r>
            <a:r>
              <a:rPr lang="en-US" sz="1300" dirty="0"/>
              <a:t> was used as a cloud platform to deploy this project.</a:t>
            </a:r>
          </a:p>
          <a:p>
            <a:r>
              <a:rPr lang="en-US" dirty="0"/>
              <a:t>Is your model 100% sure about whether mushroom is edible or poisonous ?</a:t>
            </a:r>
          </a:p>
          <a:p>
            <a:r>
              <a:rPr lang="en-US" sz="1300" dirty="0"/>
              <a:t>Looking at the results, yes we are sure. However, it is recommended that you also take help from someone who is expert as some characteristics are same for edible and poisonous mushrooms. </a:t>
            </a:r>
          </a:p>
        </p:txBody>
      </p:sp>
    </p:spTree>
    <p:extLst>
      <p:ext uri="{BB962C8B-B14F-4D97-AF65-F5344CB8AC3E}">
        <p14:creationId xmlns:p14="http://schemas.microsoft.com/office/powerpoint/2010/main" val="390369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746D-B7C0-2BF7-7937-84B1D11189B2}"/>
              </a:ext>
            </a:extLst>
          </p:cNvPr>
          <p:cNvSpPr>
            <a:spLocks noGrp="1"/>
          </p:cNvSpPr>
          <p:nvPr>
            <p:ph type="title"/>
          </p:nvPr>
        </p:nvSpPr>
        <p:spPr/>
        <p:txBody>
          <a:bodyPr anchor="ctr">
            <a:normAutofit/>
          </a:bodyPr>
          <a:lstStyle/>
          <a:p>
            <a:pPr algn="ctr"/>
            <a:r>
              <a:rPr lang="en-US" sz="3200" dirty="0">
                <a:cs typeface="Calibri" panose="020F0502020204030204" pitchFamily="34" charset="0"/>
              </a:rPr>
              <a:t>ABSTRACT</a:t>
            </a:r>
          </a:p>
        </p:txBody>
      </p:sp>
      <p:sp>
        <p:nvSpPr>
          <p:cNvPr id="3" name="Content Placeholder 2">
            <a:extLst>
              <a:ext uri="{FF2B5EF4-FFF2-40B4-BE49-F238E27FC236}">
                <a16:creationId xmlns:a16="http://schemas.microsoft.com/office/drawing/2014/main" id="{FE618D39-9B2F-C55A-C0C0-442303104C8E}"/>
              </a:ext>
            </a:extLst>
          </p:cNvPr>
          <p:cNvSpPr>
            <a:spLocks noGrp="1"/>
          </p:cNvSpPr>
          <p:nvPr>
            <p:ph idx="1"/>
          </p:nvPr>
        </p:nvSpPr>
        <p:spPr/>
        <p:txBody>
          <a:bodyPr>
            <a:normAutofit fontScale="92500"/>
          </a:bodyPr>
          <a:lstStyle/>
          <a:p>
            <a:pPr algn="just">
              <a:lnSpc>
                <a:spcPct val="150000"/>
              </a:lnSpc>
            </a:pPr>
            <a:r>
              <a:rPr lang="en-US" sz="1400" dirty="0">
                <a:cs typeface="Calibri" panose="020F0502020204030204" pitchFamily="34" charset="0"/>
              </a:rPr>
              <a:t>Mushrooms have been consumed since earliest history. The word Mushroom is derived from the French word for Fungi and Mold. Now-a-days, Mushroom are popular valuable food because they are low in calories, carbohydrate, Fat, sodium and also cholesterol free. Besides this, Mushroom provides important nutrients, including selenium, potassium, riboflavin, niacin, Vitamin D, proteins and fiber. All together with a long history as food source. Mushroom are important for their healing capacity and properties in traditional medicine. It has reported beneficial effects for health and treatment of some disease. Many nutraceutical properties are described in Mushroom like cancer and antitumor attributes. Mushroom act as antibacterial, immune system enhancer and cholesterol lowering Agent. Additionally, they are important source of bio-active compounds. This work is a machine learning model that classifies mushrooms into 2 classes: Poisonous and Edible depending on the features of the mushroom. During this machine learning implementation, we are going to see which features are important to predict whether a mushroom is poisonous or edible. </a:t>
            </a:r>
          </a:p>
        </p:txBody>
      </p:sp>
    </p:spTree>
    <p:extLst>
      <p:ext uri="{BB962C8B-B14F-4D97-AF65-F5344CB8AC3E}">
        <p14:creationId xmlns:p14="http://schemas.microsoft.com/office/powerpoint/2010/main" val="86564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6B41-DAD8-3B1D-DFBC-FD82FFF1B6DA}"/>
              </a:ext>
            </a:extLst>
          </p:cNvPr>
          <p:cNvSpPr>
            <a:spLocks noGrp="1"/>
          </p:cNvSpPr>
          <p:nvPr>
            <p:ph type="title"/>
          </p:nvPr>
        </p:nvSpPr>
        <p:spPr/>
        <p:txBody>
          <a:bodyPr anchor="ctr">
            <a:normAutofit/>
          </a:bodyPr>
          <a:lstStyle/>
          <a:p>
            <a:pPr algn="ctr"/>
            <a:r>
              <a:rPr lang="en-US" sz="3200" dirty="0">
                <a:cs typeface="Calibri" panose="020F0502020204030204" pitchFamily="34" charset="0"/>
              </a:rPr>
              <a:t>INTRODUCTION</a:t>
            </a:r>
          </a:p>
        </p:txBody>
      </p:sp>
      <p:sp>
        <p:nvSpPr>
          <p:cNvPr id="3" name="Content Placeholder 2">
            <a:extLst>
              <a:ext uri="{FF2B5EF4-FFF2-40B4-BE49-F238E27FC236}">
                <a16:creationId xmlns:a16="http://schemas.microsoft.com/office/drawing/2014/main" id="{73AB5097-26DE-4C5C-5ADE-61CA01635F49}"/>
              </a:ext>
            </a:extLst>
          </p:cNvPr>
          <p:cNvSpPr>
            <a:spLocks noGrp="1"/>
          </p:cNvSpPr>
          <p:nvPr>
            <p:ph idx="1"/>
          </p:nvPr>
        </p:nvSpPr>
        <p:spPr/>
        <p:txBody>
          <a:bodyPr/>
          <a:lstStyle/>
          <a:p>
            <a:r>
              <a:rPr lang="en-US" dirty="0"/>
              <a:t>Purpose of Detailed Project Report (DPR)</a:t>
            </a:r>
          </a:p>
          <a:p>
            <a:pPr algn="just">
              <a:lnSpc>
                <a:spcPct val="150000"/>
              </a:lnSpc>
            </a:pPr>
            <a:r>
              <a:rPr lang="en-US" sz="1300" i="0" dirty="0">
                <a:solidFill>
                  <a:srgbClr val="222222"/>
                </a:solidFill>
                <a:effectLst/>
              </a:rPr>
              <a:t>A detailed project report is a very extensive and elaborative outline of a project, which includes essential information such as the resources and tasks to be carried out in order to make the project turn into a success. It can also be said that it is the final blueprint of a project after which the implementation and operational process can occur. </a:t>
            </a:r>
          </a:p>
          <a:p>
            <a:pPr algn="just">
              <a:lnSpc>
                <a:spcPct val="150000"/>
              </a:lnSpc>
            </a:pPr>
            <a:r>
              <a:rPr lang="en-US" sz="1300" i="0" dirty="0">
                <a:solidFill>
                  <a:srgbClr val="222222"/>
                </a:solidFill>
                <a:effectLst/>
              </a:rPr>
              <a:t>In this comprehensive project report, we will discuss about the end to end implementation of Mushroom Classification with necessary details like Architecture, Data Visualization, Data Preprocessing, Model Building, Model Performance and Deployment of this project with sample test cases.</a:t>
            </a:r>
            <a:endParaRPr lang="en-US" sz="1300" dirty="0"/>
          </a:p>
          <a:p>
            <a:endParaRPr lang="en-US" dirty="0"/>
          </a:p>
        </p:txBody>
      </p:sp>
    </p:spTree>
    <p:extLst>
      <p:ext uri="{BB962C8B-B14F-4D97-AF65-F5344CB8AC3E}">
        <p14:creationId xmlns:p14="http://schemas.microsoft.com/office/powerpoint/2010/main" val="6001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5492-FC8F-D9F2-F7D4-631246FE81D7}"/>
              </a:ext>
            </a:extLst>
          </p:cNvPr>
          <p:cNvSpPr>
            <a:spLocks noGrp="1"/>
          </p:cNvSpPr>
          <p:nvPr>
            <p:ph type="title"/>
          </p:nvPr>
        </p:nvSpPr>
        <p:spPr/>
        <p:txBody>
          <a:bodyPr anchor="ctr">
            <a:normAutofit/>
          </a:bodyPr>
          <a:lstStyle/>
          <a:p>
            <a:pPr algn="ctr"/>
            <a:r>
              <a:rPr lang="en-US" sz="3200" dirty="0"/>
              <a:t>Problem Statement</a:t>
            </a:r>
          </a:p>
        </p:txBody>
      </p:sp>
      <p:sp>
        <p:nvSpPr>
          <p:cNvPr id="3" name="Content Placeholder 2">
            <a:extLst>
              <a:ext uri="{FF2B5EF4-FFF2-40B4-BE49-F238E27FC236}">
                <a16:creationId xmlns:a16="http://schemas.microsoft.com/office/drawing/2014/main" id="{EAFD91FA-7210-72A0-5A41-3569BD4B0168}"/>
              </a:ext>
            </a:extLst>
          </p:cNvPr>
          <p:cNvSpPr>
            <a:spLocks noGrp="1"/>
          </p:cNvSpPr>
          <p:nvPr>
            <p:ph idx="1"/>
          </p:nvPr>
        </p:nvSpPr>
        <p:spPr/>
        <p:txBody>
          <a:bodyPr>
            <a:normAutofit/>
          </a:bodyPr>
          <a:lstStyle/>
          <a:p>
            <a:pPr algn="just"/>
            <a:r>
              <a:rPr lang="en-US" sz="1600" dirty="0"/>
              <a:t>The Audubon Society Field Guide to North American Mushrooms contains descriptions of hypothetical samples corresponding to 23 species of gilled mushrooms in the </a:t>
            </a:r>
            <a:r>
              <a:rPr lang="en-US" sz="1600" dirty="0" err="1"/>
              <a:t>Agaricus</a:t>
            </a:r>
            <a:r>
              <a:rPr lang="en-US" sz="1600" dirty="0"/>
              <a:t> and </a:t>
            </a:r>
            <a:r>
              <a:rPr lang="en-US" sz="1600" dirty="0" err="1"/>
              <a:t>Lepiota</a:t>
            </a:r>
            <a:r>
              <a:rPr lang="en-US" sz="1600" dirty="0"/>
              <a:t> Family Mushroom (1981). Each species is labelled as either definitely edible, definitely poisonous, or maybe edible but not recommended. This last category was merged with the toxic category. The Guide asserts unequivocally that there is no simple rule for judging a mushroom's edibility, such as "leaflets three, leave it be" for Poisonous Oak and Ivy. </a:t>
            </a:r>
          </a:p>
          <a:p>
            <a:pPr algn="just"/>
            <a:r>
              <a:rPr lang="en-US" sz="1600" dirty="0"/>
              <a:t>The main goal is to predict which mushroom is poisonous &amp; which is edible.</a:t>
            </a:r>
          </a:p>
        </p:txBody>
      </p:sp>
    </p:spTree>
    <p:extLst>
      <p:ext uri="{BB962C8B-B14F-4D97-AF65-F5344CB8AC3E}">
        <p14:creationId xmlns:p14="http://schemas.microsoft.com/office/powerpoint/2010/main" val="31645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9115-9AE0-C3EA-87DF-69E20E352275}"/>
              </a:ext>
            </a:extLst>
          </p:cNvPr>
          <p:cNvSpPr>
            <a:spLocks noGrp="1"/>
          </p:cNvSpPr>
          <p:nvPr>
            <p:ph type="title"/>
          </p:nvPr>
        </p:nvSpPr>
        <p:spPr/>
        <p:txBody>
          <a:bodyPr anchor="ctr">
            <a:normAutofit/>
          </a:bodyPr>
          <a:lstStyle/>
          <a:p>
            <a:pPr algn="ctr"/>
            <a:r>
              <a:rPr lang="en-US" sz="3200" dirty="0"/>
              <a:t>Tools Used</a:t>
            </a:r>
          </a:p>
        </p:txBody>
      </p:sp>
      <p:grpSp>
        <p:nvGrpSpPr>
          <p:cNvPr id="6" name="Group 5">
            <a:extLst>
              <a:ext uri="{FF2B5EF4-FFF2-40B4-BE49-F238E27FC236}">
                <a16:creationId xmlns:a16="http://schemas.microsoft.com/office/drawing/2014/main" id="{CDCD2CF7-A446-B1C4-DB12-86F1D17C7BA1}"/>
              </a:ext>
            </a:extLst>
          </p:cNvPr>
          <p:cNvGrpSpPr/>
          <p:nvPr/>
        </p:nvGrpSpPr>
        <p:grpSpPr>
          <a:xfrm>
            <a:off x="2491273" y="1904999"/>
            <a:ext cx="8126963" cy="4505131"/>
            <a:chOff x="0" y="0"/>
            <a:chExt cx="6478905" cy="3197860"/>
          </a:xfrm>
        </p:grpSpPr>
        <p:pic>
          <p:nvPicPr>
            <p:cNvPr id="7" name="Picture 6" descr="A close-up of a word&#10;&#10;Description automatically generated">
              <a:extLst>
                <a:ext uri="{FF2B5EF4-FFF2-40B4-BE49-F238E27FC236}">
                  <a16:creationId xmlns:a16="http://schemas.microsoft.com/office/drawing/2014/main" id="{8D7C7C17-8870-060D-F8C6-EE10287705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5" y="0"/>
              <a:ext cx="2288540" cy="942975"/>
            </a:xfrm>
            <a:prstGeom prst="rect">
              <a:avLst/>
            </a:prstGeom>
          </p:spPr>
        </p:pic>
        <p:pic>
          <p:nvPicPr>
            <p:cNvPr id="8" name="Picture 7" descr="A close up of a logo&#10;&#10;Description automatically generated">
              <a:extLst>
                <a:ext uri="{FF2B5EF4-FFF2-40B4-BE49-F238E27FC236}">
                  <a16:creationId xmlns:a16="http://schemas.microsoft.com/office/drawing/2014/main" id="{D2668DDA-FE62-8F96-11C3-A297438C95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1275" y="47625"/>
              <a:ext cx="1609725" cy="866775"/>
            </a:xfrm>
            <a:prstGeom prst="rect">
              <a:avLst/>
            </a:prstGeom>
          </p:spPr>
        </p:pic>
        <p:pic>
          <p:nvPicPr>
            <p:cNvPr id="9" name="Picture 8" descr="A black and white logo&#10;&#10;Description automatically generated">
              <a:extLst>
                <a:ext uri="{FF2B5EF4-FFF2-40B4-BE49-F238E27FC236}">
                  <a16:creationId xmlns:a16="http://schemas.microsoft.com/office/drawing/2014/main" id="{D4A29E87-06F6-1191-F65A-43EF46524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6725" y="1085850"/>
              <a:ext cx="1962150" cy="742950"/>
            </a:xfrm>
            <a:prstGeom prst="rect">
              <a:avLst/>
            </a:prstGeom>
          </p:spPr>
        </p:pic>
        <p:pic>
          <p:nvPicPr>
            <p:cNvPr id="10" name="Picture 9" descr="A blue and orange logo&#10;&#10;Description automatically generated">
              <a:extLst>
                <a:ext uri="{FF2B5EF4-FFF2-40B4-BE49-F238E27FC236}">
                  <a16:creationId xmlns:a16="http://schemas.microsoft.com/office/drawing/2014/main" id="{31D7FECB-8CBB-03EE-9D40-8F1385E8FA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981075"/>
              <a:ext cx="1514475" cy="1130300"/>
            </a:xfrm>
            <a:prstGeom prst="rect">
              <a:avLst/>
            </a:prstGeom>
          </p:spPr>
        </p:pic>
        <p:pic>
          <p:nvPicPr>
            <p:cNvPr id="11" name="Picture 10">
              <a:extLst>
                <a:ext uri="{FF2B5EF4-FFF2-40B4-BE49-F238E27FC236}">
                  <a16:creationId xmlns:a16="http://schemas.microsoft.com/office/drawing/2014/main" id="{1AE32DD6-F06D-62B3-AD3E-B72C37F35E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1275" y="1971675"/>
              <a:ext cx="2390775" cy="1226185"/>
            </a:xfrm>
            <a:prstGeom prst="rect">
              <a:avLst/>
            </a:prstGeom>
          </p:spPr>
        </p:pic>
        <p:pic>
          <p:nvPicPr>
            <p:cNvPr id="12" name="Picture 11" descr="A blue and black logo&#10;&#10;Description automatically generated">
              <a:extLst>
                <a:ext uri="{FF2B5EF4-FFF2-40B4-BE49-F238E27FC236}">
                  <a16:creationId xmlns:a16="http://schemas.microsoft.com/office/drawing/2014/main" id="{643560F1-C815-975E-85E4-ABEF734959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2450" y="9525"/>
              <a:ext cx="2116455" cy="952500"/>
            </a:xfrm>
            <a:prstGeom prst="rect">
              <a:avLst/>
            </a:prstGeom>
          </p:spPr>
        </p:pic>
        <p:pic>
          <p:nvPicPr>
            <p:cNvPr id="13" name="Picture 12" descr="A yellow letters on a black background&#10;&#10;Description automatically generated">
              <a:extLst>
                <a:ext uri="{FF2B5EF4-FFF2-40B4-BE49-F238E27FC236}">
                  <a16:creationId xmlns:a16="http://schemas.microsoft.com/office/drawing/2014/main" id="{19AE212C-037A-A3F0-A32F-627A7AC2FD2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71625" y="1181100"/>
              <a:ext cx="2407285" cy="710565"/>
            </a:xfrm>
            <a:prstGeom prst="rect">
              <a:avLst/>
            </a:prstGeom>
          </p:spPr>
        </p:pic>
        <p:pic>
          <p:nvPicPr>
            <p:cNvPr id="14" name="Picture 13" descr="A blue ribbon with a cross&#10;&#10;Description automatically generated">
              <a:extLst>
                <a:ext uri="{FF2B5EF4-FFF2-40B4-BE49-F238E27FC236}">
                  <a16:creationId xmlns:a16="http://schemas.microsoft.com/office/drawing/2014/main" id="{2214216A-64A8-CDF8-7BD8-9146AFBA54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24500" y="2219325"/>
              <a:ext cx="784860" cy="771525"/>
            </a:xfrm>
            <a:prstGeom prst="rect">
              <a:avLst/>
            </a:prstGeom>
          </p:spPr>
        </p:pic>
        <p:pic>
          <p:nvPicPr>
            <p:cNvPr id="15" name="Picture 14" descr="A blue and yellow snake logo&#10;&#10;Description automatically generated">
              <a:extLst>
                <a:ext uri="{FF2B5EF4-FFF2-40B4-BE49-F238E27FC236}">
                  <a16:creationId xmlns:a16="http://schemas.microsoft.com/office/drawing/2014/main" id="{B369C424-8739-6C1F-1F73-B89FFA7D5B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247650" y="2076450"/>
              <a:ext cx="1023620" cy="1121410"/>
            </a:xfrm>
            <a:prstGeom prst="rect">
              <a:avLst/>
            </a:prstGeom>
          </p:spPr>
        </p:pic>
      </p:grpSp>
    </p:spTree>
    <p:extLst>
      <p:ext uri="{BB962C8B-B14F-4D97-AF65-F5344CB8AC3E}">
        <p14:creationId xmlns:p14="http://schemas.microsoft.com/office/powerpoint/2010/main" val="17761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F473-84FB-7234-DC7C-872F574D97D1}"/>
              </a:ext>
            </a:extLst>
          </p:cNvPr>
          <p:cNvSpPr>
            <a:spLocks noGrp="1"/>
          </p:cNvSpPr>
          <p:nvPr>
            <p:ph type="title"/>
          </p:nvPr>
        </p:nvSpPr>
        <p:spPr>
          <a:xfrm>
            <a:off x="2527610" y="297538"/>
            <a:ext cx="8911687" cy="1280890"/>
          </a:xfrm>
        </p:spPr>
        <p:txBody>
          <a:bodyPr anchor="ctr">
            <a:normAutofit/>
          </a:bodyPr>
          <a:lstStyle/>
          <a:p>
            <a:pPr algn="ctr"/>
            <a:r>
              <a:rPr lang="en-US" sz="3200" dirty="0"/>
              <a:t>Architecture Design</a:t>
            </a:r>
          </a:p>
        </p:txBody>
      </p:sp>
      <p:grpSp>
        <p:nvGrpSpPr>
          <p:cNvPr id="3" name="Group 2">
            <a:extLst>
              <a:ext uri="{FF2B5EF4-FFF2-40B4-BE49-F238E27FC236}">
                <a16:creationId xmlns:a16="http://schemas.microsoft.com/office/drawing/2014/main" id="{5301A1A1-6006-BE73-88A2-2D5BABEAD9E2}"/>
              </a:ext>
            </a:extLst>
          </p:cNvPr>
          <p:cNvGrpSpPr/>
          <p:nvPr/>
        </p:nvGrpSpPr>
        <p:grpSpPr>
          <a:xfrm>
            <a:off x="3556508" y="1578428"/>
            <a:ext cx="6578600" cy="4866640"/>
            <a:chOff x="0" y="0"/>
            <a:chExt cx="6578749" cy="4866640"/>
          </a:xfrm>
        </p:grpSpPr>
        <p:grpSp>
          <p:nvGrpSpPr>
            <p:cNvPr id="4" name="Group 3">
              <a:extLst>
                <a:ext uri="{FF2B5EF4-FFF2-40B4-BE49-F238E27FC236}">
                  <a16:creationId xmlns:a16="http://schemas.microsoft.com/office/drawing/2014/main" id="{0B2DBCFD-2813-B356-F338-31426A72B888}"/>
                </a:ext>
              </a:extLst>
            </p:cNvPr>
            <p:cNvGrpSpPr/>
            <p:nvPr/>
          </p:nvGrpSpPr>
          <p:grpSpPr>
            <a:xfrm>
              <a:off x="0" y="0"/>
              <a:ext cx="6578749" cy="3737944"/>
              <a:chOff x="0" y="0"/>
              <a:chExt cx="6578749" cy="3737944"/>
            </a:xfrm>
          </p:grpSpPr>
          <p:grpSp>
            <p:nvGrpSpPr>
              <p:cNvPr id="13" name="Group 12">
                <a:extLst>
                  <a:ext uri="{FF2B5EF4-FFF2-40B4-BE49-F238E27FC236}">
                    <a16:creationId xmlns:a16="http://schemas.microsoft.com/office/drawing/2014/main" id="{197E9576-93F8-7EF1-90C7-9579B8A17D70}"/>
                  </a:ext>
                </a:extLst>
              </p:cNvPr>
              <p:cNvGrpSpPr/>
              <p:nvPr/>
            </p:nvGrpSpPr>
            <p:grpSpPr>
              <a:xfrm>
                <a:off x="0" y="0"/>
                <a:ext cx="6511693" cy="1665304"/>
                <a:chOff x="0" y="0"/>
                <a:chExt cx="6511693" cy="1665304"/>
              </a:xfrm>
            </p:grpSpPr>
            <p:grpSp>
              <p:nvGrpSpPr>
                <p:cNvPr id="33" name="Group 32">
                  <a:extLst>
                    <a:ext uri="{FF2B5EF4-FFF2-40B4-BE49-F238E27FC236}">
                      <a16:creationId xmlns:a16="http://schemas.microsoft.com/office/drawing/2014/main" id="{65E67C92-BF7E-9CD4-C888-332EAD41833D}"/>
                    </a:ext>
                  </a:extLst>
                </p:cNvPr>
                <p:cNvGrpSpPr/>
                <p:nvPr/>
              </p:nvGrpSpPr>
              <p:grpSpPr>
                <a:xfrm>
                  <a:off x="0" y="0"/>
                  <a:ext cx="6475117" cy="665560"/>
                  <a:chOff x="0" y="0"/>
                  <a:chExt cx="6475117" cy="665560"/>
                </a:xfrm>
              </p:grpSpPr>
              <p:sp>
                <p:nvSpPr>
                  <p:cNvPr id="46" name="Rectangle 45">
                    <a:extLst>
                      <a:ext uri="{FF2B5EF4-FFF2-40B4-BE49-F238E27FC236}">
                        <a16:creationId xmlns:a16="http://schemas.microsoft.com/office/drawing/2014/main" id="{F0567A57-0377-DEB0-0280-511E0EADDD94}"/>
                      </a:ext>
                    </a:extLst>
                  </p:cNvPr>
                  <p:cNvSpPr/>
                  <p:nvPr/>
                </p:nvSpPr>
                <p:spPr>
                  <a:xfrm>
                    <a:off x="0"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Start</a:t>
                    </a:r>
                  </a:p>
                </p:txBody>
              </p:sp>
              <p:sp>
                <p:nvSpPr>
                  <p:cNvPr id="47" name="Rectangle 46">
                    <a:extLst>
                      <a:ext uri="{FF2B5EF4-FFF2-40B4-BE49-F238E27FC236}">
                        <a16:creationId xmlns:a16="http://schemas.microsoft.com/office/drawing/2014/main" id="{DB7E7DB9-79A1-7275-872F-5CD2ACED6C74}"/>
                      </a:ext>
                    </a:extLst>
                  </p:cNvPr>
                  <p:cNvSpPr/>
                  <p:nvPr/>
                </p:nvSpPr>
                <p:spPr>
                  <a:xfrm>
                    <a:off x="1743456"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Import required libraries</a:t>
                    </a:r>
                  </a:p>
                </p:txBody>
              </p:sp>
              <p:sp>
                <p:nvSpPr>
                  <p:cNvPr id="48" name="Rectangle 47">
                    <a:extLst>
                      <a:ext uri="{FF2B5EF4-FFF2-40B4-BE49-F238E27FC236}">
                        <a16:creationId xmlns:a16="http://schemas.microsoft.com/office/drawing/2014/main" id="{BB3CE1A9-8BFC-31F2-79A3-838A1FA4B06A}"/>
                      </a:ext>
                    </a:extLst>
                  </p:cNvPr>
                  <p:cNvSpPr/>
                  <p:nvPr/>
                </p:nvSpPr>
                <p:spPr>
                  <a:xfrm>
                    <a:off x="3425952"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Import Dataset</a:t>
                    </a:r>
                  </a:p>
                </p:txBody>
              </p:sp>
              <p:sp>
                <p:nvSpPr>
                  <p:cNvPr id="49" name="Rectangle 48">
                    <a:extLst>
                      <a:ext uri="{FF2B5EF4-FFF2-40B4-BE49-F238E27FC236}">
                        <a16:creationId xmlns:a16="http://schemas.microsoft.com/office/drawing/2014/main" id="{A9C8B8E4-84AD-F777-6019-01973FE01836}"/>
                      </a:ext>
                    </a:extLst>
                  </p:cNvPr>
                  <p:cNvSpPr/>
                  <p:nvPr/>
                </p:nvSpPr>
                <p:spPr>
                  <a:xfrm>
                    <a:off x="5273040" y="18288"/>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Exploratory Data Analysis</a:t>
                    </a:r>
                  </a:p>
                </p:txBody>
              </p:sp>
            </p:grpSp>
            <p:grpSp>
              <p:nvGrpSpPr>
                <p:cNvPr id="34" name="Group 33">
                  <a:extLst>
                    <a:ext uri="{FF2B5EF4-FFF2-40B4-BE49-F238E27FC236}">
                      <a16:creationId xmlns:a16="http://schemas.microsoft.com/office/drawing/2014/main" id="{E9D1F11F-7B6D-348D-27CC-B75AF45EF4C0}"/>
                    </a:ext>
                  </a:extLst>
                </p:cNvPr>
                <p:cNvGrpSpPr/>
                <p:nvPr/>
              </p:nvGrpSpPr>
              <p:grpSpPr>
                <a:xfrm>
                  <a:off x="36576" y="999744"/>
                  <a:ext cx="6475117" cy="665560"/>
                  <a:chOff x="0" y="0"/>
                  <a:chExt cx="6475117" cy="665560"/>
                </a:xfrm>
              </p:grpSpPr>
              <p:sp>
                <p:nvSpPr>
                  <p:cNvPr id="42" name="Rectangle 41">
                    <a:extLst>
                      <a:ext uri="{FF2B5EF4-FFF2-40B4-BE49-F238E27FC236}">
                        <a16:creationId xmlns:a16="http://schemas.microsoft.com/office/drawing/2014/main" id="{BFA58D48-BA9D-F70B-E0A2-28D1EFB28642}"/>
                      </a:ext>
                    </a:extLst>
                  </p:cNvPr>
                  <p:cNvSpPr/>
                  <p:nvPr/>
                </p:nvSpPr>
                <p:spPr>
                  <a:xfrm>
                    <a:off x="0"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Train / Test Split</a:t>
                    </a:r>
                  </a:p>
                </p:txBody>
              </p:sp>
              <p:sp>
                <p:nvSpPr>
                  <p:cNvPr id="43" name="Rectangle 42">
                    <a:extLst>
                      <a:ext uri="{FF2B5EF4-FFF2-40B4-BE49-F238E27FC236}">
                        <a16:creationId xmlns:a16="http://schemas.microsoft.com/office/drawing/2014/main" id="{7241217F-E40B-934E-0C1C-3B3EF4515F4F}"/>
                      </a:ext>
                    </a:extLst>
                  </p:cNvPr>
                  <p:cNvSpPr/>
                  <p:nvPr/>
                </p:nvSpPr>
                <p:spPr>
                  <a:xfrm>
                    <a:off x="1743456"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Data Preprocessing</a:t>
                    </a:r>
                  </a:p>
                </p:txBody>
              </p:sp>
              <p:sp>
                <p:nvSpPr>
                  <p:cNvPr id="44" name="Rectangle 43">
                    <a:extLst>
                      <a:ext uri="{FF2B5EF4-FFF2-40B4-BE49-F238E27FC236}">
                        <a16:creationId xmlns:a16="http://schemas.microsoft.com/office/drawing/2014/main" id="{BC4DD630-8A43-E357-38C6-A361285F32F7}"/>
                      </a:ext>
                    </a:extLst>
                  </p:cNvPr>
                  <p:cNvSpPr/>
                  <p:nvPr/>
                </p:nvSpPr>
                <p:spPr>
                  <a:xfrm>
                    <a:off x="3425952"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Data Visualization</a:t>
                    </a:r>
                  </a:p>
                </p:txBody>
              </p:sp>
              <p:sp>
                <p:nvSpPr>
                  <p:cNvPr id="45" name="Rectangle 44">
                    <a:extLst>
                      <a:ext uri="{FF2B5EF4-FFF2-40B4-BE49-F238E27FC236}">
                        <a16:creationId xmlns:a16="http://schemas.microsoft.com/office/drawing/2014/main" id="{805827FA-C3A0-9B2E-A218-8D956EC9CF5D}"/>
                      </a:ext>
                    </a:extLst>
                  </p:cNvPr>
                  <p:cNvSpPr/>
                  <p:nvPr/>
                </p:nvSpPr>
                <p:spPr>
                  <a:xfrm>
                    <a:off x="5273040" y="18288"/>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Handling Missing Data</a:t>
                    </a:r>
                  </a:p>
                </p:txBody>
              </p:sp>
            </p:grpSp>
            <p:sp>
              <p:nvSpPr>
                <p:cNvPr id="35" name="Arrow: Right 34">
                  <a:extLst>
                    <a:ext uri="{FF2B5EF4-FFF2-40B4-BE49-F238E27FC236}">
                      <a16:creationId xmlns:a16="http://schemas.microsoft.com/office/drawing/2014/main" id="{87467D22-1987-4410-2A3A-6444610B1CE3}"/>
                    </a:ext>
                  </a:extLst>
                </p:cNvPr>
                <p:cNvSpPr/>
                <p:nvPr/>
              </p:nvSpPr>
              <p:spPr>
                <a:xfrm>
                  <a:off x="1328928" y="232410"/>
                  <a:ext cx="274320" cy="140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6" name="Arrow: Right 35">
                  <a:extLst>
                    <a:ext uri="{FF2B5EF4-FFF2-40B4-BE49-F238E27FC236}">
                      <a16:creationId xmlns:a16="http://schemas.microsoft.com/office/drawing/2014/main" id="{9E745AC1-E18E-C24D-D0D9-C311DDBF0F45}"/>
                    </a:ext>
                  </a:extLst>
                </p:cNvPr>
                <p:cNvSpPr/>
                <p:nvPr/>
              </p:nvSpPr>
              <p:spPr>
                <a:xfrm>
                  <a:off x="3023616" y="232410"/>
                  <a:ext cx="274320" cy="140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 name="Arrow: Right 36">
                  <a:extLst>
                    <a:ext uri="{FF2B5EF4-FFF2-40B4-BE49-F238E27FC236}">
                      <a16:creationId xmlns:a16="http://schemas.microsoft.com/office/drawing/2014/main" id="{26E20A8A-0B7D-7155-76A5-993EDA463E63}"/>
                    </a:ext>
                  </a:extLst>
                </p:cNvPr>
                <p:cNvSpPr/>
                <p:nvPr/>
              </p:nvSpPr>
              <p:spPr>
                <a:xfrm>
                  <a:off x="4797552" y="232410"/>
                  <a:ext cx="274320" cy="140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8" name="Arrow: Down 37">
                  <a:extLst>
                    <a:ext uri="{FF2B5EF4-FFF2-40B4-BE49-F238E27FC236}">
                      <a16:creationId xmlns:a16="http://schemas.microsoft.com/office/drawing/2014/main" id="{5A89AD71-7702-7484-366A-E80487127F10}"/>
                    </a:ext>
                  </a:extLst>
                </p:cNvPr>
                <p:cNvSpPr/>
                <p:nvPr/>
              </p:nvSpPr>
              <p:spPr>
                <a:xfrm>
                  <a:off x="5761482" y="737616"/>
                  <a:ext cx="176784" cy="1889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9" name="Arrow: Left 38">
                  <a:extLst>
                    <a:ext uri="{FF2B5EF4-FFF2-40B4-BE49-F238E27FC236}">
                      <a16:creationId xmlns:a16="http://schemas.microsoft.com/office/drawing/2014/main" id="{F442519D-1C1A-8583-AFB7-D84BE5B91228}"/>
                    </a:ext>
                  </a:extLst>
                </p:cNvPr>
                <p:cNvSpPr/>
                <p:nvPr/>
              </p:nvSpPr>
              <p:spPr>
                <a:xfrm>
                  <a:off x="4798314" y="1171194"/>
                  <a:ext cx="213360" cy="1889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0" name="Arrow: Left 39">
                  <a:extLst>
                    <a:ext uri="{FF2B5EF4-FFF2-40B4-BE49-F238E27FC236}">
                      <a16:creationId xmlns:a16="http://schemas.microsoft.com/office/drawing/2014/main" id="{08802E36-2E62-C245-9CE4-33ED94027D44}"/>
                    </a:ext>
                  </a:extLst>
                </p:cNvPr>
                <p:cNvSpPr/>
                <p:nvPr/>
              </p:nvSpPr>
              <p:spPr>
                <a:xfrm>
                  <a:off x="3091434" y="1177290"/>
                  <a:ext cx="213360" cy="1889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1" name="Arrow: Left 40">
                  <a:extLst>
                    <a:ext uri="{FF2B5EF4-FFF2-40B4-BE49-F238E27FC236}">
                      <a16:creationId xmlns:a16="http://schemas.microsoft.com/office/drawing/2014/main" id="{DA17F3A4-89DA-BCB6-43E9-DCE64548AABB}"/>
                    </a:ext>
                  </a:extLst>
                </p:cNvPr>
                <p:cNvSpPr/>
                <p:nvPr/>
              </p:nvSpPr>
              <p:spPr>
                <a:xfrm>
                  <a:off x="1402842" y="1177290"/>
                  <a:ext cx="213360" cy="1889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4" name="Group 13">
                <a:extLst>
                  <a:ext uri="{FF2B5EF4-FFF2-40B4-BE49-F238E27FC236}">
                    <a16:creationId xmlns:a16="http://schemas.microsoft.com/office/drawing/2014/main" id="{139545FA-7EBC-CECC-EB84-254268BBA048}"/>
                  </a:ext>
                </a:extLst>
              </p:cNvPr>
              <p:cNvGrpSpPr/>
              <p:nvPr/>
            </p:nvGrpSpPr>
            <p:grpSpPr>
              <a:xfrm>
                <a:off x="67056" y="2072640"/>
                <a:ext cx="6511693" cy="1665304"/>
                <a:chOff x="0" y="0"/>
                <a:chExt cx="6511693" cy="1665304"/>
              </a:xfrm>
            </p:grpSpPr>
            <p:grpSp>
              <p:nvGrpSpPr>
                <p:cNvPr id="16" name="Group 15">
                  <a:extLst>
                    <a:ext uri="{FF2B5EF4-FFF2-40B4-BE49-F238E27FC236}">
                      <a16:creationId xmlns:a16="http://schemas.microsoft.com/office/drawing/2014/main" id="{B11437D6-68FF-3EE9-AA0F-45868A9FCDC3}"/>
                    </a:ext>
                  </a:extLst>
                </p:cNvPr>
                <p:cNvGrpSpPr/>
                <p:nvPr/>
              </p:nvGrpSpPr>
              <p:grpSpPr>
                <a:xfrm>
                  <a:off x="0" y="0"/>
                  <a:ext cx="6475117" cy="665560"/>
                  <a:chOff x="0" y="0"/>
                  <a:chExt cx="6475117" cy="665560"/>
                </a:xfrm>
              </p:grpSpPr>
              <p:sp>
                <p:nvSpPr>
                  <p:cNvPr id="29" name="Rectangle 28">
                    <a:extLst>
                      <a:ext uri="{FF2B5EF4-FFF2-40B4-BE49-F238E27FC236}">
                        <a16:creationId xmlns:a16="http://schemas.microsoft.com/office/drawing/2014/main" id="{916DDA6A-BE21-CCD0-B58C-6A23FABE8E52}"/>
                      </a:ext>
                    </a:extLst>
                  </p:cNvPr>
                  <p:cNvSpPr/>
                  <p:nvPr/>
                </p:nvSpPr>
                <p:spPr>
                  <a:xfrm>
                    <a:off x="0"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Feature Selection</a:t>
                    </a:r>
                  </a:p>
                </p:txBody>
              </p:sp>
              <p:sp>
                <p:nvSpPr>
                  <p:cNvPr id="30" name="Rectangle 29">
                    <a:extLst>
                      <a:ext uri="{FF2B5EF4-FFF2-40B4-BE49-F238E27FC236}">
                        <a16:creationId xmlns:a16="http://schemas.microsoft.com/office/drawing/2014/main" id="{B0BAD493-D587-ED3C-5DAF-E21F4EE3E02F}"/>
                      </a:ext>
                    </a:extLst>
                  </p:cNvPr>
                  <p:cNvSpPr/>
                  <p:nvPr/>
                </p:nvSpPr>
                <p:spPr>
                  <a:xfrm>
                    <a:off x="1743456"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Train Model</a:t>
                    </a:r>
                  </a:p>
                </p:txBody>
              </p:sp>
              <p:sp>
                <p:nvSpPr>
                  <p:cNvPr id="31" name="Rectangle 30">
                    <a:extLst>
                      <a:ext uri="{FF2B5EF4-FFF2-40B4-BE49-F238E27FC236}">
                        <a16:creationId xmlns:a16="http://schemas.microsoft.com/office/drawing/2014/main" id="{9A653EA3-E867-A25C-55EE-EE05BA1B2B88}"/>
                      </a:ext>
                    </a:extLst>
                  </p:cNvPr>
                  <p:cNvSpPr/>
                  <p:nvPr/>
                </p:nvSpPr>
                <p:spPr>
                  <a:xfrm>
                    <a:off x="3425952"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Predict on Test Data</a:t>
                    </a:r>
                  </a:p>
                </p:txBody>
              </p:sp>
              <p:sp>
                <p:nvSpPr>
                  <p:cNvPr id="32" name="Rectangle 31">
                    <a:extLst>
                      <a:ext uri="{FF2B5EF4-FFF2-40B4-BE49-F238E27FC236}">
                        <a16:creationId xmlns:a16="http://schemas.microsoft.com/office/drawing/2014/main" id="{AABAF7E0-2702-9B42-2293-A396DEB3C0F5}"/>
                      </a:ext>
                    </a:extLst>
                  </p:cNvPr>
                  <p:cNvSpPr/>
                  <p:nvPr/>
                </p:nvSpPr>
                <p:spPr>
                  <a:xfrm>
                    <a:off x="5273040" y="18288"/>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Evaluate Model</a:t>
                    </a:r>
                  </a:p>
                </p:txBody>
              </p:sp>
            </p:grpSp>
            <p:grpSp>
              <p:nvGrpSpPr>
                <p:cNvPr id="17" name="Group 16">
                  <a:extLst>
                    <a:ext uri="{FF2B5EF4-FFF2-40B4-BE49-F238E27FC236}">
                      <a16:creationId xmlns:a16="http://schemas.microsoft.com/office/drawing/2014/main" id="{0AC00D52-360B-5DAF-77FC-6BB592965635}"/>
                    </a:ext>
                  </a:extLst>
                </p:cNvPr>
                <p:cNvGrpSpPr/>
                <p:nvPr/>
              </p:nvGrpSpPr>
              <p:grpSpPr>
                <a:xfrm>
                  <a:off x="36576" y="999744"/>
                  <a:ext cx="6475117" cy="665560"/>
                  <a:chOff x="0" y="0"/>
                  <a:chExt cx="6475117" cy="665560"/>
                </a:xfrm>
              </p:grpSpPr>
              <p:sp>
                <p:nvSpPr>
                  <p:cNvPr id="25" name="Rectangle 24">
                    <a:extLst>
                      <a:ext uri="{FF2B5EF4-FFF2-40B4-BE49-F238E27FC236}">
                        <a16:creationId xmlns:a16="http://schemas.microsoft.com/office/drawing/2014/main" id="{02798047-A825-83C3-EE56-4068AF2E91FC}"/>
                      </a:ext>
                    </a:extLst>
                  </p:cNvPr>
                  <p:cNvSpPr/>
                  <p:nvPr/>
                </p:nvSpPr>
                <p:spPr>
                  <a:xfrm>
                    <a:off x="0"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Deployment on PythonAnyware</a:t>
                    </a:r>
                  </a:p>
                </p:txBody>
              </p:sp>
              <p:sp>
                <p:nvSpPr>
                  <p:cNvPr id="26" name="Rectangle 25">
                    <a:extLst>
                      <a:ext uri="{FF2B5EF4-FFF2-40B4-BE49-F238E27FC236}">
                        <a16:creationId xmlns:a16="http://schemas.microsoft.com/office/drawing/2014/main" id="{5374C55D-E256-8B64-10ED-D7F3581E9296}"/>
                      </a:ext>
                    </a:extLst>
                  </p:cNvPr>
                  <p:cNvSpPr/>
                  <p:nvPr/>
                </p:nvSpPr>
                <p:spPr>
                  <a:xfrm>
                    <a:off x="1743456"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Flask App</a:t>
                    </a:r>
                  </a:p>
                </p:txBody>
              </p:sp>
              <p:sp>
                <p:nvSpPr>
                  <p:cNvPr id="27" name="Rectangle 26">
                    <a:extLst>
                      <a:ext uri="{FF2B5EF4-FFF2-40B4-BE49-F238E27FC236}">
                        <a16:creationId xmlns:a16="http://schemas.microsoft.com/office/drawing/2014/main" id="{E9D73035-B66A-FDC8-642D-6874EBEB4C25}"/>
                      </a:ext>
                    </a:extLst>
                  </p:cNvPr>
                  <p:cNvSpPr/>
                  <p:nvPr/>
                </p:nvSpPr>
                <p:spPr>
                  <a:xfrm>
                    <a:off x="3425952" y="0"/>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HTML and CSS</a:t>
                    </a:r>
                  </a:p>
                </p:txBody>
              </p:sp>
              <p:sp>
                <p:nvSpPr>
                  <p:cNvPr id="28" name="Rectangle 27">
                    <a:extLst>
                      <a:ext uri="{FF2B5EF4-FFF2-40B4-BE49-F238E27FC236}">
                        <a16:creationId xmlns:a16="http://schemas.microsoft.com/office/drawing/2014/main" id="{B682F8AB-5696-A789-4671-1B1352ACA7F7}"/>
                      </a:ext>
                    </a:extLst>
                  </p:cNvPr>
                  <p:cNvSpPr/>
                  <p:nvPr/>
                </p:nvSpPr>
                <p:spPr>
                  <a:xfrm>
                    <a:off x="5273040" y="18288"/>
                    <a:ext cx="1202077" cy="647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Save the model using Pickle</a:t>
                    </a:r>
                  </a:p>
                </p:txBody>
              </p:sp>
            </p:grpSp>
            <p:sp>
              <p:nvSpPr>
                <p:cNvPr id="18" name="Arrow: Right 17">
                  <a:extLst>
                    <a:ext uri="{FF2B5EF4-FFF2-40B4-BE49-F238E27FC236}">
                      <a16:creationId xmlns:a16="http://schemas.microsoft.com/office/drawing/2014/main" id="{2EC825B5-EF1D-4720-F7EB-321A5D624563}"/>
                    </a:ext>
                  </a:extLst>
                </p:cNvPr>
                <p:cNvSpPr/>
                <p:nvPr/>
              </p:nvSpPr>
              <p:spPr>
                <a:xfrm>
                  <a:off x="1328928" y="232410"/>
                  <a:ext cx="274320" cy="140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Arrow: Right 18">
                  <a:extLst>
                    <a:ext uri="{FF2B5EF4-FFF2-40B4-BE49-F238E27FC236}">
                      <a16:creationId xmlns:a16="http://schemas.microsoft.com/office/drawing/2014/main" id="{D4F6A78B-91EC-6D3E-26D5-5DBF8BC29AEA}"/>
                    </a:ext>
                  </a:extLst>
                </p:cNvPr>
                <p:cNvSpPr/>
                <p:nvPr/>
              </p:nvSpPr>
              <p:spPr>
                <a:xfrm>
                  <a:off x="3023616" y="232410"/>
                  <a:ext cx="274320" cy="140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Arrow: Right 19">
                  <a:extLst>
                    <a:ext uri="{FF2B5EF4-FFF2-40B4-BE49-F238E27FC236}">
                      <a16:creationId xmlns:a16="http://schemas.microsoft.com/office/drawing/2014/main" id="{6ABF31AA-F825-6012-263F-3FB399BE0A20}"/>
                    </a:ext>
                  </a:extLst>
                </p:cNvPr>
                <p:cNvSpPr/>
                <p:nvPr/>
              </p:nvSpPr>
              <p:spPr>
                <a:xfrm>
                  <a:off x="4797552" y="232410"/>
                  <a:ext cx="274320" cy="1402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Arrow: Down 20">
                  <a:extLst>
                    <a:ext uri="{FF2B5EF4-FFF2-40B4-BE49-F238E27FC236}">
                      <a16:creationId xmlns:a16="http://schemas.microsoft.com/office/drawing/2014/main" id="{EE6EF073-D9A8-C974-18B1-7896632DC387}"/>
                    </a:ext>
                  </a:extLst>
                </p:cNvPr>
                <p:cNvSpPr/>
                <p:nvPr/>
              </p:nvSpPr>
              <p:spPr>
                <a:xfrm>
                  <a:off x="5761482" y="737616"/>
                  <a:ext cx="176784" cy="1889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Arrow: Left 21">
                  <a:extLst>
                    <a:ext uri="{FF2B5EF4-FFF2-40B4-BE49-F238E27FC236}">
                      <a16:creationId xmlns:a16="http://schemas.microsoft.com/office/drawing/2014/main" id="{EA294DA5-2EB5-ACC2-2530-CA2CA99AF12E}"/>
                    </a:ext>
                  </a:extLst>
                </p:cNvPr>
                <p:cNvSpPr/>
                <p:nvPr/>
              </p:nvSpPr>
              <p:spPr>
                <a:xfrm>
                  <a:off x="4798314" y="1171194"/>
                  <a:ext cx="213360" cy="1889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3" name="Arrow: Left 22">
                  <a:extLst>
                    <a:ext uri="{FF2B5EF4-FFF2-40B4-BE49-F238E27FC236}">
                      <a16:creationId xmlns:a16="http://schemas.microsoft.com/office/drawing/2014/main" id="{FB295AE5-4B08-9DC5-01BA-EA57B8044CC6}"/>
                    </a:ext>
                  </a:extLst>
                </p:cNvPr>
                <p:cNvSpPr/>
                <p:nvPr/>
              </p:nvSpPr>
              <p:spPr>
                <a:xfrm>
                  <a:off x="3091434" y="1177290"/>
                  <a:ext cx="213360" cy="1889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4" name="Arrow: Left 23">
                  <a:extLst>
                    <a:ext uri="{FF2B5EF4-FFF2-40B4-BE49-F238E27FC236}">
                      <a16:creationId xmlns:a16="http://schemas.microsoft.com/office/drawing/2014/main" id="{0D478031-0D1A-1D48-476E-100DD85C94D0}"/>
                    </a:ext>
                  </a:extLst>
                </p:cNvPr>
                <p:cNvSpPr/>
                <p:nvPr/>
              </p:nvSpPr>
              <p:spPr>
                <a:xfrm>
                  <a:off x="1402842" y="1177290"/>
                  <a:ext cx="213360" cy="1889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15" name="Arrow: Down 14">
                <a:extLst>
                  <a:ext uri="{FF2B5EF4-FFF2-40B4-BE49-F238E27FC236}">
                    <a16:creationId xmlns:a16="http://schemas.microsoft.com/office/drawing/2014/main" id="{63516F2C-85DD-58D6-DA1C-00C742DFFF54}"/>
                  </a:ext>
                </a:extLst>
              </p:cNvPr>
              <p:cNvSpPr/>
              <p:nvPr/>
            </p:nvSpPr>
            <p:spPr>
              <a:xfrm>
                <a:off x="420624" y="1755648"/>
                <a:ext cx="176773" cy="188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5" name="Group 4">
              <a:extLst>
                <a:ext uri="{FF2B5EF4-FFF2-40B4-BE49-F238E27FC236}">
                  <a16:creationId xmlns:a16="http://schemas.microsoft.com/office/drawing/2014/main" id="{2FE668C0-1A0D-9DE2-3E21-8AFF7CB82C97}"/>
                </a:ext>
              </a:extLst>
            </p:cNvPr>
            <p:cNvGrpSpPr/>
            <p:nvPr/>
          </p:nvGrpSpPr>
          <p:grpSpPr>
            <a:xfrm>
              <a:off x="171450" y="3933825"/>
              <a:ext cx="4630420" cy="932815"/>
              <a:chOff x="0" y="0"/>
              <a:chExt cx="4630420" cy="932815"/>
            </a:xfrm>
          </p:grpSpPr>
          <p:sp>
            <p:nvSpPr>
              <p:cNvPr id="7" name="Arrow: Down 6">
                <a:extLst>
                  <a:ext uri="{FF2B5EF4-FFF2-40B4-BE49-F238E27FC236}">
                    <a16:creationId xmlns:a16="http://schemas.microsoft.com/office/drawing/2014/main" id="{9082EB56-3F6C-1AE7-B29B-416812C8B5A8}"/>
                  </a:ext>
                </a:extLst>
              </p:cNvPr>
              <p:cNvSpPr/>
              <p:nvPr/>
            </p:nvSpPr>
            <p:spPr>
              <a:xfrm>
                <a:off x="428625" y="0"/>
                <a:ext cx="176780" cy="18895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F3AA17F3-B9C1-97A3-E725-F4508A6AE10A}"/>
                  </a:ext>
                </a:extLst>
              </p:cNvPr>
              <p:cNvSpPr/>
              <p:nvPr/>
            </p:nvSpPr>
            <p:spPr>
              <a:xfrm>
                <a:off x="0" y="285750"/>
                <a:ext cx="1201420" cy="647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Data from User</a:t>
                </a:r>
              </a:p>
            </p:txBody>
          </p:sp>
          <p:sp>
            <p:nvSpPr>
              <p:cNvPr id="9" name="Rectangle 8">
                <a:extLst>
                  <a:ext uri="{FF2B5EF4-FFF2-40B4-BE49-F238E27FC236}">
                    <a16:creationId xmlns:a16="http://schemas.microsoft.com/office/drawing/2014/main" id="{F0998614-0381-0517-4BFF-EA9C63CE31C5}"/>
                  </a:ext>
                </a:extLst>
              </p:cNvPr>
              <p:cNvSpPr/>
              <p:nvPr/>
            </p:nvSpPr>
            <p:spPr>
              <a:xfrm>
                <a:off x="1743075" y="285750"/>
                <a:ext cx="1201420" cy="647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Predict Result</a:t>
                </a:r>
              </a:p>
            </p:txBody>
          </p:sp>
          <p:sp>
            <p:nvSpPr>
              <p:cNvPr id="10" name="Rectangle 9">
                <a:extLst>
                  <a:ext uri="{FF2B5EF4-FFF2-40B4-BE49-F238E27FC236}">
                    <a16:creationId xmlns:a16="http://schemas.microsoft.com/office/drawing/2014/main" id="{34928851-6BC1-E9F2-C45C-DB327ED1A546}"/>
                  </a:ext>
                </a:extLst>
              </p:cNvPr>
              <p:cNvSpPr/>
              <p:nvPr/>
            </p:nvSpPr>
            <p:spPr>
              <a:xfrm>
                <a:off x="3429000" y="285750"/>
                <a:ext cx="1201420" cy="647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End</a:t>
                </a:r>
              </a:p>
            </p:txBody>
          </p:sp>
          <p:sp>
            <p:nvSpPr>
              <p:cNvPr id="11" name="Arrow: Right 10">
                <a:extLst>
                  <a:ext uri="{FF2B5EF4-FFF2-40B4-BE49-F238E27FC236}">
                    <a16:creationId xmlns:a16="http://schemas.microsoft.com/office/drawing/2014/main" id="{698EF8F3-1224-8780-EF1A-9B4C5C721E34}"/>
                  </a:ext>
                </a:extLst>
              </p:cNvPr>
              <p:cNvSpPr/>
              <p:nvPr/>
            </p:nvSpPr>
            <p:spPr>
              <a:xfrm>
                <a:off x="1333500" y="514350"/>
                <a:ext cx="273685" cy="139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Arrow: Right 11">
                <a:extLst>
                  <a:ext uri="{FF2B5EF4-FFF2-40B4-BE49-F238E27FC236}">
                    <a16:creationId xmlns:a16="http://schemas.microsoft.com/office/drawing/2014/main" id="{B2B37C35-E1EA-41D6-567D-30397724E90E}"/>
                  </a:ext>
                </a:extLst>
              </p:cNvPr>
              <p:cNvSpPr/>
              <p:nvPr/>
            </p:nvSpPr>
            <p:spPr>
              <a:xfrm>
                <a:off x="3028950" y="514350"/>
                <a:ext cx="273685" cy="139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Tree>
    <p:extLst>
      <p:ext uri="{BB962C8B-B14F-4D97-AF65-F5344CB8AC3E}">
        <p14:creationId xmlns:p14="http://schemas.microsoft.com/office/powerpoint/2010/main" val="88574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6F26-0A5F-A9F6-BF21-F52EABF644CD}"/>
              </a:ext>
            </a:extLst>
          </p:cNvPr>
          <p:cNvSpPr>
            <a:spLocks noGrp="1"/>
          </p:cNvSpPr>
          <p:nvPr>
            <p:ph type="title"/>
          </p:nvPr>
        </p:nvSpPr>
        <p:spPr/>
        <p:txBody>
          <a:bodyPr anchor="ctr">
            <a:normAutofit/>
          </a:bodyPr>
          <a:lstStyle/>
          <a:p>
            <a:pPr algn="ctr"/>
            <a:r>
              <a:rPr lang="en-US" sz="3200" dirty="0"/>
              <a:t>Architecture Description</a:t>
            </a:r>
          </a:p>
        </p:txBody>
      </p:sp>
      <p:sp>
        <p:nvSpPr>
          <p:cNvPr id="3" name="Content Placeholder 2">
            <a:extLst>
              <a:ext uri="{FF2B5EF4-FFF2-40B4-BE49-F238E27FC236}">
                <a16:creationId xmlns:a16="http://schemas.microsoft.com/office/drawing/2014/main" id="{FE9B7115-EA2E-D7AF-DF34-0AD296B1023A}"/>
              </a:ext>
            </a:extLst>
          </p:cNvPr>
          <p:cNvSpPr>
            <a:spLocks noGrp="1"/>
          </p:cNvSpPr>
          <p:nvPr>
            <p:ph sz="half" idx="1"/>
          </p:nvPr>
        </p:nvSpPr>
        <p:spPr/>
        <p:txBody>
          <a:bodyPr>
            <a:normAutofit fontScale="85000" lnSpcReduction="10000"/>
          </a:bodyPr>
          <a:lstStyle/>
          <a:p>
            <a:r>
              <a:rPr lang="en-US" dirty="0"/>
              <a:t>Data Collection</a:t>
            </a:r>
          </a:p>
          <a:p>
            <a:r>
              <a:rPr lang="en-US" sz="1400" dirty="0"/>
              <a:t>The data for this project is collected from the Kaggle Dataset, the URL for the dataset is given below: </a:t>
            </a:r>
            <a:r>
              <a:rPr lang="en-US" sz="1400" dirty="0">
                <a:hlinkClick r:id="rId2"/>
              </a:rPr>
              <a:t>https://www.kaggle.com/datasets/uciml/mushroom-classification</a:t>
            </a:r>
            <a:r>
              <a:rPr lang="en-US" sz="1400" dirty="0"/>
              <a:t>.</a:t>
            </a:r>
          </a:p>
          <a:p>
            <a:r>
              <a:rPr lang="en-US" dirty="0"/>
              <a:t>Data Description</a:t>
            </a:r>
          </a:p>
          <a:p>
            <a:pPr algn="just"/>
            <a:r>
              <a:rPr lang="en-US" sz="1400" dirty="0"/>
              <a:t>This dataset includes descriptions of hypothetical samples corresponding to 23 species of gilled mushrooms in the Agaricus and Lepiota Family Mushroom drawn from The Audubon Society Field Guide to North American Mushrooms (1981). Each species is identified as definitely edible, definitely poisonous, or of unknown edibility and not recommended. This latter class was combined with the poisonous one. </a:t>
            </a:r>
            <a:endParaRPr lang="en-US" sz="1300" dirty="0"/>
          </a:p>
        </p:txBody>
      </p:sp>
      <p:sp>
        <p:nvSpPr>
          <p:cNvPr id="4" name="Content Placeholder 3">
            <a:extLst>
              <a:ext uri="{FF2B5EF4-FFF2-40B4-BE49-F238E27FC236}">
                <a16:creationId xmlns:a16="http://schemas.microsoft.com/office/drawing/2014/main" id="{0732F894-8054-BD43-DF73-196E86A215BC}"/>
              </a:ext>
            </a:extLst>
          </p:cNvPr>
          <p:cNvSpPr>
            <a:spLocks noGrp="1"/>
          </p:cNvSpPr>
          <p:nvPr>
            <p:ph sz="half" idx="2"/>
          </p:nvPr>
        </p:nvSpPr>
        <p:spPr/>
        <p:txBody>
          <a:bodyPr>
            <a:normAutofit fontScale="85000" lnSpcReduction="10000"/>
          </a:bodyPr>
          <a:lstStyle/>
          <a:p>
            <a:r>
              <a:rPr lang="en-US" dirty="0"/>
              <a:t>Exploratory Data Analysis</a:t>
            </a:r>
          </a:p>
          <a:p>
            <a:pPr algn="just"/>
            <a:r>
              <a:rPr lang="en-US" sz="1400" dirty="0"/>
              <a:t>There are 8124 rows and 23 columns in this data. All the columns are of categorical type. There are two classes present in our target column which are 'p' - poisonous and 'e' - edible.</a:t>
            </a:r>
          </a:p>
          <a:p>
            <a:r>
              <a:rPr lang="en-US" sz="1700" dirty="0"/>
              <a:t>Handling Missing Data</a:t>
            </a:r>
          </a:p>
          <a:p>
            <a:pPr>
              <a:lnSpc>
                <a:spcPct val="120000"/>
              </a:lnSpc>
            </a:pPr>
            <a:r>
              <a:rPr lang="en-US" sz="1400" dirty="0"/>
              <a:t>At first, we observed that there no missing/null values in the dataset. However, if you go through the data description (check the link) you will find that the missing values in one column is replaced with "?". There are 2480 missing values in 'stalk-root' column. First, we will replace these values with np.nan so that we can handle missing data. we will impute the missing values in 'stalk-root' column using sklearn SimpleImputer with strategy='most_frequent'.</a:t>
            </a:r>
          </a:p>
        </p:txBody>
      </p:sp>
    </p:spTree>
    <p:extLst>
      <p:ext uri="{BB962C8B-B14F-4D97-AF65-F5344CB8AC3E}">
        <p14:creationId xmlns:p14="http://schemas.microsoft.com/office/powerpoint/2010/main" val="23974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1ABB-6A6F-FF0A-90E4-5C2A9DE981AA}"/>
              </a:ext>
            </a:extLst>
          </p:cNvPr>
          <p:cNvSpPr>
            <a:spLocks noGrp="1"/>
          </p:cNvSpPr>
          <p:nvPr>
            <p:ph type="title"/>
          </p:nvPr>
        </p:nvSpPr>
        <p:spPr/>
        <p:txBody>
          <a:bodyPr anchor="ctr">
            <a:normAutofit/>
          </a:bodyPr>
          <a:lstStyle/>
          <a:p>
            <a:pPr algn="ctr"/>
            <a:r>
              <a:rPr lang="en-US" sz="3200" dirty="0"/>
              <a:t>Data Visualization</a:t>
            </a:r>
          </a:p>
        </p:txBody>
      </p:sp>
      <p:pic>
        <p:nvPicPr>
          <p:cNvPr id="12" name="Content Placeholder 11" descr="A blue and red circle with black text&#10;&#10;Description automatically generated">
            <a:extLst>
              <a:ext uri="{FF2B5EF4-FFF2-40B4-BE49-F238E27FC236}">
                <a16:creationId xmlns:a16="http://schemas.microsoft.com/office/drawing/2014/main" id="{AA69EEF3-3524-B3C0-51E5-747EEAA7A2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5220" y="2228983"/>
            <a:ext cx="6545457" cy="3593319"/>
          </a:xfrm>
        </p:spPr>
      </p:pic>
      <p:pic>
        <p:nvPicPr>
          <p:cNvPr id="14" name="Content Placeholder 13" descr="A blue and red circle with a number of circles&#10;&#10;Description automatically generated">
            <a:extLst>
              <a:ext uri="{FF2B5EF4-FFF2-40B4-BE49-F238E27FC236}">
                <a16:creationId xmlns:a16="http://schemas.microsoft.com/office/drawing/2014/main" id="{5C19AFD0-DD55-8B12-2AB6-8804F3DA7B9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7563" y="2080727"/>
            <a:ext cx="5024437" cy="3741575"/>
          </a:xfrm>
        </p:spPr>
      </p:pic>
    </p:spTree>
    <p:extLst>
      <p:ext uri="{BB962C8B-B14F-4D97-AF65-F5344CB8AC3E}">
        <p14:creationId xmlns:p14="http://schemas.microsoft.com/office/powerpoint/2010/main" val="273448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F066-61EB-30C4-AC50-23CA3D23CD40}"/>
              </a:ext>
            </a:extLst>
          </p:cNvPr>
          <p:cNvSpPr>
            <a:spLocks noGrp="1"/>
          </p:cNvSpPr>
          <p:nvPr>
            <p:ph type="title"/>
          </p:nvPr>
        </p:nvSpPr>
        <p:spPr/>
        <p:txBody>
          <a:bodyPr anchor="ctr">
            <a:normAutofit/>
          </a:bodyPr>
          <a:lstStyle/>
          <a:p>
            <a:pPr algn="ctr"/>
            <a:r>
              <a:rPr lang="en-US" sz="3200" dirty="0"/>
              <a:t>Data Visualization (continued..)</a:t>
            </a:r>
          </a:p>
        </p:txBody>
      </p:sp>
      <p:pic>
        <p:nvPicPr>
          <p:cNvPr id="12" name="Picture 11" descr="A graph with a bar and a number of columns&#10;&#10;Description automatically generated with medium confidence">
            <a:extLst>
              <a:ext uri="{FF2B5EF4-FFF2-40B4-BE49-F238E27FC236}">
                <a16:creationId xmlns:a16="http://schemas.microsoft.com/office/drawing/2014/main" id="{EDD817C4-3424-0ABD-D234-B06AA352B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 y="1642655"/>
            <a:ext cx="11915193" cy="3862406"/>
          </a:xfrm>
          <a:prstGeom prst="rect">
            <a:avLst/>
          </a:prstGeom>
        </p:spPr>
      </p:pic>
    </p:spTree>
    <p:extLst>
      <p:ext uri="{BB962C8B-B14F-4D97-AF65-F5344CB8AC3E}">
        <p14:creationId xmlns:p14="http://schemas.microsoft.com/office/powerpoint/2010/main" val="4825219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215</TotalTime>
  <Words>1484</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Consolas</vt:lpstr>
      <vt:lpstr>Wingdings 3</vt:lpstr>
      <vt:lpstr>Wisp</vt:lpstr>
      <vt:lpstr>MUSHROOM CLASSIFICATION DETAILED PROJECT REPORT (DPR) </vt:lpstr>
      <vt:lpstr>ABSTRACT</vt:lpstr>
      <vt:lpstr>INTRODUCTION</vt:lpstr>
      <vt:lpstr>Problem Statement</vt:lpstr>
      <vt:lpstr>Tools Used</vt:lpstr>
      <vt:lpstr>Architecture Design</vt:lpstr>
      <vt:lpstr>Architecture Description</vt:lpstr>
      <vt:lpstr>Data Visualization</vt:lpstr>
      <vt:lpstr>Data Visualization (continued..)</vt:lpstr>
      <vt:lpstr>Data Visualization (continued..)</vt:lpstr>
      <vt:lpstr>Data Visualization (continued..)</vt:lpstr>
      <vt:lpstr>Data Visualization (continued..)</vt:lpstr>
      <vt:lpstr>Data Visualization (continued..)</vt:lpstr>
      <vt:lpstr>Data Visualization (continued..)</vt:lpstr>
      <vt:lpstr>Architecture Description (continued..)</vt:lpstr>
      <vt:lpstr>Web Interface</vt:lpstr>
      <vt:lpstr>Test Cases</vt:lpstr>
      <vt:lpstr>PowerPoint Presentation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 DETAILED PROJECT REPORT (DPR)</dc:title>
  <dc:creator>Akshay Paunikar</dc:creator>
  <cp:lastModifiedBy>Aishik Chatterjee</cp:lastModifiedBy>
  <cp:revision>33</cp:revision>
  <dcterms:created xsi:type="dcterms:W3CDTF">2022-10-13T13:50:45Z</dcterms:created>
  <dcterms:modified xsi:type="dcterms:W3CDTF">2023-10-12T09:34:22Z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2023-09-21T13:27:35Z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c4bc0f9a-084b-4bd8-b294-1a9de2acb210</vt:lpwstr>
  </property>
  <property fmtid="{D5CDD505-2E9C-101B-9397-08002B2CF9AE}" pid="7" name="MSIP_Label_defa4170-0d19-0005-0004-bc88714345d2_ActionId">
    <vt:lpwstr>717d9c06-8a20-4602-8176-1ed74720556a</vt:lpwstr>
  </property>
  <property fmtid="{D5CDD505-2E9C-101B-9397-08002B2CF9AE}" pid="8" name="MSIP_Label_defa4170-0d19-0005-0004-bc88714345d2_ContentBits">
    <vt:lpwstr>0</vt:lpwstr>
  </property>
</Properties>
</file>