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4630400" cy="8229600"/>
  <p:notesSz cx="8229600" cy="14630400"/>
  <p:embeddedFontLst>
    <p:embeddedFont>
      <p:font typeface="Inter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08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34DB9-1E93-3F08-9FF4-B9210871B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3F7979-D0C3-83E4-FFAF-4CD22F4C52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D00DF7-249B-3A3E-2D6A-F8A8F069B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94BCA-6F5B-5E19-2E89-C714564AEE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70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66142"/>
            <a:ext cx="7388543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Introduction and Use Case:</a:t>
            </a:r>
            <a:endParaRPr lang="en-US" sz="4900" dirty="0"/>
          </a:p>
        </p:txBody>
      </p:sp>
      <p:sp>
        <p:nvSpPr>
          <p:cNvPr id="4" name="Text 1"/>
          <p:cNvSpPr/>
          <p:nvPr/>
        </p:nvSpPr>
        <p:spPr>
          <a:xfrm>
            <a:off x="793790" y="3585924"/>
            <a:ext cx="755642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Unplanned machine breakdowns can cripple manufacturing operations with huge financial losses. Predictive maintenance is proactive, using real-time data and machine learning to predict and prevent failures before they occur. In this presentation, we will explore the development of a predictive maintenance system that uses AI to optimize maintenance schedules, reduce downtime, and improve overall efficiency.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898" y="754499"/>
            <a:ext cx="11518821" cy="6913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50" b="1" kern="0" spc="-87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Technical Stack: The Building Blocks of Success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03898" y="1848088"/>
            <a:ext cx="4273510" cy="1848803"/>
          </a:xfrm>
          <a:prstGeom prst="roundRect">
            <a:avLst>
              <a:gd name="adj" fmla="val 45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12614" y="2056805"/>
            <a:ext cx="2765584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44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Python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912614" y="2523053"/>
            <a:ext cx="3856077" cy="965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primary programming language used for data processing, model training, and application development.</a:t>
            </a:r>
            <a:endParaRPr lang="en-US" sz="1550" dirty="0"/>
          </a:p>
        </p:txBody>
      </p:sp>
      <p:sp>
        <p:nvSpPr>
          <p:cNvPr id="6" name="Shape 4"/>
          <p:cNvSpPr/>
          <p:nvPr/>
        </p:nvSpPr>
        <p:spPr>
          <a:xfrm>
            <a:off x="5178504" y="1848088"/>
            <a:ext cx="4273510" cy="1848803"/>
          </a:xfrm>
          <a:prstGeom prst="roundRect">
            <a:avLst>
              <a:gd name="adj" fmla="val 45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387221" y="2056805"/>
            <a:ext cx="2765584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44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MLflow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5387221" y="2523053"/>
            <a:ext cx="3856077" cy="965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powerful tool for managing machine learning experiments, tracking model performance, and deploying models.</a:t>
            </a:r>
            <a:endParaRPr lang="en-US" sz="1550" dirty="0"/>
          </a:p>
        </p:txBody>
      </p:sp>
      <p:sp>
        <p:nvSpPr>
          <p:cNvPr id="9" name="Shape 7"/>
          <p:cNvSpPr/>
          <p:nvPr/>
        </p:nvSpPr>
        <p:spPr>
          <a:xfrm>
            <a:off x="9653111" y="1848088"/>
            <a:ext cx="4273510" cy="1848803"/>
          </a:xfrm>
          <a:prstGeom prst="roundRect">
            <a:avLst>
              <a:gd name="adj" fmla="val 45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61828" y="2056805"/>
            <a:ext cx="2765584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44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GitHub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9861828" y="2523053"/>
            <a:ext cx="3856077" cy="965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platform for version control and collaborative development, enabling seamless code sharing and updates.</a:t>
            </a:r>
            <a:endParaRPr lang="en-US" sz="1550" dirty="0"/>
          </a:p>
        </p:txBody>
      </p:sp>
      <p:sp>
        <p:nvSpPr>
          <p:cNvPr id="12" name="Shape 10"/>
          <p:cNvSpPr/>
          <p:nvPr/>
        </p:nvSpPr>
        <p:spPr>
          <a:xfrm>
            <a:off x="703898" y="3897987"/>
            <a:ext cx="4273510" cy="2170509"/>
          </a:xfrm>
          <a:prstGeom prst="roundRect">
            <a:avLst>
              <a:gd name="adj" fmla="val 3892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912614" y="4106704"/>
            <a:ext cx="2765584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44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Google Cloud Platform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912614" y="4572953"/>
            <a:ext cx="3856077" cy="1286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comprehensive cloud computing platform with services for data storage, machine learning, and application deployment.</a:t>
            </a:r>
            <a:endParaRPr lang="en-US" sz="1550" dirty="0"/>
          </a:p>
        </p:txBody>
      </p:sp>
      <p:sp>
        <p:nvSpPr>
          <p:cNvPr id="15" name="Shape 13"/>
          <p:cNvSpPr/>
          <p:nvPr/>
        </p:nvSpPr>
        <p:spPr>
          <a:xfrm>
            <a:off x="5178504" y="3897987"/>
            <a:ext cx="4273510" cy="2170509"/>
          </a:xfrm>
          <a:prstGeom prst="roundRect">
            <a:avLst>
              <a:gd name="adj" fmla="val 3892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5387221" y="4106704"/>
            <a:ext cx="2765584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44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Docker</a:t>
            </a:r>
            <a:endParaRPr lang="en-US" sz="2150" dirty="0"/>
          </a:p>
        </p:txBody>
      </p:sp>
      <p:sp>
        <p:nvSpPr>
          <p:cNvPr id="17" name="Text 15"/>
          <p:cNvSpPr/>
          <p:nvPr/>
        </p:nvSpPr>
        <p:spPr>
          <a:xfrm>
            <a:off x="5387221" y="4572953"/>
            <a:ext cx="3856077" cy="1286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containerization technology for packaging applications and their dependencies, ensuring consistent execution across different environments.</a:t>
            </a:r>
            <a:endParaRPr lang="en-US" sz="1550" dirty="0"/>
          </a:p>
        </p:txBody>
      </p:sp>
      <p:sp>
        <p:nvSpPr>
          <p:cNvPr id="18" name="Shape 16"/>
          <p:cNvSpPr/>
          <p:nvPr/>
        </p:nvSpPr>
        <p:spPr>
          <a:xfrm>
            <a:off x="9653111" y="3897987"/>
            <a:ext cx="4273510" cy="2170509"/>
          </a:xfrm>
          <a:prstGeom prst="roundRect">
            <a:avLst>
              <a:gd name="adj" fmla="val 3892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9861828" y="4106704"/>
            <a:ext cx="2765584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44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FastAPI</a:t>
            </a:r>
            <a:endParaRPr lang="en-US" sz="2150" dirty="0"/>
          </a:p>
        </p:txBody>
      </p:sp>
      <p:sp>
        <p:nvSpPr>
          <p:cNvPr id="20" name="Text 18"/>
          <p:cNvSpPr/>
          <p:nvPr/>
        </p:nvSpPr>
        <p:spPr>
          <a:xfrm>
            <a:off x="9861828" y="4572953"/>
            <a:ext cx="3856077" cy="965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high-performance web framework for building APIs, enabling efficient integration with other systems.</a:t>
            </a:r>
            <a:endParaRPr lang="en-US" sz="1550" dirty="0"/>
          </a:p>
        </p:txBody>
      </p:sp>
      <p:sp>
        <p:nvSpPr>
          <p:cNvPr id="21" name="Shape 19"/>
          <p:cNvSpPr/>
          <p:nvPr/>
        </p:nvSpPr>
        <p:spPr>
          <a:xfrm>
            <a:off x="703898" y="6269593"/>
            <a:ext cx="13222605" cy="1205389"/>
          </a:xfrm>
          <a:prstGeom prst="roundRect">
            <a:avLst>
              <a:gd name="adj" fmla="val 7008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912614" y="6478310"/>
            <a:ext cx="2765584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44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Streamlit</a:t>
            </a:r>
            <a:endParaRPr lang="en-US" sz="2150" dirty="0"/>
          </a:p>
        </p:txBody>
      </p:sp>
      <p:sp>
        <p:nvSpPr>
          <p:cNvPr id="23" name="Text 21"/>
          <p:cNvSpPr/>
          <p:nvPr/>
        </p:nvSpPr>
        <p:spPr>
          <a:xfrm>
            <a:off x="912614" y="6944558"/>
            <a:ext cx="12805172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Python library for building interactive web applications, providing a user-friendly interface for visualizing data and predictions.</a:t>
            </a:r>
            <a:endParaRPr lang="en-US" sz="155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09370E2-E3B1-7E1F-3BEA-D7E6E381A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0937" y="7655440"/>
            <a:ext cx="1867161" cy="571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73AB6-E14C-E0E1-DF73-2280E2D6C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D88B720-E2F4-078C-CEEE-C9B277ADCD94}"/>
              </a:ext>
            </a:extLst>
          </p:cNvPr>
          <p:cNvSpPr/>
          <p:nvPr/>
        </p:nvSpPr>
        <p:spPr>
          <a:xfrm>
            <a:off x="793790" y="3724989"/>
            <a:ext cx="7879556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                             Thank you</a:t>
            </a:r>
            <a:endParaRPr lang="en-US" sz="4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3B426-0A3C-9DE5-29C3-A73F33365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239" y="7613415"/>
            <a:ext cx="1867161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5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52588"/>
            <a:ext cx="13042821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Predictive Maintenance for Industrial Equipment</a:t>
            </a:r>
            <a:endParaRPr lang="en-US" sz="4900" dirty="0"/>
          </a:p>
        </p:txBody>
      </p:sp>
      <p:sp>
        <p:nvSpPr>
          <p:cNvPr id="3" name="Text 1"/>
          <p:cNvSpPr/>
          <p:nvPr/>
        </p:nvSpPr>
        <p:spPr>
          <a:xfrm>
            <a:off x="793790" y="3551992"/>
            <a:ext cx="3742611" cy="467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650"/>
              </a:lnSpc>
              <a:buNone/>
            </a:pPr>
            <a:r>
              <a:rPr lang="en-US" sz="2900" b="1" kern="0" spc="-59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Team Members:</a:t>
            </a:r>
            <a:endParaRPr lang="en-US" sz="2900" dirty="0"/>
          </a:p>
        </p:txBody>
      </p:sp>
      <p:sp>
        <p:nvSpPr>
          <p:cNvPr id="4" name="Text 2"/>
          <p:cNvSpPr/>
          <p:nvPr/>
        </p:nvSpPr>
        <p:spPr>
          <a:xfrm>
            <a:off x="793790" y="43598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Roshan Rath                         D24011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778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Sujeevana Jonna                 D24016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5959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Aishik Bhattacharjee           D24003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2139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Vaibhav A                             D24018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0FA95-C93C-5A63-77E0-3EC48F81485D}"/>
              </a:ext>
            </a:extLst>
          </p:cNvPr>
          <p:cNvSpPr/>
          <p:nvPr/>
        </p:nvSpPr>
        <p:spPr>
          <a:xfrm>
            <a:off x="12790449" y="7754563"/>
            <a:ext cx="1750741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3A6467-45B6-CF4B-AA6B-C46C7C9F2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239" y="7578394"/>
            <a:ext cx="1867161" cy="571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27634"/>
            <a:ext cx="11308318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The Data: A Window into Machine Health</a:t>
            </a:r>
            <a:endParaRPr lang="en-US" sz="4900" dirty="0"/>
          </a:p>
        </p:txBody>
      </p:sp>
      <p:sp>
        <p:nvSpPr>
          <p:cNvPr id="3" name="Text 1"/>
          <p:cNvSpPr/>
          <p:nvPr/>
        </p:nvSpPr>
        <p:spPr>
          <a:xfrm>
            <a:off x="793790" y="3374231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Dataset Source</a:t>
            </a:r>
            <a:endParaRPr lang="en-US" sz="2450" dirty="0"/>
          </a:p>
        </p:txBody>
      </p:sp>
      <p:sp>
        <p:nvSpPr>
          <p:cNvPr id="4" name="Text 2"/>
          <p:cNvSpPr/>
          <p:nvPr/>
        </p:nvSpPr>
        <p:spPr>
          <a:xfrm>
            <a:off x="793790" y="3990975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UCI Machine Learning Repository provides a valuable dataset containing real-world sensor readings from a manufacturing process.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374231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Features</a:t>
            </a:r>
            <a:endParaRPr lang="en-US" sz="2450" dirty="0"/>
          </a:p>
        </p:txBody>
      </p:sp>
      <p:sp>
        <p:nvSpPr>
          <p:cNvPr id="6" name="Text 4"/>
          <p:cNvSpPr/>
          <p:nvPr/>
        </p:nvSpPr>
        <p:spPr>
          <a:xfrm>
            <a:off x="5332928" y="399097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RPM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443317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Torque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487537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Tool Wear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3374231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Failure Indicators</a:t>
            </a:r>
            <a:endParaRPr lang="en-US" sz="2450" dirty="0"/>
          </a:p>
        </p:txBody>
      </p:sp>
      <p:sp>
        <p:nvSpPr>
          <p:cNvPr id="10" name="Text 8"/>
          <p:cNvSpPr/>
          <p:nvPr/>
        </p:nvSpPr>
        <p:spPr>
          <a:xfrm>
            <a:off x="9872067" y="399097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TWF (Tool Wear Failure)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443317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HDF (Heat Dissipation Failure)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872067" y="487537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PWF (Power Failure)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72067" y="531756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OSF (Overstrain Failure)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872067" y="575976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RNF (Random Failure)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678254-6A3B-D7A2-7DBE-09857B477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239" y="7646869"/>
            <a:ext cx="1867161" cy="571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65691"/>
            <a:ext cx="7556421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Collection and Initial Model Training</a:t>
            </a:r>
            <a:endParaRPr lang="en-US" sz="4900" dirty="0"/>
          </a:p>
        </p:txBody>
      </p:sp>
      <p:sp>
        <p:nvSpPr>
          <p:cNvPr id="4" name="Shape 1"/>
          <p:cNvSpPr/>
          <p:nvPr/>
        </p:nvSpPr>
        <p:spPr>
          <a:xfrm>
            <a:off x="793790" y="292024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72503" y="2988231"/>
            <a:ext cx="152757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5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530906" y="2920246"/>
            <a:ext cx="2927747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Exploratory Data Analysis</a:t>
            </a:r>
            <a:endParaRPr lang="en-US" sz="2450" dirty="0"/>
          </a:p>
        </p:txBody>
      </p:sp>
      <p:sp>
        <p:nvSpPr>
          <p:cNvPr id="7" name="Text 4"/>
          <p:cNvSpPr/>
          <p:nvPr/>
        </p:nvSpPr>
        <p:spPr>
          <a:xfrm>
            <a:off x="1530906" y="3836194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conducted thorough exploratory data analysis to understand the relationships between features and failure events.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92024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38224" y="2988231"/>
            <a:ext cx="204787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5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900" dirty="0"/>
          </a:p>
        </p:txBody>
      </p:sp>
      <p:sp>
        <p:nvSpPr>
          <p:cNvPr id="10" name="Text 7"/>
          <p:cNvSpPr/>
          <p:nvPr/>
        </p:nvSpPr>
        <p:spPr>
          <a:xfrm>
            <a:off x="5422583" y="2920246"/>
            <a:ext cx="2927747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Random Forest Model</a:t>
            </a:r>
            <a:endParaRPr lang="en-US" sz="2450" dirty="0"/>
          </a:p>
        </p:txBody>
      </p:sp>
      <p:sp>
        <p:nvSpPr>
          <p:cNvPr id="11" name="Text 8"/>
          <p:cNvSpPr/>
          <p:nvPr/>
        </p:nvSpPr>
        <p:spPr>
          <a:xfrm>
            <a:off x="5422583" y="3836194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Random Forest model was trained to predict machine failures based on the collected sensor data.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613267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46666" y="6200656"/>
            <a:ext cx="204430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5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900" dirty="0"/>
          </a:p>
        </p:txBody>
      </p:sp>
      <p:sp>
        <p:nvSpPr>
          <p:cNvPr id="14" name="Text 11"/>
          <p:cNvSpPr/>
          <p:nvPr/>
        </p:nvSpPr>
        <p:spPr>
          <a:xfrm>
            <a:off x="1530906" y="6132671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Model Artifacts</a:t>
            </a:r>
            <a:endParaRPr lang="en-US" sz="2450" dirty="0"/>
          </a:p>
        </p:txBody>
      </p:sp>
      <p:sp>
        <p:nvSpPr>
          <p:cNvPr id="15" name="Text 12"/>
          <p:cNvSpPr/>
          <p:nvPr/>
        </p:nvSpPr>
        <p:spPr>
          <a:xfrm>
            <a:off x="1530906" y="665868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scaler.pkl (data standardization)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530906" y="710088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model.pkl (trained Random Forest)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23837"/>
            <a:ext cx="1173432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Enhancing Accuracy: Synthetic &amp; Live Data</a:t>
            </a:r>
            <a:endParaRPr lang="en-US" sz="4900" dirty="0"/>
          </a:p>
        </p:txBody>
      </p:sp>
      <p:sp>
        <p:nvSpPr>
          <p:cNvPr id="3" name="Text 1"/>
          <p:cNvSpPr/>
          <p:nvPr/>
        </p:nvSpPr>
        <p:spPr>
          <a:xfrm>
            <a:off x="793790" y="3470434"/>
            <a:ext cx="3603188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Synthetic Data Generation</a:t>
            </a:r>
            <a:endParaRPr lang="en-US" sz="2450" dirty="0"/>
          </a:p>
        </p:txBody>
      </p:sp>
      <p:sp>
        <p:nvSpPr>
          <p:cNvPr id="4" name="Text 2"/>
          <p:cNvSpPr/>
          <p:nvPr/>
        </p:nvSpPr>
        <p:spPr>
          <a:xfrm>
            <a:off x="793790" y="408717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 500 synthetic data records per batch which were generated using real dataset statistics to expand training data.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470434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Live Data Simulation</a:t>
            </a:r>
            <a:endParaRPr lang="en-US" sz="2450" dirty="0"/>
          </a:p>
        </p:txBody>
      </p:sp>
      <p:sp>
        <p:nvSpPr>
          <p:cNvPr id="6" name="Text 4"/>
          <p:cNvSpPr/>
          <p:nvPr/>
        </p:nvSpPr>
        <p:spPr>
          <a:xfrm>
            <a:off x="5332928" y="408717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Live data was simulated to mimic real-world sensor readings with potential drift and changes.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470434"/>
            <a:ext cx="3340894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Model Training Pipeline</a:t>
            </a:r>
            <a:endParaRPr lang="en-US" sz="2450" dirty="0"/>
          </a:p>
        </p:txBody>
      </p:sp>
      <p:sp>
        <p:nvSpPr>
          <p:cNvPr id="8" name="Text 6"/>
          <p:cNvSpPr/>
          <p:nvPr/>
        </p:nvSpPr>
        <p:spPr>
          <a:xfrm>
            <a:off x="9872067" y="4087178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Six machine learning models were trained and evaluated: Random Forest, XGBoost, CatBoost, Gradient Boosting, SVM, and Logistic Regression.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0280D0-E62C-D2C1-1C0C-AB6BFD9C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239" y="7658020"/>
            <a:ext cx="1867161" cy="5715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257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0690" y="597694"/>
            <a:ext cx="7622619" cy="14944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700" b="1" kern="0" spc="-94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Adapting to Change: Drift Monitoring &amp; Retraining</a:t>
            </a:r>
            <a:endParaRPr lang="en-US" sz="47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90" y="2418159"/>
            <a:ext cx="1086803" cy="17389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73486" y="2635448"/>
            <a:ext cx="2988707" cy="373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50" b="1" kern="0" spc="-47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Drift Detection</a:t>
            </a:r>
            <a:endParaRPr lang="en-US" sz="2350" dirty="0"/>
          </a:p>
        </p:txBody>
      </p:sp>
      <p:sp>
        <p:nvSpPr>
          <p:cNvPr id="6" name="Text 2"/>
          <p:cNvSpPr/>
          <p:nvPr/>
        </p:nvSpPr>
        <p:spPr>
          <a:xfrm>
            <a:off x="2173486" y="3139321"/>
            <a:ext cx="6209824" cy="695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Jensen-Shannon Divergence (JSD) was used to measure the difference between live data and original data.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90" y="4157067"/>
            <a:ext cx="1086803" cy="17389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73486" y="4374356"/>
            <a:ext cx="3274219" cy="373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50" b="1" kern="0" spc="-47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Threshold for Retraining</a:t>
            </a:r>
            <a:endParaRPr lang="en-US" sz="2350" dirty="0"/>
          </a:p>
        </p:txBody>
      </p:sp>
      <p:sp>
        <p:nvSpPr>
          <p:cNvPr id="9" name="Text 4"/>
          <p:cNvSpPr/>
          <p:nvPr/>
        </p:nvSpPr>
        <p:spPr>
          <a:xfrm>
            <a:off x="2173486" y="4878229"/>
            <a:ext cx="6209824" cy="695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JSD value greater than 0.3 indicated significant drift, triggering model retraining.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690" y="5895975"/>
            <a:ext cx="1086803" cy="17389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73486" y="6113264"/>
            <a:ext cx="3373398" cy="373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50" b="1" kern="0" spc="-47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Model Retraining Process</a:t>
            </a:r>
            <a:endParaRPr lang="en-US" sz="2350" dirty="0"/>
          </a:p>
        </p:txBody>
      </p:sp>
      <p:sp>
        <p:nvSpPr>
          <p:cNvPr id="12" name="Text 6"/>
          <p:cNvSpPr/>
          <p:nvPr/>
        </p:nvSpPr>
        <p:spPr>
          <a:xfrm>
            <a:off x="2173486" y="6617137"/>
            <a:ext cx="6209824" cy="695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Live data was merged with original data, and the best model was retrained to adapt to changes in the data.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15478"/>
            <a:ext cx="13042821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Making Predictions Accessible: Web App Deployment</a:t>
            </a:r>
            <a:endParaRPr lang="en-US" sz="4900" dirty="0"/>
          </a:p>
        </p:txBody>
      </p:sp>
      <p:sp>
        <p:nvSpPr>
          <p:cNvPr id="3" name="Text 1"/>
          <p:cNvSpPr/>
          <p:nvPr/>
        </p:nvSpPr>
        <p:spPr>
          <a:xfrm>
            <a:off x="793790" y="404169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Streamlit App (app.py)</a:t>
            </a:r>
            <a:endParaRPr lang="en-US" sz="2450" dirty="0"/>
          </a:p>
        </p:txBody>
      </p:sp>
      <p:sp>
        <p:nvSpPr>
          <p:cNvPr id="4" name="Text 2"/>
          <p:cNvSpPr/>
          <p:nvPr/>
        </p:nvSpPr>
        <p:spPr>
          <a:xfrm>
            <a:off x="793790" y="4658439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Streamlit web application provides a user-friendly interface for viewing predictions and accessing model insights.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04169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FastAPI App (app1.py)</a:t>
            </a:r>
            <a:endParaRPr lang="en-US" sz="2450" dirty="0"/>
          </a:p>
        </p:txBody>
      </p:sp>
      <p:sp>
        <p:nvSpPr>
          <p:cNvPr id="6" name="Text 4"/>
          <p:cNvSpPr/>
          <p:nvPr/>
        </p:nvSpPr>
        <p:spPr>
          <a:xfrm>
            <a:off x="5332928" y="465843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FastAPI REST API enables batch inference and integration with other systems through API calls.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04169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Cloud Deployment</a:t>
            </a:r>
            <a:endParaRPr lang="en-US" sz="2450" dirty="0"/>
          </a:p>
        </p:txBody>
      </p:sp>
      <p:sp>
        <p:nvSpPr>
          <p:cNvPr id="8" name="Text 6"/>
          <p:cNvSpPr/>
          <p:nvPr/>
        </p:nvSpPr>
        <p:spPr>
          <a:xfrm>
            <a:off x="9872067" y="4658439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Both the Streamlit and FastAPI applications were deployed on Google Cloud Run for real-time access and scalability.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7B58EF-BF13-933C-D5D7-E9D123AA4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239" y="7640672"/>
            <a:ext cx="1867161" cy="571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8D127D-736B-95AE-2811-771DC9F8F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239" y="7613415"/>
            <a:ext cx="1867161" cy="571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0E2DF4-6EB7-D3F3-FC18-A0965438A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418" y="0"/>
            <a:ext cx="11804073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3038" y="704731"/>
            <a:ext cx="7690723" cy="21413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kern="0" spc="-90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Leveraging Google Cloud Platform: A Powerful Ecosystem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038" y="3157418"/>
            <a:ext cx="518993" cy="51899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13038" y="3883938"/>
            <a:ext cx="2854881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kern="0" spc="-45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Artifact Registry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13038" y="4365308"/>
            <a:ext cx="3689628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Stores Docker images for containerized applications.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015" y="3157418"/>
            <a:ext cx="518993" cy="51899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14015" y="3883938"/>
            <a:ext cx="2854881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kern="0" spc="-45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Cloud Build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14015" y="4365308"/>
            <a:ext cx="3689747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Automates CI/CD deployment workflows for streamlined releases.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038" y="5652492"/>
            <a:ext cx="518993" cy="51899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13038" y="6379012"/>
            <a:ext cx="2854881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kern="0" spc="-45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Cloud Run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213038" y="6860381"/>
            <a:ext cx="3689628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Deploys FastAPI and Streamlit apps for scalable and reliable service.</a:t>
            </a: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F8E3A3-0F62-8E2E-EF69-E1D4FA7436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63239" y="7591657"/>
            <a:ext cx="1867161" cy="5715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624</Words>
  <Application>Microsoft Office PowerPoint</Application>
  <PresentationFormat>Custom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Inter</vt:lpstr>
      <vt:lpstr>Petrona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Aishik Bhattacharjee</cp:lastModifiedBy>
  <cp:revision>3</cp:revision>
  <dcterms:created xsi:type="dcterms:W3CDTF">2025-01-27T11:16:54Z</dcterms:created>
  <dcterms:modified xsi:type="dcterms:W3CDTF">2025-01-27T11:33:47Z</dcterms:modified>
</cp:coreProperties>
</file>