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R/2Xi0sLW3s5w1GPsAqAsqQ4z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0D6642-D7F4-421B-BE60-A3D6FF4C706C}">
  <a:tblStyle styleId="{F60D6642-D7F4-421B-BE60-A3D6FF4C70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A571EB-80AF-4775-9202-0EB0F3FC242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3c98b95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3c98b9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Macro Precision, recall and F1 Score:</a:t>
            </a:r>
            <a:endParaRPr/>
          </a:p>
          <a:p>
            <a:pPr indent="0" lvl="0" marL="0" rtl="0" algn="l">
              <a:spcBef>
                <a:spcPts val="0"/>
              </a:spcBef>
              <a:spcAft>
                <a:spcPts val="0"/>
              </a:spcAft>
              <a:buNone/>
            </a:pPr>
            <a:r>
              <a:rPr lang="en-SG"/>
              <a:t>https://towardsdatascience.com/multi-class-metrics-made-simple-part-ii-the-f1-score-ebe8b2c2ca1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3c98b95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3c98b9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33c98b95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33c98b9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afe22b4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1afe22b4e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afe22b4e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1afe22b4ef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afe22b4e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1afe22b4ef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afe22b4e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1afe22b4ef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afe22b4e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1afe22b4ef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afe22b4e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1afe22b4ef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afe22b4e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1afe22b4ef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2cc44df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2cc44d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33c98b95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33c98b9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6"/>
            <a:ext cx="10515600" cy="11301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Information on Presentation</a:t>
            </a:r>
            <a:endParaRPr/>
          </a:p>
        </p:txBody>
      </p:sp>
      <p:sp>
        <p:nvSpPr>
          <p:cNvPr id="85" name="Google Shape;85;p1"/>
          <p:cNvSpPr txBox="1"/>
          <p:nvPr>
            <p:ph idx="1" type="body"/>
          </p:nvPr>
        </p:nvSpPr>
        <p:spPr>
          <a:xfrm>
            <a:off x="838200" y="1495245"/>
            <a:ext cx="11060502" cy="526786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Font typeface="Calibri"/>
              <a:buAutoNum type="arabicPeriod"/>
            </a:pPr>
            <a:r>
              <a:rPr lang="en-SG" sz="2000"/>
              <a:t>Prepare your team practice presentation using ppt.</a:t>
            </a:r>
            <a:endParaRPr/>
          </a:p>
          <a:p>
            <a:pPr indent="-457200" lvl="0" marL="457200" rtl="0" algn="l">
              <a:lnSpc>
                <a:spcPct val="90000"/>
              </a:lnSpc>
              <a:spcBef>
                <a:spcPts val="1000"/>
              </a:spcBef>
              <a:spcAft>
                <a:spcPts val="0"/>
              </a:spcAft>
              <a:buClr>
                <a:srgbClr val="FF0000"/>
              </a:buClr>
              <a:buSzPts val="2000"/>
              <a:buFont typeface="Calibri"/>
              <a:buAutoNum type="arabicPeriod"/>
            </a:pPr>
            <a:r>
              <a:rPr lang="en-SG" sz="2000">
                <a:solidFill>
                  <a:srgbClr val="FF0000"/>
                </a:solidFill>
              </a:rPr>
              <a:t>Presentation time: Week 13 lab time. Each team has 9 minutes to present + 3 min Q&amp;A. </a:t>
            </a:r>
            <a:endParaRPr/>
          </a:p>
          <a:p>
            <a:pPr indent="-457200" lvl="0" marL="457200" rtl="0" algn="l">
              <a:lnSpc>
                <a:spcPct val="90000"/>
              </a:lnSpc>
              <a:spcBef>
                <a:spcPts val="1000"/>
              </a:spcBef>
              <a:spcAft>
                <a:spcPts val="0"/>
              </a:spcAft>
              <a:buClr>
                <a:srgbClr val="FF0000"/>
              </a:buClr>
              <a:buSzPts val="2000"/>
              <a:buFont typeface="Calibri"/>
              <a:buAutoNum type="arabicPeriod"/>
            </a:pPr>
            <a:r>
              <a:rPr lang="en-SG" sz="2000">
                <a:solidFill>
                  <a:srgbClr val="FF0000"/>
                </a:solidFill>
              </a:rPr>
              <a:t>Upload your code (ipynb) and presentation slide (ppt) </a:t>
            </a:r>
            <a:r>
              <a:rPr lang="en-SG" sz="2000"/>
              <a:t>via ntulearn&gt;tutgroup&gt;assignments &gt;teampractice </a:t>
            </a:r>
            <a:r>
              <a:rPr lang="en-SG" sz="2000">
                <a:solidFill>
                  <a:srgbClr val="FF0000"/>
                </a:solidFill>
              </a:rPr>
              <a:t>at least a day before your Week 13 Presentation Day</a:t>
            </a:r>
            <a:r>
              <a:rPr lang="en-SG" sz="2000"/>
              <a:t>. Name your file Teamxxx.ppt and Teamxxx.ipynb where xxx is your team no.</a:t>
            </a:r>
            <a:endParaRPr/>
          </a:p>
          <a:p>
            <a:pPr indent="-457200" lvl="0" marL="457200" rtl="0" algn="l">
              <a:lnSpc>
                <a:spcPct val="90000"/>
              </a:lnSpc>
              <a:spcBef>
                <a:spcPts val="1000"/>
              </a:spcBef>
              <a:spcAft>
                <a:spcPts val="0"/>
              </a:spcAft>
              <a:buClr>
                <a:srgbClr val="FF0000"/>
              </a:buClr>
              <a:buSzPts val="2000"/>
              <a:buFont typeface="Calibri"/>
              <a:buAutoNum type="arabicPeriod"/>
            </a:pPr>
            <a:r>
              <a:rPr lang="en-SG" sz="2000">
                <a:solidFill>
                  <a:srgbClr val="FF0000"/>
                </a:solidFill>
              </a:rPr>
              <a:t>Only ONE member of each team needs to upload the ipynb and ppt files to avoid duplicates.</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SG" sz="2000"/>
              <a:t>Use the following template for your ppt presentation.</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SG" sz="2000"/>
              <a:t>Use multiple slides for each section, if necessary.</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SG" sz="2000"/>
              <a:t>Try to use print screen or other means to copy figures/results from ipynb into ppt for smooth presentation. </a:t>
            </a:r>
            <a:endParaRPr/>
          </a:p>
          <a:p>
            <a:pPr indent="-457200" lvl="0" marL="457200" rtl="0" algn="l">
              <a:lnSpc>
                <a:spcPct val="90000"/>
              </a:lnSpc>
              <a:spcBef>
                <a:spcPts val="1000"/>
              </a:spcBef>
              <a:spcAft>
                <a:spcPts val="0"/>
              </a:spcAft>
              <a:buClr>
                <a:schemeClr val="dk1"/>
              </a:buClr>
              <a:buSzPts val="2000"/>
              <a:buFont typeface="Calibri"/>
              <a:buAutoNum type="arabicPeriod"/>
            </a:pPr>
            <a:r>
              <a:rPr lang="en-SG" sz="2000"/>
              <a:t>Use markdown cells or # to comment your ipynb.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233c98b952_0_11"/>
          <p:cNvSpPr txBox="1"/>
          <p:nvPr>
            <p:ph type="title"/>
          </p:nvPr>
        </p:nvSpPr>
        <p:spPr>
          <a:xfrm>
            <a:off x="3150775" y="0"/>
            <a:ext cx="6897000" cy="105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SG"/>
              <a:t>EFFNET Model Family (Aishik)</a:t>
            </a:r>
            <a:endParaRPr/>
          </a:p>
        </p:txBody>
      </p:sp>
      <p:graphicFrame>
        <p:nvGraphicFramePr>
          <p:cNvPr id="141" name="Google Shape;141;g1233c98b952_0_11"/>
          <p:cNvGraphicFramePr/>
          <p:nvPr/>
        </p:nvGraphicFramePr>
        <p:xfrm>
          <a:off x="658800" y="1056600"/>
          <a:ext cx="3000000" cy="3000000"/>
        </p:xfrm>
        <a:graphic>
          <a:graphicData uri="http://schemas.openxmlformats.org/drawingml/2006/table">
            <a:tbl>
              <a:tblPr>
                <a:noFill/>
                <a:tableStyleId>{F60D6642-D7F4-421B-BE60-A3D6FF4C706C}</a:tableStyleId>
              </a:tblPr>
              <a:tblGrid>
                <a:gridCol w="1721775"/>
                <a:gridCol w="1494075"/>
                <a:gridCol w="1444625"/>
                <a:gridCol w="1553475"/>
                <a:gridCol w="1553475"/>
                <a:gridCol w="1553475"/>
                <a:gridCol w="1553475"/>
              </a:tblGrid>
              <a:tr h="377900">
                <a:tc>
                  <a:txBody>
                    <a:bodyPr/>
                    <a:lstStyle/>
                    <a:p>
                      <a:pPr indent="0" lvl="0" marL="0" rtl="0" algn="l">
                        <a:spcBef>
                          <a:spcPts val="0"/>
                        </a:spcBef>
                        <a:spcAft>
                          <a:spcPts val="0"/>
                        </a:spcAft>
                        <a:buNone/>
                      </a:pPr>
                      <a:r>
                        <a:rPr b="1" lang="en-SG"/>
                        <a:t>Model</a:t>
                      </a:r>
                      <a:endParaRPr b="1"/>
                    </a:p>
                  </a:txBody>
                  <a:tcPr marT="91425" marB="91425" marR="91425" marL="91425"/>
                </a:tc>
                <a:tc>
                  <a:txBody>
                    <a:bodyPr/>
                    <a:lstStyle/>
                    <a:p>
                      <a:pPr indent="0" lvl="0" marL="0" rtl="0" algn="l">
                        <a:spcBef>
                          <a:spcPts val="0"/>
                        </a:spcBef>
                        <a:spcAft>
                          <a:spcPts val="0"/>
                        </a:spcAft>
                        <a:buNone/>
                      </a:pPr>
                      <a:r>
                        <a:rPr b="1" lang="en-SG"/>
                        <a:t>Effnet B0</a:t>
                      </a:r>
                      <a:endParaRPr b="1"/>
                    </a:p>
                  </a:txBody>
                  <a:tcPr marT="91425" marB="91425" marR="91425" marL="91425"/>
                </a:tc>
                <a:tc>
                  <a:txBody>
                    <a:bodyPr/>
                    <a:lstStyle/>
                    <a:p>
                      <a:pPr indent="0" lvl="0" marL="0" rtl="0" algn="l">
                        <a:spcBef>
                          <a:spcPts val="0"/>
                        </a:spcBef>
                        <a:spcAft>
                          <a:spcPts val="0"/>
                        </a:spcAft>
                        <a:buNone/>
                      </a:pPr>
                      <a:r>
                        <a:rPr b="1" lang="en-SG"/>
                        <a:t>Effnet B1</a:t>
                      </a:r>
                      <a:endParaRPr b="1"/>
                    </a:p>
                  </a:txBody>
                  <a:tcPr marT="91425" marB="91425" marR="91425" marL="91425"/>
                </a:tc>
                <a:tc>
                  <a:txBody>
                    <a:bodyPr/>
                    <a:lstStyle/>
                    <a:p>
                      <a:pPr indent="0" lvl="0" marL="0" rtl="0" algn="l">
                        <a:spcBef>
                          <a:spcPts val="0"/>
                        </a:spcBef>
                        <a:spcAft>
                          <a:spcPts val="0"/>
                        </a:spcAft>
                        <a:buNone/>
                      </a:pPr>
                      <a:r>
                        <a:rPr b="1" lang="en-SG">
                          <a:solidFill>
                            <a:schemeClr val="dk1"/>
                          </a:solidFill>
                        </a:rPr>
                        <a:t>EffNet B1</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SG"/>
                        <a:t>EffNet B2</a:t>
                      </a:r>
                      <a:endParaRPr b="1"/>
                    </a:p>
                  </a:txBody>
                  <a:tcPr marT="91425" marB="91425" marR="91425" marL="91425"/>
                </a:tc>
                <a:tc>
                  <a:txBody>
                    <a:bodyPr/>
                    <a:lstStyle/>
                    <a:p>
                      <a:pPr indent="0" lvl="0" marL="0" rtl="0" algn="l">
                        <a:spcBef>
                          <a:spcPts val="0"/>
                        </a:spcBef>
                        <a:spcAft>
                          <a:spcPts val="0"/>
                        </a:spcAft>
                        <a:buNone/>
                      </a:pPr>
                      <a:r>
                        <a:rPr b="1" lang="en-SG"/>
                        <a:t>Effnet B3</a:t>
                      </a:r>
                      <a:endParaRPr b="1"/>
                    </a:p>
                  </a:txBody>
                  <a:tcPr marT="91425" marB="91425" marR="91425" marL="91425"/>
                </a:tc>
                <a:tc>
                  <a:txBody>
                    <a:bodyPr/>
                    <a:lstStyle/>
                    <a:p>
                      <a:pPr indent="0" lvl="0" marL="0" rtl="0" algn="l">
                        <a:spcBef>
                          <a:spcPts val="0"/>
                        </a:spcBef>
                        <a:spcAft>
                          <a:spcPts val="0"/>
                        </a:spcAft>
                        <a:buNone/>
                      </a:pPr>
                      <a:r>
                        <a:rPr b="1" lang="en-SG"/>
                        <a:t>EffNet B4</a:t>
                      </a:r>
                      <a:endParaRPr b="1"/>
                    </a:p>
                  </a:txBody>
                  <a:tcPr marT="91425" marB="91425" marR="91425" marL="91425"/>
                </a:tc>
              </a:tr>
              <a:tr h="581400">
                <a:tc>
                  <a:txBody>
                    <a:bodyPr/>
                    <a:lstStyle/>
                    <a:p>
                      <a:pPr indent="0" lvl="0" marL="0" rtl="0" algn="l">
                        <a:spcBef>
                          <a:spcPts val="0"/>
                        </a:spcBef>
                        <a:spcAft>
                          <a:spcPts val="0"/>
                        </a:spcAft>
                        <a:buNone/>
                      </a:pPr>
                      <a:r>
                        <a:rPr b="1" lang="en-SG"/>
                        <a:t>Best </a:t>
                      </a:r>
                      <a:r>
                        <a:rPr b="1" lang="en-SG"/>
                        <a:t>Train Accuracy</a:t>
                      </a:r>
                      <a:endParaRPr b="1"/>
                    </a:p>
                  </a:txBody>
                  <a:tcPr marT="91425" marB="91425" marR="91425" marL="91425"/>
                </a:tc>
                <a:tc>
                  <a:txBody>
                    <a:bodyPr/>
                    <a:lstStyle/>
                    <a:p>
                      <a:pPr indent="0" lvl="0" marL="0" rtl="0" algn="l">
                        <a:spcBef>
                          <a:spcPts val="0"/>
                        </a:spcBef>
                        <a:spcAft>
                          <a:spcPts val="0"/>
                        </a:spcAft>
                        <a:buNone/>
                      </a:pPr>
                      <a:r>
                        <a:rPr lang="en-SG"/>
                        <a:t>0.80</a:t>
                      </a:r>
                      <a:endParaRPr/>
                    </a:p>
                  </a:txBody>
                  <a:tcPr marT="91425" marB="91425" marR="91425" marL="91425"/>
                </a:tc>
                <a:tc>
                  <a:txBody>
                    <a:bodyPr/>
                    <a:lstStyle/>
                    <a:p>
                      <a:pPr indent="0" lvl="0" marL="0" rtl="0" algn="l">
                        <a:spcBef>
                          <a:spcPts val="0"/>
                        </a:spcBef>
                        <a:spcAft>
                          <a:spcPts val="0"/>
                        </a:spcAft>
                        <a:buNone/>
                      </a:pPr>
                      <a:r>
                        <a:rPr lang="en-SG"/>
                        <a:t>0.8160</a:t>
                      </a:r>
                      <a:endParaRPr/>
                    </a:p>
                  </a:txBody>
                  <a:tcPr marT="91425" marB="91425" marR="91425" marL="91425"/>
                </a:tc>
                <a:tc>
                  <a:txBody>
                    <a:bodyPr/>
                    <a:lstStyle/>
                    <a:p>
                      <a:pPr indent="0" lvl="0" marL="0" rtl="0" algn="l">
                        <a:spcBef>
                          <a:spcPts val="0"/>
                        </a:spcBef>
                        <a:spcAft>
                          <a:spcPts val="0"/>
                        </a:spcAft>
                        <a:buNone/>
                      </a:pPr>
                      <a:r>
                        <a:rPr lang="en-SG"/>
                        <a:t>0.6600</a:t>
                      </a:r>
                      <a:endParaRPr/>
                    </a:p>
                  </a:txBody>
                  <a:tcPr marT="91425" marB="91425" marR="91425" marL="91425"/>
                </a:tc>
                <a:tc>
                  <a:txBody>
                    <a:bodyPr/>
                    <a:lstStyle/>
                    <a:p>
                      <a:pPr indent="0" lvl="0" marL="0" rtl="0" algn="l">
                        <a:spcBef>
                          <a:spcPts val="0"/>
                        </a:spcBef>
                        <a:spcAft>
                          <a:spcPts val="0"/>
                        </a:spcAft>
                        <a:buNone/>
                      </a:pPr>
                      <a:r>
                        <a:rPr lang="en-SG"/>
                        <a:t>0.8160</a:t>
                      </a:r>
                      <a:endParaRPr/>
                    </a:p>
                  </a:txBody>
                  <a:tcPr marT="91425" marB="91425" marR="91425" marL="91425"/>
                </a:tc>
                <a:tc>
                  <a:txBody>
                    <a:bodyPr/>
                    <a:lstStyle/>
                    <a:p>
                      <a:pPr indent="0" lvl="0" marL="0" rtl="0" algn="l">
                        <a:spcBef>
                          <a:spcPts val="0"/>
                        </a:spcBef>
                        <a:spcAft>
                          <a:spcPts val="0"/>
                        </a:spcAft>
                        <a:buNone/>
                      </a:pPr>
                      <a:r>
                        <a:rPr lang="en-SG"/>
                        <a:t>0.7900</a:t>
                      </a:r>
                      <a:endParaRPr/>
                    </a:p>
                  </a:txBody>
                  <a:tcPr marT="91425" marB="91425" marR="91425" marL="91425"/>
                </a:tc>
                <a:tc>
                  <a:txBody>
                    <a:bodyPr/>
                    <a:lstStyle/>
                    <a:p>
                      <a:pPr indent="0" lvl="0" marL="0" rtl="0" algn="l">
                        <a:spcBef>
                          <a:spcPts val="0"/>
                        </a:spcBef>
                        <a:spcAft>
                          <a:spcPts val="0"/>
                        </a:spcAft>
                        <a:buNone/>
                      </a:pPr>
                      <a:r>
                        <a:rPr lang="en-SG"/>
                        <a:t>0.7740</a:t>
                      </a:r>
                      <a:endParaRPr/>
                    </a:p>
                  </a:txBody>
                  <a:tcPr marT="91425" marB="91425" marR="91425" marL="91425"/>
                </a:tc>
              </a:tr>
              <a:tr h="377900">
                <a:tc>
                  <a:txBody>
                    <a:bodyPr/>
                    <a:lstStyle/>
                    <a:p>
                      <a:pPr indent="0" lvl="0" marL="0" rtl="0" algn="l">
                        <a:spcBef>
                          <a:spcPts val="0"/>
                        </a:spcBef>
                        <a:spcAft>
                          <a:spcPts val="0"/>
                        </a:spcAft>
                        <a:buNone/>
                      </a:pPr>
                      <a:r>
                        <a:rPr b="1" lang="en-SG"/>
                        <a:t>Best </a:t>
                      </a:r>
                      <a:r>
                        <a:rPr b="1" lang="en-SG"/>
                        <a:t>Val Accuracy</a:t>
                      </a:r>
                      <a:endParaRPr b="1"/>
                    </a:p>
                  </a:txBody>
                  <a:tcPr marT="91425" marB="91425" marR="91425" marL="91425"/>
                </a:tc>
                <a:tc>
                  <a:txBody>
                    <a:bodyPr/>
                    <a:lstStyle/>
                    <a:p>
                      <a:pPr indent="0" lvl="0" marL="0" rtl="0" algn="l">
                        <a:spcBef>
                          <a:spcPts val="0"/>
                        </a:spcBef>
                        <a:spcAft>
                          <a:spcPts val="0"/>
                        </a:spcAft>
                        <a:buNone/>
                      </a:pPr>
                      <a:r>
                        <a:rPr lang="en-SG"/>
                        <a:t>0.88</a:t>
                      </a:r>
                      <a:endParaRPr/>
                    </a:p>
                  </a:txBody>
                  <a:tcPr marT="91425" marB="91425" marR="91425" marL="91425"/>
                </a:tc>
                <a:tc>
                  <a:txBody>
                    <a:bodyPr/>
                    <a:lstStyle/>
                    <a:p>
                      <a:pPr indent="0" lvl="0" marL="0" rtl="0" algn="l">
                        <a:spcBef>
                          <a:spcPts val="0"/>
                        </a:spcBef>
                        <a:spcAft>
                          <a:spcPts val="0"/>
                        </a:spcAft>
                        <a:buNone/>
                      </a:pPr>
                      <a:r>
                        <a:rPr lang="en-SG"/>
                        <a:t> 0.820000</a:t>
                      </a:r>
                      <a:endParaRPr/>
                    </a:p>
                  </a:txBody>
                  <a:tcPr marT="91425" marB="91425" marR="91425" marL="91425"/>
                </a:tc>
                <a:tc>
                  <a:txBody>
                    <a:bodyPr/>
                    <a:lstStyle/>
                    <a:p>
                      <a:pPr indent="0" lvl="0" marL="0" rtl="0" algn="l">
                        <a:spcBef>
                          <a:spcPts val="0"/>
                        </a:spcBef>
                        <a:spcAft>
                          <a:spcPts val="0"/>
                        </a:spcAft>
                        <a:buNone/>
                      </a:pPr>
                      <a:r>
                        <a:rPr lang="en-SG"/>
                        <a:t>0.753333</a:t>
                      </a:r>
                      <a:endParaRPr/>
                    </a:p>
                  </a:txBody>
                  <a:tcPr marT="91425" marB="91425" marR="91425" marL="91425"/>
                </a:tc>
                <a:tc>
                  <a:txBody>
                    <a:bodyPr/>
                    <a:lstStyle/>
                    <a:p>
                      <a:pPr indent="0" lvl="0" marL="0" rtl="0" algn="l">
                        <a:spcBef>
                          <a:spcPts val="0"/>
                        </a:spcBef>
                        <a:spcAft>
                          <a:spcPts val="0"/>
                        </a:spcAft>
                        <a:buNone/>
                      </a:pPr>
                      <a:r>
                        <a:rPr lang="en-SG"/>
                        <a:t>0.860000</a:t>
                      </a:r>
                      <a:endParaRPr/>
                    </a:p>
                  </a:txBody>
                  <a:tcPr marT="91425" marB="91425" marR="91425" marL="91425"/>
                </a:tc>
                <a:tc>
                  <a:txBody>
                    <a:bodyPr/>
                    <a:lstStyle/>
                    <a:p>
                      <a:pPr indent="0" lvl="0" marL="0" rtl="0" algn="l">
                        <a:spcBef>
                          <a:spcPts val="0"/>
                        </a:spcBef>
                        <a:spcAft>
                          <a:spcPts val="0"/>
                        </a:spcAft>
                        <a:buNone/>
                      </a:pPr>
                      <a:r>
                        <a:rPr lang="en-SG"/>
                        <a:t>0.826667</a:t>
                      </a:r>
                      <a:endParaRPr/>
                    </a:p>
                  </a:txBody>
                  <a:tcPr marT="91425" marB="91425" marR="91425" marL="91425"/>
                </a:tc>
                <a:tc>
                  <a:txBody>
                    <a:bodyPr/>
                    <a:lstStyle/>
                    <a:p>
                      <a:pPr indent="0" lvl="0" marL="0" rtl="0" algn="l">
                        <a:spcBef>
                          <a:spcPts val="0"/>
                        </a:spcBef>
                        <a:spcAft>
                          <a:spcPts val="0"/>
                        </a:spcAft>
                        <a:buNone/>
                      </a:pPr>
                      <a:r>
                        <a:rPr lang="en-SG"/>
                        <a:t>0.813333</a:t>
                      </a:r>
                      <a:endParaRPr/>
                    </a:p>
                  </a:txBody>
                  <a:tcPr marT="91425" marB="91425" marR="91425" marL="91425"/>
                </a:tc>
              </a:tr>
              <a:tr h="377900">
                <a:tc>
                  <a:txBody>
                    <a:bodyPr/>
                    <a:lstStyle/>
                    <a:p>
                      <a:pPr indent="0" lvl="0" marL="0" rtl="0" algn="l">
                        <a:spcBef>
                          <a:spcPts val="0"/>
                        </a:spcBef>
                        <a:spcAft>
                          <a:spcPts val="0"/>
                        </a:spcAft>
                        <a:buNone/>
                      </a:pPr>
                      <a:r>
                        <a:rPr b="1" lang="en-SG"/>
                        <a:t>Test Accuracy</a:t>
                      </a:r>
                      <a:endParaRPr b="1"/>
                    </a:p>
                  </a:txBody>
                  <a:tcPr marT="91425" marB="91425" marR="91425" marL="91425"/>
                </a:tc>
                <a:tc>
                  <a:txBody>
                    <a:bodyPr/>
                    <a:lstStyle/>
                    <a:p>
                      <a:pPr indent="0" lvl="0" marL="0" rtl="0" algn="l">
                        <a:spcBef>
                          <a:spcPts val="0"/>
                        </a:spcBef>
                        <a:spcAft>
                          <a:spcPts val="0"/>
                        </a:spcAft>
                        <a:buNone/>
                      </a:pPr>
                      <a:r>
                        <a:rPr lang="en-SG"/>
                        <a:t>0.8338</a:t>
                      </a:r>
                      <a:endParaRPr/>
                    </a:p>
                  </a:txBody>
                  <a:tcPr marT="91425" marB="91425" marR="91425" marL="91425"/>
                </a:tc>
                <a:tc>
                  <a:txBody>
                    <a:bodyPr/>
                    <a:lstStyle/>
                    <a:p>
                      <a:pPr indent="0" lvl="0" marL="0" rtl="0" algn="l">
                        <a:spcBef>
                          <a:spcPts val="0"/>
                        </a:spcBef>
                        <a:spcAft>
                          <a:spcPts val="0"/>
                        </a:spcAft>
                        <a:buNone/>
                      </a:pPr>
                      <a:r>
                        <a:rPr lang="en-SG"/>
                        <a:t>0.8208</a:t>
                      </a:r>
                      <a:endParaRPr/>
                    </a:p>
                  </a:txBody>
                  <a:tcPr marT="91425" marB="91425" marR="91425" marL="91425"/>
                </a:tc>
                <a:tc>
                  <a:txBody>
                    <a:bodyPr/>
                    <a:lstStyle/>
                    <a:p>
                      <a:pPr indent="0" lvl="0" marL="0" rtl="0" algn="l">
                        <a:spcBef>
                          <a:spcPts val="0"/>
                        </a:spcBef>
                        <a:spcAft>
                          <a:spcPts val="0"/>
                        </a:spcAft>
                        <a:buNone/>
                      </a:pPr>
                      <a:r>
                        <a:rPr lang="en-SG"/>
                        <a:t>0.6897</a:t>
                      </a:r>
                      <a:endParaRPr/>
                    </a:p>
                  </a:txBody>
                  <a:tcPr marT="91425" marB="91425" marR="91425" marL="91425"/>
                </a:tc>
                <a:tc>
                  <a:txBody>
                    <a:bodyPr/>
                    <a:lstStyle/>
                    <a:p>
                      <a:pPr indent="0" lvl="0" marL="0" rtl="0" algn="l">
                        <a:spcBef>
                          <a:spcPts val="0"/>
                        </a:spcBef>
                        <a:spcAft>
                          <a:spcPts val="0"/>
                        </a:spcAft>
                        <a:buNone/>
                      </a:pPr>
                      <a:r>
                        <a:rPr lang="en-SG"/>
                        <a:t>0.7828</a:t>
                      </a:r>
                      <a:endParaRPr/>
                    </a:p>
                  </a:txBody>
                  <a:tcPr marT="91425" marB="91425" marR="91425" marL="91425"/>
                </a:tc>
                <a:tc>
                  <a:txBody>
                    <a:bodyPr/>
                    <a:lstStyle/>
                    <a:p>
                      <a:pPr indent="0" lvl="0" marL="0" rtl="0" algn="l">
                        <a:spcBef>
                          <a:spcPts val="0"/>
                        </a:spcBef>
                        <a:spcAft>
                          <a:spcPts val="0"/>
                        </a:spcAft>
                        <a:buNone/>
                      </a:pPr>
                      <a:r>
                        <a:rPr lang="en-SG"/>
                        <a:t>0.8068</a:t>
                      </a:r>
                      <a:endParaRPr/>
                    </a:p>
                  </a:txBody>
                  <a:tcPr marT="91425" marB="91425" marR="91425" marL="91425"/>
                </a:tc>
                <a:tc>
                  <a:txBody>
                    <a:bodyPr/>
                    <a:lstStyle/>
                    <a:p>
                      <a:pPr indent="0" lvl="0" marL="0" rtl="0" algn="l">
                        <a:spcBef>
                          <a:spcPts val="0"/>
                        </a:spcBef>
                        <a:spcAft>
                          <a:spcPts val="0"/>
                        </a:spcAft>
                        <a:buNone/>
                      </a:pPr>
                      <a:r>
                        <a:rPr lang="en-SG"/>
                        <a:t>0.7778</a:t>
                      </a:r>
                      <a:endParaRPr/>
                    </a:p>
                  </a:txBody>
                  <a:tcPr marT="91425" marB="91425" marR="91425" marL="91425"/>
                </a:tc>
              </a:tr>
              <a:tr h="377900">
                <a:tc>
                  <a:txBody>
                    <a:bodyPr/>
                    <a:lstStyle/>
                    <a:p>
                      <a:pPr indent="0" lvl="0" marL="0" rtl="0" algn="l">
                        <a:spcBef>
                          <a:spcPts val="0"/>
                        </a:spcBef>
                        <a:spcAft>
                          <a:spcPts val="0"/>
                        </a:spcAft>
                        <a:buNone/>
                      </a:pPr>
                      <a:r>
                        <a:rPr b="1" lang="en-SG"/>
                        <a:t>Training Time </a:t>
                      </a:r>
                      <a:endParaRPr b="1"/>
                    </a:p>
                  </a:txBody>
                  <a:tcPr marT="91425" marB="91425" marR="91425" marL="91425"/>
                </a:tc>
                <a:tc>
                  <a:txBody>
                    <a:bodyPr/>
                    <a:lstStyle/>
                    <a:p>
                      <a:pPr indent="0" lvl="0" marL="0" rtl="0" algn="l">
                        <a:spcBef>
                          <a:spcPts val="0"/>
                        </a:spcBef>
                        <a:spcAft>
                          <a:spcPts val="0"/>
                        </a:spcAft>
                        <a:buNone/>
                      </a:pPr>
                      <a:r>
                        <a:rPr lang="en-SG"/>
                        <a:t>3m 40s</a:t>
                      </a:r>
                      <a:endParaRPr/>
                    </a:p>
                  </a:txBody>
                  <a:tcPr marT="91425" marB="91425" marR="91425" marL="91425"/>
                </a:tc>
                <a:tc>
                  <a:txBody>
                    <a:bodyPr/>
                    <a:lstStyle/>
                    <a:p>
                      <a:pPr indent="0" lvl="0" marL="0" rtl="0" algn="l">
                        <a:spcBef>
                          <a:spcPts val="0"/>
                        </a:spcBef>
                        <a:spcAft>
                          <a:spcPts val="0"/>
                        </a:spcAft>
                        <a:buNone/>
                      </a:pPr>
                      <a:r>
                        <a:rPr lang="en-SG"/>
                        <a:t>5m 51s</a:t>
                      </a:r>
                      <a:endParaRPr/>
                    </a:p>
                  </a:txBody>
                  <a:tcPr marT="91425" marB="91425" marR="91425" marL="91425"/>
                </a:tc>
                <a:tc>
                  <a:txBody>
                    <a:bodyPr/>
                    <a:lstStyle/>
                    <a:p>
                      <a:pPr indent="0" lvl="0" marL="0" rtl="0" algn="l">
                        <a:spcBef>
                          <a:spcPts val="0"/>
                        </a:spcBef>
                        <a:spcAft>
                          <a:spcPts val="0"/>
                        </a:spcAft>
                        <a:buNone/>
                      </a:pPr>
                      <a:r>
                        <a:rPr lang="en-SG"/>
                        <a:t>5m 11s</a:t>
                      </a:r>
                      <a:endParaRPr/>
                    </a:p>
                  </a:txBody>
                  <a:tcPr marT="91425" marB="91425" marR="91425" marL="91425"/>
                </a:tc>
                <a:tc>
                  <a:txBody>
                    <a:bodyPr/>
                    <a:lstStyle/>
                    <a:p>
                      <a:pPr indent="0" lvl="0" marL="0" rtl="0" algn="l">
                        <a:spcBef>
                          <a:spcPts val="0"/>
                        </a:spcBef>
                        <a:spcAft>
                          <a:spcPts val="0"/>
                        </a:spcAft>
                        <a:buNone/>
                      </a:pPr>
                      <a:r>
                        <a:rPr lang="en-SG"/>
                        <a:t>5m 27s</a:t>
                      </a:r>
                      <a:endParaRPr/>
                    </a:p>
                  </a:txBody>
                  <a:tcPr marT="91425" marB="91425" marR="91425" marL="91425"/>
                </a:tc>
                <a:tc>
                  <a:txBody>
                    <a:bodyPr/>
                    <a:lstStyle/>
                    <a:p>
                      <a:pPr indent="0" lvl="0" marL="0" rtl="0" algn="l">
                        <a:spcBef>
                          <a:spcPts val="0"/>
                        </a:spcBef>
                        <a:spcAft>
                          <a:spcPts val="0"/>
                        </a:spcAft>
                        <a:buNone/>
                      </a:pPr>
                      <a:r>
                        <a:rPr lang="en-SG"/>
                        <a:t>7m 6s</a:t>
                      </a:r>
                      <a:endParaRPr/>
                    </a:p>
                  </a:txBody>
                  <a:tcPr marT="91425" marB="91425" marR="91425" marL="91425"/>
                </a:tc>
                <a:tc>
                  <a:txBody>
                    <a:bodyPr/>
                    <a:lstStyle/>
                    <a:p>
                      <a:pPr indent="0" lvl="0" marL="0" rtl="0" algn="l">
                        <a:spcBef>
                          <a:spcPts val="0"/>
                        </a:spcBef>
                        <a:spcAft>
                          <a:spcPts val="0"/>
                        </a:spcAft>
                        <a:buNone/>
                      </a:pPr>
                      <a:r>
                        <a:rPr lang="en-SG"/>
                        <a:t>10m 13s</a:t>
                      </a:r>
                      <a:endParaRPr/>
                    </a:p>
                  </a:txBody>
                  <a:tcPr marT="91425" marB="91425" marR="91425" marL="91425"/>
                </a:tc>
              </a:tr>
              <a:tr h="377900">
                <a:tc>
                  <a:txBody>
                    <a:bodyPr/>
                    <a:lstStyle/>
                    <a:p>
                      <a:pPr indent="0" lvl="0" marL="0" rtl="0" algn="l">
                        <a:spcBef>
                          <a:spcPts val="0"/>
                        </a:spcBef>
                        <a:spcAft>
                          <a:spcPts val="0"/>
                        </a:spcAft>
                        <a:buNone/>
                      </a:pPr>
                      <a:r>
                        <a:rPr b="1" lang="en-SG"/>
                        <a:t>Learning Rate</a:t>
                      </a:r>
                      <a:endParaRPr b="1"/>
                    </a:p>
                  </a:txBody>
                  <a:tcPr marT="91425" marB="91425" marR="91425" marL="91425"/>
                </a:tc>
                <a:tc>
                  <a:txBody>
                    <a:bodyPr/>
                    <a:lstStyle/>
                    <a:p>
                      <a:pPr indent="0" lvl="0" marL="0" rtl="0" algn="l">
                        <a:spcBef>
                          <a:spcPts val="0"/>
                        </a:spcBef>
                        <a:spcAft>
                          <a:spcPts val="0"/>
                        </a:spcAft>
                        <a:buNone/>
                      </a:pPr>
                      <a:r>
                        <a:rPr lang="en-SG"/>
                        <a:t>0.01</a:t>
                      </a:r>
                      <a:endParaRPr/>
                    </a:p>
                  </a:txBody>
                  <a:tcPr marT="91425" marB="91425" marR="91425" marL="91425"/>
                </a:tc>
                <a:tc>
                  <a:txBody>
                    <a:bodyPr/>
                    <a:lstStyle/>
                    <a:p>
                      <a:pPr indent="0" lvl="0" marL="0" rtl="0" algn="l">
                        <a:spcBef>
                          <a:spcPts val="0"/>
                        </a:spcBef>
                        <a:spcAft>
                          <a:spcPts val="0"/>
                        </a:spcAft>
                        <a:buNone/>
                      </a:pPr>
                      <a:r>
                        <a:rPr lang="en-SG"/>
                        <a:t>0.01</a:t>
                      </a:r>
                      <a:endParaRPr/>
                    </a:p>
                  </a:txBody>
                  <a:tcPr marT="91425" marB="91425" marR="91425" marL="91425"/>
                </a:tc>
                <a:tc>
                  <a:txBody>
                    <a:bodyPr/>
                    <a:lstStyle/>
                    <a:p>
                      <a:pPr indent="0" lvl="0" marL="0" rtl="0" algn="l">
                        <a:spcBef>
                          <a:spcPts val="0"/>
                        </a:spcBef>
                        <a:spcAft>
                          <a:spcPts val="0"/>
                        </a:spcAft>
                        <a:buNone/>
                      </a:pPr>
                      <a:r>
                        <a:rPr lang="en-SG"/>
                        <a:t>0.001</a:t>
                      </a:r>
                      <a:endParaRPr/>
                    </a:p>
                  </a:txBody>
                  <a:tcPr marT="91425" marB="91425" marR="91425" marL="91425"/>
                </a:tc>
                <a:tc>
                  <a:txBody>
                    <a:bodyPr/>
                    <a:lstStyle/>
                    <a:p>
                      <a:pPr indent="0" lvl="0" marL="0" rtl="0" algn="l">
                        <a:spcBef>
                          <a:spcPts val="0"/>
                        </a:spcBef>
                        <a:spcAft>
                          <a:spcPts val="0"/>
                        </a:spcAft>
                        <a:buNone/>
                      </a:pPr>
                      <a:r>
                        <a:rPr lang="en-SG"/>
                        <a:t>0.01</a:t>
                      </a:r>
                      <a:endParaRPr/>
                    </a:p>
                  </a:txBody>
                  <a:tcPr marT="91425" marB="91425" marR="91425" marL="91425"/>
                </a:tc>
                <a:tc>
                  <a:txBody>
                    <a:bodyPr/>
                    <a:lstStyle/>
                    <a:p>
                      <a:pPr indent="0" lvl="0" marL="0" rtl="0" algn="l">
                        <a:spcBef>
                          <a:spcPts val="0"/>
                        </a:spcBef>
                        <a:spcAft>
                          <a:spcPts val="0"/>
                        </a:spcAft>
                        <a:buNone/>
                      </a:pPr>
                      <a:r>
                        <a:rPr lang="en-SG"/>
                        <a:t>0.01</a:t>
                      </a:r>
                      <a:endParaRPr/>
                    </a:p>
                  </a:txBody>
                  <a:tcPr marT="91425" marB="91425" marR="91425" marL="91425"/>
                </a:tc>
                <a:tc>
                  <a:txBody>
                    <a:bodyPr/>
                    <a:lstStyle/>
                    <a:p>
                      <a:pPr indent="0" lvl="0" marL="0" rtl="0" algn="l">
                        <a:spcBef>
                          <a:spcPts val="0"/>
                        </a:spcBef>
                        <a:spcAft>
                          <a:spcPts val="0"/>
                        </a:spcAft>
                        <a:buNone/>
                      </a:pPr>
                      <a:r>
                        <a:rPr lang="en-SG"/>
                        <a:t>0.01</a:t>
                      </a:r>
                      <a:endParaRPr/>
                    </a:p>
                  </a:txBody>
                  <a:tcPr marT="91425" marB="91425" marR="91425" marL="91425"/>
                </a:tc>
              </a:tr>
              <a:tr h="377900">
                <a:tc>
                  <a:txBody>
                    <a:bodyPr/>
                    <a:lstStyle/>
                    <a:p>
                      <a:pPr indent="0" lvl="0" marL="0" rtl="0" algn="l">
                        <a:spcBef>
                          <a:spcPts val="0"/>
                        </a:spcBef>
                        <a:spcAft>
                          <a:spcPts val="0"/>
                        </a:spcAft>
                        <a:buNone/>
                      </a:pPr>
                      <a:r>
                        <a:rPr b="1" lang="en-SG"/>
                        <a:t>Total Size</a:t>
                      </a:r>
                      <a:endParaRPr b="1"/>
                    </a:p>
                  </a:txBody>
                  <a:tcPr marT="91425" marB="91425" marR="91425" marL="91425"/>
                </a:tc>
                <a:tc>
                  <a:txBody>
                    <a:bodyPr/>
                    <a:lstStyle/>
                    <a:p>
                      <a:pPr indent="0" lvl="0" marL="0" rtl="0" algn="l">
                        <a:spcBef>
                          <a:spcPts val="0"/>
                        </a:spcBef>
                        <a:spcAft>
                          <a:spcPts val="0"/>
                        </a:spcAft>
                        <a:buNone/>
                      </a:pPr>
                      <a:r>
                        <a:rPr lang="en-SG"/>
                        <a:t>189.53MB </a:t>
                      </a:r>
                      <a:endParaRPr/>
                    </a:p>
                  </a:txBody>
                  <a:tcPr marT="91425" marB="91425" marR="91425" marL="91425"/>
                </a:tc>
                <a:tc>
                  <a:txBody>
                    <a:bodyPr/>
                    <a:lstStyle/>
                    <a:p>
                      <a:pPr indent="0" lvl="0" marL="0" rtl="0" algn="l">
                        <a:spcBef>
                          <a:spcPts val="0"/>
                        </a:spcBef>
                        <a:spcAft>
                          <a:spcPts val="0"/>
                        </a:spcAft>
                        <a:buNone/>
                      </a:pPr>
                      <a:r>
                        <a:rPr lang="en-SG"/>
                        <a:t>270.88 MB</a:t>
                      </a:r>
                      <a:endParaRPr/>
                    </a:p>
                  </a:txBody>
                  <a:tcPr marT="91425" marB="91425" marR="91425" marL="91425"/>
                </a:tc>
                <a:tc>
                  <a:txBody>
                    <a:bodyPr/>
                    <a:lstStyle/>
                    <a:p>
                      <a:pPr indent="0" lvl="0" marL="0" rtl="0" algn="l">
                        <a:spcBef>
                          <a:spcPts val="0"/>
                        </a:spcBef>
                        <a:spcAft>
                          <a:spcPts val="0"/>
                        </a:spcAft>
                        <a:buNone/>
                      </a:pPr>
                      <a:r>
                        <a:rPr lang="en-SG"/>
                        <a:t>270.88 MB</a:t>
                      </a:r>
                      <a:endParaRPr/>
                    </a:p>
                  </a:txBody>
                  <a:tcPr marT="91425" marB="91425" marR="91425" marL="91425"/>
                </a:tc>
                <a:tc>
                  <a:txBody>
                    <a:bodyPr/>
                    <a:lstStyle/>
                    <a:p>
                      <a:pPr indent="0" lvl="0" marL="0" rtl="0" algn="l">
                        <a:spcBef>
                          <a:spcPts val="0"/>
                        </a:spcBef>
                        <a:spcAft>
                          <a:spcPts val="0"/>
                        </a:spcAft>
                        <a:buNone/>
                      </a:pPr>
                      <a:r>
                        <a:rPr lang="en-SG"/>
                        <a:t>287.40 MB</a:t>
                      </a:r>
                      <a:endParaRPr/>
                    </a:p>
                  </a:txBody>
                  <a:tcPr marT="91425" marB="91425" marR="91425" marL="91425"/>
                </a:tc>
                <a:tc>
                  <a:txBody>
                    <a:bodyPr/>
                    <a:lstStyle/>
                    <a:p>
                      <a:pPr indent="0" lvl="0" marL="0" rtl="0" algn="l">
                        <a:spcBef>
                          <a:spcPts val="0"/>
                        </a:spcBef>
                        <a:spcAft>
                          <a:spcPts val="0"/>
                        </a:spcAft>
                        <a:buNone/>
                      </a:pPr>
                      <a:r>
                        <a:rPr lang="en-SG"/>
                        <a:t>382.74 MB</a:t>
                      </a:r>
                      <a:endParaRPr/>
                    </a:p>
                  </a:txBody>
                  <a:tcPr marT="91425" marB="91425" marR="91425" marL="91425"/>
                </a:tc>
                <a:tc>
                  <a:txBody>
                    <a:bodyPr/>
                    <a:lstStyle/>
                    <a:p>
                      <a:pPr indent="0" lvl="0" marL="0" rtl="0" algn="l">
                        <a:spcBef>
                          <a:spcPts val="0"/>
                        </a:spcBef>
                        <a:spcAft>
                          <a:spcPts val="0"/>
                        </a:spcAft>
                        <a:buNone/>
                      </a:pPr>
                      <a:r>
                        <a:rPr lang="en-SG"/>
                        <a:t>517.46 MB</a:t>
                      </a:r>
                      <a:endParaRPr/>
                    </a:p>
                  </a:txBody>
                  <a:tcPr marT="91425" marB="91425" marR="91425" marL="91425"/>
                </a:tc>
              </a:tr>
              <a:tr h="581400">
                <a:tc>
                  <a:txBody>
                    <a:bodyPr/>
                    <a:lstStyle/>
                    <a:p>
                      <a:pPr indent="0" lvl="0" marL="0" rtl="0" algn="l">
                        <a:spcBef>
                          <a:spcPts val="0"/>
                        </a:spcBef>
                        <a:spcAft>
                          <a:spcPts val="0"/>
                        </a:spcAft>
                        <a:buNone/>
                      </a:pPr>
                      <a:r>
                        <a:rPr b="1" lang="en-SG"/>
                        <a:t>Trainable Parameters</a:t>
                      </a:r>
                      <a:endParaRPr b="1"/>
                    </a:p>
                  </a:txBody>
                  <a:tcPr marT="91425" marB="91425" marR="91425" marL="91425"/>
                </a:tc>
                <a:tc>
                  <a:txBody>
                    <a:bodyPr/>
                    <a:lstStyle/>
                    <a:p>
                      <a:pPr indent="0" lvl="0" marL="0" rtl="0" algn="l">
                        <a:spcBef>
                          <a:spcPts val="0"/>
                        </a:spcBef>
                        <a:spcAft>
                          <a:spcPts val="0"/>
                        </a:spcAft>
                        <a:buNone/>
                      </a:pPr>
                      <a:r>
                        <a:rPr lang="en-SG"/>
                        <a:t>6,405</a:t>
                      </a:r>
                      <a:endParaRPr/>
                    </a:p>
                  </a:txBody>
                  <a:tcPr marT="91425" marB="91425" marR="91425" marL="91425"/>
                </a:tc>
                <a:tc>
                  <a:txBody>
                    <a:bodyPr/>
                    <a:lstStyle/>
                    <a:p>
                      <a:pPr indent="0" lvl="0" marL="0" rtl="0" algn="l">
                        <a:spcBef>
                          <a:spcPts val="0"/>
                        </a:spcBef>
                        <a:spcAft>
                          <a:spcPts val="0"/>
                        </a:spcAft>
                        <a:buNone/>
                      </a:pPr>
                      <a:r>
                        <a:rPr lang="en-SG"/>
                        <a:t>6,405</a:t>
                      </a:r>
                      <a:endParaRPr/>
                    </a:p>
                  </a:txBody>
                  <a:tcPr marT="91425" marB="91425" marR="91425" marL="91425"/>
                </a:tc>
                <a:tc>
                  <a:txBody>
                    <a:bodyPr/>
                    <a:lstStyle/>
                    <a:p>
                      <a:pPr indent="0" lvl="0" marL="0" rtl="0" algn="l">
                        <a:spcBef>
                          <a:spcPts val="0"/>
                        </a:spcBef>
                        <a:spcAft>
                          <a:spcPts val="0"/>
                        </a:spcAft>
                        <a:buNone/>
                      </a:pPr>
                      <a:r>
                        <a:rPr lang="en-SG"/>
                        <a:t>6,405</a:t>
                      </a:r>
                      <a:endParaRPr/>
                    </a:p>
                  </a:txBody>
                  <a:tcPr marT="91425" marB="91425" marR="91425" marL="91425"/>
                </a:tc>
                <a:tc>
                  <a:txBody>
                    <a:bodyPr/>
                    <a:lstStyle/>
                    <a:p>
                      <a:pPr indent="0" lvl="0" marL="0" rtl="0" algn="l">
                        <a:spcBef>
                          <a:spcPts val="0"/>
                        </a:spcBef>
                        <a:spcAft>
                          <a:spcPts val="0"/>
                        </a:spcAft>
                        <a:buNone/>
                      </a:pPr>
                      <a:r>
                        <a:rPr lang="en-SG"/>
                        <a:t>7,045</a:t>
                      </a:r>
                      <a:endParaRPr/>
                    </a:p>
                  </a:txBody>
                  <a:tcPr marT="91425" marB="91425" marR="91425" marL="91425"/>
                </a:tc>
                <a:tc>
                  <a:txBody>
                    <a:bodyPr/>
                    <a:lstStyle/>
                    <a:p>
                      <a:pPr indent="0" lvl="0" marL="0" rtl="0" algn="l">
                        <a:spcBef>
                          <a:spcPts val="0"/>
                        </a:spcBef>
                        <a:spcAft>
                          <a:spcPts val="0"/>
                        </a:spcAft>
                        <a:buNone/>
                      </a:pPr>
                      <a:r>
                        <a:rPr lang="en-SG"/>
                        <a:t>7,685</a:t>
                      </a:r>
                      <a:endParaRPr/>
                    </a:p>
                  </a:txBody>
                  <a:tcPr marT="91425" marB="91425" marR="91425" marL="91425"/>
                </a:tc>
                <a:tc>
                  <a:txBody>
                    <a:bodyPr/>
                    <a:lstStyle/>
                    <a:p>
                      <a:pPr indent="0" lvl="0" marL="0" rtl="0" algn="l">
                        <a:spcBef>
                          <a:spcPts val="0"/>
                        </a:spcBef>
                        <a:spcAft>
                          <a:spcPts val="0"/>
                        </a:spcAft>
                        <a:buNone/>
                      </a:pPr>
                      <a:r>
                        <a:rPr lang="en-SG"/>
                        <a:t>8,965</a:t>
                      </a:r>
                      <a:endParaRPr/>
                    </a:p>
                  </a:txBody>
                  <a:tcPr marT="91425" marB="91425" marR="91425" marL="91425"/>
                </a:tc>
              </a:tr>
              <a:tr h="377900">
                <a:tc>
                  <a:txBody>
                    <a:bodyPr/>
                    <a:lstStyle/>
                    <a:p>
                      <a:pPr indent="0" lvl="0" marL="0" rtl="0" algn="l">
                        <a:spcBef>
                          <a:spcPts val="0"/>
                        </a:spcBef>
                        <a:spcAft>
                          <a:spcPts val="0"/>
                        </a:spcAft>
                        <a:buNone/>
                      </a:pPr>
                      <a:r>
                        <a:rPr b="1" lang="en-SG"/>
                        <a:t>Total Parameters</a:t>
                      </a:r>
                      <a:endParaRPr b="1"/>
                    </a:p>
                  </a:txBody>
                  <a:tcPr marT="91425" marB="91425" marR="91425" marL="91425"/>
                </a:tc>
                <a:tc>
                  <a:txBody>
                    <a:bodyPr/>
                    <a:lstStyle/>
                    <a:p>
                      <a:pPr indent="0" lvl="0" marL="0" rtl="0" algn="l">
                        <a:spcBef>
                          <a:spcPts val="0"/>
                        </a:spcBef>
                        <a:spcAft>
                          <a:spcPts val="0"/>
                        </a:spcAft>
                        <a:buNone/>
                      </a:pPr>
                      <a:r>
                        <a:rPr lang="en-SG"/>
                        <a:t>4,013,953</a:t>
                      </a:r>
                      <a:endParaRPr/>
                    </a:p>
                  </a:txBody>
                  <a:tcPr marT="91425" marB="91425" marR="91425" marL="91425"/>
                </a:tc>
                <a:tc>
                  <a:txBody>
                    <a:bodyPr/>
                    <a:lstStyle/>
                    <a:p>
                      <a:pPr indent="0" lvl="0" marL="0" rtl="0" algn="l">
                        <a:spcBef>
                          <a:spcPts val="0"/>
                        </a:spcBef>
                        <a:spcAft>
                          <a:spcPts val="0"/>
                        </a:spcAft>
                        <a:buNone/>
                      </a:pPr>
                      <a:r>
                        <a:rPr lang="en-SG"/>
                        <a:t>6,519,589</a:t>
                      </a:r>
                      <a:endParaRPr/>
                    </a:p>
                  </a:txBody>
                  <a:tcPr marT="91425" marB="91425" marR="91425" marL="91425"/>
                </a:tc>
                <a:tc>
                  <a:txBody>
                    <a:bodyPr/>
                    <a:lstStyle/>
                    <a:p>
                      <a:pPr indent="0" lvl="0" marL="0" rtl="0" algn="l">
                        <a:spcBef>
                          <a:spcPts val="0"/>
                        </a:spcBef>
                        <a:spcAft>
                          <a:spcPts val="0"/>
                        </a:spcAft>
                        <a:buNone/>
                      </a:pPr>
                      <a:r>
                        <a:rPr lang="en-SG"/>
                        <a:t>6,519,589</a:t>
                      </a:r>
                      <a:endParaRPr/>
                    </a:p>
                  </a:txBody>
                  <a:tcPr marT="91425" marB="91425" marR="91425" marL="91425"/>
                </a:tc>
                <a:tc>
                  <a:txBody>
                    <a:bodyPr/>
                    <a:lstStyle/>
                    <a:p>
                      <a:pPr indent="0" lvl="0" marL="0" rtl="0" algn="l">
                        <a:spcBef>
                          <a:spcPts val="0"/>
                        </a:spcBef>
                        <a:spcAft>
                          <a:spcPts val="0"/>
                        </a:spcAft>
                        <a:buNone/>
                      </a:pPr>
                      <a:r>
                        <a:rPr lang="en-SG"/>
                        <a:t>7,708,039</a:t>
                      </a:r>
                      <a:endParaRPr/>
                    </a:p>
                  </a:txBody>
                  <a:tcPr marT="91425" marB="91425" marR="91425" marL="91425"/>
                </a:tc>
                <a:tc>
                  <a:txBody>
                    <a:bodyPr/>
                    <a:lstStyle/>
                    <a:p>
                      <a:pPr indent="0" lvl="0" marL="0" rtl="0" algn="l">
                        <a:spcBef>
                          <a:spcPts val="0"/>
                        </a:spcBef>
                        <a:spcAft>
                          <a:spcPts val="0"/>
                        </a:spcAft>
                        <a:buNone/>
                      </a:pPr>
                      <a:r>
                        <a:rPr lang="en-SG"/>
                        <a:t>10,703,917</a:t>
                      </a:r>
                      <a:endParaRPr/>
                    </a:p>
                  </a:txBody>
                  <a:tcPr marT="91425" marB="91425" marR="91425" marL="91425"/>
                </a:tc>
                <a:tc>
                  <a:txBody>
                    <a:bodyPr/>
                    <a:lstStyle/>
                    <a:p>
                      <a:pPr indent="0" lvl="0" marL="0" rtl="0" algn="l">
                        <a:spcBef>
                          <a:spcPts val="0"/>
                        </a:spcBef>
                        <a:spcAft>
                          <a:spcPts val="0"/>
                        </a:spcAft>
                        <a:buNone/>
                      </a:pPr>
                      <a:r>
                        <a:rPr lang="en-SG"/>
                        <a:t>17,557,581</a:t>
                      </a:r>
                      <a:endParaRPr/>
                    </a:p>
                  </a:txBody>
                  <a:tcPr marT="91425" marB="91425" marR="91425" marL="91425"/>
                </a:tc>
              </a:tr>
              <a:tr h="377900">
                <a:tc>
                  <a:txBody>
                    <a:bodyPr/>
                    <a:lstStyle/>
                    <a:p>
                      <a:pPr indent="0" lvl="0" marL="0" rtl="0" algn="l">
                        <a:spcBef>
                          <a:spcPts val="0"/>
                        </a:spcBef>
                        <a:spcAft>
                          <a:spcPts val="0"/>
                        </a:spcAft>
                        <a:buNone/>
                      </a:pPr>
                      <a:r>
                        <a:rPr b="1" lang="en-SG"/>
                        <a:t>Macro Precision</a:t>
                      </a:r>
                      <a:endParaRPr b="1"/>
                    </a:p>
                  </a:txBody>
                  <a:tcPr marT="91425" marB="91425" marR="91425" marL="91425"/>
                </a:tc>
                <a:tc>
                  <a:txBody>
                    <a:bodyPr/>
                    <a:lstStyle/>
                    <a:p>
                      <a:pPr indent="0" lvl="0" marL="0" rtl="0" algn="l">
                        <a:spcBef>
                          <a:spcPts val="0"/>
                        </a:spcBef>
                        <a:spcAft>
                          <a:spcPts val="0"/>
                        </a:spcAft>
                        <a:buNone/>
                      </a:pPr>
                      <a:r>
                        <a:rPr lang="en-SG"/>
                        <a:t>0.837</a:t>
                      </a:r>
                      <a:endParaRPr/>
                    </a:p>
                  </a:txBody>
                  <a:tcPr marT="91425" marB="91425" marR="91425" marL="91425"/>
                </a:tc>
                <a:tc>
                  <a:txBody>
                    <a:bodyPr/>
                    <a:lstStyle/>
                    <a:p>
                      <a:pPr indent="0" lvl="0" marL="0" rtl="0" algn="l">
                        <a:spcBef>
                          <a:spcPts val="0"/>
                        </a:spcBef>
                        <a:spcAft>
                          <a:spcPts val="0"/>
                        </a:spcAft>
                        <a:buNone/>
                      </a:pPr>
                      <a:r>
                        <a:rPr lang="en-SG"/>
                        <a:t>0.811</a:t>
                      </a:r>
                      <a:endParaRPr/>
                    </a:p>
                  </a:txBody>
                  <a:tcPr marT="91425" marB="91425" marR="91425" marL="91425"/>
                </a:tc>
                <a:tc>
                  <a:txBody>
                    <a:bodyPr/>
                    <a:lstStyle/>
                    <a:p>
                      <a:pPr indent="0" lvl="0" marL="0" rtl="0" algn="l">
                        <a:spcBef>
                          <a:spcPts val="0"/>
                        </a:spcBef>
                        <a:spcAft>
                          <a:spcPts val="0"/>
                        </a:spcAft>
                        <a:buNone/>
                      </a:pPr>
                      <a:r>
                        <a:rPr lang="en-SG"/>
                        <a:t>0.702</a:t>
                      </a:r>
                      <a:endParaRPr/>
                    </a:p>
                  </a:txBody>
                  <a:tcPr marT="91425" marB="91425" marR="91425" marL="91425"/>
                </a:tc>
                <a:tc>
                  <a:txBody>
                    <a:bodyPr/>
                    <a:lstStyle/>
                    <a:p>
                      <a:pPr indent="0" lvl="0" marL="0" rtl="0" algn="l">
                        <a:spcBef>
                          <a:spcPts val="0"/>
                        </a:spcBef>
                        <a:spcAft>
                          <a:spcPts val="0"/>
                        </a:spcAft>
                        <a:buNone/>
                      </a:pPr>
                      <a:r>
                        <a:rPr lang="en-SG"/>
                        <a:t>0.787</a:t>
                      </a:r>
                      <a:endParaRPr/>
                    </a:p>
                  </a:txBody>
                  <a:tcPr marT="91425" marB="91425" marR="91425" marL="91425"/>
                </a:tc>
                <a:tc>
                  <a:txBody>
                    <a:bodyPr/>
                    <a:lstStyle/>
                    <a:p>
                      <a:pPr indent="0" lvl="0" marL="0" rtl="0" algn="l">
                        <a:spcBef>
                          <a:spcPts val="0"/>
                        </a:spcBef>
                        <a:spcAft>
                          <a:spcPts val="0"/>
                        </a:spcAft>
                        <a:buNone/>
                      </a:pPr>
                      <a:r>
                        <a:rPr lang="en-SG"/>
                        <a:t>0.809</a:t>
                      </a:r>
                      <a:endParaRPr/>
                    </a:p>
                  </a:txBody>
                  <a:tcPr marT="91425" marB="91425" marR="91425" marL="91425"/>
                </a:tc>
                <a:tc>
                  <a:txBody>
                    <a:bodyPr/>
                    <a:lstStyle/>
                    <a:p>
                      <a:pPr indent="0" lvl="0" marL="0" rtl="0" algn="l">
                        <a:spcBef>
                          <a:spcPts val="0"/>
                        </a:spcBef>
                        <a:spcAft>
                          <a:spcPts val="0"/>
                        </a:spcAft>
                        <a:buNone/>
                      </a:pPr>
                      <a:r>
                        <a:rPr lang="en-SG"/>
                        <a:t>0.787</a:t>
                      </a:r>
                      <a:endParaRPr/>
                    </a:p>
                  </a:txBody>
                  <a:tcPr marT="91425" marB="91425" marR="91425" marL="91425"/>
                </a:tc>
              </a:tr>
              <a:tr h="377900">
                <a:tc>
                  <a:txBody>
                    <a:bodyPr/>
                    <a:lstStyle/>
                    <a:p>
                      <a:pPr indent="0" lvl="0" marL="0" rtl="0" algn="l">
                        <a:spcBef>
                          <a:spcPts val="0"/>
                        </a:spcBef>
                        <a:spcAft>
                          <a:spcPts val="0"/>
                        </a:spcAft>
                        <a:buClr>
                          <a:schemeClr val="dk1"/>
                        </a:buClr>
                        <a:buSzPts val="1100"/>
                        <a:buFont typeface="Arial"/>
                        <a:buNone/>
                      </a:pPr>
                      <a:r>
                        <a:rPr b="1" lang="en-SG">
                          <a:solidFill>
                            <a:schemeClr val="dk1"/>
                          </a:solidFill>
                        </a:rPr>
                        <a:t>Macro Recall</a:t>
                      </a:r>
                      <a:endParaRPr b="1"/>
                    </a:p>
                  </a:txBody>
                  <a:tcPr marT="91425" marB="91425" marR="91425" marL="91425"/>
                </a:tc>
                <a:tc>
                  <a:txBody>
                    <a:bodyPr/>
                    <a:lstStyle/>
                    <a:p>
                      <a:pPr indent="0" lvl="0" marL="0" rtl="0" algn="l">
                        <a:spcBef>
                          <a:spcPts val="0"/>
                        </a:spcBef>
                        <a:spcAft>
                          <a:spcPts val="0"/>
                        </a:spcAft>
                        <a:buNone/>
                      </a:pPr>
                      <a:r>
                        <a:rPr lang="en-SG"/>
                        <a:t>0.834</a:t>
                      </a:r>
                      <a:endParaRPr/>
                    </a:p>
                  </a:txBody>
                  <a:tcPr marT="91425" marB="91425" marR="91425" marL="91425"/>
                </a:tc>
                <a:tc>
                  <a:txBody>
                    <a:bodyPr/>
                    <a:lstStyle/>
                    <a:p>
                      <a:pPr indent="0" lvl="0" marL="0" rtl="0" algn="l">
                        <a:spcBef>
                          <a:spcPts val="0"/>
                        </a:spcBef>
                        <a:spcAft>
                          <a:spcPts val="0"/>
                        </a:spcAft>
                        <a:buNone/>
                      </a:pPr>
                      <a:r>
                        <a:rPr lang="en-SG"/>
                        <a:t>0.825</a:t>
                      </a:r>
                      <a:endParaRPr/>
                    </a:p>
                  </a:txBody>
                  <a:tcPr marT="91425" marB="91425" marR="91425" marL="91425"/>
                </a:tc>
                <a:tc>
                  <a:txBody>
                    <a:bodyPr/>
                    <a:lstStyle/>
                    <a:p>
                      <a:pPr indent="0" lvl="0" marL="0" rtl="0" algn="l">
                        <a:spcBef>
                          <a:spcPts val="0"/>
                        </a:spcBef>
                        <a:spcAft>
                          <a:spcPts val="0"/>
                        </a:spcAft>
                        <a:buNone/>
                      </a:pPr>
                      <a:r>
                        <a:rPr lang="en-SG"/>
                        <a:t>0.69</a:t>
                      </a:r>
                      <a:endParaRPr/>
                    </a:p>
                  </a:txBody>
                  <a:tcPr marT="91425" marB="91425" marR="91425" marL="91425"/>
                </a:tc>
                <a:tc>
                  <a:txBody>
                    <a:bodyPr/>
                    <a:lstStyle/>
                    <a:p>
                      <a:pPr indent="0" lvl="0" marL="0" rtl="0" algn="l">
                        <a:spcBef>
                          <a:spcPts val="0"/>
                        </a:spcBef>
                        <a:spcAft>
                          <a:spcPts val="0"/>
                        </a:spcAft>
                        <a:buNone/>
                      </a:pPr>
                      <a:r>
                        <a:rPr lang="en-SG"/>
                        <a:t>0.783</a:t>
                      </a:r>
                      <a:endParaRPr/>
                    </a:p>
                  </a:txBody>
                  <a:tcPr marT="91425" marB="91425" marR="91425" marL="91425"/>
                </a:tc>
                <a:tc>
                  <a:txBody>
                    <a:bodyPr/>
                    <a:lstStyle/>
                    <a:p>
                      <a:pPr indent="0" lvl="0" marL="0" rtl="0" algn="l">
                        <a:spcBef>
                          <a:spcPts val="0"/>
                        </a:spcBef>
                        <a:spcAft>
                          <a:spcPts val="0"/>
                        </a:spcAft>
                        <a:buNone/>
                      </a:pPr>
                      <a:r>
                        <a:rPr lang="en-SG"/>
                        <a:t>0.807</a:t>
                      </a:r>
                      <a:endParaRPr/>
                    </a:p>
                  </a:txBody>
                  <a:tcPr marT="91425" marB="91425" marR="91425" marL="91425"/>
                </a:tc>
                <a:tc>
                  <a:txBody>
                    <a:bodyPr/>
                    <a:lstStyle/>
                    <a:p>
                      <a:pPr indent="0" lvl="0" marL="0" rtl="0" algn="l">
                        <a:spcBef>
                          <a:spcPts val="0"/>
                        </a:spcBef>
                        <a:spcAft>
                          <a:spcPts val="0"/>
                        </a:spcAft>
                        <a:buNone/>
                      </a:pPr>
                      <a:r>
                        <a:rPr lang="en-SG"/>
                        <a:t>0.778</a:t>
                      </a:r>
                      <a:endParaRPr/>
                    </a:p>
                  </a:txBody>
                  <a:tcPr marT="91425" marB="91425" marR="91425" marL="91425"/>
                </a:tc>
              </a:tr>
              <a:tr h="377900">
                <a:tc>
                  <a:txBody>
                    <a:bodyPr/>
                    <a:lstStyle/>
                    <a:p>
                      <a:pPr indent="0" lvl="0" marL="0" rtl="0" algn="l">
                        <a:spcBef>
                          <a:spcPts val="0"/>
                        </a:spcBef>
                        <a:spcAft>
                          <a:spcPts val="0"/>
                        </a:spcAft>
                        <a:buNone/>
                      </a:pPr>
                      <a:r>
                        <a:rPr b="1" lang="en-SG"/>
                        <a:t>Macro </a:t>
                      </a:r>
                      <a:r>
                        <a:rPr b="1" lang="en-SG"/>
                        <a:t>F1- Score</a:t>
                      </a:r>
                      <a:endParaRPr b="1"/>
                    </a:p>
                  </a:txBody>
                  <a:tcPr marT="91425" marB="91425" marR="91425" marL="91425"/>
                </a:tc>
                <a:tc>
                  <a:txBody>
                    <a:bodyPr/>
                    <a:lstStyle/>
                    <a:p>
                      <a:pPr indent="0" lvl="0" marL="0" rtl="0" algn="l">
                        <a:spcBef>
                          <a:spcPts val="0"/>
                        </a:spcBef>
                        <a:spcAft>
                          <a:spcPts val="0"/>
                        </a:spcAft>
                        <a:buNone/>
                      </a:pPr>
                      <a:r>
                        <a:rPr lang="en-SG"/>
                        <a:t>0.835</a:t>
                      </a:r>
                      <a:endParaRPr/>
                    </a:p>
                  </a:txBody>
                  <a:tcPr marT="91425" marB="91425" marR="91425" marL="91425"/>
                </a:tc>
                <a:tc>
                  <a:txBody>
                    <a:bodyPr/>
                    <a:lstStyle/>
                    <a:p>
                      <a:pPr indent="0" lvl="0" marL="0" rtl="0" algn="l">
                        <a:spcBef>
                          <a:spcPts val="0"/>
                        </a:spcBef>
                        <a:spcAft>
                          <a:spcPts val="0"/>
                        </a:spcAft>
                        <a:buNone/>
                      </a:pPr>
                      <a:r>
                        <a:rPr lang="en-SG"/>
                        <a:t>0.821</a:t>
                      </a:r>
                      <a:endParaRPr/>
                    </a:p>
                  </a:txBody>
                  <a:tcPr marT="91425" marB="91425" marR="91425" marL="91425"/>
                </a:tc>
                <a:tc>
                  <a:txBody>
                    <a:bodyPr/>
                    <a:lstStyle/>
                    <a:p>
                      <a:pPr indent="0" lvl="0" marL="0" rtl="0" algn="l">
                        <a:spcBef>
                          <a:spcPts val="0"/>
                        </a:spcBef>
                        <a:spcAft>
                          <a:spcPts val="0"/>
                        </a:spcAft>
                        <a:buNone/>
                      </a:pPr>
                      <a:r>
                        <a:rPr lang="en-SG"/>
                        <a:t>0.691</a:t>
                      </a:r>
                      <a:endParaRPr/>
                    </a:p>
                  </a:txBody>
                  <a:tcPr marT="91425" marB="91425" marR="91425" marL="91425"/>
                </a:tc>
                <a:tc>
                  <a:txBody>
                    <a:bodyPr/>
                    <a:lstStyle/>
                    <a:p>
                      <a:pPr indent="0" lvl="0" marL="0" rtl="0" algn="l">
                        <a:spcBef>
                          <a:spcPts val="0"/>
                        </a:spcBef>
                        <a:spcAft>
                          <a:spcPts val="0"/>
                        </a:spcAft>
                        <a:buNone/>
                      </a:pPr>
                      <a:r>
                        <a:rPr lang="en-SG"/>
                        <a:t>0.784</a:t>
                      </a:r>
                      <a:endParaRPr/>
                    </a:p>
                  </a:txBody>
                  <a:tcPr marT="91425" marB="91425" marR="91425" marL="91425"/>
                </a:tc>
                <a:tc>
                  <a:txBody>
                    <a:bodyPr/>
                    <a:lstStyle/>
                    <a:p>
                      <a:pPr indent="0" lvl="0" marL="0" rtl="0" algn="l">
                        <a:spcBef>
                          <a:spcPts val="0"/>
                        </a:spcBef>
                        <a:spcAft>
                          <a:spcPts val="0"/>
                        </a:spcAft>
                        <a:buNone/>
                      </a:pPr>
                      <a:r>
                        <a:rPr lang="en-SG"/>
                        <a:t>0.807</a:t>
                      </a:r>
                      <a:endParaRPr/>
                    </a:p>
                  </a:txBody>
                  <a:tcPr marT="91425" marB="91425" marR="91425" marL="91425"/>
                </a:tc>
                <a:tc>
                  <a:txBody>
                    <a:bodyPr/>
                    <a:lstStyle/>
                    <a:p>
                      <a:pPr indent="0" lvl="0" marL="0" rtl="0" algn="l">
                        <a:spcBef>
                          <a:spcPts val="0"/>
                        </a:spcBef>
                        <a:spcAft>
                          <a:spcPts val="0"/>
                        </a:spcAft>
                        <a:buNone/>
                      </a:pPr>
                      <a:r>
                        <a:rPr lang="en-SG"/>
                        <a:t>0.78</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33c98b952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SG"/>
              <a:t>Best Performing EffNet Model - Analysis (Aishik)</a:t>
            </a:r>
            <a:endParaRPr/>
          </a:p>
        </p:txBody>
      </p:sp>
      <p:pic>
        <p:nvPicPr>
          <p:cNvPr id="147" name="Google Shape;147;g1233c98b952_0_21"/>
          <p:cNvPicPr preferRelativeResize="0"/>
          <p:nvPr/>
        </p:nvPicPr>
        <p:blipFill>
          <a:blip r:embed="rId3">
            <a:alphaModFix/>
          </a:blip>
          <a:stretch>
            <a:fillRect/>
          </a:stretch>
        </p:blipFill>
        <p:spPr>
          <a:xfrm>
            <a:off x="178125" y="1704399"/>
            <a:ext cx="3312984" cy="2386025"/>
          </a:xfrm>
          <a:prstGeom prst="rect">
            <a:avLst/>
          </a:prstGeom>
          <a:noFill/>
          <a:ln>
            <a:noFill/>
          </a:ln>
        </p:spPr>
      </p:pic>
      <p:pic>
        <p:nvPicPr>
          <p:cNvPr id="148" name="Google Shape;148;g1233c98b952_0_21"/>
          <p:cNvPicPr preferRelativeResize="0"/>
          <p:nvPr/>
        </p:nvPicPr>
        <p:blipFill>
          <a:blip r:embed="rId4">
            <a:alphaModFix/>
          </a:blip>
          <a:stretch>
            <a:fillRect/>
          </a:stretch>
        </p:blipFill>
        <p:spPr>
          <a:xfrm>
            <a:off x="3514700" y="1802575"/>
            <a:ext cx="3040425" cy="2189700"/>
          </a:xfrm>
          <a:prstGeom prst="rect">
            <a:avLst/>
          </a:prstGeom>
          <a:noFill/>
          <a:ln>
            <a:noFill/>
          </a:ln>
        </p:spPr>
      </p:pic>
      <p:pic>
        <p:nvPicPr>
          <p:cNvPr id="149" name="Google Shape;149;g1233c98b952_0_21"/>
          <p:cNvPicPr preferRelativeResize="0"/>
          <p:nvPr/>
        </p:nvPicPr>
        <p:blipFill>
          <a:blip r:embed="rId5">
            <a:alphaModFix/>
          </a:blip>
          <a:stretch>
            <a:fillRect/>
          </a:stretch>
        </p:blipFill>
        <p:spPr>
          <a:xfrm>
            <a:off x="290812" y="4266325"/>
            <a:ext cx="3087625" cy="2223730"/>
          </a:xfrm>
          <a:prstGeom prst="rect">
            <a:avLst/>
          </a:prstGeom>
          <a:noFill/>
          <a:ln>
            <a:noFill/>
          </a:ln>
        </p:spPr>
      </p:pic>
      <p:pic>
        <p:nvPicPr>
          <p:cNvPr id="150" name="Google Shape;150;g1233c98b952_0_21"/>
          <p:cNvPicPr preferRelativeResize="0"/>
          <p:nvPr/>
        </p:nvPicPr>
        <p:blipFill>
          <a:blip r:embed="rId6">
            <a:alphaModFix/>
          </a:blip>
          <a:stretch>
            <a:fillRect/>
          </a:stretch>
        </p:blipFill>
        <p:spPr>
          <a:xfrm>
            <a:off x="3378425" y="4283325"/>
            <a:ext cx="3087625" cy="2189705"/>
          </a:xfrm>
          <a:prstGeom prst="rect">
            <a:avLst/>
          </a:prstGeom>
          <a:noFill/>
          <a:ln>
            <a:noFill/>
          </a:ln>
        </p:spPr>
      </p:pic>
      <p:pic>
        <p:nvPicPr>
          <p:cNvPr id="151" name="Google Shape;151;g1233c98b952_0_21"/>
          <p:cNvPicPr preferRelativeResize="0"/>
          <p:nvPr/>
        </p:nvPicPr>
        <p:blipFill>
          <a:blip r:embed="rId7">
            <a:alphaModFix/>
          </a:blip>
          <a:stretch>
            <a:fillRect/>
          </a:stretch>
        </p:blipFill>
        <p:spPr>
          <a:xfrm>
            <a:off x="6691400" y="1346170"/>
            <a:ext cx="5533126" cy="3102480"/>
          </a:xfrm>
          <a:prstGeom prst="rect">
            <a:avLst/>
          </a:prstGeom>
          <a:noFill/>
          <a:ln>
            <a:noFill/>
          </a:ln>
        </p:spPr>
      </p:pic>
      <p:graphicFrame>
        <p:nvGraphicFramePr>
          <p:cNvPr id="152" name="Google Shape;152;g1233c98b952_0_21"/>
          <p:cNvGraphicFramePr/>
          <p:nvPr/>
        </p:nvGraphicFramePr>
        <p:xfrm>
          <a:off x="6691400" y="4551735"/>
          <a:ext cx="3000000" cy="3000000"/>
        </p:xfrm>
        <a:graphic>
          <a:graphicData uri="http://schemas.openxmlformats.org/drawingml/2006/table">
            <a:tbl>
              <a:tblPr>
                <a:noFill/>
                <a:tableStyleId>{F60D6642-D7F4-421B-BE60-A3D6FF4C706C}</a:tableStyleId>
              </a:tblPr>
              <a:tblGrid>
                <a:gridCol w="1515350"/>
                <a:gridCol w="1515350"/>
                <a:gridCol w="1515350"/>
                <a:gridCol w="1515350"/>
              </a:tblGrid>
              <a:tr h="397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Precision</a:t>
                      </a:r>
                      <a:endParaRPr/>
                    </a:p>
                  </a:txBody>
                  <a:tcPr marT="91425" marB="91425" marR="91425" marL="91425"/>
                </a:tc>
                <a:tc>
                  <a:txBody>
                    <a:bodyPr/>
                    <a:lstStyle/>
                    <a:p>
                      <a:pPr indent="0" lvl="0" marL="0" rtl="0" algn="l">
                        <a:spcBef>
                          <a:spcPts val="0"/>
                        </a:spcBef>
                        <a:spcAft>
                          <a:spcPts val="0"/>
                        </a:spcAft>
                        <a:buNone/>
                      </a:pPr>
                      <a:r>
                        <a:rPr lang="en-SG"/>
                        <a:t>Recall</a:t>
                      </a:r>
                      <a:endParaRPr/>
                    </a:p>
                  </a:txBody>
                  <a:tcPr marT="91425" marB="91425" marR="91425" marL="91425"/>
                </a:tc>
                <a:tc>
                  <a:txBody>
                    <a:bodyPr/>
                    <a:lstStyle/>
                    <a:p>
                      <a:pPr indent="0" lvl="0" marL="0" rtl="0" algn="l">
                        <a:spcBef>
                          <a:spcPts val="0"/>
                        </a:spcBef>
                        <a:spcAft>
                          <a:spcPts val="0"/>
                        </a:spcAft>
                        <a:buNone/>
                      </a:pPr>
                      <a:r>
                        <a:rPr lang="en-SG"/>
                        <a:t>F1</a:t>
                      </a:r>
                      <a:endParaRPr/>
                    </a:p>
                  </a:txBody>
                  <a:tcPr marT="91425" marB="91425" marR="91425" marL="91425"/>
                </a:tc>
              </a:tr>
              <a:tr h="523750">
                <a:tc>
                  <a:txBody>
                    <a:bodyPr/>
                    <a:lstStyle/>
                    <a:p>
                      <a:pPr indent="0" lvl="0" marL="0" rtl="0" algn="l">
                        <a:spcBef>
                          <a:spcPts val="0"/>
                        </a:spcBef>
                        <a:spcAft>
                          <a:spcPts val="0"/>
                        </a:spcAft>
                        <a:buNone/>
                      </a:pPr>
                      <a:r>
                        <a:rPr lang="en-SG"/>
                        <a:t>Hokkien Prawn</a:t>
                      </a:r>
                      <a:endParaRPr/>
                    </a:p>
                  </a:txBody>
                  <a:tcPr marT="91425" marB="91425" marR="91425" marL="91425"/>
                </a:tc>
                <a:tc>
                  <a:txBody>
                    <a:bodyPr/>
                    <a:lstStyle/>
                    <a:p>
                      <a:pPr indent="0" lvl="0" marL="0" rtl="0" algn="l">
                        <a:spcBef>
                          <a:spcPts val="0"/>
                        </a:spcBef>
                        <a:spcAft>
                          <a:spcPts val="0"/>
                        </a:spcAft>
                        <a:buNone/>
                      </a:pPr>
                      <a:r>
                        <a:rPr lang="en-SG"/>
                        <a:t>0.834</a:t>
                      </a:r>
                      <a:endParaRPr/>
                    </a:p>
                  </a:txBody>
                  <a:tcPr marT="91425" marB="91425" marR="91425" marL="91425"/>
                </a:tc>
                <a:tc>
                  <a:txBody>
                    <a:bodyPr/>
                    <a:lstStyle/>
                    <a:p>
                      <a:pPr indent="0" lvl="0" marL="0" rtl="0" algn="l">
                        <a:spcBef>
                          <a:spcPts val="0"/>
                        </a:spcBef>
                        <a:spcAft>
                          <a:spcPts val="0"/>
                        </a:spcAft>
                        <a:buNone/>
                      </a:pPr>
                      <a:r>
                        <a:rPr lang="en-SG"/>
                        <a:t>0.78</a:t>
                      </a:r>
                      <a:endParaRPr/>
                    </a:p>
                  </a:txBody>
                  <a:tcPr marT="91425" marB="91425" marR="91425" marL="91425"/>
                </a:tc>
                <a:tc>
                  <a:txBody>
                    <a:bodyPr/>
                    <a:lstStyle/>
                    <a:p>
                      <a:pPr indent="0" lvl="0" marL="0" rtl="0" algn="l">
                        <a:spcBef>
                          <a:spcPts val="0"/>
                        </a:spcBef>
                        <a:spcAft>
                          <a:spcPts val="0"/>
                        </a:spcAft>
                        <a:buNone/>
                      </a:pPr>
                      <a:r>
                        <a:rPr lang="en-SG"/>
                        <a:t>0.806</a:t>
                      </a:r>
                      <a:endParaRPr/>
                    </a:p>
                  </a:txBody>
                  <a:tcPr marT="91425" marB="91425" marR="91425" marL="91425"/>
                </a:tc>
              </a:tr>
              <a:tr h="397425">
                <a:tc>
                  <a:txBody>
                    <a:bodyPr/>
                    <a:lstStyle/>
                    <a:p>
                      <a:pPr indent="0" lvl="0" marL="0" rtl="0" algn="l">
                        <a:spcBef>
                          <a:spcPts val="0"/>
                        </a:spcBef>
                        <a:spcAft>
                          <a:spcPts val="0"/>
                        </a:spcAft>
                        <a:buNone/>
                      </a:pPr>
                      <a:r>
                        <a:rPr lang="en-SG"/>
                        <a:t>Laksa</a:t>
                      </a:r>
                      <a:endParaRPr/>
                    </a:p>
                  </a:txBody>
                  <a:tcPr marT="91425" marB="91425" marR="91425" marL="91425"/>
                </a:tc>
                <a:tc>
                  <a:txBody>
                    <a:bodyPr/>
                    <a:lstStyle/>
                    <a:p>
                      <a:pPr indent="0" lvl="0" marL="0" rtl="0" algn="l">
                        <a:spcBef>
                          <a:spcPts val="0"/>
                        </a:spcBef>
                        <a:spcAft>
                          <a:spcPts val="0"/>
                        </a:spcAft>
                        <a:buNone/>
                      </a:pPr>
                      <a:r>
                        <a:rPr lang="en-SG"/>
                        <a:t>0.655</a:t>
                      </a:r>
                      <a:endParaRPr/>
                    </a:p>
                  </a:txBody>
                  <a:tcPr marT="91425" marB="91425" marR="91425" marL="91425"/>
                </a:tc>
                <a:tc>
                  <a:txBody>
                    <a:bodyPr/>
                    <a:lstStyle/>
                    <a:p>
                      <a:pPr indent="0" lvl="0" marL="0" rtl="0" algn="l">
                        <a:spcBef>
                          <a:spcPts val="0"/>
                        </a:spcBef>
                        <a:spcAft>
                          <a:spcPts val="0"/>
                        </a:spcAft>
                        <a:buNone/>
                      </a:pPr>
                      <a:r>
                        <a:rPr lang="en-SG"/>
                        <a:t>0.74</a:t>
                      </a:r>
                      <a:endParaRPr/>
                    </a:p>
                  </a:txBody>
                  <a:tcPr marT="91425" marB="91425" marR="91425" marL="91425"/>
                </a:tc>
                <a:tc>
                  <a:txBody>
                    <a:bodyPr/>
                    <a:lstStyle/>
                    <a:p>
                      <a:pPr indent="0" lvl="0" marL="0" rtl="0" algn="l">
                        <a:spcBef>
                          <a:spcPts val="0"/>
                        </a:spcBef>
                        <a:spcAft>
                          <a:spcPts val="0"/>
                        </a:spcAft>
                        <a:buNone/>
                      </a:pPr>
                      <a:r>
                        <a:rPr lang="en-SG"/>
                        <a:t>0.695</a:t>
                      </a:r>
                      <a:endParaRPr/>
                    </a:p>
                  </a:txBody>
                  <a:tcPr marT="91425" marB="91425" marR="91425" marL="91425"/>
                </a:tc>
              </a:tr>
              <a:tr h="523750">
                <a:tc>
                  <a:txBody>
                    <a:bodyPr/>
                    <a:lstStyle/>
                    <a:p>
                      <a:pPr indent="0" lvl="0" marL="0" rtl="0" algn="l">
                        <a:spcBef>
                          <a:spcPts val="0"/>
                        </a:spcBef>
                        <a:spcAft>
                          <a:spcPts val="0"/>
                        </a:spcAft>
                        <a:buNone/>
                      </a:pPr>
                      <a:r>
                        <a:rPr lang="en-SG"/>
                        <a:t>Oyster Omlette</a:t>
                      </a:r>
                      <a:endParaRPr/>
                    </a:p>
                  </a:txBody>
                  <a:tcPr marT="91425" marB="91425" marR="91425" marL="91425"/>
                </a:tc>
                <a:tc>
                  <a:txBody>
                    <a:bodyPr/>
                    <a:lstStyle/>
                    <a:p>
                      <a:pPr indent="0" lvl="0" marL="0" rtl="0" algn="l">
                        <a:spcBef>
                          <a:spcPts val="0"/>
                        </a:spcBef>
                        <a:spcAft>
                          <a:spcPts val="0"/>
                        </a:spcAft>
                        <a:buNone/>
                      </a:pPr>
                      <a:r>
                        <a:rPr lang="en-SG"/>
                        <a:t>0.792</a:t>
                      </a:r>
                      <a:endParaRPr/>
                    </a:p>
                  </a:txBody>
                  <a:tcPr marT="91425" marB="91425" marR="91425" marL="91425"/>
                </a:tc>
                <a:tc>
                  <a:txBody>
                    <a:bodyPr/>
                    <a:lstStyle/>
                    <a:p>
                      <a:pPr indent="0" lvl="0" marL="0" rtl="0" algn="l">
                        <a:spcBef>
                          <a:spcPts val="0"/>
                        </a:spcBef>
                        <a:spcAft>
                          <a:spcPts val="0"/>
                        </a:spcAft>
                        <a:buNone/>
                      </a:pPr>
                      <a:r>
                        <a:rPr lang="en-SG"/>
                        <a:t>0.76</a:t>
                      </a:r>
                      <a:endParaRPr/>
                    </a:p>
                  </a:txBody>
                  <a:tcPr marT="91425" marB="91425" marR="91425" marL="91425"/>
                </a:tc>
                <a:tc>
                  <a:txBody>
                    <a:bodyPr/>
                    <a:lstStyle/>
                    <a:p>
                      <a:pPr indent="0" lvl="0" marL="0" rtl="0" algn="l">
                        <a:spcBef>
                          <a:spcPts val="0"/>
                        </a:spcBef>
                        <a:spcAft>
                          <a:spcPts val="0"/>
                        </a:spcAft>
                        <a:buNone/>
                      </a:pPr>
                      <a:r>
                        <a:rPr lang="en-SG"/>
                        <a:t>0.776</a:t>
                      </a:r>
                      <a:endParaRPr/>
                    </a:p>
                  </a:txBody>
                  <a:tcPr marT="91425" marB="91425" marR="91425" marL="91425"/>
                </a:tc>
              </a:tr>
              <a:tr h="523750">
                <a:tc>
                  <a:txBody>
                    <a:bodyPr/>
                    <a:lstStyle/>
                    <a:p>
                      <a:pPr indent="0" lvl="0" marL="0" rtl="0" algn="l">
                        <a:spcBef>
                          <a:spcPts val="0"/>
                        </a:spcBef>
                        <a:spcAft>
                          <a:spcPts val="0"/>
                        </a:spcAft>
                        <a:buNone/>
                      </a:pPr>
                      <a:r>
                        <a:rPr lang="en-SG"/>
                        <a:t>Roast Meat Rice</a:t>
                      </a:r>
                      <a:endParaRPr/>
                    </a:p>
                  </a:txBody>
                  <a:tcPr marT="91425" marB="91425" marR="91425" marL="91425"/>
                </a:tc>
                <a:tc>
                  <a:txBody>
                    <a:bodyPr/>
                    <a:lstStyle/>
                    <a:p>
                      <a:pPr indent="0" lvl="0" marL="0" rtl="0" algn="l">
                        <a:spcBef>
                          <a:spcPts val="0"/>
                        </a:spcBef>
                        <a:spcAft>
                          <a:spcPts val="0"/>
                        </a:spcAft>
                        <a:buNone/>
                      </a:pPr>
                      <a:r>
                        <a:rPr lang="en-SG"/>
                        <a:t>0.902</a:t>
                      </a:r>
                      <a:endParaRPr/>
                    </a:p>
                  </a:txBody>
                  <a:tcPr marT="91425" marB="91425" marR="91425" marL="91425"/>
                </a:tc>
                <a:tc>
                  <a:txBody>
                    <a:bodyPr/>
                    <a:lstStyle/>
                    <a:p>
                      <a:pPr indent="0" lvl="0" marL="0" rtl="0" algn="l">
                        <a:spcBef>
                          <a:spcPts val="0"/>
                        </a:spcBef>
                        <a:spcAft>
                          <a:spcPts val="0"/>
                        </a:spcAft>
                        <a:buNone/>
                      </a:pPr>
                      <a:r>
                        <a:rPr lang="en-SG"/>
                        <a:t>0.739</a:t>
                      </a:r>
                      <a:endParaRPr/>
                    </a:p>
                  </a:txBody>
                  <a:tcPr marT="91425" marB="91425" marR="91425" marL="91425"/>
                </a:tc>
                <a:tc>
                  <a:txBody>
                    <a:bodyPr/>
                    <a:lstStyle/>
                    <a:p>
                      <a:pPr indent="0" lvl="0" marL="0" rtl="0" algn="l">
                        <a:spcBef>
                          <a:spcPts val="0"/>
                        </a:spcBef>
                        <a:spcAft>
                          <a:spcPts val="0"/>
                        </a:spcAft>
                        <a:buNone/>
                      </a:pPr>
                      <a:r>
                        <a:rPr lang="en-SG"/>
                        <a:t>0.812</a:t>
                      </a:r>
                      <a:endParaRPr/>
                    </a:p>
                  </a:txBody>
                  <a:tcPr marT="91425" marB="91425" marR="91425" marL="91425"/>
                </a:tc>
              </a:tr>
              <a:tr h="397425">
                <a:tc>
                  <a:txBody>
                    <a:bodyPr/>
                    <a:lstStyle/>
                    <a:p>
                      <a:pPr indent="0" lvl="0" marL="0" rtl="0" algn="l">
                        <a:spcBef>
                          <a:spcPts val="0"/>
                        </a:spcBef>
                        <a:spcAft>
                          <a:spcPts val="0"/>
                        </a:spcAft>
                        <a:buNone/>
                      </a:pPr>
                      <a:r>
                        <a:rPr lang="en-SG"/>
                        <a:t>Roti Prata</a:t>
                      </a:r>
                      <a:endParaRPr/>
                    </a:p>
                  </a:txBody>
                  <a:tcPr marT="91425" marB="91425" marR="91425" marL="91425"/>
                </a:tc>
                <a:tc>
                  <a:txBody>
                    <a:bodyPr/>
                    <a:lstStyle/>
                    <a:p>
                      <a:pPr indent="0" lvl="0" marL="0" rtl="0" algn="l">
                        <a:spcBef>
                          <a:spcPts val="0"/>
                        </a:spcBef>
                        <a:spcAft>
                          <a:spcPts val="0"/>
                        </a:spcAft>
                        <a:buNone/>
                      </a:pPr>
                      <a:r>
                        <a:rPr lang="en-SG"/>
                        <a:t>0.753</a:t>
                      </a:r>
                      <a:endParaRPr/>
                    </a:p>
                  </a:txBody>
                  <a:tcPr marT="91425" marB="91425" marR="91425" marL="91425"/>
                </a:tc>
                <a:tc>
                  <a:txBody>
                    <a:bodyPr/>
                    <a:lstStyle/>
                    <a:p>
                      <a:pPr indent="0" lvl="0" marL="0" rtl="0" algn="l">
                        <a:spcBef>
                          <a:spcPts val="0"/>
                        </a:spcBef>
                        <a:spcAft>
                          <a:spcPts val="0"/>
                        </a:spcAft>
                        <a:buNone/>
                      </a:pPr>
                      <a:r>
                        <a:rPr lang="en-SG"/>
                        <a:t>0.87</a:t>
                      </a:r>
                      <a:endParaRPr/>
                    </a:p>
                  </a:txBody>
                  <a:tcPr marT="91425" marB="91425" marR="91425" marL="91425"/>
                </a:tc>
                <a:tc>
                  <a:txBody>
                    <a:bodyPr/>
                    <a:lstStyle/>
                    <a:p>
                      <a:pPr indent="0" lvl="0" marL="0" rtl="0" algn="l">
                        <a:spcBef>
                          <a:spcPts val="0"/>
                        </a:spcBef>
                        <a:spcAft>
                          <a:spcPts val="0"/>
                        </a:spcAft>
                        <a:buNone/>
                      </a:pPr>
                      <a:r>
                        <a:rPr lang="en-SG"/>
                        <a:t>0.807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33c98b952_0_6"/>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SG"/>
              <a:t>More models</a:t>
            </a:r>
            <a:endParaRPr/>
          </a:p>
        </p:txBody>
      </p:sp>
      <p:graphicFrame>
        <p:nvGraphicFramePr>
          <p:cNvPr id="158" name="Google Shape;158;g1233c98b952_0_6"/>
          <p:cNvGraphicFramePr/>
          <p:nvPr/>
        </p:nvGraphicFramePr>
        <p:xfrm>
          <a:off x="658738" y="1465250"/>
          <a:ext cx="3000000" cy="3000000"/>
        </p:xfrm>
        <a:graphic>
          <a:graphicData uri="http://schemas.openxmlformats.org/drawingml/2006/table">
            <a:tbl>
              <a:tblPr>
                <a:noFill/>
                <a:tableStyleId>{F60D6642-D7F4-421B-BE60-A3D6FF4C706C}</a:tableStyleId>
              </a:tblPr>
              <a:tblGrid>
                <a:gridCol w="2103125"/>
                <a:gridCol w="2103125"/>
                <a:gridCol w="2103125"/>
                <a:gridCol w="2055650"/>
                <a:gridCol w="2150600"/>
              </a:tblGrid>
              <a:tr h="396200">
                <a:tc>
                  <a:txBody>
                    <a:bodyPr/>
                    <a:lstStyle/>
                    <a:p>
                      <a:pPr indent="0" lvl="0" marL="0" rtl="0" algn="l">
                        <a:spcBef>
                          <a:spcPts val="0"/>
                        </a:spcBef>
                        <a:spcAft>
                          <a:spcPts val="0"/>
                        </a:spcAft>
                        <a:buNone/>
                      </a:pPr>
                      <a:r>
                        <a:rPr b="1" lang="en-SG"/>
                        <a:t>Model</a:t>
                      </a:r>
                      <a:endParaRPr b="1"/>
                    </a:p>
                  </a:txBody>
                  <a:tcPr marT="91425" marB="91425" marR="91425" marL="91425"/>
                </a:tc>
                <a:tc>
                  <a:txBody>
                    <a:bodyPr/>
                    <a:lstStyle/>
                    <a:p>
                      <a:pPr indent="0" lvl="0" marL="0" rtl="0" algn="l">
                        <a:spcBef>
                          <a:spcPts val="0"/>
                        </a:spcBef>
                        <a:spcAft>
                          <a:spcPts val="0"/>
                        </a:spcAft>
                        <a:buNone/>
                      </a:pPr>
                      <a:r>
                        <a:rPr b="1" lang="en-SG"/>
                        <a:t>ResNeXt</a:t>
                      </a:r>
                      <a:endParaRPr b="1"/>
                    </a:p>
                  </a:txBody>
                  <a:tcPr marT="91425" marB="91425" marR="91425" marL="91425"/>
                </a:tc>
                <a:tc>
                  <a:txBody>
                    <a:bodyPr/>
                    <a:lstStyle/>
                    <a:p>
                      <a:pPr indent="0" lvl="0" marL="0" rtl="0" algn="l">
                        <a:spcBef>
                          <a:spcPts val="0"/>
                        </a:spcBef>
                        <a:spcAft>
                          <a:spcPts val="0"/>
                        </a:spcAft>
                        <a:buNone/>
                      </a:pPr>
                      <a:r>
                        <a:rPr b="1" lang="en-SG"/>
                        <a:t>VGG16</a:t>
                      </a:r>
                      <a:endParaRPr b="1"/>
                    </a:p>
                  </a:txBody>
                  <a:tcPr marT="91425" marB="91425" marR="91425" marL="91425"/>
                </a:tc>
                <a:tc>
                  <a:txBody>
                    <a:bodyPr/>
                    <a:lstStyle/>
                    <a:p>
                      <a:pPr indent="0" lvl="0" marL="0" rtl="0" algn="l">
                        <a:spcBef>
                          <a:spcPts val="0"/>
                        </a:spcBef>
                        <a:spcAft>
                          <a:spcPts val="0"/>
                        </a:spcAft>
                        <a:buNone/>
                      </a:pPr>
                      <a:r>
                        <a:rPr b="1" lang="en-SG"/>
                        <a:t>Mobilenet V2</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SG">
                          <a:solidFill>
                            <a:schemeClr val="dk1"/>
                          </a:solidFill>
                        </a:rPr>
                        <a:t>Mobilenet V3 (Aishik)</a:t>
                      </a:r>
                      <a:endParaRPr b="1"/>
                    </a:p>
                  </a:txBody>
                  <a:tcPr marT="91425" marB="91425" marR="91425" marL="91425"/>
                </a:tc>
              </a:tr>
              <a:tr h="396200">
                <a:tc>
                  <a:txBody>
                    <a:bodyPr/>
                    <a:lstStyle/>
                    <a:p>
                      <a:pPr indent="0" lvl="0" marL="0" rtl="0" algn="l">
                        <a:spcBef>
                          <a:spcPts val="0"/>
                        </a:spcBef>
                        <a:spcAft>
                          <a:spcPts val="0"/>
                        </a:spcAft>
                        <a:buNone/>
                      </a:pPr>
                      <a:r>
                        <a:rPr b="1" lang="en-SG"/>
                        <a:t>Train Accuracy</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84.2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0.6860</a:t>
                      </a:r>
                      <a:endParaRPr/>
                    </a:p>
                  </a:txBody>
                  <a:tcPr marT="91425" marB="91425" marR="91425" marL="91425"/>
                </a:tc>
              </a:tr>
              <a:tr h="396200">
                <a:tc>
                  <a:txBody>
                    <a:bodyPr/>
                    <a:lstStyle/>
                    <a:p>
                      <a:pPr indent="0" lvl="0" marL="0" rtl="0" algn="l">
                        <a:spcBef>
                          <a:spcPts val="0"/>
                        </a:spcBef>
                        <a:spcAft>
                          <a:spcPts val="0"/>
                        </a:spcAft>
                        <a:buNone/>
                      </a:pPr>
                      <a:r>
                        <a:rPr b="1" lang="en-SG"/>
                        <a:t>Val Accuracy</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84.0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0.686667</a:t>
                      </a:r>
                      <a:endParaRPr/>
                    </a:p>
                  </a:txBody>
                  <a:tcPr marT="91425" marB="91425" marR="91425" marL="91425"/>
                </a:tc>
              </a:tr>
              <a:tr h="396200">
                <a:tc>
                  <a:txBody>
                    <a:bodyPr/>
                    <a:lstStyle/>
                    <a:p>
                      <a:pPr indent="0" lvl="0" marL="0" rtl="0" algn="l">
                        <a:spcBef>
                          <a:spcPts val="0"/>
                        </a:spcBef>
                        <a:spcAft>
                          <a:spcPts val="0"/>
                        </a:spcAft>
                        <a:buNone/>
                      </a:pPr>
                      <a:r>
                        <a:rPr b="1" lang="en-SG"/>
                        <a:t>Test Accuracy</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83.4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0.6697</a:t>
                      </a:r>
                      <a:endParaRPr/>
                    </a:p>
                  </a:txBody>
                  <a:tcPr marT="91425" marB="91425" marR="91425" marL="91425"/>
                </a:tc>
              </a:tr>
              <a:tr h="396200">
                <a:tc>
                  <a:txBody>
                    <a:bodyPr/>
                    <a:lstStyle/>
                    <a:p>
                      <a:pPr indent="0" lvl="0" marL="0" rtl="0" algn="l">
                        <a:spcBef>
                          <a:spcPts val="0"/>
                        </a:spcBef>
                        <a:spcAft>
                          <a:spcPts val="0"/>
                        </a:spcAft>
                        <a:buNone/>
                      </a:pPr>
                      <a:r>
                        <a:rPr b="1" lang="en-SG"/>
                        <a:t>Training Time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16m 14s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1m 34s</a:t>
                      </a:r>
                      <a:endParaRPr/>
                    </a:p>
                  </a:txBody>
                  <a:tcPr marT="91425" marB="91425" marR="91425" marL="91425"/>
                </a:tc>
              </a:tr>
              <a:tr h="396200">
                <a:tc>
                  <a:txBody>
                    <a:bodyPr/>
                    <a:lstStyle/>
                    <a:p>
                      <a:pPr indent="0" lvl="0" marL="0" rtl="0" algn="l">
                        <a:spcBef>
                          <a:spcPts val="0"/>
                        </a:spcBef>
                        <a:spcAft>
                          <a:spcPts val="0"/>
                        </a:spcAft>
                        <a:buNone/>
                      </a:pPr>
                      <a:r>
                        <a:rPr b="1" lang="en-SG"/>
                        <a:t>Storage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731.59 MB</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42.05 MB</a:t>
                      </a:r>
                      <a:endParaRPr/>
                    </a:p>
                  </a:txBody>
                  <a:tcPr marT="91425" marB="91425" marR="91425" marL="91425"/>
                </a:tc>
              </a:tr>
              <a:tr h="396200">
                <a:tc>
                  <a:txBody>
                    <a:bodyPr/>
                    <a:lstStyle/>
                    <a:p>
                      <a:pPr indent="0" lvl="0" marL="0" rtl="0" algn="l">
                        <a:spcBef>
                          <a:spcPts val="0"/>
                        </a:spcBef>
                        <a:spcAft>
                          <a:spcPts val="0"/>
                        </a:spcAft>
                        <a:buNone/>
                      </a:pPr>
                      <a:r>
                        <a:rPr b="1" lang="en-SG"/>
                        <a:t>Trainable Parameters</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SG">
                          <a:solidFill>
                            <a:schemeClr val="dk1"/>
                          </a:solidFill>
                        </a:rPr>
                        <a:t>20,485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5,125</a:t>
                      </a:r>
                      <a:endParaRPr/>
                    </a:p>
                  </a:txBody>
                  <a:tcPr marT="91425" marB="91425" marR="91425" marL="91425"/>
                </a:tc>
              </a:tr>
              <a:tr h="396200">
                <a:tc>
                  <a:txBody>
                    <a:bodyPr/>
                    <a:lstStyle/>
                    <a:p>
                      <a:pPr indent="0" lvl="0" marL="0" rtl="0" algn="l">
                        <a:spcBef>
                          <a:spcPts val="0"/>
                        </a:spcBef>
                        <a:spcAft>
                          <a:spcPts val="0"/>
                        </a:spcAft>
                        <a:buNone/>
                      </a:pPr>
                      <a:r>
                        <a:rPr b="1" lang="en-SG"/>
                        <a:t>Total Parameters</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1,522,981</a:t>
                      </a:r>
                      <a:endParaRPr/>
                    </a:p>
                  </a:txBody>
                  <a:tcPr marT="91425" marB="91425" marR="91425" marL="91425"/>
                </a:tc>
              </a:tr>
              <a:tr h="396200">
                <a:tc>
                  <a:txBody>
                    <a:bodyPr/>
                    <a:lstStyle/>
                    <a:p>
                      <a:pPr indent="0" lvl="0" marL="0" rtl="0" algn="l">
                        <a:spcBef>
                          <a:spcPts val="0"/>
                        </a:spcBef>
                        <a:spcAft>
                          <a:spcPts val="0"/>
                        </a:spcAft>
                        <a:buNone/>
                      </a:pPr>
                      <a:r>
                        <a:rPr b="1" lang="en-SG"/>
                        <a:t>Macro Precision</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0.726</a:t>
                      </a:r>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b="1" lang="en-SG">
                          <a:solidFill>
                            <a:schemeClr val="dk1"/>
                          </a:solidFill>
                        </a:rPr>
                        <a:t>Macro Recall</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0.67</a:t>
                      </a:r>
                      <a:endParaRPr/>
                    </a:p>
                  </a:txBody>
                  <a:tcPr marT="91425" marB="91425" marR="91425" marL="91425"/>
                </a:tc>
              </a:tr>
              <a:tr h="396200">
                <a:tc>
                  <a:txBody>
                    <a:bodyPr/>
                    <a:lstStyle/>
                    <a:p>
                      <a:pPr indent="0" lvl="0" marL="0" rtl="0" algn="l">
                        <a:spcBef>
                          <a:spcPts val="0"/>
                        </a:spcBef>
                        <a:spcAft>
                          <a:spcPts val="0"/>
                        </a:spcAft>
                        <a:buNone/>
                      </a:pPr>
                      <a:r>
                        <a:rPr b="1" lang="en-SG"/>
                        <a:t>Macro </a:t>
                      </a:r>
                      <a:r>
                        <a:rPr b="1" lang="en-SG"/>
                        <a:t>F1- Score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0.697</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What are the Outcomes / Results? (2)</a:t>
            </a:r>
            <a:endParaRPr/>
          </a:p>
        </p:txBody>
      </p:sp>
      <p:sp>
        <p:nvSpPr>
          <p:cNvPr id="164" name="Google Shape;164;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SG"/>
              <a:t>Advanced Requirements (optional):</a:t>
            </a:r>
            <a:endParaRPr/>
          </a:p>
          <a:p>
            <a:pPr indent="-228600" lvl="1" marL="685800" rtl="0" algn="l">
              <a:lnSpc>
                <a:spcPct val="90000"/>
              </a:lnSpc>
              <a:spcBef>
                <a:spcPts val="500"/>
              </a:spcBef>
              <a:spcAft>
                <a:spcPts val="0"/>
              </a:spcAft>
              <a:buClr>
                <a:schemeClr val="dk1"/>
              </a:buClr>
              <a:buSzPts val="2400"/>
              <a:buChar char="•"/>
            </a:pPr>
            <a:r>
              <a:rPr lang="en-SG"/>
              <a:t>Include any other results / outcomes /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afe22b4ef_0_51"/>
          <p:cNvSpPr txBox="1"/>
          <p:nvPr>
            <p:ph type="title"/>
          </p:nvPr>
        </p:nvSpPr>
        <p:spPr>
          <a:xfrm>
            <a:off x="259175" y="165775"/>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170" name="Google Shape;170;g11afe22b4ef_0_51"/>
          <p:cNvSpPr txBox="1"/>
          <p:nvPr>
            <p:ph idx="1" type="body"/>
          </p:nvPr>
        </p:nvSpPr>
        <p:spPr>
          <a:xfrm>
            <a:off x="179425" y="1491475"/>
            <a:ext cx="11822100" cy="52470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1000"/>
              </a:spcBef>
              <a:spcAft>
                <a:spcPts val="0"/>
              </a:spcAft>
              <a:buNone/>
            </a:pPr>
            <a:r>
              <a:rPr lang="en-SG" u="sng"/>
              <a:t>Algorithmic Improvements</a:t>
            </a:r>
            <a:endParaRPr u="sng"/>
          </a:p>
          <a:p>
            <a:pPr indent="-300037" lvl="0" marL="457200" rtl="0" algn="l">
              <a:lnSpc>
                <a:spcPct val="90000"/>
              </a:lnSpc>
              <a:spcBef>
                <a:spcPts val="1000"/>
              </a:spcBef>
              <a:spcAft>
                <a:spcPts val="0"/>
              </a:spcAft>
              <a:buSzPct val="64285"/>
              <a:buChar char="●"/>
            </a:pPr>
            <a:r>
              <a:rPr lang="en-SG"/>
              <a:t>Asynchronous Data Loading and Augmentation</a:t>
            </a:r>
            <a:endParaRPr/>
          </a:p>
          <a:p>
            <a:pPr indent="-300037" lvl="1" marL="914400" rtl="0" algn="l">
              <a:lnSpc>
                <a:spcPct val="90000"/>
              </a:lnSpc>
              <a:spcBef>
                <a:spcPts val="0"/>
              </a:spcBef>
              <a:spcAft>
                <a:spcPts val="0"/>
              </a:spcAft>
              <a:buSzPct val="75000"/>
              <a:buChar char="○"/>
            </a:pPr>
            <a:r>
              <a:rPr lang="en-SG"/>
              <a:t>torch.utils.data.DataLoader </a:t>
            </a:r>
            <a:endParaRPr/>
          </a:p>
          <a:p>
            <a:pPr indent="-300037" lvl="1" marL="914400" rtl="0" algn="l">
              <a:lnSpc>
                <a:spcPct val="90000"/>
              </a:lnSpc>
              <a:spcBef>
                <a:spcPts val="0"/>
              </a:spcBef>
              <a:spcAft>
                <a:spcPts val="0"/>
              </a:spcAft>
              <a:buSzPct val="75000"/>
              <a:buChar char="○"/>
            </a:pPr>
            <a:r>
              <a:rPr lang="en-SG"/>
              <a:t>num_workers &gt; 0 for asynchronous data loading and overlap between the training and data loading.</a:t>
            </a:r>
            <a:endParaRPr/>
          </a:p>
          <a:p>
            <a:pPr indent="-300037" lvl="1" marL="914400" rtl="0" algn="l">
              <a:lnSpc>
                <a:spcPct val="90000"/>
              </a:lnSpc>
              <a:spcBef>
                <a:spcPts val="0"/>
              </a:spcBef>
              <a:spcAft>
                <a:spcPts val="0"/>
              </a:spcAft>
              <a:buSzPct val="75000"/>
              <a:buChar char="○"/>
            </a:pPr>
            <a:r>
              <a:rPr lang="en-SG"/>
              <a:t>pin_memory=True for faster async memory copy to GPU using pinned memory</a:t>
            </a:r>
            <a:endParaRPr/>
          </a:p>
          <a:p>
            <a:pPr indent="0" lvl="0" marL="914400" rtl="0" algn="l">
              <a:lnSpc>
                <a:spcPct val="90000"/>
              </a:lnSpc>
              <a:spcBef>
                <a:spcPts val="1000"/>
              </a:spcBef>
              <a:spcAft>
                <a:spcPts val="0"/>
              </a:spcAft>
              <a:buNone/>
            </a:pPr>
            <a:r>
              <a:t/>
            </a:r>
            <a:endParaRPr/>
          </a:p>
          <a:p>
            <a:pPr indent="-300037" lvl="0" marL="457200" rtl="0" algn="l">
              <a:lnSpc>
                <a:spcPct val="90000"/>
              </a:lnSpc>
              <a:spcBef>
                <a:spcPts val="1000"/>
              </a:spcBef>
              <a:spcAft>
                <a:spcPts val="0"/>
              </a:spcAft>
              <a:buSzPct val="64285"/>
              <a:buChar char="●"/>
            </a:pPr>
            <a:r>
              <a:rPr lang="en-SG"/>
              <a:t>torch.no_grad() already implemented doe inference and validation</a:t>
            </a:r>
            <a:endParaRPr/>
          </a:p>
          <a:p>
            <a:pPr indent="0" lvl="0" marL="457200" rtl="0" algn="l">
              <a:lnSpc>
                <a:spcPct val="90000"/>
              </a:lnSpc>
              <a:spcBef>
                <a:spcPts val="1000"/>
              </a:spcBef>
              <a:spcAft>
                <a:spcPts val="0"/>
              </a:spcAft>
              <a:buNone/>
            </a:pPr>
            <a:r>
              <a:t/>
            </a:r>
            <a:endParaRPr/>
          </a:p>
          <a:p>
            <a:pPr indent="-300037" lvl="0" marL="457200" rtl="0" algn="l">
              <a:lnSpc>
                <a:spcPct val="90000"/>
              </a:lnSpc>
              <a:spcBef>
                <a:spcPts val="1000"/>
              </a:spcBef>
              <a:spcAft>
                <a:spcPts val="0"/>
              </a:spcAft>
              <a:buSzPct val="64285"/>
              <a:buChar char="●"/>
            </a:pPr>
            <a:r>
              <a:rPr lang="en-SG"/>
              <a:t>Disable bias for convolutions directly followed by a batch norm - Already implemented in torchvision models</a:t>
            </a:r>
            <a:endParaRPr/>
          </a:p>
          <a:p>
            <a:pPr indent="0" lvl="0" marL="457200" rtl="0" algn="l">
              <a:lnSpc>
                <a:spcPct val="90000"/>
              </a:lnSpc>
              <a:spcBef>
                <a:spcPts val="1000"/>
              </a:spcBef>
              <a:spcAft>
                <a:spcPts val="0"/>
              </a:spcAft>
              <a:buNone/>
            </a:pPr>
            <a:r>
              <a:t/>
            </a:r>
            <a:endParaRPr/>
          </a:p>
          <a:p>
            <a:pPr indent="-300037" lvl="0" marL="457200" rtl="0" algn="l">
              <a:lnSpc>
                <a:spcPct val="90000"/>
              </a:lnSpc>
              <a:spcBef>
                <a:spcPts val="1000"/>
              </a:spcBef>
              <a:spcAft>
                <a:spcPts val="0"/>
              </a:spcAft>
              <a:buSzPct val="64285"/>
              <a:buChar char="●"/>
            </a:pPr>
            <a:r>
              <a:rPr lang="en-SG"/>
              <a:t>optimizer.zero_grad(set_to_none=True) for reducing memory operations</a:t>
            </a:r>
            <a:endParaRPr/>
          </a:p>
          <a:p>
            <a:pPr indent="0" lvl="0" marL="457200" rtl="0" algn="l">
              <a:lnSpc>
                <a:spcPct val="90000"/>
              </a:lnSpc>
              <a:spcBef>
                <a:spcPts val="1000"/>
              </a:spcBef>
              <a:spcAft>
                <a:spcPts val="0"/>
              </a:spcAft>
              <a:buNone/>
            </a:pPr>
            <a:r>
              <a:t/>
            </a:r>
            <a:endParaRPr/>
          </a:p>
          <a:p>
            <a:pPr indent="-300037" lvl="0" marL="457200" rtl="0" algn="l">
              <a:lnSpc>
                <a:spcPct val="90000"/>
              </a:lnSpc>
              <a:spcBef>
                <a:spcPts val="1000"/>
              </a:spcBef>
              <a:spcAft>
                <a:spcPts val="0"/>
              </a:spcAft>
              <a:buSzPct val="64285"/>
              <a:buChar char="●"/>
            </a:pPr>
            <a:r>
              <a:rPr lang="en-SG"/>
              <a:t>Fuse pointwise operations -&gt; Experimented but faced decorator error</a:t>
            </a:r>
            <a:endParaRPr/>
          </a:p>
          <a:p>
            <a:pPr indent="0" lvl="0" marL="457200" rtl="0" algn="l">
              <a:lnSpc>
                <a:spcPct val="90000"/>
              </a:lnSpc>
              <a:spcBef>
                <a:spcPts val="1000"/>
              </a:spcBef>
              <a:spcAft>
                <a:spcPts val="0"/>
              </a:spcAft>
              <a:buNone/>
            </a:pPr>
            <a:r>
              <a:t/>
            </a:r>
            <a:endParaRPr/>
          </a:p>
          <a:p>
            <a:pPr indent="-300037" lvl="0" marL="457200" rtl="0" algn="l">
              <a:lnSpc>
                <a:spcPct val="90000"/>
              </a:lnSpc>
              <a:spcBef>
                <a:spcPts val="1000"/>
              </a:spcBef>
              <a:spcAft>
                <a:spcPts val="0"/>
              </a:spcAft>
              <a:buSzPct val="64285"/>
              <a:buChar char="●"/>
            </a:pPr>
            <a:r>
              <a:rPr lang="en-SG"/>
              <a:t>Enable channels_last memory format -&gt; Data Format change tradeoff too high compared to speed improvement</a:t>
            </a:r>
            <a:endParaRPr/>
          </a:p>
          <a:p>
            <a:pPr indent="0" lvl="0" marL="457200" rtl="0" algn="l">
              <a:lnSpc>
                <a:spcPct val="90000"/>
              </a:lnSpc>
              <a:spcBef>
                <a:spcPts val="1000"/>
              </a:spcBef>
              <a:spcAft>
                <a:spcPts val="0"/>
              </a:spcAft>
              <a:buNone/>
            </a:pPr>
            <a:r>
              <a:t/>
            </a:r>
            <a:endParaRPr/>
          </a:p>
          <a:p>
            <a:pPr indent="-300037" lvl="0" marL="457200" rtl="0" algn="l">
              <a:lnSpc>
                <a:spcPct val="90000"/>
              </a:lnSpc>
              <a:spcBef>
                <a:spcPts val="1000"/>
              </a:spcBef>
              <a:spcAft>
                <a:spcPts val="0"/>
              </a:spcAft>
              <a:buSzPct val="64285"/>
              <a:buChar char="●"/>
            </a:pPr>
            <a:r>
              <a:rPr lang="en-SG"/>
              <a:t>Disable debugging APIs -&gt; Minor Improvement in speed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1afe22b4ef_0_68"/>
          <p:cNvSpPr txBox="1"/>
          <p:nvPr>
            <p:ph type="title"/>
          </p:nvPr>
        </p:nvSpPr>
        <p:spPr>
          <a:xfrm>
            <a:off x="259175" y="165775"/>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176" name="Google Shape;176;g11afe22b4ef_0_68"/>
          <p:cNvSpPr txBox="1"/>
          <p:nvPr>
            <p:ph idx="1" type="body"/>
          </p:nvPr>
        </p:nvSpPr>
        <p:spPr>
          <a:xfrm>
            <a:off x="179425" y="1491475"/>
            <a:ext cx="11822100" cy="5247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None/>
            </a:pPr>
            <a:r>
              <a:rPr lang="en-SG" u="sng"/>
              <a:t>CPU Specific</a:t>
            </a:r>
            <a:r>
              <a:rPr lang="en-SG" u="sng"/>
              <a:t> Experimentations</a:t>
            </a:r>
            <a:endParaRPr u="sng"/>
          </a:p>
          <a:p>
            <a:pPr indent="-334327" lvl="0" marL="457200" rtl="0" algn="l">
              <a:lnSpc>
                <a:spcPct val="90000"/>
              </a:lnSpc>
              <a:spcBef>
                <a:spcPts val="1000"/>
              </a:spcBef>
              <a:spcAft>
                <a:spcPts val="0"/>
              </a:spcAft>
              <a:buSzPct val="64285"/>
              <a:buChar char="●"/>
            </a:pPr>
            <a:r>
              <a:rPr lang="en-SG"/>
              <a:t>Utilizing Non-Uniform Memory Access (NUMA) Controls</a:t>
            </a:r>
            <a:endParaRPr/>
          </a:p>
          <a:p>
            <a:pPr indent="-334327" lvl="1" marL="914400" rtl="0" algn="l">
              <a:lnSpc>
                <a:spcPct val="90000"/>
              </a:lnSpc>
              <a:spcBef>
                <a:spcPts val="0"/>
              </a:spcBef>
              <a:spcAft>
                <a:spcPts val="0"/>
              </a:spcAft>
              <a:buSzPct val="75000"/>
              <a:buChar char="○"/>
            </a:pPr>
            <a:r>
              <a:rPr lang="en-SG"/>
              <a:t>Inference runs best when confining both the execution and memory usage to a single NUMA node.</a:t>
            </a:r>
            <a:endParaRPr/>
          </a:p>
          <a:p>
            <a:pPr indent="-334327" lvl="1" marL="914400" rtl="0" algn="l">
              <a:lnSpc>
                <a:spcPct val="90000"/>
              </a:lnSpc>
              <a:spcBef>
                <a:spcPts val="0"/>
              </a:spcBef>
              <a:spcAft>
                <a:spcPts val="0"/>
              </a:spcAft>
              <a:buSzPct val="75000"/>
              <a:buChar char="○"/>
            </a:pPr>
            <a:r>
              <a:rPr lang="en-SG"/>
              <a:t>My Machine had a single NUMA node to begin with, and confining to a single node doubled the training and inference time</a:t>
            </a:r>
            <a:endParaRPr/>
          </a:p>
          <a:p>
            <a:pPr indent="-334327" lvl="1" marL="914400" rtl="0" algn="l">
              <a:lnSpc>
                <a:spcPct val="90000"/>
              </a:lnSpc>
              <a:spcBef>
                <a:spcPts val="0"/>
              </a:spcBef>
              <a:spcAft>
                <a:spcPts val="0"/>
              </a:spcAft>
              <a:buSzPct val="75000"/>
              <a:buChar char="○"/>
            </a:pPr>
            <a:r>
              <a:rPr lang="en-SG"/>
              <a:t>Due to the presence of a single NUMA node, concurrent processing by data sharding could not be benchmarked</a:t>
            </a:r>
            <a:endParaRPr/>
          </a:p>
          <a:p>
            <a:pPr indent="0" lvl="0" marL="914400" rtl="0" algn="l">
              <a:lnSpc>
                <a:spcPct val="90000"/>
              </a:lnSpc>
              <a:spcBef>
                <a:spcPts val="1000"/>
              </a:spcBef>
              <a:spcAft>
                <a:spcPts val="0"/>
              </a:spcAft>
              <a:buNone/>
            </a:pPr>
            <a:r>
              <a:t/>
            </a:r>
            <a:endParaRPr/>
          </a:p>
          <a:p>
            <a:pPr indent="-334327" lvl="0" marL="457200" rtl="0" algn="l">
              <a:lnSpc>
                <a:spcPct val="90000"/>
              </a:lnSpc>
              <a:spcBef>
                <a:spcPts val="1000"/>
              </a:spcBef>
              <a:spcAft>
                <a:spcPts val="0"/>
              </a:spcAft>
              <a:buSzPct val="64285"/>
              <a:buChar char="●"/>
            </a:pPr>
            <a:r>
              <a:rPr lang="en-SG"/>
              <a:t>Utilize OpenMP</a:t>
            </a:r>
            <a:endParaRPr/>
          </a:p>
          <a:p>
            <a:pPr indent="-334327" lvl="1" marL="914400" rtl="0" algn="l">
              <a:lnSpc>
                <a:spcPct val="90000"/>
              </a:lnSpc>
              <a:spcBef>
                <a:spcPts val="0"/>
              </a:spcBef>
              <a:spcAft>
                <a:spcPts val="0"/>
              </a:spcAft>
              <a:buSzPct val="75000"/>
              <a:buChar char="○"/>
            </a:pPr>
            <a:r>
              <a:rPr lang="en-SG"/>
              <a:t>OMP variables can define the maximum number of threads to use for OpenMP parallel regions if no other value is specified in the application.</a:t>
            </a:r>
            <a:endParaRPr/>
          </a:p>
          <a:p>
            <a:pPr indent="-334327" lvl="1" marL="914400" rtl="0" algn="l">
              <a:lnSpc>
                <a:spcPct val="90000"/>
              </a:lnSpc>
              <a:spcBef>
                <a:spcPts val="0"/>
              </a:spcBef>
              <a:spcAft>
                <a:spcPts val="0"/>
              </a:spcAft>
              <a:buSzPct val="75000"/>
              <a:buChar char="○"/>
            </a:pPr>
            <a:r>
              <a:rPr lang="en-SG"/>
              <a:t>The default value is the number of logical processors visible to the operating system on which the program is executed.</a:t>
            </a:r>
            <a:endParaRPr/>
          </a:p>
          <a:p>
            <a:pPr indent="-334327" lvl="1" marL="914400" rtl="0" algn="l">
              <a:lnSpc>
                <a:spcPct val="90000"/>
              </a:lnSpc>
              <a:spcBef>
                <a:spcPts val="0"/>
              </a:spcBef>
              <a:spcAft>
                <a:spcPts val="0"/>
              </a:spcAft>
              <a:buSzPct val="75000"/>
              <a:buChar char="○"/>
            </a:pPr>
            <a:r>
              <a:rPr lang="en-SG"/>
              <a:t> In our case, it was set to the number of physical cores on the machine. The machine could not handle the computation task as such (Maybe since other applications were also running). In any case, the improvement in training/inference speed was negligible since default values were already probably optimized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1afe22b4ef_0_78"/>
          <p:cNvSpPr txBox="1"/>
          <p:nvPr>
            <p:ph type="title"/>
          </p:nvPr>
        </p:nvSpPr>
        <p:spPr>
          <a:xfrm>
            <a:off x="259175" y="165775"/>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182" name="Google Shape;182;g11afe22b4ef_0_78"/>
          <p:cNvSpPr txBox="1"/>
          <p:nvPr>
            <p:ph idx="1" type="body"/>
          </p:nvPr>
        </p:nvSpPr>
        <p:spPr>
          <a:xfrm>
            <a:off x="179425" y="1491475"/>
            <a:ext cx="11822100" cy="5247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1000"/>
              </a:spcBef>
              <a:spcAft>
                <a:spcPts val="0"/>
              </a:spcAft>
              <a:buNone/>
            </a:pPr>
            <a:r>
              <a:rPr lang="en-SG" u="sng"/>
              <a:t>GP</a:t>
            </a:r>
            <a:r>
              <a:rPr lang="en-SG" u="sng"/>
              <a:t>U Specific Improvements</a:t>
            </a:r>
            <a:endParaRPr u="sng"/>
          </a:p>
          <a:p>
            <a:pPr indent="-308610" lvl="0" marL="457200" rtl="0" algn="l">
              <a:lnSpc>
                <a:spcPct val="90000"/>
              </a:lnSpc>
              <a:spcBef>
                <a:spcPts val="1000"/>
              </a:spcBef>
              <a:spcAft>
                <a:spcPts val="0"/>
              </a:spcAft>
              <a:buSzPct val="64285"/>
              <a:buChar char="●"/>
            </a:pPr>
            <a:r>
              <a:rPr lang="en-SG"/>
              <a:t>CUDA based GPU server was used. This allowed experimentation with CuDNN based optimizations. </a:t>
            </a:r>
            <a:endParaRPr/>
          </a:p>
          <a:p>
            <a:pPr indent="-308610" lvl="1" marL="914400" rtl="0" algn="l">
              <a:lnSpc>
                <a:spcPct val="90000"/>
              </a:lnSpc>
              <a:spcBef>
                <a:spcPts val="0"/>
              </a:spcBef>
              <a:spcAft>
                <a:spcPts val="0"/>
              </a:spcAft>
              <a:buSzPct val="75000"/>
              <a:buChar char="○"/>
            </a:pPr>
            <a:r>
              <a:rPr lang="en-SG"/>
              <a:t>Enabling cuDNN auto-tuner using ```torch.backends.cudnn.benchmark = True``` runs tests to benchmark optimal kernels for convolution operations. </a:t>
            </a:r>
            <a:endParaRPr/>
          </a:p>
          <a:p>
            <a:pPr indent="-308610" lvl="1" marL="914400" rtl="0" algn="l">
              <a:lnSpc>
                <a:spcPct val="90000"/>
              </a:lnSpc>
              <a:spcBef>
                <a:spcPts val="0"/>
              </a:spcBef>
              <a:spcAft>
                <a:spcPts val="0"/>
              </a:spcAft>
              <a:buSzPct val="75000"/>
              <a:buChar char="○"/>
            </a:pPr>
            <a:r>
              <a:rPr lang="en-SG"/>
              <a:t>The first epoch is slow since benchmark tests are run, after which there is considerable improvement in training and inference speed.</a:t>
            </a:r>
            <a:endParaRPr/>
          </a:p>
          <a:p>
            <a:pPr indent="0" lvl="0" marL="0" rtl="0" algn="l">
              <a:lnSpc>
                <a:spcPct val="90000"/>
              </a:lnSpc>
              <a:spcBef>
                <a:spcPts val="1000"/>
              </a:spcBef>
              <a:spcAft>
                <a:spcPts val="0"/>
              </a:spcAft>
              <a:buNone/>
            </a:pPr>
            <a:r>
              <a:t/>
            </a:r>
            <a:endParaRPr/>
          </a:p>
          <a:p>
            <a:pPr indent="-308610" lvl="0" marL="457200" rtl="0" algn="l">
              <a:lnSpc>
                <a:spcPct val="90000"/>
              </a:lnSpc>
              <a:spcBef>
                <a:spcPts val="1000"/>
              </a:spcBef>
              <a:spcAft>
                <a:spcPts val="0"/>
              </a:spcAft>
              <a:buSzPct val="64285"/>
              <a:buChar char="●"/>
            </a:pPr>
            <a:r>
              <a:rPr lang="en-SG"/>
              <a:t>Avoiding unnecessary CPU-GPU synchronization based operations and memory migration calls</a:t>
            </a:r>
            <a:endParaRPr/>
          </a:p>
          <a:p>
            <a:pPr indent="0" lvl="0" marL="457200" rtl="0" algn="l">
              <a:lnSpc>
                <a:spcPct val="90000"/>
              </a:lnSpc>
              <a:spcBef>
                <a:spcPts val="1000"/>
              </a:spcBef>
              <a:spcAft>
                <a:spcPts val="0"/>
              </a:spcAft>
              <a:buNone/>
            </a:pPr>
            <a:r>
              <a:t/>
            </a:r>
            <a:endParaRPr/>
          </a:p>
          <a:p>
            <a:pPr indent="-308610" lvl="0" marL="457200" rtl="0" algn="l">
              <a:lnSpc>
                <a:spcPct val="90000"/>
              </a:lnSpc>
              <a:spcBef>
                <a:spcPts val="1000"/>
              </a:spcBef>
              <a:spcAft>
                <a:spcPts val="0"/>
              </a:spcAft>
              <a:buSzPct val="64285"/>
              <a:buChar char="●"/>
            </a:pPr>
            <a:r>
              <a:rPr lang="en-SG"/>
              <a:t>Creating tensors directly on the target device</a:t>
            </a:r>
            <a:endParaRPr/>
          </a:p>
          <a:p>
            <a:pPr indent="0" lvl="0" marL="457200" rtl="0" algn="l">
              <a:lnSpc>
                <a:spcPct val="90000"/>
              </a:lnSpc>
              <a:spcBef>
                <a:spcPts val="1000"/>
              </a:spcBef>
              <a:spcAft>
                <a:spcPts val="0"/>
              </a:spcAft>
              <a:buNone/>
            </a:pPr>
            <a:r>
              <a:t/>
            </a:r>
            <a:endParaRPr/>
          </a:p>
          <a:p>
            <a:pPr indent="-308610" lvl="0" marL="457200" rtl="0" algn="l">
              <a:lnSpc>
                <a:spcPct val="90000"/>
              </a:lnSpc>
              <a:spcBef>
                <a:spcPts val="1000"/>
              </a:spcBef>
              <a:spcAft>
                <a:spcPts val="0"/>
              </a:spcAft>
              <a:buSzPct val="64285"/>
              <a:buChar char="●"/>
            </a:pPr>
            <a:r>
              <a:rPr lang="en-SG"/>
              <a:t>Mixed precision and AMP</a:t>
            </a:r>
            <a:endParaRPr/>
          </a:p>
          <a:p>
            <a:pPr indent="-308610" lvl="1" marL="914400" rtl="0" algn="l">
              <a:lnSpc>
                <a:spcPct val="90000"/>
              </a:lnSpc>
              <a:spcBef>
                <a:spcPts val="0"/>
              </a:spcBef>
              <a:spcAft>
                <a:spcPts val="0"/>
              </a:spcAft>
              <a:buSzPct val="75000"/>
              <a:buChar char="○"/>
            </a:pPr>
            <a:r>
              <a:rPr lang="en-SG"/>
              <a:t>Potentially up to 3x speed improvements with minor compromise on accuracy</a:t>
            </a:r>
            <a:endParaRPr/>
          </a:p>
          <a:p>
            <a:pPr indent="-308610" lvl="1" marL="914400" rtl="0" algn="l">
              <a:lnSpc>
                <a:spcPct val="90000"/>
              </a:lnSpc>
              <a:spcBef>
                <a:spcPts val="0"/>
              </a:spcBef>
              <a:spcAft>
                <a:spcPts val="0"/>
              </a:spcAft>
              <a:buSzPct val="75000"/>
              <a:buChar char="○"/>
            </a:pPr>
            <a:r>
              <a:rPr lang="en-SG"/>
              <a:t>In our case, the model performed slower than normal - This is since our server had a very old GPU (1080 ti), and did not have Tensor Cores enabled</a:t>
            </a:r>
            <a:endParaRPr/>
          </a:p>
          <a:p>
            <a:pPr indent="-308610" lvl="1" marL="914400" rtl="0" algn="l">
              <a:lnSpc>
                <a:spcPct val="90000"/>
              </a:lnSpc>
              <a:spcBef>
                <a:spcPts val="0"/>
              </a:spcBef>
              <a:spcAft>
                <a:spcPts val="0"/>
              </a:spcAft>
              <a:buSzPct val="75000"/>
              <a:buChar char="○"/>
            </a:pPr>
            <a:r>
              <a:rPr lang="en-SG"/>
              <a:t>AMP enabled training was still tested, but was much slower</a:t>
            </a:r>
            <a:endParaRPr/>
          </a:p>
          <a:p>
            <a:pPr indent="0" lvl="0" marL="914400" rtl="0" algn="l">
              <a:lnSpc>
                <a:spcPct val="90000"/>
              </a:lnSpc>
              <a:spcBef>
                <a:spcPts val="1000"/>
              </a:spcBef>
              <a:spcAft>
                <a:spcPts val="0"/>
              </a:spcAft>
              <a:buNone/>
            </a:pPr>
            <a:r>
              <a:t/>
            </a:r>
            <a:endParaRPr/>
          </a:p>
          <a:p>
            <a:pPr indent="-308610" lvl="0" marL="457200" rtl="0" algn="l">
              <a:lnSpc>
                <a:spcPct val="90000"/>
              </a:lnSpc>
              <a:spcBef>
                <a:spcPts val="1000"/>
              </a:spcBef>
              <a:spcAft>
                <a:spcPts val="0"/>
              </a:spcAft>
              <a:buSzPct val="64285"/>
              <a:buChar char="●"/>
            </a:pPr>
            <a:r>
              <a:rPr lang="en-SG"/>
              <a:t>Parallelized training using ```torch.nn.parallel.DistributedDataParallel ``` could not be tested since shared server was being used with other GPU’s under 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1afe22b4ef_0_90"/>
          <p:cNvSpPr txBox="1"/>
          <p:nvPr>
            <p:ph type="title"/>
          </p:nvPr>
        </p:nvSpPr>
        <p:spPr>
          <a:xfrm>
            <a:off x="259175" y="165775"/>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188" name="Google Shape;188;g11afe22b4ef_0_90"/>
          <p:cNvSpPr txBox="1"/>
          <p:nvPr>
            <p:ph idx="1" type="body"/>
          </p:nvPr>
        </p:nvSpPr>
        <p:spPr>
          <a:xfrm>
            <a:off x="179425" y="1491475"/>
            <a:ext cx="11822100" cy="524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SG" u="sng"/>
              <a:t>Deployment Based</a:t>
            </a:r>
            <a:r>
              <a:rPr lang="en-SG" u="sng"/>
              <a:t> Improvements</a:t>
            </a:r>
            <a:endParaRPr u="sng"/>
          </a:p>
          <a:p>
            <a:pPr indent="-342900" lvl="0" marL="457200" rtl="0" algn="l">
              <a:lnSpc>
                <a:spcPct val="90000"/>
              </a:lnSpc>
              <a:spcBef>
                <a:spcPts val="1000"/>
              </a:spcBef>
              <a:spcAft>
                <a:spcPts val="0"/>
              </a:spcAft>
              <a:buSzPts val="1800"/>
              <a:buChar char="●"/>
            </a:pPr>
            <a:r>
              <a:rPr lang="en-SG"/>
              <a:t>ONNX Runtime is a performance-focused engine for ONNX models, which inferences efficiently across multiple platforms and hardware</a:t>
            </a:r>
            <a:endParaRPr/>
          </a:p>
          <a:p>
            <a:pPr indent="-342900" lvl="0" marL="457200" rtl="0" algn="l">
              <a:lnSpc>
                <a:spcPct val="90000"/>
              </a:lnSpc>
              <a:spcBef>
                <a:spcPts val="0"/>
              </a:spcBef>
              <a:spcAft>
                <a:spcPts val="0"/>
              </a:spcAft>
              <a:buSzPts val="1800"/>
              <a:buChar char="●"/>
            </a:pPr>
            <a:r>
              <a:rPr lang="en-SG"/>
              <a:t>UNDER PROGRESS - Server was busy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1afe22b4ef_0_101"/>
          <p:cNvSpPr txBox="1"/>
          <p:nvPr>
            <p:ph type="title"/>
          </p:nvPr>
        </p:nvSpPr>
        <p:spPr>
          <a:xfrm>
            <a:off x="224850" y="0"/>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194" name="Google Shape;194;g11afe22b4ef_0_101"/>
          <p:cNvSpPr txBox="1"/>
          <p:nvPr>
            <p:ph idx="1" type="body"/>
          </p:nvPr>
        </p:nvSpPr>
        <p:spPr>
          <a:xfrm>
            <a:off x="184950" y="1232300"/>
            <a:ext cx="12007200" cy="5765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SG" u="sng"/>
              <a:t>Optimization Techniques Benchmark - VGG16 on GPU based training/eval</a:t>
            </a:r>
            <a:endParaRPr u="sng"/>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u="sng"/>
          </a:p>
        </p:txBody>
      </p:sp>
      <p:graphicFrame>
        <p:nvGraphicFramePr>
          <p:cNvPr id="195" name="Google Shape;195;g11afe22b4ef_0_101"/>
          <p:cNvGraphicFramePr/>
          <p:nvPr/>
        </p:nvGraphicFramePr>
        <p:xfrm>
          <a:off x="-15575" y="1685700"/>
          <a:ext cx="3000000" cy="3000000"/>
        </p:xfrm>
        <a:graphic>
          <a:graphicData uri="http://schemas.openxmlformats.org/drawingml/2006/table">
            <a:tbl>
              <a:tblPr>
                <a:noFill/>
                <a:tableStyleId>{F60D6642-D7F4-421B-BE60-A3D6FF4C706C}</a:tableStyleId>
              </a:tblPr>
              <a:tblGrid>
                <a:gridCol w="2438400"/>
                <a:gridCol w="2438400"/>
                <a:gridCol w="2438400"/>
                <a:gridCol w="2438400"/>
                <a:gridCol w="2438400"/>
              </a:tblGrid>
              <a:tr h="572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Training Time</a:t>
                      </a:r>
                      <a:endParaRPr/>
                    </a:p>
                  </a:txBody>
                  <a:tcPr marT="91425" marB="91425" marR="91425" marL="91425"/>
                </a:tc>
                <a:tc>
                  <a:txBody>
                    <a:bodyPr/>
                    <a:lstStyle/>
                    <a:p>
                      <a:pPr indent="0" lvl="0" marL="0" rtl="0" algn="l">
                        <a:spcBef>
                          <a:spcPts val="0"/>
                        </a:spcBef>
                        <a:spcAft>
                          <a:spcPts val="0"/>
                        </a:spcAft>
                        <a:buNone/>
                      </a:pPr>
                      <a:r>
                        <a:rPr lang="en-SG"/>
                        <a:t>Best Validation Accuracy</a:t>
                      </a:r>
                      <a:endParaRPr/>
                    </a:p>
                  </a:txBody>
                  <a:tcPr marT="91425" marB="91425" marR="91425" marL="91425"/>
                </a:tc>
                <a:tc>
                  <a:txBody>
                    <a:bodyPr/>
                    <a:lstStyle/>
                    <a:p>
                      <a:pPr indent="0" lvl="0" marL="0" rtl="0" algn="l">
                        <a:spcBef>
                          <a:spcPts val="0"/>
                        </a:spcBef>
                        <a:spcAft>
                          <a:spcPts val="0"/>
                        </a:spcAft>
                        <a:buNone/>
                      </a:pPr>
                      <a:r>
                        <a:rPr lang="en-SG"/>
                        <a:t>Evaluation Time</a:t>
                      </a:r>
                      <a:endParaRPr/>
                    </a:p>
                  </a:txBody>
                  <a:tcPr marT="91425" marB="91425" marR="91425" marL="91425"/>
                </a:tc>
                <a:tc>
                  <a:txBody>
                    <a:bodyPr/>
                    <a:lstStyle/>
                    <a:p>
                      <a:pPr indent="0" lvl="0" marL="0" rtl="0" algn="l">
                        <a:spcBef>
                          <a:spcPts val="0"/>
                        </a:spcBef>
                        <a:spcAft>
                          <a:spcPts val="0"/>
                        </a:spcAft>
                        <a:buNone/>
                      </a:pPr>
                      <a:r>
                        <a:rPr lang="en-SG"/>
                        <a:t>Test Accuracy</a:t>
                      </a:r>
                      <a:endParaRPr/>
                    </a:p>
                  </a:txBody>
                  <a:tcPr marT="91425" marB="91425" marR="91425" marL="91425"/>
                </a:tc>
              </a:tr>
              <a:tr h="375825">
                <a:tc>
                  <a:txBody>
                    <a:bodyPr/>
                    <a:lstStyle/>
                    <a:p>
                      <a:pPr indent="0" lvl="0" marL="0" rtl="0" algn="l">
                        <a:spcBef>
                          <a:spcPts val="0"/>
                        </a:spcBef>
                        <a:spcAft>
                          <a:spcPts val="0"/>
                        </a:spcAft>
                        <a:buNone/>
                      </a:pPr>
                      <a:r>
                        <a:rPr lang="en-SG"/>
                        <a:t>Basic Implementation</a:t>
                      </a:r>
                      <a:endParaRPr/>
                    </a:p>
                  </a:txBody>
                  <a:tcPr marT="91425" marB="91425" marR="91425" marL="91425"/>
                </a:tc>
                <a:tc>
                  <a:txBody>
                    <a:bodyPr/>
                    <a:lstStyle/>
                    <a:p>
                      <a:pPr indent="0" lvl="0" marL="0" rtl="0" algn="l">
                        <a:spcBef>
                          <a:spcPts val="0"/>
                        </a:spcBef>
                        <a:spcAft>
                          <a:spcPts val="0"/>
                        </a:spcAft>
                        <a:buNone/>
                      </a:pPr>
                      <a:r>
                        <a:rPr lang="en-SG"/>
                        <a:t>34s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SG">
                          <a:solidFill>
                            <a:schemeClr val="dk1"/>
                          </a:solidFill>
                        </a:rPr>
                        <a:t>0.860000</a:t>
                      </a:r>
                      <a:endParaRPr/>
                    </a:p>
                  </a:txBody>
                  <a:tcPr marT="91425" marB="91425" marR="91425" marL="91425"/>
                </a:tc>
                <a:tc>
                  <a:txBody>
                    <a:bodyPr/>
                    <a:lstStyle/>
                    <a:p>
                      <a:pPr indent="0" lvl="0" marL="0" rtl="0" algn="l">
                        <a:spcBef>
                          <a:spcPts val="0"/>
                        </a:spcBef>
                        <a:spcAft>
                          <a:spcPts val="0"/>
                        </a:spcAft>
                        <a:buNone/>
                      </a:pPr>
                      <a:r>
                        <a:rPr lang="en-SG"/>
                        <a:t>3.8709s</a:t>
                      </a:r>
                      <a:endParaRPr/>
                    </a:p>
                  </a:txBody>
                  <a:tcPr marT="91425" marB="91425" marR="91425" marL="91425"/>
                </a:tc>
                <a:tc>
                  <a:txBody>
                    <a:bodyPr/>
                    <a:lstStyle/>
                    <a:p>
                      <a:pPr indent="0" lvl="0" marL="0" rtl="0" algn="l">
                        <a:spcBef>
                          <a:spcPts val="0"/>
                        </a:spcBef>
                        <a:spcAft>
                          <a:spcPts val="0"/>
                        </a:spcAft>
                        <a:buNone/>
                      </a:pPr>
                      <a:r>
                        <a:rPr lang="en-SG"/>
                        <a:t>0.8519</a:t>
                      </a:r>
                      <a:endParaRPr/>
                    </a:p>
                  </a:txBody>
                  <a:tcPr marT="91425" marB="91425" marR="91425" marL="91425"/>
                </a:tc>
              </a:tr>
              <a:tr h="375825">
                <a:tc>
                  <a:txBody>
                    <a:bodyPr/>
                    <a:lstStyle/>
                    <a:p>
                      <a:pPr indent="0" lvl="0" marL="0" rtl="0" algn="l">
                        <a:spcBef>
                          <a:spcPts val="0"/>
                        </a:spcBef>
                        <a:spcAft>
                          <a:spcPts val="0"/>
                        </a:spcAft>
                        <a:buNone/>
                      </a:pPr>
                      <a:r>
                        <a:rPr lang="en-SG"/>
                        <a:t>Async Data Loading</a:t>
                      </a:r>
                      <a:endParaRPr/>
                    </a:p>
                  </a:txBody>
                  <a:tcPr marT="91425" marB="91425" marR="91425" marL="91425"/>
                </a:tc>
                <a:tc>
                  <a:txBody>
                    <a:bodyPr/>
                    <a:lstStyle/>
                    <a:p>
                      <a:pPr indent="0" lvl="0" marL="0" rtl="0" algn="l">
                        <a:spcBef>
                          <a:spcPts val="0"/>
                        </a:spcBef>
                        <a:spcAft>
                          <a:spcPts val="0"/>
                        </a:spcAft>
                        <a:buNone/>
                      </a:pPr>
                      <a:r>
                        <a:rPr lang="en-SG"/>
                        <a:t>26s</a:t>
                      </a:r>
                      <a:endParaRPr/>
                    </a:p>
                  </a:txBody>
                  <a:tcPr marT="91425" marB="91425" marR="91425" marL="91425"/>
                </a:tc>
                <a:tc>
                  <a:txBody>
                    <a:bodyPr/>
                    <a:lstStyle/>
                    <a:p>
                      <a:pPr indent="0" lvl="0" marL="0" rtl="0" algn="l">
                        <a:spcBef>
                          <a:spcPts val="0"/>
                        </a:spcBef>
                        <a:spcAft>
                          <a:spcPts val="0"/>
                        </a:spcAft>
                        <a:buNone/>
                      </a:pPr>
                      <a:r>
                        <a:rPr lang="en-SG"/>
                        <a:t>0.867</a:t>
                      </a:r>
                      <a:endParaRPr/>
                    </a:p>
                  </a:txBody>
                  <a:tcPr marT="91425" marB="91425" marR="91425" marL="91425"/>
                </a:tc>
                <a:tc>
                  <a:txBody>
                    <a:bodyPr/>
                    <a:lstStyle/>
                    <a:p>
                      <a:pPr indent="0" lvl="0" marL="0" rtl="0" algn="l">
                        <a:spcBef>
                          <a:spcPts val="0"/>
                        </a:spcBef>
                        <a:spcAft>
                          <a:spcPts val="0"/>
                        </a:spcAft>
                        <a:buNone/>
                      </a:pPr>
                      <a:r>
                        <a:rPr lang="en-SG"/>
                        <a:t>2.8116s</a:t>
                      </a:r>
                      <a:endParaRPr/>
                    </a:p>
                  </a:txBody>
                  <a:tcPr marT="91425" marB="91425" marR="91425" marL="91425"/>
                </a:tc>
                <a:tc>
                  <a:txBody>
                    <a:bodyPr/>
                    <a:lstStyle/>
                    <a:p>
                      <a:pPr indent="0" lvl="0" marL="0" rtl="0" algn="l">
                        <a:spcBef>
                          <a:spcPts val="0"/>
                        </a:spcBef>
                        <a:spcAft>
                          <a:spcPts val="0"/>
                        </a:spcAft>
                        <a:buNone/>
                      </a:pPr>
                      <a:r>
                        <a:rPr lang="en-SG"/>
                        <a:t>0.8519</a:t>
                      </a:r>
                      <a:endParaRPr/>
                    </a:p>
                  </a:txBody>
                  <a:tcPr marT="91425" marB="91425" marR="91425" marL="91425"/>
                </a:tc>
              </a:tr>
              <a:tr h="375825">
                <a:tc>
                  <a:txBody>
                    <a:bodyPr/>
                    <a:lstStyle/>
                    <a:p>
                      <a:pPr indent="0" lvl="0" marL="0" rtl="0" algn="l">
                        <a:spcBef>
                          <a:spcPts val="0"/>
                        </a:spcBef>
                        <a:spcAft>
                          <a:spcPts val="0"/>
                        </a:spcAft>
                        <a:buNone/>
                      </a:pPr>
                      <a:r>
                        <a:rPr lang="en-SG"/>
                        <a:t>Data with Channel Last</a:t>
                      </a:r>
                      <a:endParaRPr/>
                    </a:p>
                  </a:txBody>
                  <a:tcPr marT="91425" marB="91425" marR="91425" marL="91425"/>
                </a:tc>
                <a:tc>
                  <a:txBody>
                    <a:bodyPr/>
                    <a:lstStyle/>
                    <a:p>
                      <a:pPr indent="0" lvl="0" marL="0" rtl="0" algn="l">
                        <a:spcBef>
                          <a:spcPts val="0"/>
                        </a:spcBef>
                        <a:spcAft>
                          <a:spcPts val="0"/>
                        </a:spcAft>
                        <a:buNone/>
                      </a:pPr>
                      <a:r>
                        <a:rPr lang="en-SG"/>
                        <a:t>59s</a:t>
                      </a:r>
                      <a:endParaRPr/>
                    </a:p>
                  </a:txBody>
                  <a:tcPr marT="91425" marB="91425" marR="91425" marL="91425"/>
                </a:tc>
                <a:tc>
                  <a:txBody>
                    <a:bodyPr/>
                    <a:lstStyle/>
                    <a:p>
                      <a:pPr indent="0" lvl="0" marL="0" rtl="0" algn="l">
                        <a:spcBef>
                          <a:spcPts val="0"/>
                        </a:spcBef>
                        <a:spcAft>
                          <a:spcPts val="0"/>
                        </a:spcAft>
                        <a:buNone/>
                      </a:pPr>
                      <a:r>
                        <a:rPr lang="en-SG"/>
                        <a:t>0.86</a:t>
                      </a:r>
                      <a:endParaRPr/>
                    </a:p>
                  </a:txBody>
                  <a:tcPr marT="91425" marB="91425" marR="91425" marL="91425"/>
                </a:tc>
                <a:tc>
                  <a:txBody>
                    <a:bodyPr/>
                    <a:lstStyle/>
                    <a:p>
                      <a:pPr indent="0" lvl="0" marL="0" rtl="0" algn="l">
                        <a:spcBef>
                          <a:spcPts val="0"/>
                        </a:spcBef>
                        <a:spcAft>
                          <a:spcPts val="0"/>
                        </a:spcAft>
                        <a:buNone/>
                      </a:pPr>
                      <a:r>
                        <a:rPr lang="en-SG"/>
                        <a:t>5.7637s</a:t>
                      </a:r>
                      <a:endParaRPr/>
                    </a:p>
                  </a:txBody>
                  <a:tcPr marT="91425" marB="91425" marR="91425" marL="91425"/>
                </a:tc>
                <a:tc>
                  <a:txBody>
                    <a:bodyPr/>
                    <a:lstStyle/>
                    <a:p>
                      <a:pPr indent="0" lvl="0" marL="0" rtl="0" algn="l">
                        <a:spcBef>
                          <a:spcPts val="0"/>
                        </a:spcBef>
                        <a:spcAft>
                          <a:spcPts val="0"/>
                        </a:spcAft>
                        <a:buNone/>
                      </a:pPr>
                      <a:r>
                        <a:rPr lang="en-SG"/>
                        <a:t>0.8559</a:t>
                      </a:r>
                      <a:endParaRPr/>
                    </a:p>
                  </a:txBody>
                  <a:tcPr marT="91425" marB="91425" marR="91425" marL="91425"/>
                </a:tc>
              </a:tr>
              <a:tr h="572325">
                <a:tc>
                  <a:txBody>
                    <a:bodyPr/>
                    <a:lstStyle/>
                    <a:p>
                      <a:pPr indent="0" lvl="0" marL="0" rtl="0" algn="l">
                        <a:spcBef>
                          <a:spcPts val="0"/>
                        </a:spcBef>
                        <a:spcAft>
                          <a:spcPts val="0"/>
                        </a:spcAft>
                        <a:buNone/>
                      </a:pPr>
                      <a:r>
                        <a:rPr lang="en-SG"/>
                        <a:t>Disabling Debugging API</a:t>
                      </a:r>
                      <a:endParaRPr/>
                    </a:p>
                  </a:txBody>
                  <a:tcPr marT="91425" marB="91425" marR="91425" marL="91425"/>
                </a:tc>
                <a:tc>
                  <a:txBody>
                    <a:bodyPr/>
                    <a:lstStyle/>
                    <a:p>
                      <a:pPr indent="0" lvl="0" marL="0" rtl="0" algn="l">
                        <a:spcBef>
                          <a:spcPts val="0"/>
                        </a:spcBef>
                        <a:spcAft>
                          <a:spcPts val="0"/>
                        </a:spcAft>
                        <a:buNone/>
                      </a:pPr>
                      <a:r>
                        <a:rPr lang="en-SG"/>
                        <a:t>38s</a:t>
                      </a:r>
                      <a:endParaRPr/>
                    </a:p>
                  </a:txBody>
                  <a:tcPr marT="91425" marB="91425" marR="91425" marL="91425"/>
                </a:tc>
                <a:tc>
                  <a:txBody>
                    <a:bodyPr/>
                    <a:lstStyle/>
                    <a:p>
                      <a:pPr indent="0" lvl="0" marL="0" rtl="0" algn="l">
                        <a:spcBef>
                          <a:spcPts val="0"/>
                        </a:spcBef>
                        <a:spcAft>
                          <a:spcPts val="0"/>
                        </a:spcAft>
                        <a:buNone/>
                      </a:pPr>
                      <a:r>
                        <a:rPr lang="en-SG"/>
                        <a:t>0.88</a:t>
                      </a:r>
                      <a:endParaRPr/>
                    </a:p>
                  </a:txBody>
                  <a:tcPr marT="91425" marB="91425" marR="91425" marL="91425"/>
                </a:tc>
                <a:tc>
                  <a:txBody>
                    <a:bodyPr/>
                    <a:lstStyle/>
                    <a:p>
                      <a:pPr indent="0" lvl="0" marL="0" rtl="0" algn="l">
                        <a:spcBef>
                          <a:spcPts val="0"/>
                        </a:spcBef>
                        <a:spcAft>
                          <a:spcPts val="0"/>
                        </a:spcAft>
                        <a:buNone/>
                      </a:pPr>
                      <a:r>
                        <a:rPr lang="en-SG"/>
                        <a:t>3.5918</a:t>
                      </a:r>
                      <a:endParaRPr/>
                    </a:p>
                  </a:txBody>
                  <a:tcPr marT="91425" marB="91425" marR="91425" marL="91425"/>
                </a:tc>
                <a:tc>
                  <a:txBody>
                    <a:bodyPr/>
                    <a:lstStyle/>
                    <a:p>
                      <a:pPr indent="0" lvl="0" marL="0" rtl="0" algn="l">
                        <a:spcBef>
                          <a:spcPts val="0"/>
                        </a:spcBef>
                        <a:spcAft>
                          <a:spcPts val="0"/>
                        </a:spcAft>
                        <a:buNone/>
                      </a:pPr>
                      <a:r>
                        <a:rPr lang="en-SG"/>
                        <a:t>0.8458</a:t>
                      </a:r>
                      <a:endParaRPr/>
                    </a:p>
                  </a:txBody>
                  <a:tcPr marT="91425" marB="91425" marR="91425" marL="91425"/>
                </a:tc>
              </a:tr>
              <a:tr h="578200">
                <a:tc>
                  <a:txBody>
                    <a:bodyPr/>
                    <a:lstStyle/>
                    <a:p>
                      <a:pPr indent="0" lvl="0" marL="0" rtl="0" algn="l">
                        <a:spcBef>
                          <a:spcPts val="0"/>
                        </a:spcBef>
                        <a:spcAft>
                          <a:spcPts val="0"/>
                        </a:spcAft>
                        <a:buNone/>
                      </a:pPr>
                      <a:r>
                        <a:rPr lang="en-SG"/>
                        <a:t>Efficient setting of 0 gradients</a:t>
                      </a:r>
                      <a:endParaRPr/>
                    </a:p>
                  </a:txBody>
                  <a:tcPr marT="91425" marB="91425" marR="91425" marL="91425"/>
                </a:tc>
                <a:tc>
                  <a:txBody>
                    <a:bodyPr/>
                    <a:lstStyle/>
                    <a:p>
                      <a:pPr indent="0" lvl="0" marL="0" rtl="0" algn="l">
                        <a:spcBef>
                          <a:spcPts val="0"/>
                        </a:spcBef>
                        <a:spcAft>
                          <a:spcPts val="0"/>
                        </a:spcAft>
                        <a:buNone/>
                      </a:pPr>
                      <a:r>
                        <a:rPr lang="en-SG"/>
                        <a:t>38s</a:t>
                      </a:r>
                      <a:endParaRPr/>
                    </a:p>
                  </a:txBody>
                  <a:tcPr marT="91425" marB="91425" marR="91425" marL="91425"/>
                </a:tc>
                <a:tc>
                  <a:txBody>
                    <a:bodyPr/>
                    <a:lstStyle/>
                    <a:p>
                      <a:pPr indent="0" lvl="0" marL="0" rtl="0" algn="l">
                        <a:spcBef>
                          <a:spcPts val="0"/>
                        </a:spcBef>
                        <a:spcAft>
                          <a:spcPts val="0"/>
                        </a:spcAft>
                        <a:buNone/>
                      </a:pPr>
                      <a:r>
                        <a:rPr lang="en-SG"/>
                        <a:t>0.873</a:t>
                      </a:r>
                      <a:endParaRPr/>
                    </a:p>
                  </a:txBody>
                  <a:tcPr marT="91425" marB="91425" marR="91425" marL="91425"/>
                </a:tc>
                <a:tc>
                  <a:txBody>
                    <a:bodyPr/>
                    <a:lstStyle/>
                    <a:p>
                      <a:pPr indent="0" lvl="0" marL="0" rtl="0" algn="l">
                        <a:spcBef>
                          <a:spcPts val="0"/>
                        </a:spcBef>
                        <a:spcAft>
                          <a:spcPts val="0"/>
                        </a:spcAft>
                        <a:buNone/>
                      </a:pPr>
                      <a:r>
                        <a:rPr lang="en-SG"/>
                        <a:t>3.9804</a:t>
                      </a:r>
                      <a:endParaRPr/>
                    </a:p>
                  </a:txBody>
                  <a:tcPr marT="91425" marB="91425" marR="91425" marL="91425"/>
                </a:tc>
                <a:tc>
                  <a:txBody>
                    <a:bodyPr/>
                    <a:lstStyle/>
                    <a:p>
                      <a:pPr indent="0" lvl="0" marL="0" rtl="0" algn="l">
                        <a:spcBef>
                          <a:spcPts val="0"/>
                        </a:spcBef>
                        <a:spcAft>
                          <a:spcPts val="0"/>
                        </a:spcAft>
                        <a:buNone/>
                      </a:pPr>
                      <a:r>
                        <a:rPr lang="en-SG"/>
                        <a:t>0.8358</a:t>
                      </a:r>
                      <a:endParaRPr/>
                    </a:p>
                  </a:txBody>
                  <a:tcPr marT="91425" marB="91425" marR="91425" marL="91425"/>
                </a:tc>
              </a:tr>
              <a:tr h="578200">
                <a:tc>
                  <a:txBody>
                    <a:bodyPr/>
                    <a:lstStyle/>
                    <a:p>
                      <a:pPr indent="0" lvl="0" marL="0" rtl="0" algn="l">
                        <a:spcBef>
                          <a:spcPts val="0"/>
                        </a:spcBef>
                        <a:spcAft>
                          <a:spcPts val="0"/>
                        </a:spcAft>
                        <a:buNone/>
                      </a:pPr>
                      <a:r>
                        <a:rPr lang="en-SG"/>
                        <a:t>With CuDNN Benchmarking [Gets faster with more epochs]</a:t>
                      </a:r>
                      <a:endParaRPr/>
                    </a:p>
                  </a:txBody>
                  <a:tcPr marT="91425" marB="91425" marR="91425" marL="91425"/>
                </a:tc>
                <a:tc>
                  <a:txBody>
                    <a:bodyPr/>
                    <a:lstStyle/>
                    <a:p>
                      <a:pPr indent="0" lvl="0" marL="0" rtl="0" algn="l">
                        <a:spcBef>
                          <a:spcPts val="0"/>
                        </a:spcBef>
                        <a:spcAft>
                          <a:spcPts val="0"/>
                        </a:spcAft>
                        <a:buNone/>
                      </a:pPr>
                      <a:r>
                        <a:rPr lang="en-SG"/>
                        <a:t>28s</a:t>
                      </a:r>
                      <a:endParaRPr/>
                    </a:p>
                  </a:txBody>
                  <a:tcPr marT="91425" marB="91425" marR="91425" marL="91425"/>
                </a:tc>
                <a:tc>
                  <a:txBody>
                    <a:bodyPr/>
                    <a:lstStyle/>
                    <a:p>
                      <a:pPr indent="0" lvl="0" marL="0" rtl="0" algn="l">
                        <a:spcBef>
                          <a:spcPts val="0"/>
                        </a:spcBef>
                        <a:spcAft>
                          <a:spcPts val="0"/>
                        </a:spcAft>
                        <a:buNone/>
                      </a:pPr>
                      <a:r>
                        <a:rPr lang="en-SG"/>
                        <a:t>0.87</a:t>
                      </a:r>
                      <a:endParaRPr/>
                    </a:p>
                  </a:txBody>
                  <a:tcPr marT="91425" marB="91425" marR="91425" marL="91425"/>
                </a:tc>
                <a:tc>
                  <a:txBody>
                    <a:bodyPr/>
                    <a:lstStyle/>
                    <a:p>
                      <a:pPr indent="0" lvl="0" marL="0" rtl="0" algn="l">
                        <a:spcBef>
                          <a:spcPts val="0"/>
                        </a:spcBef>
                        <a:spcAft>
                          <a:spcPts val="0"/>
                        </a:spcAft>
                        <a:buNone/>
                      </a:pPr>
                      <a:r>
                        <a:rPr lang="en-SG"/>
                        <a:t>5.0374</a:t>
                      </a:r>
                      <a:endParaRPr/>
                    </a:p>
                  </a:txBody>
                  <a:tcPr marT="91425" marB="91425" marR="91425" marL="91425"/>
                </a:tc>
                <a:tc>
                  <a:txBody>
                    <a:bodyPr/>
                    <a:lstStyle/>
                    <a:p>
                      <a:pPr indent="0" lvl="0" marL="0" rtl="0" algn="l">
                        <a:spcBef>
                          <a:spcPts val="0"/>
                        </a:spcBef>
                        <a:spcAft>
                          <a:spcPts val="0"/>
                        </a:spcAft>
                        <a:buNone/>
                      </a:pPr>
                      <a:r>
                        <a:rPr lang="en-SG"/>
                        <a:t>0.8398</a:t>
                      </a:r>
                      <a:endParaRPr/>
                    </a:p>
                  </a:txBody>
                  <a:tcPr marT="91425" marB="91425" marR="91425" marL="91425"/>
                </a:tc>
              </a:tr>
              <a:tr h="375825">
                <a:tc>
                  <a:txBody>
                    <a:bodyPr/>
                    <a:lstStyle/>
                    <a:p>
                      <a:pPr indent="0" lvl="0" marL="0" rtl="0" algn="l">
                        <a:spcBef>
                          <a:spcPts val="0"/>
                        </a:spcBef>
                        <a:spcAft>
                          <a:spcPts val="0"/>
                        </a:spcAft>
                        <a:buNone/>
                      </a:pPr>
                      <a:r>
                        <a:rPr lang="en-SG"/>
                        <a:t>Using AMP</a:t>
                      </a:r>
                      <a:endParaRPr/>
                    </a:p>
                  </a:txBody>
                  <a:tcPr marT="91425" marB="91425" marR="91425" marL="91425"/>
                </a:tc>
                <a:tc>
                  <a:txBody>
                    <a:bodyPr/>
                    <a:lstStyle/>
                    <a:p>
                      <a:pPr indent="0" lvl="0" marL="0" rtl="0" algn="l">
                        <a:spcBef>
                          <a:spcPts val="0"/>
                        </a:spcBef>
                        <a:spcAft>
                          <a:spcPts val="0"/>
                        </a:spcAft>
                        <a:buNone/>
                      </a:pPr>
                      <a:r>
                        <a:rPr lang="en-SG"/>
                        <a:t>43s</a:t>
                      </a:r>
                      <a:endParaRPr/>
                    </a:p>
                  </a:txBody>
                  <a:tcPr marT="91425" marB="91425" marR="91425" marL="91425"/>
                </a:tc>
                <a:tc>
                  <a:txBody>
                    <a:bodyPr/>
                    <a:lstStyle/>
                    <a:p>
                      <a:pPr indent="0" lvl="0" marL="0" rtl="0" algn="l">
                        <a:spcBef>
                          <a:spcPts val="0"/>
                        </a:spcBef>
                        <a:spcAft>
                          <a:spcPts val="0"/>
                        </a:spcAft>
                        <a:buNone/>
                      </a:pPr>
                      <a:r>
                        <a:rPr lang="en-SG"/>
                        <a:t>0.867</a:t>
                      </a:r>
                      <a:endParaRPr/>
                    </a:p>
                  </a:txBody>
                  <a:tcPr marT="91425" marB="91425" marR="91425" marL="91425"/>
                </a:tc>
                <a:tc>
                  <a:txBody>
                    <a:bodyPr/>
                    <a:lstStyle/>
                    <a:p>
                      <a:pPr indent="0" lvl="0" marL="0" rtl="0" algn="l">
                        <a:spcBef>
                          <a:spcPts val="0"/>
                        </a:spcBef>
                        <a:spcAft>
                          <a:spcPts val="0"/>
                        </a:spcAft>
                        <a:buNone/>
                      </a:pPr>
                      <a:r>
                        <a:rPr lang="en-SG"/>
                        <a:t>3.6246</a:t>
                      </a:r>
                      <a:endParaRPr/>
                    </a:p>
                  </a:txBody>
                  <a:tcPr marT="91425" marB="91425" marR="91425" marL="91425"/>
                </a:tc>
                <a:tc>
                  <a:txBody>
                    <a:bodyPr/>
                    <a:lstStyle/>
                    <a:p>
                      <a:pPr indent="0" lvl="0" marL="0" rtl="0" algn="l">
                        <a:spcBef>
                          <a:spcPts val="0"/>
                        </a:spcBef>
                        <a:spcAft>
                          <a:spcPts val="0"/>
                        </a:spcAft>
                        <a:buNone/>
                      </a:pPr>
                      <a:r>
                        <a:rPr lang="en-SG"/>
                        <a:t>0.8388</a:t>
                      </a:r>
                      <a:endParaRPr/>
                    </a:p>
                  </a:txBody>
                  <a:tcPr marT="91425" marB="91425" marR="91425" marL="91425"/>
                </a:tc>
              </a:tr>
              <a:tr h="578200">
                <a:tc>
                  <a:txBody>
                    <a:bodyPr/>
                    <a:lstStyle/>
                    <a:p>
                      <a:pPr indent="0" lvl="0" marL="0" rtl="0" algn="l">
                        <a:spcBef>
                          <a:spcPts val="0"/>
                        </a:spcBef>
                        <a:spcAft>
                          <a:spcPts val="0"/>
                        </a:spcAft>
                        <a:buNone/>
                      </a:pPr>
                      <a:r>
                        <a:rPr lang="en-SG"/>
                        <a:t>Using AMP + Gradient Clipping</a:t>
                      </a:r>
                      <a:endParaRPr/>
                    </a:p>
                  </a:txBody>
                  <a:tcPr marT="91425" marB="91425" marR="91425" marL="91425"/>
                </a:tc>
                <a:tc>
                  <a:txBody>
                    <a:bodyPr/>
                    <a:lstStyle/>
                    <a:p>
                      <a:pPr indent="0" lvl="0" marL="0" rtl="0" algn="l">
                        <a:spcBef>
                          <a:spcPts val="0"/>
                        </a:spcBef>
                        <a:spcAft>
                          <a:spcPts val="0"/>
                        </a:spcAft>
                        <a:buNone/>
                      </a:pPr>
                      <a:r>
                        <a:rPr lang="en-SG"/>
                        <a:t>43s</a:t>
                      </a:r>
                      <a:endParaRPr/>
                    </a:p>
                  </a:txBody>
                  <a:tcPr marT="91425" marB="91425" marR="91425" marL="91425"/>
                </a:tc>
                <a:tc>
                  <a:txBody>
                    <a:bodyPr/>
                    <a:lstStyle/>
                    <a:p>
                      <a:pPr indent="0" lvl="0" marL="0" rtl="0" algn="l">
                        <a:spcBef>
                          <a:spcPts val="0"/>
                        </a:spcBef>
                        <a:spcAft>
                          <a:spcPts val="0"/>
                        </a:spcAft>
                        <a:buNone/>
                      </a:pPr>
                      <a:r>
                        <a:rPr lang="en-SG"/>
                        <a:t>0.867</a:t>
                      </a:r>
                      <a:endParaRPr/>
                    </a:p>
                  </a:txBody>
                  <a:tcPr marT="91425" marB="91425" marR="91425" marL="91425"/>
                </a:tc>
                <a:tc>
                  <a:txBody>
                    <a:bodyPr/>
                    <a:lstStyle/>
                    <a:p>
                      <a:pPr indent="0" lvl="0" marL="0" rtl="0" algn="l">
                        <a:spcBef>
                          <a:spcPts val="0"/>
                        </a:spcBef>
                        <a:spcAft>
                          <a:spcPts val="0"/>
                        </a:spcAft>
                        <a:buNone/>
                      </a:pPr>
                      <a:r>
                        <a:rPr lang="en-SG"/>
                        <a:t>3.7654</a:t>
                      </a:r>
                      <a:endParaRPr/>
                    </a:p>
                  </a:txBody>
                  <a:tcPr marT="91425" marB="91425" marR="91425" marL="91425"/>
                </a:tc>
                <a:tc>
                  <a:txBody>
                    <a:bodyPr/>
                    <a:lstStyle/>
                    <a:p>
                      <a:pPr indent="0" lvl="0" marL="0" rtl="0" algn="l">
                        <a:spcBef>
                          <a:spcPts val="0"/>
                        </a:spcBef>
                        <a:spcAft>
                          <a:spcPts val="0"/>
                        </a:spcAft>
                        <a:buNone/>
                      </a:pPr>
                      <a:r>
                        <a:rPr lang="en-SG"/>
                        <a:t>0.8549</a:t>
                      </a:r>
                      <a:endParaRPr/>
                    </a:p>
                  </a:txBody>
                  <a:tcPr marT="91425" marB="91425" marR="91425" marL="91425"/>
                </a:tc>
              </a:tr>
              <a:tr h="578200">
                <a:tc>
                  <a:txBody>
                    <a:bodyPr/>
                    <a:lstStyle/>
                    <a:p>
                      <a:pPr indent="0" lvl="0" marL="0" rtl="0" algn="l">
                        <a:spcBef>
                          <a:spcPts val="0"/>
                        </a:spcBef>
                        <a:spcAft>
                          <a:spcPts val="0"/>
                        </a:spcAft>
                        <a:buNone/>
                      </a:pPr>
                      <a:r>
                        <a:rPr lang="en-SG"/>
                        <a:t>Combined (Positive Contributions only)</a:t>
                      </a:r>
                      <a:endParaRPr/>
                    </a:p>
                  </a:txBody>
                  <a:tcPr marT="91425" marB="91425" marR="91425" marL="91425"/>
                </a:tc>
                <a:tc>
                  <a:txBody>
                    <a:bodyPr/>
                    <a:lstStyle/>
                    <a:p>
                      <a:pPr indent="0" lvl="0" marL="0" rtl="0" algn="l">
                        <a:spcBef>
                          <a:spcPts val="0"/>
                        </a:spcBef>
                        <a:spcAft>
                          <a:spcPts val="0"/>
                        </a:spcAft>
                        <a:buNone/>
                      </a:pPr>
                      <a:r>
                        <a:rPr lang="en-SG"/>
                        <a:t>28s</a:t>
                      </a:r>
                      <a:endParaRPr/>
                    </a:p>
                  </a:txBody>
                  <a:tcPr marT="91425" marB="91425" marR="91425" marL="91425"/>
                </a:tc>
                <a:tc>
                  <a:txBody>
                    <a:bodyPr/>
                    <a:lstStyle/>
                    <a:p>
                      <a:pPr indent="0" lvl="0" marL="0" rtl="0" algn="l">
                        <a:spcBef>
                          <a:spcPts val="0"/>
                        </a:spcBef>
                        <a:spcAft>
                          <a:spcPts val="0"/>
                        </a:spcAft>
                        <a:buNone/>
                      </a:pPr>
                      <a:r>
                        <a:rPr lang="en-SG"/>
                        <a:t>0.853</a:t>
                      </a:r>
                      <a:endParaRPr/>
                    </a:p>
                  </a:txBody>
                  <a:tcPr marT="91425" marB="91425" marR="91425" marL="91425"/>
                </a:tc>
                <a:tc>
                  <a:txBody>
                    <a:bodyPr/>
                    <a:lstStyle/>
                    <a:p>
                      <a:pPr indent="0" lvl="0" marL="0" rtl="0" algn="l">
                        <a:spcBef>
                          <a:spcPts val="0"/>
                        </a:spcBef>
                        <a:spcAft>
                          <a:spcPts val="0"/>
                        </a:spcAft>
                        <a:buNone/>
                      </a:pPr>
                      <a:r>
                        <a:rPr lang="en-SG"/>
                        <a:t>2.98</a:t>
                      </a:r>
                      <a:endParaRPr/>
                    </a:p>
                  </a:txBody>
                  <a:tcPr marT="91425" marB="91425" marR="91425" marL="91425"/>
                </a:tc>
                <a:tc>
                  <a:txBody>
                    <a:bodyPr/>
                    <a:lstStyle/>
                    <a:p>
                      <a:pPr indent="0" lvl="0" marL="0" rtl="0" algn="l">
                        <a:spcBef>
                          <a:spcPts val="0"/>
                        </a:spcBef>
                        <a:spcAft>
                          <a:spcPts val="0"/>
                        </a:spcAft>
                        <a:buNone/>
                      </a:pPr>
                      <a:r>
                        <a:rPr lang="en-SG"/>
                        <a:t>0.8258</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1afe22b4ef_0_143"/>
          <p:cNvSpPr txBox="1"/>
          <p:nvPr>
            <p:ph type="title"/>
          </p:nvPr>
        </p:nvSpPr>
        <p:spPr>
          <a:xfrm>
            <a:off x="224850" y="0"/>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201" name="Google Shape;201;g11afe22b4ef_0_143"/>
          <p:cNvSpPr txBox="1"/>
          <p:nvPr>
            <p:ph idx="1" type="body"/>
          </p:nvPr>
        </p:nvSpPr>
        <p:spPr>
          <a:xfrm>
            <a:off x="184950" y="1232300"/>
            <a:ext cx="12007200" cy="5765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SG" u="sng"/>
              <a:t>Deployment</a:t>
            </a:r>
            <a:r>
              <a:rPr lang="en-SG" u="sng"/>
              <a:t> Techniques Benchmark - VGG16 Torch vs ONNX</a:t>
            </a:r>
            <a:endParaRPr u="sng"/>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u="sng"/>
          </a:p>
        </p:txBody>
      </p:sp>
      <p:graphicFrame>
        <p:nvGraphicFramePr>
          <p:cNvPr id="202" name="Google Shape;202;g11afe22b4ef_0_143"/>
          <p:cNvGraphicFramePr/>
          <p:nvPr/>
        </p:nvGraphicFramePr>
        <p:xfrm>
          <a:off x="1047863" y="2263825"/>
          <a:ext cx="3000000" cy="3000000"/>
        </p:xfrm>
        <a:graphic>
          <a:graphicData uri="http://schemas.openxmlformats.org/drawingml/2006/table">
            <a:tbl>
              <a:tblPr>
                <a:noFill/>
                <a:tableStyleId>{F60D6642-D7F4-421B-BE60-A3D6FF4C706C}</a:tableStyleId>
              </a:tblPr>
              <a:tblGrid>
                <a:gridCol w="3365425"/>
                <a:gridCol w="3365425"/>
                <a:gridCol w="3365425"/>
              </a:tblGrid>
              <a:tr h="1080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SG"/>
                        <a:t>Evaluation Time</a:t>
                      </a:r>
                      <a:endParaRPr/>
                    </a:p>
                  </a:txBody>
                  <a:tcPr marT="91425" marB="91425" marR="91425" marL="91425"/>
                </a:tc>
                <a:tc>
                  <a:txBody>
                    <a:bodyPr/>
                    <a:lstStyle/>
                    <a:p>
                      <a:pPr indent="0" lvl="0" marL="0" rtl="0" algn="l">
                        <a:spcBef>
                          <a:spcPts val="0"/>
                        </a:spcBef>
                        <a:spcAft>
                          <a:spcPts val="0"/>
                        </a:spcAft>
                        <a:buNone/>
                      </a:pPr>
                      <a:r>
                        <a:rPr lang="en-SG"/>
                        <a:t>Test Accuracy</a:t>
                      </a:r>
                      <a:endParaRPr/>
                    </a:p>
                  </a:txBody>
                  <a:tcPr marT="91425" marB="91425" marR="91425" marL="91425"/>
                </a:tc>
              </a:tr>
              <a:tr h="1080700">
                <a:tc>
                  <a:txBody>
                    <a:bodyPr/>
                    <a:lstStyle/>
                    <a:p>
                      <a:pPr indent="0" lvl="0" marL="0" rtl="0" algn="l">
                        <a:spcBef>
                          <a:spcPts val="0"/>
                        </a:spcBef>
                        <a:spcAft>
                          <a:spcPts val="0"/>
                        </a:spcAft>
                        <a:buNone/>
                      </a:pPr>
                      <a:r>
                        <a:rPr lang="en-SG"/>
                        <a:t>Torch Based Implementation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80700">
                <a:tc>
                  <a:txBody>
                    <a:bodyPr/>
                    <a:lstStyle/>
                    <a:p>
                      <a:pPr indent="0" lvl="0" marL="0" rtl="0" algn="l">
                        <a:spcBef>
                          <a:spcPts val="0"/>
                        </a:spcBef>
                        <a:spcAft>
                          <a:spcPts val="0"/>
                        </a:spcAft>
                        <a:buNone/>
                      </a:pPr>
                      <a:r>
                        <a:rPr lang="en-SG"/>
                        <a:t>ONNX Converted Inference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524000" y="829754"/>
            <a:ext cx="9144000" cy="154602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SG" sz="4400"/>
              <a:t>Design Group: F31</a:t>
            </a:r>
            <a:br>
              <a:rPr lang="en-SG" sz="4400"/>
            </a:br>
            <a:r>
              <a:rPr lang="en-SG" sz="4400"/>
              <a:t>Team 4</a:t>
            </a:r>
            <a:endParaRPr/>
          </a:p>
        </p:txBody>
      </p:sp>
      <p:sp>
        <p:nvSpPr>
          <p:cNvPr id="91" name="Google Shape;91;p2"/>
          <p:cNvSpPr txBox="1"/>
          <p:nvPr>
            <p:ph idx="1" type="subTitle"/>
          </p:nvPr>
        </p:nvSpPr>
        <p:spPr>
          <a:xfrm>
            <a:off x="1524000" y="2938272"/>
            <a:ext cx="9144000" cy="3340608"/>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SG"/>
              <a:t>Team member: </a:t>
            </a:r>
            <a:endParaRPr/>
          </a:p>
          <a:p>
            <a:pPr indent="-457200" lvl="0" marL="457200" rtl="0" algn="ctr">
              <a:lnSpc>
                <a:spcPct val="90000"/>
              </a:lnSpc>
              <a:spcBef>
                <a:spcPts val="1000"/>
              </a:spcBef>
              <a:spcAft>
                <a:spcPts val="0"/>
              </a:spcAft>
              <a:buClr>
                <a:schemeClr val="dk1"/>
              </a:buClr>
              <a:buSzPts val="2400"/>
              <a:buAutoNum type="arabicPeriod"/>
            </a:pPr>
            <a:r>
              <a:rPr lang="en-SG"/>
              <a:t>NAGAR AISHIK (U1822699H)</a:t>
            </a:r>
            <a:endParaRPr/>
          </a:p>
          <a:p>
            <a:pPr indent="-457200" lvl="0" marL="457200" rtl="0" algn="ctr">
              <a:lnSpc>
                <a:spcPct val="90000"/>
              </a:lnSpc>
              <a:spcBef>
                <a:spcPts val="1000"/>
              </a:spcBef>
              <a:spcAft>
                <a:spcPts val="0"/>
              </a:spcAft>
              <a:buClr>
                <a:schemeClr val="dk1"/>
              </a:buClr>
              <a:buSzPts val="2400"/>
              <a:buAutoNum type="arabicPeriod"/>
            </a:pPr>
            <a:r>
              <a:rPr lang="en-SG"/>
              <a:t>NEO HUI TENG (U1921248K)</a:t>
            </a:r>
            <a:endParaRPr/>
          </a:p>
          <a:p>
            <a:pPr indent="-457200" lvl="0" marL="457200" rtl="0" algn="ctr">
              <a:lnSpc>
                <a:spcPct val="90000"/>
              </a:lnSpc>
              <a:spcBef>
                <a:spcPts val="1000"/>
              </a:spcBef>
              <a:spcAft>
                <a:spcPts val="0"/>
              </a:spcAft>
              <a:buClr>
                <a:schemeClr val="dk1"/>
              </a:buClr>
              <a:buSzPts val="2400"/>
              <a:buAutoNum type="arabicPeriod"/>
            </a:pPr>
            <a:r>
              <a:rPr lang="en-SG"/>
              <a:t>NG ZHENG JIE NICHOLAS (U182277</a:t>
            </a:r>
            <a:r>
              <a:rPr lang="en-SG"/>
              <a:t>5</a:t>
            </a:r>
            <a:r>
              <a:rPr lang="en-SG"/>
              <a:t>A)</a:t>
            </a:r>
            <a:endParaRPr/>
          </a:p>
          <a:p>
            <a:pPr indent="-457200" lvl="0" marL="457200" rtl="0" algn="ctr">
              <a:lnSpc>
                <a:spcPct val="90000"/>
              </a:lnSpc>
              <a:spcBef>
                <a:spcPts val="1000"/>
              </a:spcBef>
              <a:spcAft>
                <a:spcPts val="0"/>
              </a:spcAft>
              <a:buClr>
                <a:schemeClr val="dk1"/>
              </a:buClr>
              <a:buSzPts val="2400"/>
              <a:buAutoNum type="arabicPeriod"/>
            </a:pPr>
            <a:r>
              <a:rPr lang="en-SG"/>
              <a:t>PATTANAPONG KHAOPAIBUL WU JING HAN</a:t>
            </a:r>
            <a:endParaRPr/>
          </a:p>
          <a:p>
            <a:pPr indent="-457200" lvl="0" marL="457200" rtl="0" algn="ctr">
              <a:lnSpc>
                <a:spcPct val="90000"/>
              </a:lnSpc>
              <a:spcBef>
                <a:spcPts val="1000"/>
              </a:spcBef>
              <a:spcAft>
                <a:spcPts val="0"/>
              </a:spcAft>
              <a:buClr>
                <a:schemeClr val="dk1"/>
              </a:buClr>
              <a:buSzPts val="2400"/>
              <a:buAutoNum type="arabicPeriod"/>
            </a:pPr>
            <a:r>
              <a:rPr lang="en-SG"/>
              <a:t>SINGH ARNAV</a:t>
            </a:r>
            <a:endParaRPr/>
          </a:p>
          <a:p>
            <a:pPr indent="0" lvl="0" marL="0" rtl="0" algn="ctr">
              <a:lnSpc>
                <a:spcPct val="90000"/>
              </a:lnSpc>
              <a:spcBef>
                <a:spcPts val="1000"/>
              </a:spcBef>
              <a:spcAft>
                <a:spcPts val="0"/>
              </a:spcAft>
              <a:buClr>
                <a:schemeClr val="dk1"/>
              </a:buClr>
              <a:buSzPts val="2400"/>
              <a:buNone/>
            </a:pPr>
            <a:r>
              <a:rPr lang="en-SG"/>
              <a:t>Food Categories: 3, 5, 7, 8, 9</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afe22b4ef_0_164"/>
          <p:cNvSpPr txBox="1"/>
          <p:nvPr>
            <p:ph type="title"/>
          </p:nvPr>
        </p:nvSpPr>
        <p:spPr>
          <a:xfrm>
            <a:off x="224850" y="0"/>
            <a:ext cx="11742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Advanced Requirements - Model Speed and Storage (Aishik)</a:t>
            </a:r>
            <a:endParaRPr/>
          </a:p>
        </p:txBody>
      </p:sp>
      <p:sp>
        <p:nvSpPr>
          <p:cNvPr id="208" name="Google Shape;208;g11afe22b4ef_0_164"/>
          <p:cNvSpPr txBox="1"/>
          <p:nvPr>
            <p:ph idx="1" type="body"/>
          </p:nvPr>
        </p:nvSpPr>
        <p:spPr>
          <a:xfrm>
            <a:off x="610750" y="1591150"/>
            <a:ext cx="9237600" cy="3971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SG" u="sng"/>
              <a:t>Model Deployment</a:t>
            </a:r>
            <a:endParaRPr u="sng"/>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New Knowledge Learnt</a:t>
            </a:r>
            <a:endParaRPr/>
          </a:p>
        </p:txBody>
      </p:sp>
      <p:sp>
        <p:nvSpPr>
          <p:cNvPr id="214" name="Google Shape;21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Do you learn something new?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Individual Contribution + Q &amp; A (1)</a:t>
            </a:r>
            <a:endParaRPr/>
          </a:p>
        </p:txBody>
      </p:sp>
      <p:sp>
        <p:nvSpPr>
          <p:cNvPr id="220" name="Google Shape;22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You MUST clearly indicate the individual contribution of each member in your team.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SG"/>
            </a:br>
            <a:r>
              <a:rPr lang="en-SG" sz="4900"/>
              <a:t>Individual Contribution + Q &amp; A (2)</a:t>
            </a:r>
            <a:br>
              <a:rPr lang="en-SG"/>
            </a:br>
            <a:endParaRPr/>
          </a:p>
        </p:txBody>
      </p:sp>
      <p:graphicFrame>
        <p:nvGraphicFramePr>
          <p:cNvPr id="226" name="Google Shape;226;p11"/>
          <p:cNvGraphicFramePr/>
          <p:nvPr/>
        </p:nvGraphicFramePr>
        <p:xfrm>
          <a:off x="838200" y="1825625"/>
          <a:ext cx="3000000" cy="3000000"/>
        </p:xfrm>
        <a:graphic>
          <a:graphicData uri="http://schemas.openxmlformats.org/drawingml/2006/table">
            <a:tbl>
              <a:tblPr bandRow="1" firstRow="1">
                <a:noFill/>
                <a:tableStyleId>{89A571EB-80AF-4775-9202-0EB0F3FC2426}</a:tableStyleId>
              </a:tblPr>
              <a:tblGrid>
                <a:gridCol w="2379625"/>
                <a:gridCol w="2096525"/>
                <a:gridCol w="1498450"/>
                <a:gridCol w="1414375"/>
                <a:gridCol w="1563325"/>
                <a:gridCol w="1563325"/>
              </a:tblGrid>
              <a:tr h="614250">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Member 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SG" sz="1800" u="none" cap="none" strike="noStrike"/>
                        <a:t>Member 2</a:t>
                      </a:r>
                      <a:endParaRPr sz="1800" u="none" cap="none" strike="noStrike"/>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Member 3</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SG" sz="1800" u="none" cap="none" strike="noStrike"/>
                        <a:t>Member 4</a:t>
                      </a:r>
                      <a:endParaRPr sz="1800" u="none" cap="none" strike="noStrike"/>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SG" sz="1800" u="none" cap="none" strike="noStrike"/>
                        <a:t>Member 5</a:t>
                      </a:r>
                      <a:endParaRPr sz="1800" u="none" cap="none" strike="noStrike"/>
                    </a:p>
                    <a:p>
                      <a:pPr indent="0" lvl="0" marL="0" marR="0" rtl="0" algn="ctr">
                        <a:spcBef>
                          <a:spcPts val="0"/>
                        </a:spcBef>
                        <a:spcAft>
                          <a:spcPts val="0"/>
                        </a:spcAft>
                        <a:buNone/>
                      </a:pPr>
                      <a:r>
                        <a:t/>
                      </a:r>
                      <a:endParaRPr sz="1800" u="none" cap="none" strike="noStrike"/>
                    </a:p>
                  </a:txBody>
                  <a:tcPr marT="45725" marB="45725" marR="91450" marL="91450"/>
                </a:tc>
              </a:tr>
              <a:tr h="614250">
                <a:tc>
                  <a:txBody>
                    <a:bodyPr/>
                    <a:lstStyle/>
                    <a:p>
                      <a:pPr indent="0" lvl="0" marL="0" marR="0" rtl="0" algn="ctr">
                        <a:spcBef>
                          <a:spcPts val="0"/>
                        </a:spcBef>
                        <a:spcAft>
                          <a:spcPts val="0"/>
                        </a:spcAft>
                        <a:buNone/>
                      </a:pPr>
                      <a:r>
                        <a:rPr lang="en-SG" sz="1800" u="none" cap="none" strike="noStrike"/>
                        <a:t>Task 1</a:t>
                      </a:r>
                      <a:endParaRPr/>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614250">
                <a:tc>
                  <a:txBody>
                    <a:bodyPr/>
                    <a:lstStyle/>
                    <a:p>
                      <a:pPr indent="0" lvl="0" marL="0" marR="0" rtl="0" algn="ctr">
                        <a:lnSpc>
                          <a:spcPct val="100000"/>
                        </a:lnSpc>
                        <a:spcBef>
                          <a:spcPts val="0"/>
                        </a:spcBef>
                        <a:spcAft>
                          <a:spcPts val="0"/>
                        </a:spcAft>
                        <a:buClr>
                          <a:schemeClr val="dk1"/>
                        </a:buClr>
                        <a:buSzPts val="1800"/>
                        <a:buFont typeface="Calibri"/>
                        <a:buNone/>
                      </a:pPr>
                      <a:r>
                        <a:rPr lang="en-SG" sz="1800" u="none" cap="none" strike="noStrike"/>
                        <a:t>Task 2</a:t>
                      </a:r>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supporting</a:t>
                      </a:r>
                      <a:endParaRPr/>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r>
              <a:tr h="614250">
                <a:tc>
                  <a:txBody>
                    <a:bodyPr/>
                    <a:lstStyle/>
                    <a:p>
                      <a:pPr indent="0" lvl="0" marL="0" marR="0" rtl="0" algn="ctr">
                        <a:lnSpc>
                          <a:spcPct val="100000"/>
                        </a:lnSpc>
                        <a:spcBef>
                          <a:spcPts val="0"/>
                        </a:spcBef>
                        <a:spcAft>
                          <a:spcPts val="0"/>
                        </a:spcAft>
                        <a:buClr>
                          <a:schemeClr val="dk1"/>
                        </a:buClr>
                        <a:buSzPts val="1800"/>
                        <a:buFont typeface="Calibri"/>
                        <a:buNone/>
                      </a:pPr>
                      <a:r>
                        <a:rPr lang="en-SG" sz="1800" u="none" cap="none" strike="noStrike"/>
                        <a:t>Task 3</a:t>
                      </a:r>
                      <a:endParaRPr/>
                    </a:p>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SG" sz="1800" u="none" cap="none" strike="noStrike"/>
                        <a:t>supporting</a:t>
                      </a:r>
                      <a:endParaRPr/>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614250">
                <a:tc>
                  <a:txBody>
                    <a:bodyPr/>
                    <a:lstStyle/>
                    <a:p>
                      <a:pPr indent="0" lvl="0" marL="0" marR="0" rtl="0" algn="ctr">
                        <a:spcBef>
                          <a:spcPts val="0"/>
                        </a:spcBef>
                        <a:spcAft>
                          <a:spcPts val="0"/>
                        </a:spcAft>
                        <a:buNone/>
                      </a:pPr>
                      <a:r>
                        <a:rPr lang="en-SG" sz="1800" u="none" cap="none" strike="noStrike"/>
                        <a:t>Task 4</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614250">
                <a:tc>
                  <a:txBody>
                    <a:bodyPr/>
                    <a:lstStyle/>
                    <a:p>
                      <a:pPr indent="0" lvl="0" marL="0" marR="0" rtl="0" algn="ctr">
                        <a:spcBef>
                          <a:spcPts val="0"/>
                        </a:spcBef>
                        <a:spcAft>
                          <a:spcPts val="0"/>
                        </a:spcAft>
                        <a:buNone/>
                      </a:pPr>
                      <a:r>
                        <a:rPr lang="en-SG" sz="1800" u="none" cap="none" strike="noStrike"/>
                        <a:t>…</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en-SG" sz="1800" u="none" cap="none" strike="noStrike"/>
                        <a:t>x</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Objective</a:t>
            </a:r>
            <a:endParaRPr/>
          </a:p>
        </p:txBody>
      </p:sp>
      <p:sp>
        <p:nvSpPr>
          <p:cNvPr id="97" name="Google Shape;97;p3"/>
          <p:cNvSpPr txBox="1"/>
          <p:nvPr>
            <p:ph idx="1" type="body"/>
          </p:nvPr>
        </p:nvSpPr>
        <p:spPr>
          <a:xfrm>
            <a:off x="838200" y="1825625"/>
            <a:ext cx="6802800" cy="4845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SG"/>
              <a:t>To predict the classes </a:t>
            </a:r>
            <a:r>
              <a:rPr lang="en-SG"/>
              <a:t>for the following 5 food categories</a:t>
            </a:r>
            <a:endParaRPr/>
          </a:p>
          <a:p>
            <a:pPr indent="-228600" lvl="0" marL="228600" rtl="0" algn="l">
              <a:lnSpc>
                <a:spcPct val="90000"/>
              </a:lnSpc>
              <a:spcBef>
                <a:spcPts val="0"/>
              </a:spcBef>
              <a:spcAft>
                <a:spcPts val="0"/>
              </a:spcAft>
              <a:buClr>
                <a:schemeClr val="dk1"/>
              </a:buClr>
              <a:buSzPts val="2800"/>
              <a:buChar char="•"/>
            </a:pPr>
            <a:r>
              <a:rPr lang="en-SG"/>
              <a:t>Hokkien Prawn Mee (3)</a:t>
            </a:r>
            <a:endParaRPr/>
          </a:p>
          <a:p>
            <a:pPr indent="-228600" lvl="0" marL="228600" rtl="0" algn="l">
              <a:lnSpc>
                <a:spcPct val="90000"/>
              </a:lnSpc>
              <a:spcBef>
                <a:spcPts val="0"/>
              </a:spcBef>
              <a:spcAft>
                <a:spcPts val="0"/>
              </a:spcAft>
              <a:buClr>
                <a:schemeClr val="dk1"/>
              </a:buClr>
              <a:buSzPts val="2800"/>
              <a:buChar char="•"/>
            </a:pPr>
            <a:r>
              <a:rPr lang="en-SG"/>
              <a:t>Laksa (5)</a:t>
            </a:r>
            <a:endParaRPr/>
          </a:p>
          <a:p>
            <a:pPr indent="-228600" lvl="0" marL="228600" rtl="0" algn="l">
              <a:lnSpc>
                <a:spcPct val="90000"/>
              </a:lnSpc>
              <a:spcBef>
                <a:spcPts val="0"/>
              </a:spcBef>
              <a:spcAft>
                <a:spcPts val="0"/>
              </a:spcAft>
              <a:buClr>
                <a:schemeClr val="dk1"/>
              </a:buClr>
              <a:buSzPts val="2800"/>
              <a:buChar char="•"/>
            </a:pPr>
            <a:r>
              <a:rPr lang="en-SG"/>
              <a:t>Oyster Omelette (7)</a:t>
            </a:r>
            <a:endParaRPr/>
          </a:p>
          <a:p>
            <a:pPr indent="-228600" lvl="0" marL="228600" rtl="0" algn="l">
              <a:lnSpc>
                <a:spcPct val="90000"/>
              </a:lnSpc>
              <a:spcBef>
                <a:spcPts val="0"/>
              </a:spcBef>
              <a:spcAft>
                <a:spcPts val="0"/>
              </a:spcAft>
              <a:buClr>
                <a:schemeClr val="dk1"/>
              </a:buClr>
              <a:buSzPts val="2800"/>
              <a:buChar char="•"/>
            </a:pPr>
            <a:r>
              <a:rPr lang="en-SG"/>
              <a:t>Roast Meat Rice (8)</a:t>
            </a:r>
            <a:endParaRPr/>
          </a:p>
          <a:p>
            <a:pPr indent="-228600" lvl="0" marL="228600" rtl="0" algn="l">
              <a:lnSpc>
                <a:spcPct val="90000"/>
              </a:lnSpc>
              <a:spcBef>
                <a:spcPts val="0"/>
              </a:spcBef>
              <a:spcAft>
                <a:spcPts val="0"/>
              </a:spcAft>
              <a:buClr>
                <a:schemeClr val="dk1"/>
              </a:buClr>
              <a:buSzPts val="2800"/>
              <a:buChar char="•"/>
            </a:pPr>
            <a:r>
              <a:rPr lang="en-SG"/>
              <a:t>Roti Prata (9)</a:t>
            </a:r>
            <a:endParaRPr/>
          </a:p>
          <a:p>
            <a:pPr indent="0" lvl="0" marL="0" rtl="0" algn="l">
              <a:lnSpc>
                <a:spcPct val="90000"/>
              </a:lnSpc>
              <a:spcBef>
                <a:spcPts val="0"/>
              </a:spcBef>
              <a:spcAft>
                <a:spcPts val="0"/>
              </a:spcAft>
              <a:buNone/>
            </a:pPr>
            <a:r>
              <a:t/>
            </a:r>
            <a:endParaRPr/>
          </a:p>
        </p:txBody>
      </p:sp>
      <p:pic>
        <p:nvPicPr>
          <p:cNvPr id="98" name="Google Shape;98;p3"/>
          <p:cNvPicPr preferRelativeResize="0"/>
          <p:nvPr/>
        </p:nvPicPr>
        <p:blipFill>
          <a:blip r:embed="rId3">
            <a:alphaModFix/>
          </a:blip>
          <a:stretch>
            <a:fillRect/>
          </a:stretch>
        </p:blipFill>
        <p:spPr>
          <a:xfrm>
            <a:off x="7793400" y="365125"/>
            <a:ext cx="4147192" cy="634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SG"/>
            </a:br>
            <a:r>
              <a:rPr lang="en-SG"/>
              <a:t>Exploratory Data Analysis/Visualization</a:t>
            </a:r>
            <a:br>
              <a:rPr lang="en-SG"/>
            </a:b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You may want to BRIEFLY present your exploratory data analysis and observations.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Dataset Sizes:</a:t>
            </a:r>
            <a:endParaRPr/>
          </a:p>
          <a:p>
            <a:pPr indent="0" lvl="0" marL="0" rtl="0" algn="l">
              <a:spcBef>
                <a:spcPts val="0"/>
              </a:spcBef>
              <a:spcAft>
                <a:spcPts val="0"/>
              </a:spcAft>
              <a:buNone/>
            </a:pPr>
            <a:r>
              <a:rPr lang="en-SG"/>
              <a:t>Train: 500 (100 for each class)</a:t>
            </a:r>
            <a:endParaRPr/>
          </a:p>
          <a:p>
            <a:pPr indent="0" lvl="0" marL="0" rtl="0" algn="l">
              <a:spcBef>
                <a:spcPts val="0"/>
              </a:spcBef>
              <a:spcAft>
                <a:spcPts val="0"/>
              </a:spcAft>
              <a:buNone/>
            </a:pPr>
            <a:r>
              <a:rPr lang="en-SG"/>
              <a:t>Val: 150 (30 for each class)</a:t>
            </a:r>
            <a:endParaRPr/>
          </a:p>
          <a:p>
            <a:pPr indent="0" lvl="0" marL="0" rtl="0" algn="l">
              <a:spcBef>
                <a:spcPts val="0"/>
              </a:spcBef>
              <a:spcAft>
                <a:spcPts val="0"/>
              </a:spcAft>
              <a:buNone/>
            </a:pPr>
            <a:r>
              <a:rPr lang="en-SG"/>
              <a:t>Test: 999 (200 for each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What is Your Model / Methodology / Solution? (1)</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Which model do you use? Why?</a:t>
            </a:r>
            <a:endParaRPr/>
          </a:p>
          <a:p>
            <a:pPr indent="-165100" lvl="0" marL="228600" rtl="0" algn="l">
              <a:lnSpc>
                <a:spcPct val="90000"/>
              </a:lnSpc>
              <a:spcBef>
                <a:spcPts val="0"/>
              </a:spcBef>
              <a:spcAft>
                <a:spcPts val="0"/>
              </a:spcAft>
              <a:buSzPts val="1800"/>
              <a:buChar char="•"/>
            </a:pPr>
            <a:r>
              <a:t/>
            </a:r>
            <a:endParaRPr/>
          </a:p>
          <a:p>
            <a:pPr indent="-228600" lvl="0" marL="228600" rtl="0" algn="l">
              <a:lnSpc>
                <a:spcPct val="90000"/>
              </a:lnSpc>
              <a:spcBef>
                <a:spcPts val="1000"/>
              </a:spcBef>
              <a:spcAft>
                <a:spcPts val="0"/>
              </a:spcAft>
              <a:buClr>
                <a:schemeClr val="dk1"/>
              </a:buClr>
              <a:buSzPts val="2800"/>
              <a:buChar char="•"/>
            </a:pPr>
            <a:r>
              <a:rPr lang="en-SG"/>
              <a:t>How does the model solve the problem?</a:t>
            </a:r>
            <a:endParaRPr/>
          </a:p>
          <a:p>
            <a:pPr indent="-165100" lvl="0" marL="228600" rtl="0" algn="l">
              <a:lnSpc>
                <a:spcPct val="90000"/>
              </a:lnSpc>
              <a:spcBef>
                <a:spcPts val="1000"/>
              </a:spcBef>
              <a:spcAft>
                <a:spcPts val="0"/>
              </a:spcAft>
              <a:buSzPts val="1800"/>
              <a:buChar char="•"/>
            </a:pPr>
            <a:r>
              <a:t/>
            </a:r>
            <a:endParaRPr/>
          </a:p>
          <a:p>
            <a:pPr indent="-228600" lvl="0" marL="228600" rtl="0" algn="l">
              <a:lnSpc>
                <a:spcPct val="90000"/>
              </a:lnSpc>
              <a:spcBef>
                <a:spcPts val="1000"/>
              </a:spcBef>
              <a:spcAft>
                <a:spcPts val="0"/>
              </a:spcAft>
              <a:buClr>
                <a:schemeClr val="dk1"/>
              </a:buClr>
              <a:buSzPts val="2800"/>
              <a:buChar char="•"/>
            </a:pPr>
            <a:r>
              <a:rPr lang="en-SG"/>
              <a:t>You can choose to study more than 1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What is Your Model / Methodology / Solution? (2)</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Which model do you use? Why?</a:t>
            </a:r>
            <a:endParaRPr/>
          </a:p>
          <a:p>
            <a:pPr indent="-165100" lvl="0" marL="228600" rtl="0" algn="l">
              <a:lnSpc>
                <a:spcPct val="90000"/>
              </a:lnSpc>
              <a:spcBef>
                <a:spcPts val="0"/>
              </a:spcBef>
              <a:spcAft>
                <a:spcPts val="0"/>
              </a:spcAft>
              <a:buSzPts val="1800"/>
              <a:buChar char="•"/>
            </a:pPr>
            <a:r>
              <a:t/>
            </a:r>
            <a:endParaRPr/>
          </a:p>
          <a:p>
            <a:pPr indent="-228600" lvl="0" marL="228600" rtl="0" algn="l">
              <a:lnSpc>
                <a:spcPct val="90000"/>
              </a:lnSpc>
              <a:spcBef>
                <a:spcPts val="1000"/>
              </a:spcBef>
              <a:spcAft>
                <a:spcPts val="0"/>
              </a:spcAft>
              <a:buClr>
                <a:schemeClr val="dk1"/>
              </a:buClr>
              <a:buSzPts val="2800"/>
              <a:buChar char="•"/>
            </a:pPr>
            <a:r>
              <a:rPr lang="en-SG"/>
              <a:t>How does the model solve the problem?</a:t>
            </a:r>
            <a:endParaRPr/>
          </a:p>
          <a:p>
            <a:pPr indent="-165100" lvl="0" marL="228600" rtl="0" algn="l">
              <a:lnSpc>
                <a:spcPct val="90000"/>
              </a:lnSpc>
              <a:spcBef>
                <a:spcPts val="1000"/>
              </a:spcBef>
              <a:spcAft>
                <a:spcPts val="0"/>
              </a:spcAft>
              <a:buSzPts val="1800"/>
              <a:buChar char="•"/>
            </a:pPr>
            <a:r>
              <a:t/>
            </a:r>
            <a:endParaRPr/>
          </a:p>
          <a:p>
            <a:pPr indent="-228600" lvl="0" marL="228600" rtl="0" algn="l">
              <a:lnSpc>
                <a:spcPct val="90000"/>
              </a:lnSpc>
              <a:spcBef>
                <a:spcPts val="1000"/>
              </a:spcBef>
              <a:spcAft>
                <a:spcPts val="0"/>
              </a:spcAft>
              <a:buClr>
                <a:schemeClr val="dk1"/>
              </a:buClr>
              <a:buSzPts val="2800"/>
              <a:buChar char="•"/>
            </a:pPr>
            <a:r>
              <a:rPr lang="en-SG"/>
              <a:t>You can choose to study more than 1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What are the Outcomes / Results? (1)</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Basic Requirements:</a:t>
            </a:r>
            <a:endParaRPr/>
          </a:p>
          <a:p>
            <a:pPr indent="-228600" lvl="1" marL="685800" rtl="0" algn="l">
              <a:lnSpc>
                <a:spcPct val="90000"/>
              </a:lnSpc>
              <a:spcBef>
                <a:spcPts val="500"/>
              </a:spcBef>
              <a:spcAft>
                <a:spcPts val="0"/>
              </a:spcAft>
              <a:buClr>
                <a:schemeClr val="dk1"/>
              </a:buClr>
              <a:buSzPts val="2400"/>
              <a:buChar char="•"/>
            </a:pPr>
            <a:r>
              <a:rPr lang="en-SG"/>
              <a:t>What is the accuracy of the model?</a:t>
            </a:r>
            <a:endParaRPr/>
          </a:p>
          <a:p>
            <a:pPr indent="-228600" lvl="1" marL="685800" rtl="0" algn="l">
              <a:lnSpc>
                <a:spcPct val="90000"/>
              </a:lnSpc>
              <a:spcBef>
                <a:spcPts val="500"/>
              </a:spcBef>
              <a:spcAft>
                <a:spcPts val="0"/>
              </a:spcAft>
              <a:buClr>
                <a:schemeClr val="dk1"/>
              </a:buClr>
              <a:buSzPts val="2400"/>
              <a:buChar char="•"/>
            </a:pPr>
            <a:r>
              <a:rPr lang="en-SG"/>
              <a:t>Use graphs / tables to present your results.</a:t>
            </a:r>
            <a:endParaRPr/>
          </a:p>
          <a:p>
            <a:pPr indent="-228600" lvl="1" marL="685800" rtl="0" algn="l">
              <a:lnSpc>
                <a:spcPct val="90000"/>
              </a:lnSpc>
              <a:spcBef>
                <a:spcPts val="500"/>
              </a:spcBef>
              <a:spcAft>
                <a:spcPts val="0"/>
              </a:spcAft>
              <a:buClr>
                <a:schemeClr val="dk1"/>
              </a:buClr>
              <a:buSzPts val="2400"/>
              <a:buChar char="•"/>
            </a:pPr>
            <a:r>
              <a:rPr lang="en-SG"/>
              <a:t>Any other results / outcomes / analysis.</a:t>
            </a:r>
            <a:endParaRPr/>
          </a:p>
          <a:p>
            <a:pPr indent="-228600" lvl="0" marL="228600" rtl="0" algn="l">
              <a:lnSpc>
                <a:spcPct val="90000"/>
              </a:lnSpc>
              <a:spcBef>
                <a:spcPts val="1000"/>
              </a:spcBef>
              <a:spcAft>
                <a:spcPts val="0"/>
              </a:spcAft>
              <a:buClr>
                <a:schemeClr val="dk1"/>
              </a:buClr>
              <a:buSzPts val="2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32cc44df2_0_2"/>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SG"/>
              <a:t>RESNET Model Family</a:t>
            </a:r>
            <a:endParaRPr/>
          </a:p>
        </p:txBody>
      </p:sp>
      <p:graphicFrame>
        <p:nvGraphicFramePr>
          <p:cNvPr id="128" name="Google Shape;128;g1232cc44df2_0_2"/>
          <p:cNvGraphicFramePr/>
          <p:nvPr/>
        </p:nvGraphicFramePr>
        <p:xfrm>
          <a:off x="838200" y="1325700"/>
          <a:ext cx="3000000" cy="3000000"/>
        </p:xfrm>
        <a:graphic>
          <a:graphicData uri="http://schemas.openxmlformats.org/drawingml/2006/table">
            <a:tbl>
              <a:tblPr>
                <a:noFill/>
                <a:tableStyleId>{F60D6642-D7F4-421B-BE60-A3D6FF4C706C}</a:tableStyleId>
              </a:tblPr>
              <a:tblGrid>
                <a:gridCol w="1942450"/>
                <a:gridCol w="1685575"/>
                <a:gridCol w="1629775"/>
                <a:gridCol w="1752600"/>
                <a:gridCol w="1752600"/>
                <a:gridCol w="1752600"/>
              </a:tblGrid>
              <a:tr h="396200">
                <a:tc>
                  <a:txBody>
                    <a:bodyPr/>
                    <a:lstStyle/>
                    <a:p>
                      <a:pPr indent="0" lvl="0" marL="0" rtl="0" algn="l">
                        <a:spcBef>
                          <a:spcPts val="0"/>
                        </a:spcBef>
                        <a:spcAft>
                          <a:spcPts val="0"/>
                        </a:spcAft>
                        <a:buNone/>
                      </a:pPr>
                      <a:r>
                        <a:rPr lang="en-SG"/>
                        <a:t>Model</a:t>
                      </a:r>
                      <a:endParaRPr/>
                    </a:p>
                  </a:txBody>
                  <a:tcPr marT="91425" marB="91425" marR="91425" marL="91425"/>
                </a:tc>
                <a:tc>
                  <a:txBody>
                    <a:bodyPr/>
                    <a:lstStyle/>
                    <a:p>
                      <a:pPr indent="0" lvl="0" marL="0" rtl="0" algn="l">
                        <a:spcBef>
                          <a:spcPts val="0"/>
                        </a:spcBef>
                        <a:spcAft>
                          <a:spcPts val="0"/>
                        </a:spcAft>
                        <a:buNone/>
                      </a:pPr>
                      <a:r>
                        <a:rPr lang="en-SG"/>
                        <a:t>RESNET18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SG">
                          <a:solidFill>
                            <a:schemeClr val="dk1"/>
                          </a:solidFill>
                        </a:rPr>
                        <a:t>RESNET34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SG">
                          <a:solidFill>
                            <a:schemeClr val="dk1"/>
                          </a:solidFill>
                        </a:rPr>
                        <a:t>RESNET50</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SG">
                          <a:solidFill>
                            <a:schemeClr val="dk1"/>
                          </a:solidFill>
                        </a:rPr>
                        <a:t>RESNET101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SG">
                          <a:solidFill>
                            <a:schemeClr val="dk1"/>
                          </a:solidFill>
                        </a:rPr>
                        <a:t>RESNET152</a:t>
                      </a:r>
                      <a:endParaRPr/>
                    </a:p>
                  </a:txBody>
                  <a:tcPr marT="91425" marB="91425" marR="91425" marL="91425"/>
                </a:tc>
              </a:tr>
              <a:tr h="396200">
                <a:tc>
                  <a:txBody>
                    <a:bodyPr/>
                    <a:lstStyle/>
                    <a:p>
                      <a:pPr indent="0" lvl="0" marL="0" rtl="0" algn="l">
                        <a:spcBef>
                          <a:spcPts val="0"/>
                        </a:spcBef>
                        <a:spcAft>
                          <a:spcPts val="0"/>
                        </a:spcAft>
                        <a:buNone/>
                      </a:pPr>
                      <a:r>
                        <a:rPr lang="en-SG"/>
                        <a:t>Train</a:t>
                      </a:r>
                      <a:r>
                        <a:rPr lang="en-SG"/>
                        <a:t> Accuracy</a:t>
                      </a:r>
                      <a:endParaRPr/>
                    </a:p>
                  </a:txBody>
                  <a:tcPr marT="91425" marB="91425" marR="91425" marL="91425"/>
                </a:tc>
                <a:tc>
                  <a:txBody>
                    <a:bodyPr/>
                    <a:lstStyle/>
                    <a:p>
                      <a:pPr indent="0" lvl="0" marL="0" rtl="0" algn="l">
                        <a:spcBef>
                          <a:spcPts val="0"/>
                        </a:spcBef>
                        <a:spcAft>
                          <a:spcPts val="0"/>
                        </a:spcAft>
                        <a:buNone/>
                      </a:pPr>
                      <a:r>
                        <a:rPr lang="en-SG"/>
                        <a:t>83.2</a:t>
                      </a:r>
                      <a:endParaRPr/>
                    </a:p>
                  </a:txBody>
                  <a:tcPr marT="91425" marB="91425" marR="91425" marL="91425"/>
                </a:tc>
                <a:tc>
                  <a:txBody>
                    <a:bodyPr/>
                    <a:lstStyle/>
                    <a:p>
                      <a:pPr indent="0" lvl="0" marL="0" rtl="0" algn="l">
                        <a:spcBef>
                          <a:spcPts val="0"/>
                        </a:spcBef>
                        <a:spcAft>
                          <a:spcPts val="0"/>
                        </a:spcAft>
                        <a:buNone/>
                      </a:pPr>
                      <a:r>
                        <a:rPr lang="en-SG"/>
                        <a:t>78.4</a:t>
                      </a:r>
                      <a:endParaRPr/>
                    </a:p>
                  </a:txBody>
                  <a:tcPr marT="91425" marB="91425" marR="91425" marL="91425"/>
                </a:tc>
                <a:tc>
                  <a:txBody>
                    <a:bodyPr/>
                    <a:lstStyle/>
                    <a:p>
                      <a:pPr indent="0" lvl="0" marL="0" rtl="0" algn="l">
                        <a:spcBef>
                          <a:spcPts val="0"/>
                        </a:spcBef>
                        <a:spcAft>
                          <a:spcPts val="0"/>
                        </a:spcAft>
                        <a:buNone/>
                      </a:pPr>
                      <a:r>
                        <a:rPr lang="en-SG"/>
                        <a:t>83.2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Val Accuracy</a:t>
                      </a:r>
                      <a:endParaRPr/>
                    </a:p>
                  </a:txBody>
                  <a:tcPr marT="91425" marB="91425" marR="91425" marL="91425"/>
                </a:tc>
                <a:tc>
                  <a:txBody>
                    <a:bodyPr/>
                    <a:lstStyle/>
                    <a:p>
                      <a:pPr indent="0" lvl="0" marL="0" rtl="0" algn="l">
                        <a:spcBef>
                          <a:spcPts val="0"/>
                        </a:spcBef>
                        <a:spcAft>
                          <a:spcPts val="0"/>
                        </a:spcAft>
                        <a:buNone/>
                      </a:pPr>
                      <a:r>
                        <a:rPr lang="en-SG"/>
                        <a:t>90.</a:t>
                      </a:r>
                      <a:endParaRPr/>
                    </a:p>
                  </a:txBody>
                  <a:tcPr marT="91425" marB="91425" marR="91425" marL="91425"/>
                </a:tc>
                <a:tc>
                  <a:txBody>
                    <a:bodyPr/>
                    <a:lstStyle/>
                    <a:p>
                      <a:pPr indent="0" lvl="0" marL="0" rtl="0" algn="l">
                        <a:spcBef>
                          <a:spcPts val="0"/>
                        </a:spcBef>
                        <a:spcAft>
                          <a:spcPts val="0"/>
                        </a:spcAft>
                        <a:buNone/>
                      </a:pPr>
                      <a:r>
                        <a:rPr lang="en-SG"/>
                        <a:t>82.7</a:t>
                      </a:r>
                      <a:endParaRPr/>
                    </a:p>
                  </a:txBody>
                  <a:tcPr marT="91425" marB="91425" marR="91425" marL="91425"/>
                </a:tc>
                <a:tc>
                  <a:txBody>
                    <a:bodyPr/>
                    <a:lstStyle/>
                    <a:p>
                      <a:pPr indent="0" lvl="0" marL="0" rtl="0" algn="l">
                        <a:spcBef>
                          <a:spcPts val="0"/>
                        </a:spcBef>
                        <a:spcAft>
                          <a:spcPts val="0"/>
                        </a:spcAft>
                        <a:buNone/>
                      </a:pPr>
                      <a:r>
                        <a:rPr lang="en-SG"/>
                        <a:t>87.3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Test Accuracy</a:t>
                      </a:r>
                      <a:endParaRPr/>
                    </a:p>
                  </a:txBody>
                  <a:tcPr marT="91425" marB="91425" marR="91425" marL="91425"/>
                </a:tc>
                <a:tc>
                  <a:txBody>
                    <a:bodyPr/>
                    <a:lstStyle/>
                    <a:p>
                      <a:pPr indent="0" lvl="0" marL="0" rtl="0" algn="l">
                        <a:spcBef>
                          <a:spcPts val="0"/>
                        </a:spcBef>
                        <a:spcAft>
                          <a:spcPts val="0"/>
                        </a:spcAft>
                        <a:buNone/>
                      </a:pPr>
                      <a:r>
                        <a:rPr lang="en-SG"/>
                        <a:t>84.58</a:t>
                      </a:r>
                      <a:endParaRPr/>
                    </a:p>
                  </a:txBody>
                  <a:tcPr marT="91425" marB="91425" marR="91425" marL="91425"/>
                </a:tc>
                <a:tc>
                  <a:txBody>
                    <a:bodyPr/>
                    <a:lstStyle/>
                    <a:p>
                      <a:pPr indent="0" lvl="0" marL="0" rtl="0" algn="l">
                        <a:spcBef>
                          <a:spcPts val="0"/>
                        </a:spcBef>
                        <a:spcAft>
                          <a:spcPts val="0"/>
                        </a:spcAft>
                        <a:buNone/>
                      </a:pPr>
                      <a:r>
                        <a:rPr lang="en-SG"/>
                        <a:t>81.1</a:t>
                      </a:r>
                      <a:endParaRPr/>
                    </a:p>
                  </a:txBody>
                  <a:tcPr marT="91425" marB="91425" marR="91425" marL="91425"/>
                </a:tc>
                <a:tc>
                  <a:txBody>
                    <a:bodyPr/>
                    <a:lstStyle/>
                    <a:p>
                      <a:pPr indent="0" lvl="0" marL="0" rtl="0" algn="l">
                        <a:spcBef>
                          <a:spcPts val="0"/>
                        </a:spcBef>
                        <a:spcAft>
                          <a:spcPts val="0"/>
                        </a:spcAft>
                        <a:buNone/>
                      </a:pPr>
                      <a:r>
                        <a:rPr lang="en-SG"/>
                        <a:t>89.3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Training Time </a:t>
                      </a:r>
                      <a:endParaRPr/>
                    </a:p>
                  </a:txBody>
                  <a:tcPr marT="91425" marB="91425" marR="91425" marL="91425"/>
                </a:tc>
                <a:tc>
                  <a:txBody>
                    <a:bodyPr/>
                    <a:lstStyle/>
                    <a:p>
                      <a:pPr indent="0" lvl="0" marL="0" rtl="0" algn="l">
                        <a:lnSpc>
                          <a:spcPct val="115000"/>
                        </a:lnSpc>
                        <a:spcBef>
                          <a:spcPts val="0"/>
                        </a:spcBef>
                        <a:spcAft>
                          <a:spcPts val="0"/>
                        </a:spcAft>
                        <a:buNone/>
                      </a:pPr>
                      <a:r>
                        <a:rPr lang="en-SG" sz="1100">
                          <a:solidFill>
                            <a:schemeClr val="dk1"/>
                          </a:solidFill>
                          <a:highlight>
                            <a:srgbClr val="FFFFFF"/>
                          </a:highlight>
                        </a:rPr>
                        <a:t>14m 5s</a:t>
                      </a:r>
                      <a:endParaRPr/>
                    </a:p>
                  </a:txBody>
                  <a:tcPr marT="91425" marB="91425" marR="91425" marL="91425"/>
                </a:tc>
                <a:tc>
                  <a:txBody>
                    <a:bodyPr/>
                    <a:lstStyle/>
                    <a:p>
                      <a:pPr indent="0" lvl="0" marL="0" rtl="0" algn="l">
                        <a:lnSpc>
                          <a:spcPct val="115000"/>
                        </a:lnSpc>
                        <a:spcBef>
                          <a:spcPts val="0"/>
                        </a:spcBef>
                        <a:spcAft>
                          <a:spcPts val="0"/>
                        </a:spcAft>
                        <a:buNone/>
                      </a:pPr>
                      <a:r>
                        <a:rPr lang="en-SG" sz="1100">
                          <a:solidFill>
                            <a:schemeClr val="dk1"/>
                          </a:solidFill>
                          <a:highlight>
                            <a:srgbClr val="FFFFFF"/>
                          </a:highlight>
                        </a:rPr>
                        <a:t>17m 57</a:t>
                      </a:r>
                      <a:r>
                        <a:rPr lang="en-SG" sz="1100">
                          <a:solidFill>
                            <a:schemeClr val="dk1"/>
                          </a:solidFill>
                          <a:highlight>
                            <a:srgbClr val="FFFFFF"/>
                          </a:highlight>
                        </a:rPr>
                        <a:t>s</a:t>
                      </a:r>
                      <a:endParaRPr/>
                    </a:p>
                  </a:txBody>
                  <a:tcPr marT="91425" marB="91425" marR="91425" marL="91425"/>
                </a:tc>
                <a:tc>
                  <a:txBody>
                    <a:bodyPr/>
                    <a:lstStyle/>
                    <a:p>
                      <a:pPr indent="0" lvl="0" marL="0" rtl="0" algn="l">
                        <a:lnSpc>
                          <a:spcPct val="115000"/>
                        </a:lnSpc>
                        <a:spcBef>
                          <a:spcPts val="0"/>
                        </a:spcBef>
                        <a:spcAft>
                          <a:spcPts val="0"/>
                        </a:spcAft>
                        <a:buNone/>
                      </a:pPr>
                      <a:r>
                        <a:rPr lang="en-SG" sz="1100">
                          <a:solidFill>
                            <a:schemeClr val="dk1"/>
                          </a:solidFill>
                          <a:highlight>
                            <a:srgbClr val="FFFFFF"/>
                          </a:highlight>
                        </a:rPr>
                        <a:t>23m 3s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Storage</a:t>
                      </a:r>
                      <a:endParaRPr/>
                    </a:p>
                  </a:txBody>
                  <a:tcPr marT="91425" marB="91425" marR="91425" marL="91425"/>
                </a:tc>
                <a:tc>
                  <a:txBody>
                    <a:bodyPr/>
                    <a:lstStyle/>
                    <a:p>
                      <a:pPr indent="0" lvl="0" marL="0" rtl="0" algn="l">
                        <a:lnSpc>
                          <a:spcPct val="115000"/>
                        </a:lnSpc>
                        <a:spcBef>
                          <a:spcPts val="0"/>
                        </a:spcBef>
                        <a:spcAft>
                          <a:spcPts val="0"/>
                        </a:spcAft>
                        <a:buNone/>
                      </a:pPr>
                      <a:r>
                        <a:rPr lang="en-SG" sz="1100">
                          <a:solidFill>
                            <a:schemeClr val="dk1"/>
                          </a:solidFill>
                          <a:highlight>
                            <a:srgbClr val="FFFFFF"/>
                          </a:highlight>
                        </a:rPr>
                        <a:t>106 MB</a:t>
                      </a:r>
                      <a:endParaRPr/>
                    </a:p>
                  </a:txBody>
                  <a:tcPr marT="91425" marB="91425" marR="91425" marL="91425"/>
                </a:tc>
                <a:tc>
                  <a:txBody>
                    <a:bodyPr/>
                    <a:lstStyle/>
                    <a:p>
                      <a:pPr indent="0" lvl="0" marL="0" rtl="0" algn="l">
                        <a:lnSpc>
                          <a:spcPct val="115000"/>
                        </a:lnSpc>
                        <a:spcBef>
                          <a:spcPts val="0"/>
                        </a:spcBef>
                        <a:spcAft>
                          <a:spcPts val="0"/>
                        </a:spcAft>
                        <a:buNone/>
                      </a:pPr>
                      <a:r>
                        <a:rPr lang="en-SG" sz="1100">
                          <a:solidFill>
                            <a:schemeClr val="dk1"/>
                          </a:solidFill>
                          <a:highlight>
                            <a:srgbClr val="FFFFFF"/>
                          </a:highlight>
                        </a:rPr>
                        <a:t>178.06 MB</a:t>
                      </a:r>
                      <a:endParaRPr/>
                    </a:p>
                  </a:txBody>
                  <a:tcPr marT="91425" marB="91425" marR="91425" marL="91425"/>
                </a:tc>
                <a:tc>
                  <a:txBody>
                    <a:bodyPr/>
                    <a:lstStyle/>
                    <a:p>
                      <a:pPr indent="0" lvl="0" marL="0" rtl="0" algn="l">
                        <a:lnSpc>
                          <a:spcPct val="115000"/>
                        </a:lnSpc>
                        <a:spcBef>
                          <a:spcPts val="0"/>
                        </a:spcBef>
                        <a:spcAft>
                          <a:spcPts val="0"/>
                        </a:spcAft>
                        <a:buNone/>
                      </a:pPr>
                      <a:r>
                        <a:rPr lang="en-SG" sz="1100">
                          <a:solidFill>
                            <a:schemeClr val="dk1"/>
                          </a:solidFill>
                          <a:highlight>
                            <a:srgbClr val="FFFFFF"/>
                          </a:highlight>
                        </a:rPr>
                        <a:t>376.84 MB</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Trainable Parameters</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SG" sz="1100">
                          <a:solidFill>
                            <a:schemeClr val="dk1"/>
                          </a:solidFill>
                          <a:highlight>
                            <a:srgbClr val="FFFFFF"/>
                          </a:highlight>
                        </a:rPr>
                        <a:t>2,565</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SG" sz="1100">
                          <a:solidFill>
                            <a:schemeClr val="dk1"/>
                          </a:solidFill>
                          <a:highlight>
                            <a:srgbClr val="FFFFFF"/>
                          </a:highlight>
                        </a:rPr>
                        <a:t>2,565</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SG" sz="1100">
                          <a:solidFill>
                            <a:schemeClr val="dk1"/>
                          </a:solidFill>
                          <a:highlight>
                            <a:srgbClr val="FFFFFF"/>
                          </a:highlight>
                        </a:rPr>
                        <a:t>10,245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Recall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SG">
                          <a:solidFill>
                            <a:schemeClr val="dk1"/>
                          </a:solidFill>
                        </a:rPr>
                        <a:t>Precision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F1- Score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09575">
                <a:tc>
                  <a:txBody>
                    <a:bodyPr/>
                    <a:lstStyle/>
                    <a:p>
                      <a:pPr indent="0" lvl="0" marL="0" rtl="0" algn="l">
                        <a:spcBef>
                          <a:spcPts val="0"/>
                        </a:spcBef>
                        <a:spcAft>
                          <a:spcPts val="0"/>
                        </a:spcAft>
                        <a:buNone/>
                      </a:pPr>
                      <a:r>
                        <a:rPr lang="en-SG"/>
                        <a:t>Best/Worst Performing class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SG"/>
                        <a:t>Additional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233c98b952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4" name="Google Shape;134;g1233c98b952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5" name="Google Shape;135;g1233c98b952_0_16"/>
          <p:cNvPicPr preferRelativeResize="0"/>
          <p:nvPr/>
        </p:nvPicPr>
        <p:blipFill>
          <a:blip r:embed="rId3">
            <a:alphaModFix/>
          </a:blip>
          <a:stretch>
            <a:fillRect/>
          </a:stretch>
        </p:blipFill>
        <p:spPr>
          <a:xfrm>
            <a:off x="5036023" y="2677123"/>
            <a:ext cx="7155976" cy="403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2020-03-16T11:46:15Z</dcterms:created>
  <dc:creator>Yap Kim Hui (Assoc Prof)</dc:creator>
</cp:coreProperties>
</file>