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280" r:id="rId4"/>
    <p:sldId id="294" r:id="rId5"/>
    <p:sldId id="295" r:id="rId6"/>
    <p:sldId id="296" r:id="rId7"/>
    <p:sldId id="297" r:id="rId8"/>
    <p:sldId id="298" r:id="rId9"/>
    <p:sldId id="299" r:id="rId10"/>
    <p:sldId id="300" r:id="rId11"/>
    <p:sldId id="301" r:id="rId12"/>
    <p:sldId id="302"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88" d="100"/>
          <a:sy n="88" d="100"/>
        </p:scale>
        <p:origin x="374"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ikadas3@gmail.com" userId="c58aed5b5e1e6fb0" providerId="LiveId" clId="{C55F87D1-3C39-44A9-9AC2-0CD31EEFDDE9}"/>
    <pc:docChg chg="custSel addSld delSld modSld sldOrd">
      <pc:chgData name="aishikadas3@gmail.com" userId="c58aed5b5e1e6fb0" providerId="LiveId" clId="{C55F87D1-3C39-44A9-9AC2-0CD31EEFDDE9}" dt="2022-12-14T11:11:09.364" v="598" actId="20577"/>
      <pc:docMkLst>
        <pc:docMk/>
      </pc:docMkLst>
      <pc:sldChg chg="modSp mod">
        <pc:chgData name="aishikadas3@gmail.com" userId="c58aed5b5e1e6fb0" providerId="LiveId" clId="{C55F87D1-3C39-44A9-9AC2-0CD31EEFDDE9}" dt="2022-12-14T11:04:41.230" v="236" actId="20577"/>
        <pc:sldMkLst>
          <pc:docMk/>
          <pc:sldMk cId="3855531800" sldId="279"/>
        </pc:sldMkLst>
        <pc:spChg chg="mod">
          <ac:chgData name="aishikadas3@gmail.com" userId="c58aed5b5e1e6fb0" providerId="LiveId" clId="{C55F87D1-3C39-44A9-9AC2-0CD31EEFDDE9}" dt="2022-12-14T11:04:41.230" v="236" actId="20577"/>
          <ac:spMkLst>
            <pc:docMk/>
            <pc:sldMk cId="3855531800" sldId="279"/>
            <ac:spMk id="3" creationId="{4D1F66E5-D2D7-172B-46BA-FEBFE092CC7F}"/>
          </ac:spMkLst>
        </pc:spChg>
      </pc:sldChg>
      <pc:sldChg chg="addSp modSp mod">
        <pc:chgData name="aishikadas3@gmail.com" userId="c58aed5b5e1e6fb0" providerId="LiveId" clId="{C55F87D1-3C39-44A9-9AC2-0CD31EEFDDE9}" dt="2022-12-14T11:10:01.943" v="570" actId="20577"/>
        <pc:sldMkLst>
          <pc:docMk/>
          <pc:sldMk cId="979622006" sldId="280"/>
        </pc:sldMkLst>
        <pc:spChg chg="mod">
          <ac:chgData name="aishikadas3@gmail.com" userId="c58aed5b5e1e6fb0" providerId="LiveId" clId="{C55F87D1-3C39-44A9-9AC2-0CD31EEFDDE9}" dt="2022-12-14T11:10:01.943" v="570" actId="20577"/>
          <ac:spMkLst>
            <pc:docMk/>
            <pc:sldMk cId="979622006" sldId="280"/>
            <ac:spMk id="2" creationId="{4A940BC6-9DA0-FB4D-8879-DC8B3958C07C}"/>
          </ac:spMkLst>
        </pc:spChg>
        <pc:spChg chg="mod">
          <ac:chgData name="aishikadas3@gmail.com" userId="c58aed5b5e1e6fb0" providerId="LiveId" clId="{C55F87D1-3C39-44A9-9AC2-0CD31EEFDDE9}" dt="2022-12-14T11:04:54.655" v="468" actId="20577"/>
          <ac:spMkLst>
            <pc:docMk/>
            <pc:sldMk cId="979622006" sldId="280"/>
            <ac:spMk id="3" creationId="{1E0B8C4B-3A3C-9FD1-59FB-1666C1F09376}"/>
          </ac:spMkLst>
        </pc:spChg>
        <pc:spChg chg="add mod">
          <ac:chgData name="aishikadas3@gmail.com" userId="c58aed5b5e1e6fb0" providerId="LiveId" clId="{C55F87D1-3C39-44A9-9AC2-0CD31EEFDDE9}" dt="2022-12-14T11:09:00.326" v="500" actId="1076"/>
          <ac:spMkLst>
            <pc:docMk/>
            <pc:sldMk cId="979622006" sldId="280"/>
            <ac:spMk id="5" creationId="{543F5561-BE42-8604-D7A6-4694B424FA67}"/>
          </ac:spMkLst>
        </pc:spChg>
      </pc:sldChg>
      <pc:sldChg chg="del">
        <pc:chgData name="aishikadas3@gmail.com" userId="c58aed5b5e1e6fb0" providerId="LiveId" clId="{C55F87D1-3C39-44A9-9AC2-0CD31EEFDDE9}" dt="2022-12-14T11:10:37.462" v="571" actId="47"/>
        <pc:sldMkLst>
          <pc:docMk/>
          <pc:sldMk cId="2952923800" sldId="281"/>
        </pc:sldMkLst>
      </pc:sldChg>
      <pc:sldChg chg="ord">
        <pc:chgData name="aishikadas3@gmail.com" userId="c58aed5b5e1e6fb0" providerId="LiveId" clId="{C55F87D1-3C39-44A9-9AC2-0CD31EEFDDE9}" dt="2022-12-14T11:04:26.855" v="223"/>
        <pc:sldMkLst>
          <pc:docMk/>
          <pc:sldMk cId="2903841477" sldId="283"/>
        </pc:sldMkLst>
      </pc:sldChg>
      <pc:sldChg chg="modSp new mod">
        <pc:chgData name="aishikadas3@gmail.com" userId="c58aed5b5e1e6fb0" providerId="LiveId" clId="{C55F87D1-3C39-44A9-9AC2-0CD31EEFDDE9}" dt="2022-12-14T11:11:09.364" v="598" actId="20577"/>
        <pc:sldMkLst>
          <pc:docMk/>
          <pc:sldMk cId="161915709" sldId="294"/>
        </pc:sldMkLst>
        <pc:spChg chg="mod">
          <ac:chgData name="aishikadas3@gmail.com" userId="c58aed5b5e1e6fb0" providerId="LiveId" clId="{C55F87D1-3C39-44A9-9AC2-0CD31EEFDDE9}" dt="2022-12-14T11:11:09.364" v="598" actId="20577"/>
          <ac:spMkLst>
            <pc:docMk/>
            <pc:sldMk cId="161915709" sldId="294"/>
            <ac:spMk id="3" creationId="{53C0D41A-835C-5BF6-7E21-1AFAE019D4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otalview.io/blog/gpu-computing"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Parallel programming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In CUDA programming language</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A1FB-975E-2A98-7278-BBC6E5563430}"/>
              </a:ext>
            </a:extLst>
          </p:cNvPr>
          <p:cNvSpPr>
            <a:spLocks noGrp="1"/>
          </p:cNvSpPr>
          <p:nvPr>
            <p:ph type="title"/>
          </p:nvPr>
        </p:nvSpPr>
        <p:spPr>
          <a:xfrm>
            <a:off x="4224528" y="121920"/>
            <a:ext cx="6766560" cy="45719"/>
          </a:xfrm>
        </p:spPr>
        <p:txBody>
          <a:bodyPr/>
          <a:lstStyle/>
          <a:p>
            <a:endParaRPr lang="en-IN" sz="2000" dirty="0"/>
          </a:p>
        </p:txBody>
      </p:sp>
      <p:pic>
        <p:nvPicPr>
          <p:cNvPr id="7" name="Content Placeholder 6">
            <a:extLst>
              <a:ext uri="{FF2B5EF4-FFF2-40B4-BE49-F238E27FC236}">
                <a16:creationId xmlns:a16="http://schemas.microsoft.com/office/drawing/2014/main" id="{2822025B-8938-1715-3756-3222A6EA4A93}"/>
              </a:ext>
            </a:extLst>
          </p:cNvPr>
          <p:cNvPicPr>
            <a:picLocks noGrp="1" noChangeAspect="1"/>
          </p:cNvPicPr>
          <p:nvPr>
            <p:ph idx="1"/>
          </p:nvPr>
        </p:nvPicPr>
        <p:blipFill rotWithShape="1">
          <a:blip r:embed="rId2"/>
          <a:srcRect l="20867" t="9884" r="35650"/>
          <a:stretch/>
        </p:blipFill>
        <p:spPr>
          <a:xfrm>
            <a:off x="5271501" y="457199"/>
            <a:ext cx="4920064" cy="5776969"/>
          </a:xfrm>
        </p:spPr>
      </p:pic>
      <p:sp>
        <p:nvSpPr>
          <p:cNvPr id="5" name="Slide Number Placeholder 4">
            <a:extLst>
              <a:ext uri="{FF2B5EF4-FFF2-40B4-BE49-F238E27FC236}">
                <a16:creationId xmlns:a16="http://schemas.microsoft.com/office/drawing/2014/main" id="{94F1FA1A-7DC4-27E9-2CCF-9E517E44F705}"/>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37638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4D2C-47FA-1627-60F3-0CE01EED225C}"/>
              </a:ext>
            </a:extLst>
          </p:cNvPr>
          <p:cNvSpPr>
            <a:spLocks noGrp="1"/>
          </p:cNvSpPr>
          <p:nvPr>
            <p:ph type="title"/>
          </p:nvPr>
        </p:nvSpPr>
        <p:spPr>
          <a:xfrm flipV="1">
            <a:off x="4224528" y="91440"/>
            <a:ext cx="6766560" cy="126274"/>
          </a:xfrm>
        </p:spPr>
        <p:txBody>
          <a:bodyPr/>
          <a:lstStyle/>
          <a:p>
            <a:endParaRPr lang="en-IN" sz="2000" dirty="0"/>
          </a:p>
        </p:txBody>
      </p:sp>
      <p:pic>
        <p:nvPicPr>
          <p:cNvPr id="7" name="Content Placeholder 6">
            <a:extLst>
              <a:ext uri="{FF2B5EF4-FFF2-40B4-BE49-F238E27FC236}">
                <a16:creationId xmlns:a16="http://schemas.microsoft.com/office/drawing/2014/main" id="{47EB67D6-7FC3-347A-E7E8-C92C092FA687}"/>
              </a:ext>
            </a:extLst>
          </p:cNvPr>
          <p:cNvPicPr>
            <a:picLocks noGrp="1" noChangeAspect="1"/>
          </p:cNvPicPr>
          <p:nvPr>
            <p:ph idx="1"/>
          </p:nvPr>
        </p:nvPicPr>
        <p:blipFill rotWithShape="1">
          <a:blip r:embed="rId2"/>
          <a:srcRect l="21223" t="8988" r="33996"/>
          <a:stretch/>
        </p:blipFill>
        <p:spPr>
          <a:xfrm>
            <a:off x="4711407" y="457200"/>
            <a:ext cx="5599542" cy="6447653"/>
          </a:xfrm>
        </p:spPr>
      </p:pic>
      <p:sp>
        <p:nvSpPr>
          <p:cNvPr id="4" name="Footer Placeholder 3">
            <a:extLst>
              <a:ext uri="{FF2B5EF4-FFF2-40B4-BE49-F238E27FC236}">
                <a16:creationId xmlns:a16="http://schemas.microsoft.com/office/drawing/2014/main" id="{C99AF487-5624-DA37-949D-48E73EC7856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5B5822-7311-46C1-BA32-4213567FB39C}"/>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78733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2897-79C1-604F-AD29-89992A93912C}"/>
              </a:ext>
            </a:extLst>
          </p:cNvPr>
          <p:cNvSpPr>
            <a:spLocks noGrp="1"/>
          </p:cNvSpPr>
          <p:nvPr>
            <p:ph type="title"/>
          </p:nvPr>
        </p:nvSpPr>
        <p:spPr>
          <a:xfrm>
            <a:off x="4224528" y="182880"/>
            <a:ext cx="6766560" cy="45719"/>
          </a:xfrm>
        </p:spPr>
        <p:txBody>
          <a:bodyPr/>
          <a:lstStyle/>
          <a:p>
            <a:endParaRPr lang="en-IN" sz="2000" dirty="0"/>
          </a:p>
        </p:txBody>
      </p:sp>
      <p:sp>
        <p:nvSpPr>
          <p:cNvPr id="4" name="Footer Placeholder 3">
            <a:extLst>
              <a:ext uri="{FF2B5EF4-FFF2-40B4-BE49-F238E27FC236}">
                <a16:creationId xmlns:a16="http://schemas.microsoft.com/office/drawing/2014/main" id="{2FF1F403-80BD-B116-A730-21C86973AA1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2B3ED33-9770-83D2-EF03-7CFACED455B0}"/>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11" name="Content Placeholder 10">
            <a:extLst>
              <a:ext uri="{FF2B5EF4-FFF2-40B4-BE49-F238E27FC236}">
                <a16:creationId xmlns:a16="http://schemas.microsoft.com/office/drawing/2014/main" id="{D298B528-DEB6-C4E7-92FD-FAB0362C3813}"/>
              </a:ext>
            </a:extLst>
          </p:cNvPr>
          <p:cNvPicPr>
            <a:picLocks noGrp="1" noChangeAspect="1"/>
          </p:cNvPicPr>
          <p:nvPr>
            <p:ph idx="1"/>
          </p:nvPr>
        </p:nvPicPr>
        <p:blipFill rotWithShape="1">
          <a:blip r:embed="rId2"/>
          <a:srcRect l="21382" t="27959" r="37873" b="10443"/>
          <a:stretch/>
        </p:blipFill>
        <p:spPr>
          <a:xfrm>
            <a:off x="4107608" y="594360"/>
            <a:ext cx="7179572" cy="6149418"/>
          </a:xfrm>
        </p:spPr>
      </p:pic>
    </p:spTree>
    <p:extLst>
      <p:ext uri="{BB962C8B-B14F-4D97-AF65-F5344CB8AC3E}">
        <p14:creationId xmlns:p14="http://schemas.microsoft.com/office/powerpoint/2010/main" val="417205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The conclusion is that </a:t>
            </a:r>
            <a:r>
              <a:rPr lang="en-US" b="0" i="0" dirty="0">
                <a:solidFill>
                  <a:srgbClr val="666666"/>
                </a:solidFill>
                <a:effectLst/>
                <a:latin typeface="canada-type-gibson"/>
              </a:rPr>
              <a:t>the time complexity is drastically reduced by using parallel programming.</a:t>
            </a:r>
            <a:endParaRPr lang="en-US" dirty="0"/>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 to parallel programming</a:t>
            </a:r>
          </a:p>
          <a:p>
            <a:r>
              <a:rPr lang="en-US" dirty="0"/>
              <a:t>What is block, grid, thread</a:t>
            </a:r>
          </a:p>
          <a:p>
            <a:r>
              <a:rPr lang="en-US" dirty="0"/>
              <a:t>​Application in microbiology</a:t>
            </a:r>
          </a:p>
          <a:p>
            <a:r>
              <a:rPr lang="en-US" dirty="0"/>
              <a:t>Linear Search using CUDA</a:t>
            </a:r>
          </a:p>
          <a:p>
            <a:r>
              <a:rPr lang="en-US" dirty="0"/>
              <a:t>​Binary Search using CUDA</a:t>
            </a:r>
          </a:p>
          <a:p>
            <a:r>
              <a:rPr lang="en-US" dirty="0"/>
              <a:t>Conclusion</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0"/>
            <a:ext cx="6766560" cy="574766"/>
          </a:xfrm>
        </p:spPr>
        <p:txBody>
          <a:bodyPr/>
          <a:lstStyle/>
          <a:p>
            <a:r>
              <a:rPr lang="en-US" sz="2000" dirty="0"/>
              <a:t>Parallel programming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543F5561-BE42-8604-D7A6-4694B424FA67}"/>
              </a:ext>
            </a:extLst>
          </p:cNvPr>
          <p:cNvSpPr txBox="1"/>
          <p:nvPr/>
        </p:nvSpPr>
        <p:spPr>
          <a:xfrm rot="10800000" flipV="1">
            <a:off x="5165053" y="1502688"/>
            <a:ext cx="4885510" cy="5355312"/>
          </a:xfrm>
          <a:prstGeom prst="rect">
            <a:avLst/>
          </a:prstGeom>
          <a:noFill/>
        </p:spPr>
        <p:txBody>
          <a:bodyPr wrap="square">
            <a:spAutoFit/>
          </a:bodyPr>
          <a:lstStyle/>
          <a:p>
            <a:pPr marL="0" indent="0">
              <a:buNone/>
            </a:pPr>
            <a:r>
              <a:rPr lang="en-US" dirty="0">
                <a:solidFill>
                  <a:srgbClr val="666666"/>
                </a:solidFill>
                <a:latin typeface="canada-type-gibson"/>
              </a:rPr>
              <a:t>Parallel programming, in simple terms, is the process of decomposing a problem into smaller tasks that can be executed at the same time using multiple computing </a:t>
            </a:r>
            <a:r>
              <a:rPr lang="en-US" b="0" i="0" dirty="0">
                <a:solidFill>
                  <a:srgbClr val="666666"/>
                </a:solidFill>
                <a:effectLst/>
                <a:latin typeface="canada-type-gibson"/>
              </a:rPr>
              <a:t>resources. In High-Performance Computing (HPC) systems, a node is a self-contained computer unit containing memory and processors running an operating system. Processors, such as central processing units (CPUs) and </a:t>
            </a:r>
            <a:r>
              <a:rPr lang="en-US" b="0" i="0" u="none" strike="noStrike" dirty="0">
                <a:solidFill>
                  <a:srgbClr val="0689EA"/>
                </a:solidFill>
                <a:effectLst/>
                <a:latin typeface="canada-type-gibson"/>
                <a:hlinkClick r:id="rId2"/>
              </a:rPr>
              <a:t>graphics processing units (GPUs)</a:t>
            </a:r>
            <a:r>
              <a:rPr lang="en-US" b="0" i="0" dirty="0">
                <a:solidFill>
                  <a:srgbClr val="666666"/>
                </a:solidFill>
                <a:effectLst/>
                <a:latin typeface="canada-type-gibson"/>
              </a:rPr>
              <a:t>, are chips containing cores. Cores are the units executing commands; there can be multiple cores in a processor and multiple processors in a node. With parallel programming, a developer writes code with specialized software to make it easy for them to run their program across multiple nodes or processors. For instance, if any program is run using a CPU has much more time complexity than a program using GPU i.e. the time complexity is drastically reduced using parallel programming.</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3489-1D29-A470-4E57-60932B209425}"/>
              </a:ext>
            </a:extLst>
          </p:cNvPr>
          <p:cNvSpPr>
            <a:spLocks noGrp="1"/>
          </p:cNvSpPr>
          <p:nvPr>
            <p:ph type="title"/>
          </p:nvPr>
        </p:nvSpPr>
        <p:spPr>
          <a:xfrm>
            <a:off x="4224528" y="344425"/>
            <a:ext cx="6766560" cy="590296"/>
          </a:xfrm>
        </p:spPr>
        <p:txBody>
          <a:bodyPr/>
          <a:lstStyle/>
          <a:p>
            <a:r>
              <a:rPr lang="en-IN" sz="2000" dirty="0"/>
              <a:t>What is the block?</a:t>
            </a:r>
          </a:p>
        </p:txBody>
      </p:sp>
      <p:sp>
        <p:nvSpPr>
          <p:cNvPr id="3" name="Content Placeholder 2">
            <a:extLst>
              <a:ext uri="{FF2B5EF4-FFF2-40B4-BE49-F238E27FC236}">
                <a16:creationId xmlns:a16="http://schemas.microsoft.com/office/drawing/2014/main" id="{53C0D41A-835C-5BF6-7E21-1AFAE019D418}"/>
              </a:ext>
            </a:extLst>
          </p:cNvPr>
          <p:cNvSpPr>
            <a:spLocks noGrp="1"/>
          </p:cNvSpPr>
          <p:nvPr>
            <p:ph idx="1"/>
          </p:nvPr>
        </p:nvSpPr>
        <p:spPr>
          <a:xfrm>
            <a:off x="4224528" y="934721"/>
            <a:ext cx="6766560" cy="4988559"/>
          </a:xfrm>
        </p:spPr>
        <p:txBody>
          <a:bodyPr/>
          <a:lstStyle/>
          <a:p>
            <a:r>
              <a:rPr lang="en-IN" dirty="0"/>
              <a:t>What is a block?</a:t>
            </a:r>
          </a:p>
        </p:txBody>
      </p:sp>
      <p:sp>
        <p:nvSpPr>
          <p:cNvPr id="4" name="Footer Placeholder 3">
            <a:extLst>
              <a:ext uri="{FF2B5EF4-FFF2-40B4-BE49-F238E27FC236}">
                <a16:creationId xmlns:a16="http://schemas.microsoft.com/office/drawing/2014/main" id="{FC713071-357A-3FA1-B1B8-368E6F8C3DD3}"/>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3BE5318-B095-3EB5-3484-C1EA7B280B41}"/>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7" name="Picture 6">
            <a:extLst>
              <a:ext uri="{FF2B5EF4-FFF2-40B4-BE49-F238E27FC236}">
                <a16:creationId xmlns:a16="http://schemas.microsoft.com/office/drawing/2014/main" id="{A4D411E9-083D-AA74-9699-7B0F37A9BC71}"/>
              </a:ext>
            </a:extLst>
          </p:cNvPr>
          <p:cNvPicPr>
            <a:picLocks noChangeAspect="1"/>
          </p:cNvPicPr>
          <p:nvPr/>
        </p:nvPicPr>
        <p:blipFill rotWithShape="1">
          <a:blip r:embed="rId2"/>
          <a:srcRect l="16546" t="23873" r="18488" b="6666"/>
          <a:stretch/>
        </p:blipFill>
        <p:spPr>
          <a:xfrm>
            <a:off x="4136570" y="1525017"/>
            <a:ext cx="7863841" cy="4763590"/>
          </a:xfrm>
          <a:prstGeom prst="rect">
            <a:avLst/>
          </a:prstGeom>
        </p:spPr>
      </p:pic>
    </p:spTree>
    <p:extLst>
      <p:ext uri="{BB962C8B-B14F-4D97-AF65-F5344CB8AC3E}">
        <p14:creationId xmlns:p14="http://schemas.microsoft.com/office/powerpoint/2010/main" val="16191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2E2E-47C3-9602-EE50-722D5FF83D64}"/>
              </a:ext>
            </a:extLst>
          </p:cNvPr>
          <p:cNvSpPr>
            <a:spLocks noGrp="1"/>
          </p:cNvSpPr>
          <p:nvPr>
            <p:ph type="title"/>
          </p:nvPr>
        </p:nvSpPr>
        <p:spPr>
          <a:xfrm>
            <a:off x="4224528" y="278674"/>
            <a:ext cx="6766560" cy="656046"/>
          </a:xfrm>
        </p:spPr>
        <p:txBody>
          <a:bodyPr/>
          <a:lstStyle/>
          <a:p>
            <a:r>
              <a:rPr lang="en-IN" sz="2000" dirty="0"/>
              <a:t>What are thread and grids?</a:t>
            </a:r>
          </a:p>
        </p:txBody>
      </p:sp>
      <p:sp>
        <p:nvSpPr>
          <p:cNvPr id="3" name="Content Placeholder 2">
            <a:extLst>
              <a:ext uri="{FF2B5EF4-FFF2-40B4-BE49-F238E27FC236}">
                <a16:creationId xmlns:a16="http://schemas.microsoft.com/office/drawing/2014/main" id="{86C94130-CBA9-D603-204A-5684C8D445C8}"/>
              </a:ext>
            </a:extLst>
          </p:cNvPr>
          <p:cNvSpPr>
            <a:spLocks noGrp="1"/>
          </p:cNvSpPr>
          <p:nvPr>
            <p:ph idx="1"/>
          </p:nvPr>
        </p:nvSpPr>
        <p:spPr>
          <a:xfrm>
            <a:off x="4224528" y="836023"/>
            <a:ext cx="6766560" cy="5087257"/>
          </a:xfrm>
        </p:spPr>
        <p:txBody>
          <a:bodyPr/>
          <a:lstStyle/>
          <a:p>
            <a:r>
              <a:rPr lang="en-IN" dirty="0"/>
              <a:t>Blocks can be further divided into grids and grids into threads.</a:t>
            </a:r>
          </a:p>
          <a:p>
            <a:r>
              <a:rPr lang="en-IN" dirty="0"/>
              <a:t>Pictorial representation of grid:</a:t>
            </a:r>
          </a:p>
        </p:txBody>
      </p:sp>
      <p:sp>
        <p:nvSpPr>
          <p:cNvPr id="4" name="Footer Placeholder 3">
            <a:extLst>
              <a:ext uri="{FF2B5EF4-FFF2-40B4-BE49-F238E27FC236}">
                <a16:creationId xmlns:a16="http://schemas.microsoft.com/office/drawing/2014/main" id="{543747D5-7118-153B-99FC-C7B4DC2C41B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8D532B0-FADE-BAD8-DF2A-66BA53502A34}"/>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7" name="Picture 6">
            <a:extLst>
              <a:ext uri="{FF2B5EF4-FFF2-40B4-BE49-F238E27FC236}">
                <a16:creationId xmlns:a16="http://schemas.microsoft.com/office/drawing/2014/main" id="{187FEE9E-7314-6277-0CBB-0F87BD0A951C}"/>
              </a:ext>
            </a:extLst>
          </p:cNvPr>
          <p:cNvPicPr>
            <a:picLocks noChangeAspect="1"/>
          </p:cNvPicPr>
          <p:nvPr/>
        </p:nvPicPr>
        <p:blipFill rotWithShape="1">
          <a:blip r:embed="rId2"/>
          <a:srcRect l="15322" t="33397" r="42518" b="32317"/>
          <a:stretch/>
        </p:blipFill>
        <p:spPr>
          <a:xfrm>
            <a:off x="4702629" y="2323011"/>
            <a:ext cx="6223096" cy="2867298"/>
          </a:xfrm>
          <a:prstGeom prst="rect">
            <a:avLst/>
          </a:prstGeom>
        </p:spPr>
      </p:pic>
    </p:spTree>
    <p:extLst>
      <p:ext uri="{BB962C8B-B14F-4D97-AF65-F5344CB8AC3E}">
        <p14:creationId xmlns:p14="http://schemas.microsoft.com/office/powerpoint/2010/main" val="211139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127E-61D8-5025-A42E-2E39BBABC5B8}"/>
              </a:ext>
            </a:extLst>
          </p:cNvPr>
          <p:cNvSpPr>
            <a:spLocks noGrp="1"/>
          </p:cNvSpPr>
          <p:nvPr>
            <p:ph type="title"/>
          </p:nvPr>
        </p:nvSpPr>
        <p:spPr>
          <a:xfrm>
            <a:off x="4224528" y="344424"/>
            <a:ext cx="6766560" cy="778982"/>
          </a:xfrm>
        </p:spPr>
        <p:txBody>
          <a:bodyPr/>
          <a:lstStyle/>
          <a:p>
            <a:r>
              <a:rPr lang="en-IN" sz="2000" dirty="0"/>
              <a:t>Application in microbiology :</a:t>
            </a:r>
          </a:p>
        </p:txBody>
      </p:sp>
      <p:sp>
        <p:nvSpPr>
          <p:cNvPr id="3" name="Content Placeholder 2">
            <a:extLst>
              <a:ext uri="{FF2B5EF4-FFF2-40B4-BE49-F238E27FC236}">
                <a16:creationId xmlns:a16="http://schemas.microsoft.com/office/drawing/2014/main" id="{06E05070-293B-971C-E870-935BB4490D90}"/>
              </a:ext>
            </a:extLst>
          </p:cNvPr>
          <p:cNvSpPr>
            <a:spLocks noGrp="1"/>
          </p:cNvSpPr>
          <p:nvPr>
            <p:ph idx="1"/>
          </p:nvPr>
        </p:nvSpPr>
        <p:spPr>
          <a:xfrm>
            <a:off x="4224528" y="1236182"/>
            <a:ext cx="6766560" cy="4687098"/>
          </a:xfrm>
        </p:spPr>
        <p:txBody>
          <a:bodyPr/>
          <a:lstStyle/>
          <a:p>
            <a:r>
              <a:rPr lang="en-IN" dirty="0"/>
              <a:t>One of the applications of parallel programming </a:t>
            </a:r>
          </a:p>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SOAP2: an improved ultrafast tool for short read alignment</a:t>
            </a:r>
            <a:endParaRPr lang="en-IN" sz="1800" b="1" u="sng"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Technology Used:</a:t>
            </a:r>
          </a:p>
          <a:p>
            <a:r>
              <a:rPr lang="en-IN" sz="1800" dirty="0">
                <a:solidFill>
                  <a:srgbClr val="222222"/>
                </a:solidFill>
                <a:effectLst/>
                <a:latin typeface="Arial" panose="020B0604020202020204" pitchFamily="34" charset="0"/>
                <a:ea typeface="Times New Roman" panose="02020603050405020304" pitchFamily="18" charset="0"/>
              </a:rPr>
              <a:t>In the paper, they have developed an improved version of SOAP, called SOAP2. The new program uses the Burrows-Wheeler Transformation (BWT) compressed index instead of the seed algorithm that was used in the previous version for indexing the reference sequence in the main memory. The use of BWT substantially improved alignment speed and significantly reduced memory usage.</a:t>
            </a:r>
            <a:endParaRPr lang="en-IN" dirty="0"/>
          </a:p>
        </p:txBody>
      </p:sp>
      <p:sp>
        <p:nvSpPr>
          <p:cNvPr id="4" name="Footer Placeholder 3">
            <a:extLst>
              <a:ext uri="{FF2B5EF4-FFF2-40B4-BE49-F238E27FC236}">
                <a16:creationId xmlns:a16="http://schemas.microsoft.com/office/drawing/2014/main" id="{1892A1BC-FBAF-F8B0-0FB2-FF7281A34A7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7680082-0500-FB75-6820-A57DD559CC20}"/>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6299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7A55-9333-5316-38C3-DAB9F7091CD9}"/>
              </a:ext>
            </a:extLst>
          </p:cNvPr>
          <p:cNvSpPr>
            <a:spLocks noGrp="1"/>
          </p:cNvSpPr>
          <p:nvPr>
            <p:ph type="title"/>
          </p:nvPr>
        </p:nvSpPr>
        <p:spPr>
          <a:xfrm>
            <a:off x="4224528" y="217714"/>
            <a:ext cx="6766560" cy="853440"/>
          </a:xfrm>
        </p:spPr>
        <p:txBody>
          <a:bodyPr/>
          <a:lstStyle/>
          <a:p>
            <a:r>
              <a:rPr lang="en-IN" sz="2000" dirty="0"/>
              <a:t>Linear search in CUDA :</a:t>
            </a:r>
          </a:p>
        </p:txBody>
      </p:sp>
      <p:pic>
        <p:nvPicPr>
          <p:cNvPr id="8" name="Content Placeholder 7">
            <a:extLst>
              <a:ext uri="{FF2B5EF4-FFF2-40B4-BE49-F238E27FC236}">
                <a16:creationId xmlns:a16="http://schemas.microsoft.com/office/drawing/2014/main" id="{D6B03DF9-99CA-EDBF-DA6E-626B8A846F8D}"/>
              </a:ext>
            </a:extLst>
          </p:cNvPr>
          <p:cNvPicPr>
            <a:picLocks noGrp="1" noChangeAspect="1"/>
          </p:cNvPicPr>
          <p:nvPr>
            <p:ph idx="1"/>
          </p:nvPr>
        </p:nvPicPr>
        <p:blipFill rotWithShape="1">
          <a:blip r:embed="rId2"/>
          <a:srcRect l="3721" t="48519" r="46350" b="18774"/>
          <a:stretch/>
        </p:blipFill>
        <p:spPr>
          <a:xfrm>
            <a:off x="4293326" y="894805"/>
            <a:ext cx="6828237" cy="2534195"/>
          </a:xfrm>
        </p:spPr>
      </p:pic>
      <p:sp>
        <p:nvSpPr>
          <p:cNvPr id="4" name="Footer Placeholder 3">
            <a:extLst>
              <a:ext uri="{FF2B5EF4-FFF2-40B4-BE49-F238E27FC236}">
                <a16:creationId xmlns:a16="http://schemas.microsoft.com/office/drawing/2014/main" id="{1A3CBDD2-89A8-9A60-F6D8-F6A6F798F638}"/>
              </a:ext>
            </a:extLst>
          </p:cNvPr>
          <p:cNvSpPr>
            <a:spLocks noGrp="1"/>
          </p:cNvSpPr>
          <p:nvPr>
            <p:ph type="ftr" sz="quarter" idx="11"/>
          </p:nvPr>
        </p:nvSpPr>
        <p:spPr>
          <a:xfrm>
            <a:off x="4224528" y="457200"/>
            <a:ext cx="2254649" cy="370114"/>
          </a:xfrm>
        </p:spPr>
        <p:txBody>
          <a:bodyPr/>
          <a:lstStyle/>
          <a:p>
            <a:endParaRPr lang="en-US" dirty="0"/>
          </a:p>
        </p:txBody>
      </p:sp>
      <p:sp>
        <p:nvSpPr>
          <p:cNvPr id="5" name="Slide Number Placeholder 4">
            <a:extLst>
              <a:ext uri="{FF2B5EF4-FFF2-40B4-BE49-F238E27FC236}">
                <a16:creationId xmlns:a16="http://schemas.microsoft.com/office/drawing/2014/main" id="{7AA2C7CA-12D7-D61B-A3A3-53D3860859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0" name="Picture 9">
            <a:extLst>
              <a:ext uri="{FF2B5EF4-FFF2-40B4-BE49-F238E27FC236}">
                <a16:creationId xmlns:a16="http://schemas.microsoft.com/office/drawing/2014/main" id="{9E47EDDF-ABB1-F66D-C657-8B3A62CE89F3}"/>
              </a:ext>
            </a:extLst>
          </p:cNvPr>
          <p:cNvPicPr>
            <a:picLocks noChangeAspect="1"/>
          </p:cNvPicPr>
          <p:nvPr/>
        </p:nvPicPr>
        <p:blipFill rotWithShape="1">
          <a:blip r:embed="rId3"/>
          <a:srcRect l="5322" t="42032" r="56475" b="18476"/>
          <a:stretch/>
        </p:blipFill>
        <p:spPr>
          <a:xfrm>
            <a:off x="4293326" y="3692433"/>
            <a:ext cx="4624252" cy="2708367"/>
          </a:xfrm>
          <a:prstGeom prst="rect">
            <a:avLst/>
          </a:prstGeom>
        </p:spPr>
      </p:pic>
    </p:spTree>
    <p:extLst>
      <p:ext uri="{BB962C8B-B14F-4D97-AF65-F5344CB8AC3E}">
        <p14:creationId xmlns:p14="http://schemas.microsoft.com/office/powerpoint/2010/main" val="1794647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F229-7F5D-E480-9BC0-B6E4DB03AC0A}"/>
              </a:ext>
            </a:extLst>
          </p:cNvPr>
          <p:cNvSpPr>
            <a:spLocks noGrp="1"/>
          </p:cNvSpPr>
          <p:nvPr>
            <p:ph type="title"/>
          </p:nvPr>
        </p:nvSpPr>
        <p:spPr>
          <a:xfrm>
            <a:off x="4224528" y="174171"/>
            <a:ext cx="6766560" cy="760549"/>
          </a:xfrm>
        </p:spPr>
        <p:txBody>
          <a:bodyPr/>
          <a:lstStyle/>
          <a:p>
            <a:r>
              <a:rPr lang="en-IN" sz="2000" dirty="0"/>
              <a:t>BINARY SEARCH IN CUDA:</a:t>
            </a:r>
          </a:p>
        </p:txBody>
      </p:sp>
      <p:pic>
        <p:nvPicPr>
          <p:cNvPr id="7" name="Content Placeholder 6">
            <a:extLst>
              <a:ext uri="{FF2B5EF4-FFF2-40B4-BE49-F238E27FC236}">
                <a16:creationId xmlns:a16="http://schemas.microsoft.com/office/drawing/2014/main" id="{58A732C6-3081-C79A-9104-C6680D5ECAD8}"/>
              </a:ext>
            </a:extLst>
          </p:cNvPr>
          <p:cNvPicPr>
            <a:picLocks noGrp="1" noChangeAspect="1"/>
          </p:cNvPicPr>
          <p:nvPr>
            <p:ph idx="1"/>
          </p:nvPr>
        </p:nvPicPr>
        <p:blipFill rotWithShape="1">
          <a:blip r:embed="rId2"/>
          <a:srcRect l="20632" t="10915" r="31990"/>
          <a:stretch/>
        </p:blipFill>
        <p:spPr>
          <a:xfrm>
            <a:off x="4606835" y="809897"/>
            <a:ext cx="5016136" cy="5288842"/>
          </a:xfrm>
        </p:spPr>
      </p:pic>
      <p:sp>
        <p:nvSpPr>
          <p:cNvPr id="4" name="Footer Placeholder 3">
            <a:extLst>
              <a:ext uri="{FF2B5EF4-FFF2-40B4-BE49-F238E27FC236}">
                <a16:creationId xmlns:a16="http://schemas.microsoft.com/office/drawing/2014/main" id="{FF182032-2374-BDF4-0254-25F5FE511F98}"/>
              </a:ext>
            </a:extLst>
          </p:cNvPr>
          <p:cNvSpPr>
            <a:spLocks noGrp="1"/>
          </p:cNvSpPr>
          <p:nvPr>
            <p:ph type="ftr" sz="quarter" idx="11"/>
          </p:nvPr>
        </p:nvSpPr>
        <p:spPr>
          <a:xfrm flipH="1">
            <a:off x="4153989" y="457200"/>
            <a:ext cx="70539" cy="152400"/>
          </a:xfrm>
        </p:spPr>
        <p:txBody>
          <a:bodyPr/>
          <a:lstStyle/>
          <a:p>
            <a:endParaRPr lang="en-US" dirty="0"/>
          </a:p>
        </p:txBody>
      </p:sp>
      <p:sp>
        <p:nvSpPr>
          <p:cNvPr id="5" name="Slide Number Placeholder 4">
            <a:extLst>
              <a:ext uri="{FF2B5EF4-FFF2-40B4-BE49-F238E27FC236}">
                <a16:creationId xmlns:a16="http://schemas.microsoft.com/office/drawing/2014/main" id="{8B0D14F4-2F52-C14F-0988-D073C80FF407}"/>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50881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3C40-D1CE-B094-D406-C1BA9550AB52}"/>
              </a:ext>
            </a:extLst>
          </p:cNvPr>
          <p:cNvSpPr>
            <a:spLocks noGrp="1"/>
          </p:cNvSpPr>
          <p:nvPr>
            <p:ph type="title"/>
          </p:nvPr>
        </p:nvSpPr>
        <p:spPr>
          <a:xfrm flipV="1">
            <a:off x="4224528" y="113211"/>
            <a:ext cx="6766560" cy="95795"/>
          </a:xfrm>
        </p:spPr>
        <p:txBody>
          <a:bodyPr/>
          <a:lstStyle/>
          <a:p>
            <a:endParaRPr lang="en-IN" sz="2000" dirty="0"/>
          </a:p>
        </p:txBody>
      </p:sp>
      <p:pic>
        <p:nvPicPr>
          <p:cNvPr id="7" name="Content Placeholder 6">
            <a:extLst>
              <a:ext uri="{FF2B5EF4-FFF2-40B4-BE49-F238E27FC236}">
                <a16:creationId xmlns:a16="http://schemas.microsoft.com/office/drawing/2014/main" id="{50E64FEF-70E6-3C9A-7890-A769014E179E}"/>
              </a:ext>
            </a:extLst>
          </p:cNvPr>
          <p:cNvPicPr>
            <a:picLocks noGrp="1" noChangeAspect="1"/>
          </p:cNvPicPr>
          <p:nvPr>
            <p:ph idx="1"/>
          </p:nvPr>
        </p:nvPicPr>
        <p:blipFill rotWithShape="1">
          <a:blip r:embed="rId2"/>
          <a:srcRect l="21480" t="9791" r="28205"/>
          <a:stretch/>
        </p:blipFill>
        <p:spPr>
          <a:xfrm>
            <a:off x="4685211" y="457200"/>
            <a:ext cx="5645479" cy="5734594"/>
          </a:xfrm>
        </p:spPr>
      </p:pic>
      <p:sp>
        <p:nvSpPr>
          <p:cNvPr id="5" name="Slide Number Placeholder 4">
            <a:extLst>
              <a:ext uri="{FF2B5EF4-FFF2-40B4-BE49-F238E27FC236}">
                <a16:creationId xmlns:a16="http://schemas.microsoft.com/office/drawing/2014/main" id="{3E9BA151-431F-5166-906C-8EA39B0F7D34}"/>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406641008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{E266EC98-BF7A-4D2F-9BCC-8F862F57B4D3}tf78438558_win32</Template>
  <TotalTime>46</TotalTime>
  <Words>370</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canada-type-gibson</vt:lpstr>
      <vt:lpstr>Sabon Next LT</vt:lpstr>
      <vt:lpstr>Office Theme</vt:lpstr>
      <vt:lpstr>Parallel programming </vt:lpstr>
      <vt:lpstr>AGENDA</vt:lpstr>
      <vt:lpstr>Parallel programming </vt:lpstr>
      <vt:lpstr>What is the block?</vt:lpstr>
      <vt:lpstr>What are thread and grids?</vt:lpstr>
      <vt:lpstr>Application in microbiology :</vt:lpstr>
      <vt:lpstr>Linear search in CUDA :</vt:lpstr>
      <vt:lpstr>BINARY SEARCH IN CUDA:</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dc:title>
  <dc:subject/>
  <dc:creator>aishikadas3@gmail.com</dc:creator>
  <cp:lastModifiedBy>aishikadas3@gmail.com</cp:lastModifiedBy>
  <cp:revision>6</cp:revision>
  <dcterms:created xsi:type="dcterms:W3CDTF">2022-12-14T11:01:03Z</dcterms:created>
  <dcterms:modified xsi:type="dcterms:W3CDTF">2022-12-14T12:04:36Z</dcterms:modified>
</cp:coreProperties>
</file>