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72C0-5B30-2BDA-C918-D69591F95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E961D1-3D3F-1FD8-D67F-0E60E08EB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8FE247-A4BB-45FA-7AE6-9501D939C88B}"/>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5" name="Footer Placeholder 4">
            <a:extLst>
              <a:ext uri="{FF2B5EF4-FFF2-40B4-BE49-F238E27FC236}">
                <a16:creationId xmlns:a16="http://schemas.microsoft.com/office/drawing/2014/main" id="{EB93613C-5A6A-13B7-F742-0494E0927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37874-8EF2-1196-417F-37A95C4177F9}"/>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375264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999A-9522-F70C-7964-57EE6DFBF7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EE26F-3018-15F7-5F55-70790387EE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3DB4A-7028-77BE-AC59-A9911686E0B2}"/>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5" name="Footer Placeholder 4">
            <a:extLst>
              <a:ext uri="{FF2B5EF4-FFF2-40B4-BE49-F238E27FC236}">
                <a16:creationId xmlns:a16="http://schemas.microsoft.com/office/drawing/2014/main" id="{F8C6378C-A52A-AFF5-EF80-C9A8E00C1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2EDC1-5E60-EC7A-F9BB-97A56A8904F6}"/>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397257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BECAA4-B220-1A16-8B0A-17471D7CC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9410F-1157-7296-81CF-6D6D30558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D5BCC-F991-F61F-9A83-B0A6B8DB6FC9}"/>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5" name="Footer Placeholder 4">
            <a:extLst>
              <a:ext uri="{FF2B5EF4-FFF2-40B4-BE49-F238E27FC236}">
                <a16:creationId xmlns:a16="http://schemas.microsoft.com/office/drawing/2014/main" id="{7C60C270-EE93-0085-4F2E-25A818968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505FE-8841-E3CB-B974-3AD990C2A7E5}"/>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336673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A198-A7B6-1664-CC7C-1148FD33E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994F3-826C-81FB-463E-99FC4A325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05C4E-E609-583A-2C6D-A4F14D8BFDAB}"/>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5" name="Footer Placeholder 4">
            <a:extLst>
              <a:ext uri="{FF2B5EF4-FFF2-40B4-BE49-F238E27FC236}">
                <a16:creationId xmlns:a16="http://schemas.microsoft.com/office/drawing/2014/main" id="{4018EBB8-812C-2F39-2B96-B33D3D3B2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D5455-E0FA-A366-5AF6-4E6E13C3B847}"/>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304148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DC67-CD2F-AAF4-BA8C-EC135A3D3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DCD1E7-C247-B955-3103-DFD69BF6A2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406D1-3D58-C649-3FC9-C8BF0D0D2503}"/>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5" name="Footer Placeholder 4">
            <a:extLst>
              <a:ext uri="{FF2B5EF4-FFF2-40B4-BE49-F238E27FC236}">
                <a16:creationId xmlns:a16="http://schemas.microsoft.com/office/drawing/2014/main" id="{8A66E010-CC22-6258-93CC-58ECC3E5A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C9218-3EC7-58E4-F8FD-D31302AC46A3}"/>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24991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AB30-88E3-828A-1077-49FE096D5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9DA7A-71A5-FFE0-7841-C591484B4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FBD00B-6C97-ECA0-E72E-B5286BE31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028560-0CC7-B695-A889-5E16B06CE1D3}"/>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6" name="Footer Placeholder 5">
            <a:extLst>
              <a:ext uri="{FF2B5EF4-FFF2-40B4-BE49-F238E27FC236}">
                <a16:creationId xmlns:a16="http://schemas.microsoft.com/office/drawing/2014/main" id="{16E0E2D5-B5C3-9FEF-D091-AC44FE4E8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11483-A1D9-A18E-12F3-AE4A6B403D3D}"/>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8180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9C04-E85A-AE53-334C-D3E8D2D5B4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71EAFC-A1A7-33D8-0FE3-1D5A629A6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980FE-927F-CF9F-2B0A-FEEFA7D04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D6ABE7-2CF9-D8DA-58E8-C529CCA17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AB766-EE68-7509-B640-940A2601BA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816ACE-49D2-6476-85F0-73F0C1CAE918}"/>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8" name="Footer Placeholder 7">
            <a:extLst>
              <a:ext uri="{FF2B5EF4-FFF2-40B4-BE49-F238E27FC236}">
                <a16:creationId xmlns:a16="http://schemas.microsoft.com/office/drawing/2014/main" id="{FC2A81B8-6F9E-BFA1-F29E-27B268A9D0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1BA439-A699-3D3C-7583-B49DAFB74265}"/>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184649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49F6-A08D-2ABD-3D37-5038DA536C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59C8-77F1-5C4D-62B8-3D8F065C4F22}"/>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4" name="Footer Placeholder 3">
            <a:extLst>
              <a:ext uri="{FF2B5EF4-FFF2-40B4-BE49-F238E27FC236}">
                <a16:creationId xmlns:a16="http://schemas.microsoft.com/office/drawing/2014/main" id="{560002BF-AF38-69FA-A19B-B9203178BC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405B8B-3183-DED8-C7A4-9E15B9A59406}"/>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27152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73B25F-4D5F-4E94-843A-49ECCC60D8A1}"/>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3" name="Footer Placeholder 2">
            <a:extLst>
              <a:ext uri="{FF2B5EF4-FFF2-40B4-BE49-F238E27FC236}">
                <a16:creationId xmlns:a16="http://schemas.microsoft.com/office/drawing/2014/main" id="{CEE1823F-9AB5-F61B-4294-53DE046B90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0602A7-72B6-F0AB-E65D-05881B5373B6}"/>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387978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26D8-5626-052F-3F46-1C1E03C60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B67E50-4B6D-065A-7C1B-59D9DC149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CED92-7FA7-55F0-060C-DDB6E1DD5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B310F-AC16-8C78-FF77-C62129A3076B}"/>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6" name="Footer Placeholder 5">
            <a:extLst>
              <a:ext uri="{FF2B5EF4-FFF2-40B4-BE49-F238E27FC236}">
                <a16:creationId xmlns:a16="http://schemas.microsoft.com/office/drawing/2014/main" id="{F0196908-4F5A-0564-8A73-5FFA0FBE5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D2620-7E4C-EF5C-47E4-7D18DC2C314B}"/>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119208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B267-E0A9-96AA-F3B7-BC3F3C910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9138C4-1A4D-32CB-BB38-19FB345CE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2EC6F-4CCE-71B8-A0C8-EEF714A3F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9D17A-CC43-486B-8B62-659E3A32CAF9}"/>
              </a:ext>
            </a:extLst>
          </p:cNvPr>
          <p:cNvSpPr>
            <a:spLocks noGrp="1"/>
          </p:cNvSpPr>
          <p:nvPr>
            <p:ph type="dt" sz="half" idx="10"/>
          </p:nvPr>
        </p:nvSpPr>
        <p:spPr/>
        <p:txBody>
          <a:bodyPr/>
          <a:lstStyle/>
          <a:p>
            <a:fld id="{CCA3D237-55B1-4A86-8AAB-6BC974FC57FB}" type="datetimeFigureOut">
              <a:rPr lang="en-US" smtClean="0"/>
              <a:t>8/18/2022</a:t>
            </a:fld>
            <a:endParaRPr lang="en-US"/>
          </a:p>
        </p:txBody>
      </p:sp>
      <p:sp>
        <p:nvSpPr>
          <p:cNvPr id="6" name="Footer Placeholder 5">
            <a:extLst>
              <a:ext uri="{FF2B5EF4-FFF2-40B4-BE49-F238E27FC236}">
                <a16:creationId xmlns:a16="http://schemas.microsoft.com/office/drawing/2014/main" id="{7241455B-996A-465C-9A59-083EC5683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12FAB-951D-7149-8DA6-05109A31A77A}"/>
              </a:ext>
            </a:extLst>
          </p:cNvPr>
          <p:cNvSpPr>
            <a:spLocks noGrp="1"/>
          </p:cNvSpPr>
          <p:nvPr>
            <p:ph type="sldNum" sz="quarter" idx="12"/>
          </p:nvPr>
        </p:nvSpPr>
        <p:spPr/>
        <p:txBody>
          <a:bodyPr/>
          <a:lstStyle/>
          <a:p>
            <a:fld id="{53B6D50C-37A5-4290-8119-26D2DB38EEA0}" type="slidenum">
              <a:rPr lang="en-US" smtClean="0"/>
              <a:t>‹#›</a:t>
            </a:fld>
            <a:endParaRPr lang="en-US"/>
          </a:p>
        </p:txBody>
      </p:sp>
    </p:spTree>
    <p:extLst>
      <p:ext uri="{BB962C8B-B14F-4D97-AF65-F5344CB8AC3E}">
        <p14:creationId xmlns:p14="http://schemas.microsoft.com/office/powerpoint/2010/main" val="40842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DDD356-00D5-27DD-D9E2-4982A319E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AE748B-2727-01BB-91C7-B559B3ADE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4B33D-5729-477E-FB5A-279C297622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3D237-55B1-4A86-8AAB-6BC974FC57FB}" type="datetimeFigureOut">
              <a:rPr lang="en-US" smtClean="0"/>
              <a:t>8/18/2022</a:t>
            </a:fld>
            <a:endParaRPr lang="en-US"/>
          </a:p>
        </p:txBody>
      </p:sp>
      <p:sp>
        <p:nvSpPr>
          <p:cNvPr id="5" name="Footer Placeholder 4">
            <a:extLst>
              <a:ext uri="{FF2B5EF4-FFF2-40B4-BE49-F238E27FC236}">
                <a16:creationId xmlns:a16="http://schemas.microsoft.com/office/drawing/2014/main" id="{20D7A208-42DC-B489-63D6-10CF81926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3A8979-BEF5-278F-EEEF-2FF39F563A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6D50C-37A5-4290-8119-26D2DB38EEA0}" type="slidenum">
              <a:rPr lang="en-US" smtClean="0"/>
              <a:t>‹#›</a:t>
            </a:fld>
            <a:endParaRPr lang="en-US"/>
          </a:p>
        </p:txBody>
      </p:sp>
    </p:spTree>
    <p:extLst>
      <p:ext uri="{BB962C8B-B14F-4D97-AF65-F5344CB8AC3E}">
        <p14:creationId xmlns:p14="http://schemas.microsoft.com/office/powerpoint/2010/main" val="185788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5368FA6-9A4C-0575-527C-1E13B1009BBA}"/>
              </a:ext>
            </a:extLst>
          </p:cNvPr>
          <p:cNvSpPr>
            <a:spLocks noGrp="1"/>
          </p:cNvSpPr>
          <p:nvPr>
            <p:ph type="ctrTitle"/>
          </p:nvPr>
        </p:nvSpPr>
        <p:spPr>
          <a:xfrm>
            <a:off x="0" y="0"/>
            <a:ext cx="12192000" cy="4554245"/>
          </a:xfrm>
        </p:spPr>
        <p:txBody>
          <a:bodyPr/>
          <a:lstStyle/>
          <a:p>
            <a:r>
              <a:rPr lang="en-US" sz="3200" b="1" i="0" u="sng" dirty="0">
                <a:solidFill>
                  <a:srgbClr val="222222"/>
                </a:solidFill>
                <a:effectLst/>
                <a:latin typeface="Arial Black" panose="020B0A04020102020204" pitchFamily="34" charset="0"/>
              </a:rPr>
              <a:t>7 Principles of Software Testing</a:t>
            </a:r>
            <a:br>
              <a:rPr lang="en-US" b="1" i="0" dirty="0">
                <a:solidFill>
                  <a:srgbClr val="222222"/>
                </a:solidFill>
                <a:effectLst/>
                <a:latin typeface="Source Sans Pro" panose="020B0604020202020204" pitchFamily="34" charset="0"/>
              </a:rPr>
            </a:br>
            <a:endParaRPr lang="en-US" dirty="0"/>
          </a:p>
        </p:txBody>
      </p:sp>
    </p:spTree>
    <p:extLst>
      <p:ext uri="{BB962C8B-B14F-4D97-AF65-F5344CB8AC3E}">
        <p14:creationId xmlns:p14="http://schemas.microsoft.com/office/powerpoint/2010/main" val="282555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94EAA-6C74-D857-D87E-C6B6D95C77D6}"/>
              </a:ext>
            </a:extLst>
          </p:cNvPr>
          <p:cNvSpPr>
            <a:spLocks noGrp="1"/>
          </p:cNvSpPr>
          <p:nvPr>
            <p:ph idx="1"/>
          </p:nvPr>
        </p:nvSpPr>
        <p:spPr>
          <a:xfrm>
            <a:off x="0" y="0"/>
            <a:ext cx="12192000" cy="6858000"/>
          </a:xfrm>
        </p:spPr>
        <p:txBody>
          <a:bodyPr>
            <a:normAutofit/>
          </a:bodyPr>
          <a:lstStyle/>
          <a:p>
            <a:pPr marL="0" indent="0" algn="l">
              <a:buNone/>
            </a:pPr>
            <a:endParaRPr lang="en-US" b="1" i="0" dirty="0">
              <a:solidFill>
                <a:srgbClr val="222222"/>
              </a:solidFill>
              <a:effectLst/>
              <a:latin typeface="Source Sans Pro" panose="020B0503030403020204" pitchFamily="34" charset="0"/>
            </a:endParaRPr>
          </a:p>
          <a:p>
            <a:pPr marL="0" indent="0" algn="l">
              <a:buNone/>
            </a:pPr>
            <a:r>
              <a:rPr lang="en-US" b="1" i="0" dirty="0">
                <a:solidFill>
                  <a:srgbClr val="222222"/>
                </a:solidFill>
                <a:effectLst/>
                <a:latin typeface="Source Sans Pro" panose="020B0503030403020204" pitchFamily="34" charset="0"/>
              </a:rPr>
              <a:t>1) </a:t>
            </a:r>
            <a:r>
              <a:rPr lang="en-US" b="1" i="0" u="sng" dirty="0">
                <a:solidFill>
                  <a:srgbClr val="222222"/>
                </a:solidFill>
                <a:effectLst/>
                <a:latin typeface="Source Sans Pro" panose="020B0503030403020204" pitchFamily="34" charset="0"/>
              </a:rPr>
              <a:t>Exhaustive testing is not possible</a:t>
            </a:r>
          </a:p>
          <a:p>
            <a:pPr algn="l"/>
            <a:r>
              <a:rPr lang="en-US" sz="1800" b="0" i="0" dirty="0">
                <a:solidFill>
                  <a:srgbClr val="222222"/>
                </a:solidFill>
                <a:effectLst/>
                <a:latin typeface="Source Sans Pro" panose="020B0503030403020204" pitchFamily="34" charset="0"/>
              </a:rPr>
              <a:t>Yes! Exhaustive testing is not possible. Instead, we need the optimal amount of testing based on the risk assessment of the application.</a:t>
            </a:r>
          </a:p>
          <a:p>
            <a:pPr algn="l"/>
            <a:r>
              <a:rPr lang="en-US" sz="1800" b="0" i="0" dirty="0">
                <a:solidFill>
                  <a:srgbClr val="222222"/>
                </a:solidFill>
                <a:effectLst/>
                <a:latin typeface="Source Sans Pro" panose="020B0503030403020204" pitchFamily="34" charset="0"/>
              </a:rPr>
              <a:t>And the million dollar question is, how do you determine this risk?</a:t>
            </a:r>
          </a:p>
          <a:p>
            <a:pPr algn="l"/>
            <a:r>
              <a:rPr lang="en-US" sz="1800" b="0" i="0" dirty="0">
                <a:solidFill>
                  <a:srgbClr val="222222"/>
                </a:solidFill>
                <a:effectLst/>
                <a:latin typeface="Source Sans Pro" panose="020B0503030403020204" pitchFamily="34" charset="0"/>
              </a:rPr>
              <a:t>To answer this let’s do an exercise</a:t>
            </a:r>
          </a:p>
          <a:p>
            <a:pPr algn="l"/>
            <a:r>
              <a:rPr lang="en-US" sz="1800" b="0" i="0" dirty="0">
                <a:solidFill>
                  <a:srgbClr val="222222"/>
                </a:solidFill>
                <a:effectLst/>
                <a:latin typeface="Source Sans Pro" panose="020B0503030403020204" pitchFamily="34" charset="0"/>
              </a:rPr>
              <a:t>In your opinion, Which operation is most likely to cause your Operating system to fail?</a:t>
            </a:r>
          </a:p>
          <a:p>
            <a:pPr algn="l"/>
            <a:r>
              <a:rPr lang="en-US" sz="1800" b="0" i="0" dirty="0">
                <a:solidFill>
                  <a:srgbClr val="222222"/>
                </a:solidFill>
                <a:effectLst/>
                <a:latin typeface="Source Sans Pro" panose="020B0503030403020204" pitchFamily="34" charset="0"/>
              </a:rPr>
              <a:t>I am sure most of you would have guessed, Opening 10 different application all at the same time.</a:t>
            </a:r>
          </a:p>
          <a:p>
            <a:pPr algn="l"/>
            <a:r>
              <a:rPr lang="en-US" sz="1800" b="0" i="0" dirty="0">
                <a:solidFill>
                  <a:srgbClr val="222222"/>
                </a:solidFill>
                <a:effectLst/>
                <a:latin typeface="Source Sans Pro" panose="020B0503030403020204" pitchFamily="34" charset="0"/>
              </a:rPr>
              <a:t>So if you were testing this Operating system, you would realize that defects are likely to be found in multi-tasking activity and need to be tested thoroughly which brings us to our next principle</a:t>
            </a:r>
            <a:r>
              <a:rPr lang="en-US" sz="1800" dirty="0">
                <a:solidFill>
                  <a:srgbClr val="222222"/>
                </a:solidFill>
                <a:latin typeface="Source Sans Pro" panose="020B0503030403020204" pitchFamily="34" charset="0"/>
              </a:rPr>
              <a:t> Defect </a:t>
            </a:r>
            <a:r>
              <a:rPr lang="en-US" sz="1800" b="0" i="0" dirty="0">
                <a:solidFill>
                  <a:srgbClr val="222222"/>
                </a:solidFill>
                <a:effectLst/>
                <a:latin typeface="Source Sans Pro" panose="020B0503030403020204" pitchFamily="34" charset="0"/>
              </a:rPr>
              <a:t>Clustering</a:t>
            </a:r>
          </a:p>
          <a:p>
            <a:pPr marL="0" indent="0" algn="l">
              <a:buNone/>
            </a:pPr>
            <a:r>
              <a:rPr lang="en-US" b="1" i="0" dirty="0">
                <a:solidFill>
                  <a:srgbClr val="222222"/>
                </a:solidFill>
                <a:effectLst/>
                <a:latin typeface="Source Sans Pro" panose="020B0503030403020204" pitchFamily="34" charset="0"/>
              </a:rPr>
              <a:t>2) </a:t>
            </a:r>
            <a:r>
              <a:rPr lang="en-US" b="1" i="0" u="sng" dirty="0">
                <a:solidFill>
                  <a:srgbClr val="222222"/>
                </a:solidFill>
                <a:effectLst/>
                <a:latin typeface="Source Sans Pro" panose="020B0503030403020204" pitchFamily="34" charset="0"/>
              </a:rPr>
              <a:t>Defect Clustering</a:t>
            </a:r>
          </a:p>
          <a:p>
            <a:pPr algn="l"/>
            <a:r>
              <a:rPr lang="en-US" sz="1800" b="0" i="0" dirty="0">
                <a:solidFill>
                  <a:srgbClr val="222222"/>
                </a:solidFill>
                <a:effectLst/>
                <a:latin typeface="Source Sans Pro" panose="020B0503030403020204" pitchFamily="34" charset="0"/>
              </a:rPr>
              <a:t>Defect Clustering which states that a small number of modules contain most of the defects detected. This is the application of the Pareto Principle to software testing: approximately 80% of the problems are found in 20% of the modules</a:t>
            </a:r>
            <a:r>
              <a:rPr lang="en-US" b="0" i="0" dirty="0">
                <a:solidFill>
                  <a:srgbClr val="222222"/>
                </a:solidFill>
                <a:effectLst/>
                <a:latin typeface="Source Sans Pro" panose="020B0503030403020204" pitchFamily="34" charset="0"/>
              </a:rPr>
              <a:t>.</a:t>
            </a:r>
          </a:p>
          <a:p>
            <a:pPr marL="0" indent="0">
              <a:buNone/>
            </a:pPr>
            <a:endParaRPr lang="en-US" dirty="0"/>
          </a:p>
        </p:txBody>
      </p:sp>
    </p:spTree>
    <p:extLst>
      <p:ext uri="{BB962C8B-B14F-4D97-AF65-F5344CB8AC3E}">
        <p14:creationId xmlns:p14="http://schemas.microsoft.com/office/powerpoint/2010/main" val="63441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004AE-3F6A-8D81-7850-0E7BCB421FBF}"/>
              </a:ext>
            </a:extLst>
          </p:cNvPr>
          <p:cNvSpPr>
            <a:spLocks noGrp="1"/>
          </p:cNvSpPr>
          <p:nvPr>
            <p:ph idx="1"/>
          </p:nvPr>
        </p:nvSpPr>
        <p:spPr>
          <a:xfrm>
            <a:off x="0" y="0"/>
            <a:ext cx="12192000" cy="6858000"/>
          </a:xfrm>
        </p:spPr>
        <p:txBody>
          <a:bodyPr>
            <a:normAutofit lnSpcReduction="10000"/>
          </a:bodyPr>
          <a:lstStyle/>
          <a:p>
            <a:pPr marL="0" indent="0" algn="l">
              <a:buNone/>
            </a:pPr>
            <a:endParaRPr lang="en-US" sz="1900" b="1" i="0" dirty="0">
              <a:solidFill>
                <a:srgbClr val="222222"/>
              </a:solidFill>
              <a:effectLst/>
              <a:latin typeface="Arial Black" panose="020B0A04020102020204" pitchFamily="34" charset="0"/>
            </a:endParaRPr>
          </a:p>
          <a:p>
            <a:pPr marL="0" indent="0" algn="l">
              <a:buNone/>
            </a:pPr>
            <a:r>
              <a:rPr lang="en-US" sz="1900" b="1" i="0" dirty="0">
                <a:solidFill>
                  <a:srgbClr val="222222"/>
                </a:solidFill>
                <a:effectLst/>
                <a:latin typeface="Arial Black" panose="020B0A04020102020204" pitchFamily="34" charset="0"/>
              </a:rPr>
              <a:t>3) </a:t>
            </a:r>
            <a:r>
              <a:rPr lang="en-US" sz="1600" b="1" i="0" u="sng" dirty="0">
                <a:solidFill>
                  <a:srgbClr val="222222"/>
                </a:solidFill>
                <a:effectLst/>
                <a:latin typeface="Arial Black" panose="020B0A04020102020204" pitchFamily="34" charset="0"/>
              </a:rPr>
              <a:t>Pesticide Paradox</a:t>
            </a:r>
          </a:p>
          <a:p>
            <a:pPr algn="l"/>
            <a:r>
              <a:rPr lang="en-US" sz="1800" b="0" i="0" dirty="0">
                <a:solidFill>
                  <a:srgbClr val="222222"/>
                </a:solidFill>
                <a:effectLst/>
                <a:latin typeface="Source Sans Pro" panose="020B0503030403020204" pitchFamily="34" charset="0"/>
                <a:ea typeface="Source Sans Pro" panose="020B0503030403020204" pitchFamily="34" charset="0"/>
              </a:rPr>
              <a:t>Repetitive use of the same pesticide mix to eradicate insects during farming will over time lead to the insects developing resistance to the pesticide Thereby ineffective of pesticides on insects. The same applies to software testing. If the same set of repetitive tests are conducted, the method will be useless for discovering new defects.</a:t>
            </a:r>
          </a:p>
          <a:p>
            <a:pPr algn="l"/>
            <a:r>
              <a:rPr lang="en-US" sz="1800" b="0" i="0" dirty="0">
                <a:solidFill>
                  <a:srgbClr val="222222"/>
                </a:solidFill>
                <a:effectLst/>
                <a:latin typeface="Source Sans Pro" panose="020B0503030403020204" pitchFamily="34" charset="0"/>
                <a:ea typeface="Source Sans Pro" panose="020B0503030403020204" pitchFamily="34" charset="0"/>
              </a:rPr>
              <a:t>To overcome this, the test cases need to be regularly reviewed &amp; revised, adding new &amp; different test cases to help find more defects.</a:t>
            </a:r>
          </a:p>
          <a:p>
            <a:pPr algn="l"/>
            <a:r>
              <a:rPr lang="en-US" sz="1800" b="0" i="0" dirty="0">
                <a:solidFill>
                  <a:srgbClr val="222222"/>
                </a:solidFill>
                <a:effectLst/>
                <a:latin typeface="Source Sans Pro" panose="020B0503030403020204" pitchFamily="34" charset="0"/>
                <a:ea typeface="Source Sans Pro" panose="020B0503030403020204" pitchFamily="34" charset="0"/>
              </a:rPr>
              <a:t>Testers cannot simply depend on existing test techniques. He must look out continually to improve the existing methods to make testing more effective. But even after all this sweat &amp; hard work in testing, you can never claim your product is bug-free. To drive home this point, let’s see this video of the public launch of Windows 98</a:t>
            </a:r>
          </a:p>
          <a:p>
            <a:pPr algn="l"/>
            <a:r>
              <a:rPr lang="en-US" sz="1800" b="0" i="0" dirty="0">
                <a:solidFill>
                  <a:srgbClr val="222222"/>
                </a:solidFill>
                <a:effectLst/>
                <a:latin typeface="Source Sans Pro" panose="020B0503030403020204" pitchFamily="34" charset="0"/>
                <a:ea typeface="Source Sans Pro" panose="020B0503030403020204" pitchFamily="34" charset="0"/>
              </a:rPr>
              <a:t>You think a company like MICROSOFT would not have tested their OS thoroughly &amp; would risk their reputation just to see their OS crashing during its public launch!</a:t>
            </a:r>
            <a:br>
              <a:rPr lang="en-US" sz="1800" b="0" i="0" dirty="0">
                <a:solidFill>
                  <a:srgbClr val="222222"/>
                </a:solidFill>
                <a:effectLst/>
                <a:latin typeface="Source Sans Pro" panose="020B0503030403020204" pitchFamily="34" charset="0"/>
                <a:ea typeface="Source Sans Pro" panose="020B0503030403020204" pitchFamily="34" charset="0"/>
              </a:rPr>
            </a:br>
            <a:endParaRPr lang="en-US" sz="1800" b="0" i="0" dirty="0">
              <a:solidFill>
                <a:srgbClr val="222222"/>
              </a:solidFill>
              <a:effectLst/>
              <a:latin typeface="Source Sans Pro" panose="020B0503030403020204" pitchFamily="34" charset="0"/>
              <a:ea typeface="Source Sans Pro" panose="020B0503030403020204" pitchFamily="34" charset="0"/>
            </a:endParaRPr>
          </a:p>
          <a:p>
            <a:pPr marL="0" indent="0" algn="l">
              <a:buNone/>
            </a:pPr>
            <a:r>
              <a:rPr lang="en-US" sz="1600" b="1" i="0" dirty="0">
                <a:solidFill>
                  <a:srgbClr val="222222"/>
                </a:solidFill>
                <a:effectLst/>
                <a:latin typeface="Arial Black" panose="020B0A04020102020204" pitchFamily="34" charset="0"/>
              </a:rPr>
              <a:t>4) </a:t>
            </a:r>
            <a:r>
              <a:rPr lang="en-US" sz="1600" b="1" i="0" u="sng" dirty="0">
                <a:solidFill>
                  <a:srgbClr val="222222"/>
                </a:solidFill>
                <a:effectLst/>
                <a:latin typeface="Arial Black" panose="020B0A04020102020204" pitchFamily="34" charset="0"/>
              </a:rPr>
              <a:t>Testing shows a presence of defects</a:t>
            </a:r>
          </a:p>
          <a:p>
            <a:pPr algn="l"/>
            <a:r>
              <a:rPr lang="en-US" sz="1800" b="0" i="0" dirty="0">
                <a:solidFill>
                  <a:srgbClr val="222222"/>
                </a:solidFill>
                <a:effectLst/>
                <a:latin typeface="Source Sans Pro" panose="020B0503030403020204" pitchFamily="34" charset="0"/>
                <a:ea typeface="Source Sans Pro" panose="020B0503030403020204" pitchFamily="34" charset="0"/>
              </a:rPr>
              <a:t>Hence, testing principle states that – Testing talks about the presence of defects and don’t talk about the absence of defects. i.e. Software Testing reduces the probability of undiscovered defects remaining in the software but even if no defects are found, it is not a proof of correctness.</a:t>
            </a:r>
          </a:p>
          <a:p>
            <a:pPr algn="l"/>
            <a:r>
              <a:rPr lang="en-US" sz="1800" b="0" i="0" dirty="0">
                <a:solidFill>
                  <a:srgbClr val="222222"/>
                </a:solidFill>
                <a:effectLst/>
                <a:latin typeface="Source Sans Pro" panose="020B0503030403020204" pitchFamily="34" charset="0"/>
                <a:ea typeface="Source Sans Pro" panose="020B0503030403020204" pitchFamily="34" charset="0"/>
              </a:rPr>
              <a:t>But what if, you work extra hard, taking all precautions &amp; make your software product 99% bug-free. And the software does not meet the needs &amp; requirements of the clients.</a:t>
            </a:r>
          </a:p>
          <a:p>
            <a:pPr algn="l"/>
            <a:r>
              <a:rPr lang="en-US" sz="1800" b="0" i="0" dirty="0">
                <a:solidFill>
                  <a:srgbClr val="222222"/>
                </a:solidFill>
                <a:effectLst/>
                <a:latin typeface="Source Sans Pro" panose="020B0503030403020204" pitchFamily="34" charset="0"/>
                <a:ea typeface="Source Sans Pro" panose="020B0503030403020204" pitchFamily="34" charset="0"/>
              </a:rPr>
              <a:t>This leads us to our next principle, which states that- Absence of Error</a:t>
            </a:r>
          </a:p>
          <a:p>
            <a:pPr algn="l"/>
            <a:endParaRPr lang="en-US" sz="1600" b="0" i="0" dirty="0">
              <a:solidFill>
                <a:srgbClr val="222222"/>
              </a:solidFill>
              <a:effectLst/>
              <a:latin typeface="Arial Black" panose="020B0A04020102020204" pitchFamily="34" charset="0"/>
            </a:endParaRPr>
          </a:p>
          <a:p>
            <a:pPr marL="0" indent="0">
              <a:buNone/>
            </a:pPr>
            <a:br>
              <a:rPr lang="en-US" b="0" i="0" dirty="0">
                <a:solidFill>
                  <a:srgbClr val="222222"/>
                </a:solidFill>
                <a:effectLst/>
                <a:latin typeface="Source Sans Pro" panose="020B0503030403020204" pitchFamily="34" charset="0"/>
              </a:rPr>
            </a:br>
            <a:endParaRPr lang="en-US" dirty="0"/>
          </a:p>
        </p:txBody>
      </p:sp>
    </p:spTree>
    <p:extLst>
      <p:ext uri="{BB962C8B-B14F-4D97-AF65-F5344CB8AC3E}">
        <p14:creationId xmlns:p14="http://schemas.microsoft.com/office/powerpoint/2010/main" val="415472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8E06D-07F3-5FFF-6B9D-B512C97D2DDA}"/>
              </a:ext>
            </a:extLst>
          </p:cNvPr>
          <p:cNvSpPr>
            <a:spLocks noGrp="1"/>
          </p:cNvSpPr>
          <p:nvPr>
            <p:ph idx="1"/>
          </p:nvPr>
        </p:nvSpPr>
        <p:spPr>
          <a:xfrm>
            <a:off x="0" y="14580"/>
            <a:ext cx="12192000" cy="6843420"/>
          </a:xfrm>
        </p:spPr>
        <p:txBody>
          <a:bodyPr/>
          <a:lstStyle/>
          <a:p>
            <a:pPr marL="0" indent="0" algn="l">
              <a:buNone/>
            </a:pPr>
            <a:r>
              <a:rPr lang="en-US" b="1" i="0" dirty="0">
                <a:solidFill>
                  <a:srgbClr val="222222"/>
                </a:solidFill>
                <a:effectLst/>
                <a:latin typeface="Source Sans Pro" panose="020B0503030403020204" pitchFamily="34" charset="0"/>
              </a:rPr>
              <a:t>5) </a:t>
            </a:r>
            <a:r>
              <a:rPr lang="en-US" b="1" i="0" u="sng" dirty="0">
                <a:solidFill>
                  <a:srgbClr val="222222"/>
                </a:solidFill>
                <a:effectLst/>
                <a:latin typeface="Source Sans Pro" panose="020B0503030403020204" pitchFamily="34" charset="0"/>
              </a:rPr>
              <a:t>Absence of Error – fallacy</a:t>
            </a:r>
          </a:p>
          <a:p>
            <a:pPr algn="l"/>
            <a:r>
              <a:rPr lang="en-US" b="0" i="0" dirty="0">
                <a:solidFill>
                  <a:srgbClr val="222222"/>
                </a:solidFill>
                <a:effectLst/>
                <a:latin typeface="Source Sans Pro" panose="020B0503030403020204" pitchFamily="34" charset="0"/>
              </a:rPr>
              <a:t>It is possible that software which is 99% bug-free is still unusable. This can be the case if the system is tested thoroughly for the wrong requirement. Software testing is not mere finding defects, but also to check that software addresses the business needs. The absence of Error is a Fallacy i.e. Finding and fixing defects does not help if the system build is unusable and does not fulfill the user’s needs &amp; requirements.</a:t>
            </a:r>
          </a:p>
          <a:p>
            <a:pPr algn="l"/>
            <a:r>
              <a:rPr lang="en-US" b="0" i="0" dirty="0">
                <a:solidFill>
                  <a:srgbClr val="222222"/>
                </a:solidFill>
                <a:effectLst/>
                <a:latin typeface="Source Sans Pro" panose="020B0503030403020204" pitchFamily="34" charset="0"/>
              </a:rPr>
              <a:t>To solve this problem, the next principle of testing states that Early Testing</a:t>
            </a:r>
          </a:p>
          <a:p>
            <a:pPr marL="0" indent="0" algn="l">
              <a:buNone/>
            </a:pPr>
            <a:r>
              <a:rPr lang="en-US" b="1" i="0" dirty="0">
                <a:solidFill>
                  <a:srgbClr val="222222"/>
                </a:solidFill>
                <a:effectLst/>
                <a:latin typeface="Source Sans Pro" panose="020B0503030403020204" pitchFamily="34" charset="0"/>
              </a:rPr>
              <a:t>6) </a:t>
            </a:r>
            <a:r>
              <a:rPr lang="en-US" b="1" i="0" u="sng" dirty="0">
                <a:solidFill>
                  <a:srgbClr val="222222"/>
                </a:solidFill>
                <a:effectLst/>
                <a:latin typeface="Source Sans Pro" panose="020B0503030403020204" pitchFamily="34" charset="0"/>
              </a:rPr>
              <a:t>Early Testing</a:t>
            </a:r>
          </a:p>
          <a:p>
            <a:pPr algn="l"/>
            <a:r>
              <a:rPr lang="en-US" b="0" i="0" dirty="0">
                <a:solidFill>
                  <a:srgbClr val="222222"/>
                </a:solidFill>
                <a:effectLst/>
                <a:latin typeface="Source Sans Pro" panose="020B0503030403020204" pitchFamily="34" charset="0"/>
              </a:rPr>
              <a:t>Early Testing – Testing should start as early as possible in the Software Development Life Cycle. So that any defects in the requirements or design phase are captured in early stages. It is much cheaper to fix a Defect in the early stages of testing. But how early one should start testing? It is recommended that you start finding the bug the moment the requirements are defined. More on this principle in a later training tutorial.</a:t>
            </a:r>
          </a:p>
          <a:p>
            <a:endParaRPr lang="en-US" dirty="0"/>
          </a:p>
        </p:txBody>
      </p:sp>
    </p:spTree>
    <p:extLst>
      <p:ext uri="{BB962C8B-B14F-4D97-AF65-F5344CB8AC3E}">
        <p14:creationId xmlns:p14="http://schemas.microsoft.com/office/powerpoint/2010/main" val="106612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D7C8D-47F2-3E61-8E4D-6AB3F28E85F4}"/>
              </a:ext>
            </a:extLst>
          </p:cNvPr>
          <p:cNvSpPr>
            <a:spLocks noGrp="1"/>
          </p:cNvSpPr>
          <p:nvPr>
            <p:ph idx="1"/>
          </p:nvPr>
        </p:nvSpPr>
        <p:spPr>
          <a:xfrm>
            <a:off x="0" y="0"/>
            <a:ext cx="12192000" cy="6858000"/>
          </a:xfrm>
        </p:spPr>
        <p:txBody>
          <a:bodyPr/>
          <a:lstStyle/>
          <a:p>
            <a:pPr algn="l"/>
            <a:endParaRPr lang="en-US" b="1" i="0" dirty="0">
              <a:solidFill>
                <a:srgbClr val="222222"/>
              </a:solidFill>
              <a:effectLst/>
              <a:latin typeface="Source Sans Pro" panose="020B0503030403020204" pitchFamily="34" charset="0"/>
            </a:endParaRPr>
          </a:p>
          <a:p>
            <a:pPr marL="0" indent="0" algn="l">
              <a:buNone/>
            </a:pPr>
            <a:r>
              <a:rPr lang="en-US" b="1" i="0" dirty="0">
                <a:solidFill>
                  <a:srgbClr val="222222"/>
                </a:solidFill>
                <a:effectLst/>
                <a:latin typeface="Source Sans Pro" panose="020B0503030403020204" pitchFamily="34" charset="0"/>
              </a:rPr>
              <a:t>7) </a:t>
            </a:r>
            <a:r>
              <a:rPr lang="en-US" b="1" i="0" u="sng" dirty="0">
                <a:solidFill>
                  <a:srgbClr val="222222"/>
                </a:solidFill>
                <a:effectLst/>
                <a:latin typeface="Source Sans Pro" panose="020B0503030403020204" pitchFamily="34" charset="0"/>
              </a:rPr>
              <a:t>Testing is context dependent</a:t>
            </a:r>
          </a:p>
          <a:p>
            <a:pPr algn="l"/>
            <a:r>
              <a:rPr lang="en-US" sz="2000" b="0" i="0" dirty="0">
                <a:solidFill>
                  <a:srgbClr val="222222"/>
                </a:solidFill>
                <a:effectLst/>
                <a:latin typeface="Source Sans Pro" panose="020B0503030403020204" pitchFamily="34" charset="0"/>
              </a:rPr>
              <a:t>Testing is context dependent which basically means that the way you test an e-commerce site will be different from the way you test a commercial off the shelf application. All the developed software’s are not identical. You might use a different approach, methodologies, techniques, and types of testing depending upon the application type. For instance testing, any POS system at a retail store will be different than testing an ATM machine.</a:t>
            </a:r>
          </a:p>
          <a:p>
            <a:pPr marL="0" indent="0">
              <a:buNone/>
            </a:pPr>
            <a:endParaRPr lang="en-US" dirty="0"/>
          </a:p>
        </p:txBody>
      </p:sp>
    </p:spTree>
    <p:extLst>
      <p:ext uri="{BB962C8B-B14F-4D97-AF65-F5344CB8AC3E}">
        <p14:creationId xmlns:p14="http://schemas.microsoft.com/office/powerpoint/2010/main" val="1204883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752</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Calibri Light</vt:lpstr>
      <vt:lpstr>Source Sans Pro</vt:lpstr>
      <vt:lpstr>Office Theme</vt:lpstr>
      <vt:lpstr>7 Principles of Software Testing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Principles of Software Testing </dc:title>
  <dc:creator>Aishwarya Kakpure</dc:creator>
  <cp:lastModifiedBy>Aishwarya Kakpure</cp:lastModifiedBy>
  <cp:revision>1</cp:revision>
  <dcterms:created xsi:type="dcterms:W3CDTF">2022-08-18T10:06:26Z</dcterms:created>
  <dcterms:modified xsi:type="dcterms:W3CDTF">2022-08-18T10:13:16Z</dcterms:modified>
</cp:coreProperties>
</file>