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098CC-985E-4E36-8BFD-FA02E5865BDD}" v="1" dt="2022-08-06T13:18:08.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kpure" userId="e2647f9cc71cefbf" providerId="LiveId" clId="{8CC098CC-985E-4E36-8BFD-FA02E5865BDD}"/>
    <pc:docChg chg="undo custSel addSld modSld">
      <pc:chgData name="Aishwarya Kakpure" userId="e2647f9cc71cefbf" providerId="LiveId" clId="{8CC098CC-985E-4E36-8BFD-FA02E5865BDD}" dt="2022-08-06T13:20:18.985" v="60" actId="255"/>
      <pc:docMkLst>
        <pc:docMk/>
      </pc:docMkLst>
      <pc:sldChg chg="addSp modSp mod">
        <pc:chgData name="Aishwarya Kakpure" userId="e2647f9cc71cefbf" providerId="LiveId" clId="{8CC098CC-985E-4E36-8BFD-FA02E5865BDD}" dt="2022-08-06T13:20:18.985" v="60" actId="255"/>
        <pc:sldMkLst>
          <pc:docMk/>
          <pc:sldMk cId="808671510" sldId="263"/>
        </pc:sldMkLst>
        <pc:spChg chg="mod">
          <ac:chgData name="Aishwarya Kakpure" userId="e2647f9cc71cefbf" providerId="LiveId" clId="{8CC098CC-985E-4E36-8BFD-FA02E5865BDD}" dt="2022-08-06T13:19:47.573" v="48" actId="26606"/>
          <ac:spMkLst>
            <pc:docMk/>
            <pc:sldMk cId="808671510" sldId="263"/>
            <ac:spMk id="2" creationId="{4448D8A1-0D5D-4358-8FAE-B2FEC701DD89}"/>
          </ac:spMkLst>
        </pc:spChg>
        <pc:spChg chg="mod">
          <ac:chgData name="Aishwarya Kakpure" userId="e2647f9cc71cefbf" providerId="LiveId" clId="{8CC098CC-985E-4E36-8BFD-FA02E5865BDD}" dt="2022-08-06T13:20:18.985" v="60" actId="255"/>
          <ac:spMkLst>
            <pc:docMk/>
            <pc:sldMk cId="808671510" sldId="263"/>
            <ac:spMk id="3" creationId="{8CE0FAE4-5351-44A2-B6E0-205374D68F5F}"/>
          </ac:spMkLst>
        </pc:spChg>
        <pc:spChg chg="add">
          <ac:chgData name="Aishwarya Kakpure" userId="e2647f9cc71cefbf" providerId="LiveId" clId="{8CC098CC-985E-4E36-8BFD-FA02E5865BDD}" dt="2022-08-06T13:19:47.573" v="48" actId="26606"/>
          <ac:spMkLst>
            <pc:docMk/>
            <pc:sldMk cId="808671510" sldId="263"/>
            <ac:spMk id="10" creationId="{45C76AC0-BB6B-419E-A327-AFA29750080A}"/>
          </ac:spMkLst>
        </pc:spChg>
        <pc:spChg chg="add">
          <ac:chgData name="Aishwarya Kakpure" userId="e2647f9cc71cefbf" providerId="LiveId" clId="{8CC098CC-985E-4E36-8BFD-FA02E5865BDD}" dt="2022-08-06T13:19:47.573" v="48" actId="26606"/>
          <ac:spMkLst>
            <pc:docMk/>
            <pc:sldMk cId="808671510" sldId="263"/>
            <ac:spMk id="14" creationId="{8B0E4246-09B8-46D7-A0D2-4D264863AD39}"/>
          </ac:spMkLst>
        </pc:spChg>
        <pc:picChg chg="mod">
          <ac:chgData name="Aishwarya Kakpure" userId="e2647f9cc71cefbf" providerId="LiveId" clId="{8CC098CC-985E-4E36-8BFD-FA02E5865BDD}" dt="2022-08-06T13:19:54.510" v="51" actId="1076"/>
          <ac:picMkLst>
            <pc:docMk/>
            <pc:sldMk cId="808671510" sldId="263"/>
            <ac:picMk id="5" creationId="{F1193A5C-1AC7-4129-87FE-55A91BC34B1C}"/>
          </ac:picMkLst>
        </pc:picChg>
        <pc:picChg chg="add">
          <ac:chgData name="Aishwarya Kakpure" userId="e2647f9cc71cefbf" providerId="LiveId" clId="{8CC098CC-985E-4E36-8BFD-FA02E5865BDD}" dt="2022-08-06T13:19:47.573" v="48" actId="26606"/>
          <ac:picMkLst>
            <pc:docMk/>
            <pc:sldMk cId="808671510" sldId="263"/>
            <ac:picMk id="16" creationId="{F50C8D8D-B32F-4194-8321-164EC442750E}"/>
          </ac:picMkLst>
        </pc:picChg>
        <pc:cxnChg chg="add">
          <ac:chgData name="Aishwarya Kakpure" userId="e2647f9cc71cefbf" providerId="LiveId" clId="{8CC098CC-985E-4E36-8BFD-FA02E5865BDD}" dt="2022-08-06T13:19:47.573" v="48" actId="26606"/>
          <ac:cxnSpMkLst>
            <pc:docMk/>
            <pc:sldMk cId="808671510" sldId="263"/>
            <ac:cxnSpMk id="12" creationId="{B3E0B6A3-E197-43D6-82D5-7455DAB1A746}"/>
          </ac:cxnSpMkLst>
        </pc:cxnChg>
        <pc:cxnChg chg="add">
          <ac:chgData name="Aishwarya Kakpure" userId="e2647f9cc71cefbf" providerId="LiveId" clId="{8CC098CC-985E-4E36-8BFD-FA02E5865BDD}" dt="2022-08-06T13:19:47.573" v="48" actId="26606"/>
          <ac:cxnSpMkLst>
            <pc:docMk/>
            <pc:sldMk cId="808671510" sldId="263"/>
            <ac:cxnSpMk id="18" creationId="{5BD24D8B-8573-4260-B700-E860AD6D2A8E}"/>
          </ac:cxnSpMkLst>
        </pc:cxnChg>
      </pc:sldChg>
      <pc:sldChg chg="addSp modSp mod">
        <pc:chgData name="Aishwarya Kakpure" userId="e2647f9cc71cefbf" providerId="LiveId" clId="{8CC098CC-985E-4E36-8BFD-FA02E5865BDD}" dt="2022-08-06T13:19:10.983" v="45" actId="255"/>
        <pc:sldMkLst>
          <pc:docMk/>
          <pc:sldMk cId="410028602" sldId="264"/>
        </pc:sldMkLst>
        <pc:spChg chg="mod">
          <ac:chgData name="Aishwarya Kakpure" userId="e2647f9cc71cefbf" providerId="LiveId" clId="{8CC098CC-985E-4E36-8BFD-FA02E5865BDD}" dt="2022-08-06T13:18:53.487" v="39" actId="26606"/>
          <ac:spMkLst>
            <pc:docMk/>
            <pc:sldMk cId="410028602" sldId="264"/>
            <ac:spMk id="2" creationId="{25DEBC0B-5F45-4518-A24D-BDA3378B1BC4}"/>
          </ac:spMkLst>
        </pc:spChg>
        <pc:spChg chg="mod">
          <ac:chgData name="Aishwarya Kakpure" userId="e2647f9cc71cefbf" providerId="LiveId" clId="{8CC098CC-985E-4E36-8BFD-FA02E5865BDD}" dt="2022-08-06T13:19:10.983" v="45" actId="255"/>
          <ac:spMkLst>
            <pc:docMk/>
            <pc:sldMk cId="410028602" sldId="264"/>
            <ac:spMk id="3" creationId="{9065DD86-6F22-4690-B3E1-2C0C870C22E1}"/>
          </ac:spMkLst>
        </pc:spChg>
        <pc:spChg chg="add">
          <ac:chgData name="Aishwarya Kakpure" userId="e2647f9cc71cefbf" providerId="LiveId" clId="{8CC098CC-985E-4E36-8BFD-FA02E5865BDD}" dt="2022-08-06T13:18:53.487" v="39" actId="26606"/>
          <ac:spMkLst>
            <pc:docMk/>
            <pc:sldMk cId="410028602" sldId="264"/>
            <ac:spMk id="10" creationId="{45C76AC0-BB6B-419E-A327-AFA29750080A}"/>
          </ac:spMkLst>
        </pc:spChg>
        <pc:spChg chg="add">
          <ac:chgData name="Aishwarya Kakpure" userId="e2647f9cc71cefbf" providerId="LiveId" clId="{8CC098CC-985E-4E36-8BFD-FA02E5865BDD}" dt="2022-08-06T13:18:53.487" v="39" actId="26606"/>
          <ac:spMkLst>
            <pc:docMk/>
            <pc:sldMk cId="410028602" sldId="264"/>
            <ac:spMk id="14" creationId="{8B0E4246-09B8-46D7-A0D2-4D264863AD39}"/>
          </ac:spMkLst>
        </pc:spChg>
        <pc:picChg chg="mod">
          <ac:chgData name="Aishwarya Kakpure" userId="e2647f9cc71cefbf" providerId="LiveId" clId="{8CC098CC-985E-4E36-8BFD-FA02E5865BDD}" dt="2022-08-06T13:18:57.806" v="41" actId="1076"/>
          <ac:picMkLst>
            <pc:docMk/>
            <pc:sldMk cId="410028602" sldId="264"/>
            <ac:picMk id="5" creationId="{A3208DA6-89EC-47CA-9CFD-4D854BA8A7C6}"/>
          </ac:picMkLst>
        </pc:picChg>
        <pc:picChg chg="add">
          <ac:chgData name="Aishwarya Kakpure" userId="e2647f9cc71cefbf" providerId="LiveId" clId="{8CC098CC-985E-4E36-8BFD-FA02E5865BDD}" dt="2022-08-06T13:18:53.487" v="39" actId="26606"/>
          <ac:picMkLst>
            <pc:docMk/>
            <pc:sldMk cId="410028602" sldId="264"/>
            <ac:picMk id="16" creationId="{F50C8D8D-B32F-4194-8321-164EC442750E}"/>
          </ac:picMkLst>
        </pc:picChg>
        <pc:cxnChg chg="add">
          <ac:chgData name="Aishwarya Kakpure" userId="e2647f9cc71cefbf" providerId="LiveId" clId="{8CC098CC-985E-4E36-8BFD-FA02E5865BDD}" dt="2022-08-06T13:18:53.487" v="39" actId="26606"/>
          <ac:cxnSpMkLst>
            <pc:docMk/>
            <pc:sldMk cId="410028602" sldId="264"/>
            <ac:cxnSpMk id="12" creationId="{B3E0B6A3-E197-43D6-82D5-7455DAB1A746}"/>
          </ac:cxnSpMkLst>
        </pc:cxnChg>
        <pc:cxnChg chg="add">
          <ac:chgData name="Aishwarya Kakpure" userId="e2647f9cc71cefbf" providerId="LiveId" clId="{8CC098CC-985E-4E36-8BFD-FA02E5865BDD}" dt="2022-08-06T13:18:53.487" v="39" actId="26606"/>
          <ac:cxnSpMkLst>
            <pc:docMk/>
            <pc:sldMk cId="410028602" sldId="264"/>
            <ac:cxnSpMk id="18" creationId="{5BD24D8B-8573-4260-B700-E860AD6D2A8E}"/>
          </ac:cxnSpMkLst>
        </pc:cxnChg>
      </pc:sldChg>
      <pc:sldChg chg="addSp modSp new mod setBg">
        <pc:chgData name="Aishwarya Kakpure" userId="e2647f9cc71cefbf" providerId="LiveId" clId="{8CC098CC-985E-4E36-8BFD-FA02E5865BDD}" dt="2022-08-06T13:18:42.942" v="38" actId="255"/>
        <pc:sldMkLst>
          <pc:docMk/>
          <pc:sldMk cId="665388321" sldId="265"/>
        </pc:sldMkLst>
        <pc:spChg chg="mod">
          <ac:chgData name="Aishwarya Kakpure" userId="e2647f9cc71cefbf" providerId="LiveId" clId="{8CC098CC-985E-4E36-8BFD-FA02E5865BDD}" dt="2022-08-06T13:18:18.102" v="30" actId="26606"/>
          <ac:spMkLst>
            <pc:docMk/>
            <pc:sldMk cId="665388321" sldId="265"/>
            <ac:spMk id="2" creationId="{7490E414-1C91-48A9-8B0B-9A88A090430F}"/>
          </ac:spMkLst>
        </pc:spChg>
        <pc:spChg chg="mod ord">
          <ac:chgData name="Aishwarya Kakpure" userId="e2647f9cc71cefbf" providerId="LiveId" clId="{8CC098CC-985E-4E36-8BFD-FA02E5865BDD}" dt="2022-08-06T13:18:42.942" v="38" actId="255"/>
          <ac:spMkLst>
            <pc:docMk/>
            <pc:sldMk cId="665388321" sldId="265"/>
            <ac:spMk id="3" creationId="{4B6F7981-1F6E-49ED-9E1C-A4ABD39CD65D}"/>
          </ac:spMkLst>
        </pc:spChg>
        <pc:spChg chg="add">
          <ac:chgData name="Aishwarya Kakpure" userId="e2647f9cc71cefbf" providerId="LiveId" clId="{8CC098CC-985E-4E36-8BFD-FA02E5865BDD}" dt="2022-08-06T13:18:18.102" v="30" actId="26606"/>
          <ac:spMkLst>
            <pc:docMk/>
            <pc:sldMk cId="665388321" sldId="265"/>
            <ac:spMk id="10" creationId="{45C76AC0-BB6B-419E-A327-AFA29750080A}"/>
          </ac:spMkLst>
        </pc:spChg>
        <pc:spChg chg="add">
          <ac:chgData name="Aishwarya Kakpure" userId="e2647f9cc71cefbf" providerId="LiveId" clId="{8CC098CC-985E-4E36-8BFD-FA02E5865BDD}" dt="2022-08-06T13:18:18.102" v="30" actId="26606"/>
          <ac:spMkLst>
            <pc:docMk/>
            <pc:sldMk cId="665388321" sldId="265"/>
            <ac:spMk id="14" creationId="{8B0E4246-09B8-46D7-A0D2-4D264863AD39}"/>
          </ac:spMkLst>
        </pc:spChg>
        <pc:picChg chg="add mod">
          <ac:chgData name="Aishwarya Kakpure" userId="e2647f9cc71cefbf" providerId="LiveId" clId="{8CC098CC-985E-4E36-8BFD-FA02E5865BDD}" dt="2022-08-06T13:18:22.163" v="32" actId="1076"/>
          <ac:picMkLst>
            <pc:docMk/>
            <pc:sldMk cId="665388321" sldId="265"/>
            <ac:picMk id="5" creationId="{CF8960AB-8748-4734-ADF6-B37E64B15159}"/>
          </ac:picMkLst>
        </pc:picChg>
        <pc:picChg chg="add">
          <ac:chgData name="Aishwarya Kakpure" userId="e2647f9cc71cefbf" providerId="LiveId" clId="{8CC098CC-985E-4E36-8BFD-FA02E5865BDD}" dt="2022-08-06T13:18:18.102" v="30" actId="26606"/>
          <ac:picMkLst>
            <pc:docMk/>
            <pc:sldMk cId="665388321" sldId="265"/>
            <ac:picMk id="16" creationId="{F50C8D8D-B32F-4194-8321-164EC442750E}"/>
          </ac:picMkLst>
        </pc:picChg>
        <pc:cxnChg chg="add">
          <ac:chgData name="Aishwarya Kakpure" userId="e2647f9cc71cefbf" providerId="LiveId" clId="{8CC098CC-985E-4E36-8BFD-FA02E5865BDD}" dt="2022-08-06T13:18:18.102" v="30" actId="26606"/>
          <ac:cxnSpMkLst>
            <pc:docMk/>
            <pc:sldMk cId="665388321" sldId="265"/>
            <ac:cxnSpMk id="12" creationId="{B3E0B6A3-E197-43D6-82D5-7455DAB1A746}"/>
          </ac:cxnSpMkLst>
        </pc:cxnChg>
        <pc:cxnChg chg="add">
          <ac:chgData name="Aishwarya Kakpure" userId="e2647f9cc71cefbf" providerId="LiveId" clId="{8CC098CC-985E-4E36-8BFD-FA02E5865BDD}" dt="2022-08-06T13:18:18.102" v="30" actId="26606"/>
          <ac:cxnSpMkLst>
            <pc:docMk/>
            <pc:sldMk cId="665388321" sldId="265"/>
            <ac:cxnSpMk id="18" creationId="{5BD24D8B-8573-4260-B700-E860AD6D2A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F9886-E1AB-4F46-B394-197C07A9CAC8}" type="datetimeFigureOut">
              <a:rPr lang="en-US" smtClean="0"/>
              <a:t>8/6/2022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5C53EA-92B9-401E-BEDC-44ADD07AF0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72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F9886-E1AB-4F46-B394-197C07A9CAC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53EA-92B9-401E-BEDC-44ADD07AF0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48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F9886-E1AB-4F46-B394-197C07A9CAC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53EA-92B9-401E-BEDC-44ADD07AF0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9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F9886-E1AB-4F46-B394-197C07A9CAC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53EA-92B9-401E-BEDC-44ADD07AF0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33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F9886-E1AB-4F46-B394-197C07A9CAC8}"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53EA-92B9-401E-BEDC-44ADD07AF0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24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F9886-E1AB-4F46-B394-197C07A9CAC8}"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53EA-92B9-401E-BEDC-44ADD07AF0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09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F9886-E1AB-4F46-B394-197C07A9CAC8}"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C53EA-92B9-401E-BEDC-44ADD07AF0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2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F9886-E1AB-4F46-B394-197C07A9CAC8}"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C53EA-92B9-401E-BEDC-44ADD07AF0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53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F9886-E1AB-4F46-B394-197C07A9CAC8}"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C53EA-92B9-401E-BEDC-44ADD07AF082}" type="slidenum">
              <a:rPr lang="en-US" smtClean="0"/>
              <a:t>‹#›</a:t>
            </a:fld>
            <a:endParaRPr lang="en-US"/>
          </a:p>
        </p:txBody>
      </p:sp>
    </p:spTree>
    <p:extLst>
      <p:ext uri="{BB962C8B-B14F-4D97-AF65-F5344CB8AC3E}">
        <p14:creationId xmlns:p14="http://schemas.microsoft.com/office/powerpoint/2010/main" val="300757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F9886-E1AB-4F46-B394-197C07A9CAC8}"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53EA-92B9-401E-BEDC-44ADD07AF0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89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41F9886-E1AB-4F46-B394-197C07A9CAC8}" type="datetimeFigureOut">
              <a:rPr lang="en-US" smtClean="0"/>
              <a:t>8/6/2022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5C53EA-92B9-401E-BEDC-44ADD07AF0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52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41F9886-E1AB-4F46-B394-197C07A9CAC8}" type="datetimeFigureOut">
              <a:rPr lang="en-US" smtClean="0"/>
              <a:t>8/6/2022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5C53EA-92B9-401E-BEDC-44ADD07AF0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989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F4233E5-EC80-47B2-9987-CAF9DF437CA5}"/>
              </a:ext>
            </a:extLst>
          </p:cNvPr>
          <p:cNvSpPr>
            <a:spLocks noGrp="1"/>
          </p:cNvSpPr>
          <p:nvPr>
            <p:ph type="ctrTitle"/>
          </p:nvPr>
        </p:nvSpPr>
        <p:spPr>
          <a:xfrm>
            <a:off x="5610226" y="707476"/>
            <a:ext cx="5103344" cy="668534"/>
          </a:xfrm>
        </p:spPr>
        <p:txBody>
          <a:bodyPr vert="horz" lIns="91440" tIns="45720" rIns="91440" bIns="45720" rtlCol="0" anchor="t">
            <a:normAutofit fontScale="90000"/>
          </a:bodyPr>
          <a:lstStyle/>
          <a:p>
            <a:r>
              <a:rPr lang="en-US" sz="2800" u="sng" dirty="0">
                <a:latin typeface="Arial Black" panose="020B0A04020102020204" pitchFamily="34" charset="0"/>
              </a:rPr>
              <a:t>Back End Technologies</a:t>
            </a:r>
          </a:p>
        </p:txBody>
      </p:sp>
      <p:cxnSp>
        <p:nvCxnSpPr>
          <p:cNvPr id="22" name="Straight Connector 21">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Picture 4" descr="Logo&#10;&#10;Description automatically generated">
            <a:extLst>
              <a:ext uri="{FF2B5EF4-FFF2-40B4-BE49-F238E27FC236}">
                <a16:creationId xmlns:a16="http://schemas.microsoft.com/office/drawing/2014/main" id="{D028B6F5-95B7-4ECA-82EB-515370C11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75" y="1949233"/>
            <a:ext cx="3157577" cy="2655082"/>
          </a:xfrm>
          <a:prstGeom prst="rect">
            <a:avLst/>
          </a:prstGeom>
        </p:spPr>
      </p:pic>
      <p:sp>
        <p:nvSpPr>
          <p:cNvPr id="3" name="Subtitle 2">
            <a:extLst>
              <a:ext uri="{FF2B5EF4-FFF2-40B4-BE49-F238E27FC236}">
                <a16:creationId xmlns:a16="http://schemas.microsoft.com/office/drawing/2014/main" id="{5CB29D64-8D87-4D16-8094-CEB816B50544}"/>
              </a:ext>
            </a:extLst>
          </p:cNvPr>
          <p:cNvSpPr>
            <a:spLocks noGrp="1"/>
          </p:cNvSpPr>
          <p:nvPr>
            <p:ph type="subTitle" idx="1"/>
          </p:nvPr>
        </p:nvSpPr>
        <p:spPr>
          <a:xfrm>
            <a:off x="4031125" y="1376010"/>
            <a:ext cx="7751299" cy="5481988"/>
          </a:xfrm>
        </p:spPr>
        <p:txBody>
          <a:bodyPr vert="horz" lIns="91440" tIns="45720" rIns="91440" bIns="45720" rtlCol="0" anchor="t">
            <a:normAutofit/>
          </a:bodyPr>
          <a:lstStyle/>
          <a:p>
            <a:pPr algn="ctr">
              <a:lnSpc>
                <a:spcPct val="110000"/>
              </a:lnSpc>
            </a:pPr>
            <a:r>
              <a:rPr lang="en-US" b="1" u="sng" dirty="0">
                <a:latin typeface="Arial Black" panose="020B0A04020102020204" pitchFamily="34" charset="0"/>
              </a:rPr>
              <a:t>1</a:t>
            </a:r>
            <a:r>
              <a:rPr lang="en-US" b="1" i="0" u="sng" dirty="0">
                <a:latin typeface="Arial Black" panose="020B0A04020102020204" pitchFamily="34" charset="0"/>
              </a:rPr>
              <a:t>. Python</a:t>
            </a:r>
          </a:p>
          <a:p>
            <a:pPr>
              <a:lnSpc>
                <a:spcPct val="110000"/>
              </a:lnSpc>
            </a:pPr>
            <a:r>
              <a:rPr lang="en-US" sz="1600" dirty="0">
                <a:latin typeface="Arial Black" panose="020B0A04020102020204" pitchFamily="34" charset="0"/>
              </a:rPr>
              <a:t>Python</a:t>
            </a:r>
            <a:r>
              <a:rPr lang="en-US" sz="1600" b="0" i="0" dirty="0">
                <a:latin typeface="Arial Black" panose="020B0A04020102020204" pitchFamily="34" charset="0"/>
              </a:rPr>
              <a:t> is a leading all-purpose programming language created by a Dutch programmer Guido van Rossum in 1991. With core competency of concise and readable codes, Python supports backend programmers to write rational and explicit scripts. </a:t>
            </a:r>
          </a:p>
          <a:p>
            <a:pPr>
              <a:lnSpc>
                <a:spcPct val="110000"/>
              </a:lnSpc>
            </a:pPr>
            <a:r>
              <a:rPr lang="en-US" sz="1600" b="0" i="0" dirty="0">
                <a:latin typeface="Arial Black" panose="020B0A04020102020204" pitchFamily="34" charset="0"/>
              </a:rPr>
              <a:t>According to the 2020 Developer Survey of Stack Overflow, it is the most wanted back-end technology that developers want to learn. It maintains the third position among the most loved programming technologies as well</a:t>
            </a:r>
            <a:r>
              <a:rPr lang="en-US" sz="1600" b="0" i="0" dirty="0"/>
              <a:t>.</a:t>
            </a:r>
          </a:p>
          <a:p>
            <a:pPr indent="-228600">
              <a:lnSpc>
                <a:spcPct val="11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86666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67E517F-25BD-4345-9149-E5B5409824E9}"/>
              </a:ext>
            </a:extLst>
          </p:cNvPr>
          <p:cNvSpPr>
            <a:spLocks noGrp="1"/>
          </p:cNvSpPr>
          <p:nvPr>
            <p:ph type="title"/>
          </p:nvPr>
        </p:nvSpPr>
        <p:spPr>
          <a:xfrm>
            <a:off x="7555992" y="707475"/>
            <a:ext cx="3157577" cy="1312001"/>
          </a:xfrm>
        </p:spPr>
        <p:txBody>
          <a:bodyPr anchor="t">
            <a:normAutofit/>
          </a:bodyPr>
          <a:lstStyle/>
          <a:p>
            <a:r>
              <a:rPr lang="en-US" sz="2800" u="sng">
                <a:latin typeface="Arial Black" panose="020B0A04020102020204" pitchFamily="34" charset="0"/>
              </a:rPr>
              <a:t>2.</a:t>
            </a:r>
            <a:r>
              <a:rPr lang="en-US" sz="2800" b="1" i="0" u="sng">
                <a:effectLst/>
                <a:latin typeface="Arial Black" panose="020B0A04020102020204" pitchFamily="34" charset="0"/>
              </a:rPr>
              <a:t> Ruby</a:t>
            </a:r>
            <a:br>
              <a:rPr lang="en-US" sz="2800" b="1" i="0">
                <a:effectLst/>
                <a:latin typeface="Arial" panose="020B0604020202020204" pitchFamily="34" charset="0"/>
              </a:rPr>
            </a:br>
            <a:endParaRPr lang="en-US" sz="2800"/>
          </a:p>
        </p:txBody>
      </p:sp>
      <p:cxnSp>
        <p:nvCxnSpPr>
          <p:cNvPr id="16" name="Straight Connector 1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Picture 6" descr="Shape&#10;&#10;Description automatically generated">
            <a:extLst>
              <a:ext uri="{FF2B5EF4-FFF2-40B4-BE49-F238E27FC236}">
                <a16:creationId xmlns:a16="http://schemas.microsoft.com/office/drawing/2014/main" id="{8112DDE1-CD55-498E-8282-E7A3C4BE9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23" y="2019475"/>
            <a:ext cx="3664252" cy="3533595"/>
          </a:xfrm>
          <a:prstGeom prst="rect">
            <a:avLst/>
          </a:prstGeom>
        </p:spPr>
      </p:pic>
      <p:sp>
        <p:nvSpPr>
          <p:cNvPr id="3" name="Content Placeholder 2">
            <a:extLst>
              <a:ext uri="{FF2B5EF4-FFF2-40B4-BE49-F238E27FC236}">
                <a16:creationId xmlns:a16="http://schemas.microsoft.com/office/drawing/2014/main" id="{0B09F50B-E1F0-4C89-A4A2-ED5439FCEA57}"/>
              </a:ext>
            </a:extLst>
          </p:cNvPr>
          <p:cNvSpPr>
            <a:spLocks noGrp="1"/>
          </p:cNvSpPr>
          <p:nvPr>
            <p:ph idx="1"/>
          </p:nvPr>
        </p:nvSpPr>
        <p:spPr>
          <a:xfrm>
            <a:off x="5591174" y="2273609"/>
            <a:ext cx="6124575" cy="3940925"/>
          </a:xfrm>
        </p:spPr>
        <p:txBody>
          <a:bodyPr>
            <a:normAutofit/>
          </a:bodyPr>
          <a:lstStyle/>
          <a:p>
            <a:pPr marL="0" indent="0">
              <a:lnSpc>
                <a:spcPct val="110000"/>
              </a:lnSpc>
              <a:buNone/>
            </a:pPr>
            <a:r>
              <a:rPr lang="en-US" sz="1600" dirty="0">
                <a:latin typeface="Arial Black" panose="020B0A04020102020204" pitchFamily="34" charset="0"/>
              </a:rPr>
              <a:t>Ruby</a:t>
            </a:r>
            <a:r>
              <a:rPr lang="en-US" sz="1600" b="0" i="0" dirty="0">
                <a:effectLst/>
                <a:latin typeface="Arial Black" panose="020B0A04020102020204" pitchFamily="34" charset="0"/>
              </a:rPr>
              <a:t> is another open-source backend technology that was designed by Japanese computer scientist Yukihiro Matsumoto in the 1990s. This scripting language has similarities with Python, Java, and Perl.</a:t>
            </a:r>
          </a:p>
          <a:p>
            <a:pPr marL="0" indent="0">
              <a:lnSpc>
                <a:spcPct val="110000"/>
              </a:lnSpc>
              <a:buNone/>
            </a:pPr>
            <a:r>
              <a:rPr lang="en-US" sz="1600" b="0" i="0" dirty="0">
                <a:effectLst/>
                <a:latin typeface="Arial Black" panose="020B0A04020102020204" pitchFamily="34" charset="0"/>
              </a:rPr>
              <a:t>Ruby is usually used for the development of web applications and is considered the favorite for prototyping. </a:t>
            </a:r>
          </a:p>
          <a:p>
            <a:pPr marL="0" indent="0">
              <a:lnSpc>
                <a:spcPct val="110000"/>
              </a:lnSpc>
              <a:buNone/>
            </a:pPr>
            <a:r>
              <a:rPr lang="en-US" sz="1600" b="0" i="0" dirty="0">
                <a:effectLst/>
                <a:latin typeface="Arial Black" panose="020B0A04020102020204" pitchFamily="34" charset="0"/>
              </a:rPr>
              <a:t>Tech businesses like Esty, Airbnb, and Shopify are using Ruby as backend scripting technology due to its object-oriented, scalability, and flexible programming features</a:t>
            </a:r>
            <a:r>
              <a:rPr lang="en-US" sz="1600" b="0" i="0" dirty="0">
                <a:effectLst/>
                <a:latin typeface="Arial" panose="020B0604020202020204" pitchFamily="34" charset="0"/>
              </a:rPr>
              <a:t>.</a:t>
            </a:r>
          </a:p>
          <a:p>
            <a:pPr>
              <a:lnSpc>
                <a:spcPct val="110000"/>
              </a:lnSpc>
            </a:pPr>
            <a:endParaRPr lang="en-US" sz="1100" dirty="0"/>
          </a:p>
        </p:txBody>
      </p:sp>
    </p:spTree>
    <p:extLst>
      <p:ext uri="{BB962C8B-B14F-4D97-AF65-F5344CB8AC3E}">
        <p14:creationId xmlns:p14="http://schemas.microsoft.com/office/powerpoint/2010/main" val="213239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6A42-53CA-434A-B1C6-EE47929BD261}"/>
              </a:ext>
            </a:extLst>
          </p:cNvPr>
          <p:cNvSpPr>
            <a:spLocks noGrp="1"/>
          </p:cNvSpPr>
          <p:nvPr>
            <p:ph type="title"/>
          </p:nvPr>
        </p:nvSpPr>
        <p:spPr>
          <a:xfrm>
            <a:off x="5291092" y="275209"/>
            <a:ext cx="4731798" cy="798989"/>
          </a:xfrm>
        </p:spPr>
        <p:txBody>
          <a:bodyPr>
            <a:normAutofit fontScale="90000"/>
          </a:bodyPr>
          <a:lstStyle/>
          <a:p>
            <a:pPr algn="ctr"/>
            <a:r>
              <a:rPr lang="en-US" u="sng" dirty="0"/>
              <a:t>3.</a:t>
            </a:r>
            <a:r>
              <a:rPr lang="en-US" b="1" i="0" u="sng" dirty="0">
                <a:effectLst/>
                <a:latin typeface="Arial" panose="020B0604020202020204" pitchFamily="34" charset="0"/>
              </a:rPr>
              <a:t> PHP</a:t>
            </a:r>
            <a:br>
              <a:rPr lang="en-US" b="1" i="0" dirty="0">
                <a:effectLst/>
                <a:latin typeface="Arial" panose="020B0604020202020204" pitchFamily="34" charset="0"/>
              </a:rPr>
            </a:br>
            <a:endParaRPr lang="en-US" dirty="0"/>
          </a:p>
        </p:txBody>
      </p:sp>
      <p:pic>
        <p:nvPicPr>
          <p:cNvPr id="5" name="Picture 4" descr="Logo&#10;&#10;Description automatically generated">
            <a:extLst>
              <a:ext uri="{FF2B5EF4-FFF2-40B4-BE49-F238E27FC236}">
                <a16:creationId xmlns:a16="http://schemas.microsoft.com/office/drawing/2014/main" id="{C2552B2D-022F-4615-8060-88671200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71" y="1798597"/>
            <a:ext cx="2926098" cy="2926098"/>
          </a:xfrm>
          <a:prstGeom prst="rect">
            <a:avLst/>
          </a:prstGeom>
        </p:spPr>
      </p:pic>
      <p:sp>
        <p:nvSpPr>
          <p:cNvPr id="3" name="Content Placeholder 2">
            <a:extLst>
              <a:ext uri="{FF2B5EF4-FFF2-40B4-BE49-F238E27FC236}">
                <a16:creationId xmlns:a16="http://schemas.microsoft.com/office/drawing/2014/main" id="{8372EB1E-74EC-4F64-8D46-B550714A724A}"/>
              </a:ext>
            </a:extLst>
          </p:cNvPr>
          <p:cNvSpPr>
            <a:spLocks noGrp="1"/>
          </p:cNvSpPr>
          <p:nvPr>
            <p:ph idx="1"/>
          </p:nvPr>
        </p:nvSpPr>
        <p:spPr>
          <a:xfrm>
            <a:off x="4859070" y="1154098"/>
            <a:ext cx="7143540" cy="4927106"/>
          </a:xfrm>
        </p:spPr>
        <p:txBody>
          <a:bodyPr>
            <a:normAutofit/>
          </a:bodyPr>
          <a:lstStyle/>
          <a:p>
            <a:pPr marL="0" indent="0">
              <a:lnSpc>
                <a:spcPct val="110000"/>
              </a:lnSpc>
              <a:buNone/>
            </a:pPr>
            <a:r>
              <a:rPr lang="en-US" sz="1400" b="1" dirty="0">
                <a:latin typeface="Arial Black" panose="020B0A04020102020204" pitchFamily="34" charset="0"/>
              </a:rPr>
              <a:t>PHP</a:t>
            </a:r>
            <a:r>
              <a:rPr lang="en-US" sz="1400" dirty="0">
                <a:latin typeface="Arial Black" panose="020B0A04020102020204" pitchFamily="34" charset="0"/>
              </a:rPr>
              <a:t> </a:t>
            </a:r>
            <a:r>
              <a:rPr lang="en-US" sz="1400" b="0" i="0" dirty="0">
                <a:effectLst/>
                <a:latin typeface="Arial Black" panose="020B0A04020102020204" pitchFamily="34" charset="0"/>
              </a:rPr>
              <a:t>is a leading server-side scripting technology that was introduced by Rasmus </a:t>
            </a:r>
            <a:r>
              <a:rPr lang="en-US" sz="1400" b="0" i="0" dirty="0" err="1">
                <a:effectLst/>
                <a:latin typeface="Arial Black" panose="020B0A04020102020204" pitchFamily="34" charset="0"/>
              </a:rPr>
              <a:t>Lerdorf</a:t>
            </a:r>
            <a:r>
              <a:rPr lang="en-US" sz="1400" b="0" i="0" dirty="0">
                <a:effectLst/>
                <a:latin typeface="Arial Black" panose="020B0A04020102020204" pitchFamily="34" charset="0"/>
              </a:rPr>
              <a:t> in 1994. This open-source backend technology is commonly used for websites. Around 79.1% of websites on the internet use PHP as server-side technology, according to a recent survey of W3Techs. </a:t>
            </a:r>
          </a:p>
          <a:p>
            <a:pPr marL="0" indent="0">
              <a:lnSpc>
                <a:spcPct val="110000"/>
              </a:lnSpc>
              <a:buNone/>
            </a:pPr>
            <a:r>
              <a:rPr lang="en-US" sz="1400" b="0" i="0" dirty="0">
                <a:effectLst/>
                <a:latin typeface="Arial Black" panose="020B0A04020102020204" pitchFamily="34" charset="0"/>
              </a:rPr>
              <a:t>This general-purpose scripting language is easy to use and emend information in the databases. The availability of several modern frameworks, massive community, robust codebase, and easy deployment also adds tremendous value to this technology.</a:t>
            </a:r>
          </a:p>
          <a:p>
            <a:pPr marL="0" indent="0">
              <a:lnSpc>
                <a:spcPct val="110000"/>
              </a:lnSpc>
              <a:buNone/>
            </a:pPr>
            <a:r>
              <a:rPr lang="en-US" sz="1400" b="0" i="0" dirty="0">
                <a:effectLst/>
                <a:latin typeface="Arial Black" panose="020B0A04020102020204" pitchFamily="34" charset="0"/>
              </a:rPr>
              <a:t>PHP developers argue it is better to use PHP with MySQL and Linux Apache for a smooth development process</a:t>
            </a:r>
            <a:r>
              <a:rPr lang="en-US" sz="1400" b="0" i="0" dirty="0">
                <a:effectLst/>
                <a:latin typeface="Arial" panose="020B0604020202020204" pitchFamily="34" charset="0"/>
              </a:rPr>
              <a:t>.</a:t>
            </a:r>
          </a:p>
          <a:p>
            <a:pPr>
              <a:lnSpc>
                <a:spcPct val="110000"/>
              </a:lnSpc>
            </a:pPr>
            <a:endParaRPr lang="en-US" sz="1400" dirty="0"/>
          </a:p>
        </p:txBody>
      </p:sp>
    </p:spTree>
    <p:extLst>
      <p:ext uri="{BB962C8B-B14F-4D97-AF65-F5344CB8AC3E}">
        <p14:creationId xmlns:p14="http://schemas.microsoft.com/office/powerpoint/2010/main" val="2354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334DB29-8742-4291-A15B-9C9367F57136}"/>
              </a:ext>
            </a:extLst>
          </p:cNvPr>
          <p:cNvSpPr>
            <a:spLocks noGrp="1"/>
          </p:cNvSpPr>
          <p:nvPr>
            <p:ph type="title"/>
          </p:nvPr>
        </p:nvSpPr>
        <p:spPr>
          <a:xfrm>
            <a:off x="6858000" y="707475"/>
            <a:ext cx="3855569" cy="759375"/>
          </a:xfrm>
        </p:spPr>
        <p:txBody>
          <a:bodyPr anchor="t">
            <a:normAutofit fontScale="90000"/>
          </a:bodyPr>
          <a:lstStyle/>
          <a:p>
            <a:pPr algn="ctr"/>
            <a:r>
              <a:rPr lang="en-US" sz="2800" u="sng" dirty="0">
                <a:latin typeface="Arial Black" panose="020B0A04020102020204" pitchFamily="34" charset="0"/>
              </a:rPr>
              <a:t>4.</a:t>
            </a:r>
            <a:r>
              <a:rPr lang="en-US" sz="2800" b="1" i="0" u="sng" dirty="0">
                <a:effectLst/>
                <a:latin typeface="Arial Black" panose="020B0A04020102020204" pitchFamily="34" charset="0"/>
              </a:rPr>
              <a:t> Java</a:t>
            </a:r>
            <a:br>
              <a:rPr lang="en-US" sz="2800" b="1" i="0" dirty="0">
                <a:effectLst/>
                <a:latin typeface="Arial" panose="020B0604020202020204" pitchFamily="34" charset="0"/>
              </a:rPr>
            </a:br>
            <a:endParaRPr lang="en-US" sz="2800" dirty="0"/>
          </a:p>
        </p:txBody>
      </p:sp>
      <p:cxnSp>
        <p:nvCxnSpPr>
          <p:cNvPr id="14" name="Straight Connector 1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Picture 4" descr="Logo, company name&#10;&#10;Description automatically generated">
            <a:extLst>
              <a:ext uri="{FF2B5EF4-FFF2-40B4-BE49-F238E27FC236}">
                <a16:creationId xmlns:a16="http://schemas.microsoft.com/office/drawing/2014/main" id="{095A8F8F-1230-465C-A542-60B08A334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3" y="1702108"/>
            <a:ext cx="4289882" cy="3614225"/>
          </a:xfrm>
          <a:prstGeom prst="rect">
            <a:avLst/>
          </a:prstGeom>
        </p:spPr>
      </p:pic>
      <p:sp>
        <p:nvSpPr>
          <p:cNvPr id="3" name="Content Placeholder 2">
            <a:extLst>
              <a:ext uri="{FF2B5EF4-FFF2-40B4-BE49-F238E27FC236}">
                <a16:creationId xmlns:a16="http://schemas.microsoft.com/office/drawing/2014/main" id="{BFF751C8-E29A-4E52-B445-92093E3B7187}"/>
              </a:ext>
            </a:extLst>
          </p:cNvPr>
          <p:cNvSpPr>
            <a:spLocks noGrp="1"/>
          </p:cNvSpPr>
          <p:nvPr>
            <p:ph idx="1"/>
          </p:nvPr>
        </p:nvSpPr>
        <p:spPr>
          <a:xfrm>
            <a:off x="5810250" y="1609726"/>
            <a:ext cx="5905500" cy="4604808"/>
          </a:xfrm>
        </p:spPr>
        <p:txBody>
          <a:bodyPr>
            <a:normAutofit/>
          </a:bodyPr>
          <a:lstStyle/>
          <a:p>
            <a:pPr marL="0" indent="0">
              <a:lnSpc>
                <a:spcPct val="110000"/>
              </a:lnSpc>
              <a:buNone/>
            </a:pPr>
            <a:r>
              <a:rPr lang="en-US" sz="1600" b="1" dirty="0">
                <a:latin typeface="Arial Black" panose="020B0A04020102020204" pitchFamily="34" charset="0"/>
              </a:rPr>
              <a:t>Java </a:t>
            </a:r>
            <a:r>
              <a:rPr lang="en-US" sz="1600" b="0" i="0" dirty="0">
                <a:effectLst/>
                <a:latin typeface="Arial Black" panose="020B0A04020102020204" pitchFamily="34" charset="0"/>
              </a:rPr>
              <a:t>is one of the most powerful backend technologies, which has the second rank, according to TIOBE Index. James Gosling originally developed this programming technology in 1991, but it was published in 1995 by Sun Microsystems. </a:t>
            </a:r>
          </a:p>
          <a:p>
            <a:pPr marL="0" indent="0">
              <a:lnSpc>
                <a:spcPct val="110000"/>
              </a:lnSpc>
              <a:buNone/>
            </a:pPr>
            <a:r>
              <a:rPr lang="en-US" sz="1600" b="0" i="0" dirty="0">
                <a:effectLst/>
                <a:latin typeface="Arial Black" panose="020B0A04020102020204" pitchFamily="34" charset="0"/>
              </a:rPr>
              <a:t>Developers prefer to make feature-rich and adaptable web applications with Java for years. Howbeit, you can use Java for mobile devices, severe, and microcontroller software development as well.</a:t>
            </a:r>
          </a:p>
          <a:p>
            <a:pPr>
              <a:lnSpc>
                <a:spcPct val="110000"/>
              </a:lnSpc>
            </a:pPr>
            <a:endParaRPr lang="en-US" sz="1300" dirty="0"/>
          </a:p>
        </p:txBody>
      </p:sp>
    </p:spTree>
    <p:extLst>
      <p:ext uri="{BB962C8B-B14F-4D97-AF65-F5344CB8AC3E}">
        <p14:creationId xmlns:p14="http://schemas.microsoft.com/office/powerpoint/2010/main" val="250205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FA8E519-3511-4636-987C-17767CC80872}"/>
              </a:ext>
            </a:extLst>
          </p:cNvPr>
          <p:cNvSpPr>
            <a:spLocks noGrp="1"/>
          </p:cNvSpPr>
          <p:nvPr>
            <p:ph type="title"/>
          </p:nvPr>
        </p:nvSpPr>
        <p:spPr>
          <a:xfrm>
            <a:off x="7555992" y="707475"/>
            <a:ext cx="3157577" cy="702225"/>
          </a:xfrm>
        </p:spPr>
        <p:txBody>
          <a:bodyPr anchor="t">
            <a:normAutofit fontScale="90000"/>
          </a:bodyPr>
          <a:lstStyle/>
          <a:p>
            <a:pPr algn="ctr"/>
            <a:r>
              <a:rPr lang="en-US" sz="2800" u="sng" dirty="0">
                <a:latin typeface="Arial Black" panose="020B0A04020102020204" pitchFamily="34" charset="0"/>
              </a:rPr>
              <a:t>5.</a:t>
            </a:r>
            <a:r>
              <a:rPr lang="en-US" sz="2800" b="1" i="0" u="sng" dirty="0">
                <a:effectLst/>
                <a:latin typeface="Arial Black" panose="020B0A04020102020204" pitchFamily="34" charset="0"/>
              </a:rPr>
              <a:t> C# .NET</a:t>
            </a:r>
            <a:br>
              <a:rPr lang="en-US" sz="2800" b="1" i="0" dirty="0">
                <a:effectLst/>
                <a:latin typeface="Arial" panose="020B0604020202020204" pitchFamily="34" charset="0"/>
              </a:rPr>
            </a:br>
            <a:endParaRPr lang="en-US" sz="2800" dirty="0"/>
          </a:p>
        </p:txBody>
      </p:sp>
      <p:cxnSp>
        <p:nvCxnSpPr>
          <p:cNvPr id="14" name="Straight Connector 1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Picture 4" descr="Icon&#10;&#10;Description automatically generated">
            <a:extLst>
              <a:ext uri="{FF2B5EF4-FFF2-40B4-BE49-F238E27FC236}">
                <a16:creationId xmlns:a16="http://schemas.microsoft.com/office/drawing/2014/main" id="{A45E71E9-C0F0-4272-BFC0-C7130AB2D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8" y="2400303"/>
            <a:ext cx="3530157" cy="3114672"/>
          </a:xfrm>
          <a:prstGeom prst="rect">
            <a:avLst/>
          </a:prstGeom>
        </p:spPr>
      </p:pic>
      <p:sp>
        <p:nvSpPr>
          <p:cNvPr id="3" name="Content Placeholder 2">
            <a:extLst>
              <a:ext uri="{FF2B5EF4-FFF2-40B4-BE49-F238E27FC236}">
                <a16:creationId xmlns:a16="http://schemas.microsoft.com/office/drawing/2014/main" id="{9BDEF0BC-4059-4A27-B818-1367BD64D929}"/>
              </a:ext>
            </a:extLst>
          </p:cNvPr>
          <p:cNvSpPr>
            <a:spLocks noGrp="1"/>
          </p:cNvSpPr>
          <p:nvPr>
            <p:ph idx="1"/>
          </p:nvPr>
        </p:nvSpPr>
        <p:spPr>
          <a:xfrm>
            <a:off x="5486399" y="1676400"/>
            <a:ext cx="6486525" cy="5181600"/>
          </a:xfrm>
        </p:spPr>
        <p:txBody>
          <a:bodyPr>
            <a:normAutofit/>
          </a:bodyPr>
          <a:lstStyle/>
          <a:p>
            <a:pPr marL="0" indent="0">
              <a:lnSpc>
                <a:spcPct val="110000"/>
              </a:lnSpc>
              <a:buNone/>
            </a:pPr>
            <a:r>
              <a:rPr lang="en-US" sz="1800" b="1" dirty="0">
                <a:latin typeface="Arial Black" panose="020B0A04020102020204" pitchFamily="34" charset="0"/>
              </a:rPr>
              <a:t>C# </a:t>
            </a:r>
            <a:r>
              <a:rPr lang="en-US" sz="1800" b="0" i="0" dirty="0">
                <a:effectLst/>
                <a:latin typeface="Arial Black" panose="020B0A04020102020204" pitchFamily="34" charset="0"/>
              </a:rPr>
              <a:t>known as C-sharp is one of the most famous backend programming languages preferred for automation in the Windows environment. C# is also used for web development in the ASP.net framework. It is one of the oldest programming languages and an extension to C++. </a:t>
            </a:r>
          </a:p>
          <a:p>
            <a:pPr marL="0" indent="0">
              <a:lnSpc>
                <a:spcPct val="110000"/>
              </a:lnSpc>
              <a:buNone/>
            </a:pPr>
            <a:r>
              <a:rPr lang="en-US" sz="1800" b="0" i="0" dirty="0">
                <a:effectLst/>
                <a:latin typeface="Arial Black" panose="020B0A04020102020204" pitchFamily="34" charset="0"/>
              </a:rPr>
              <a:t>This backend technology is most commonly used for desktop applications and embedded systems in this era. The execution speed of C# is faster than most of the other programming languages, i.e., Python.</a:t>
            </a:r>
          </a:p>
          <a:p>
            <a:pPr marL="0" indent="0">
              <a:lnSpc>
                <a:spcPct val="110000"/>
              </a:lnSpc>
              <a:buNone/>
            </a:pPr>
            <a:r>
              <a:rPr lang="en-US" sz="1800" b="0" i="0" dirty="0">
                <a:effectLst/>
                <a:latin typeface="Arial Black" panose="020B0A04020102020204" pitchFamily="34" charset="0"/>
              </a:rPr>
              <a:t>In the modern world, C# is most widely used in game development using Unity like platforms. Backend engineers also use this backend technology to develop console applications.</a:t>
            </a:r>
          </a:p>
          <a:p>
            <a:pPr>
              <a:lnSpc>
                <a:spcPct val="110000"/>
              </a:lnSpc>
            </a:pPr>
            <a:endParaRPr lang="en-US" sz="1000" dirty="0"/>
          </a:p>
        </p:txBody>
      </p:sp>
    </p:spTree>
    <p:extLst>
      <p:ext uri="{BB962C8B-B14F-4D97-AF65-F5344CB8AC3E}">
        <p14:creationId xmlns:p14="http://schemas.microsoft.com/office/powerpoint/2010/main" val="400475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4C8AF34-62BE-4AE5-8DA0-CAB7B5EC9A50}"/>
              </a:ext>
            </a:extLst>
          </p:cNvPr>
          <p:cNvSpPr>
            <a:spLocks noGrp="1"/>
          </p:cNvSpPr>
          <p:nvPr>
            <p:ph type="title"/>
          </p:nvPr>
        </p:nvSpPr>
        <p:spPr>
          <a:xfrm>
            <a:off x="6781800" y="707476"/>
            <a:ext cx="3931769" cy="749850"/>
          </a:xfrm>
        </p:spPr>
        <p:txBody>
          <a:bodyPr anchor="t">
            <a:normAutofit fontScale="90000"/>
          </a:bodyPr>
          <a:lstStyle/>
          <a:p>
            <a:pPr algn="ctr"/>
            <a:r>
              <a:rPr lang="en-US" sz="2800" u="sng" dirty="0">
                <a:latin typeface="Arial Black" panose="020B0A04020102020204" pitchFamily="34" charset="0"/>
              </a:rPr>
              <a:t>6.</a:t>
            </a:r>
            <a:r>
              <a:rPr lang="en-US" sz="2800" b="1" i="0" u="sng" dirty="0">
                <a:effectLst/>
                <a:latin typeface="Arial Black" panose="020B0A04020102020204" pitchFamily="34" charset="0"/>
              </a:rPr>
              <a:t> Perl</a:t>
            </a:r>
            <a:br>
              <a:rPr lang="en-US" sz="2800" b="1" i="0" dirty="0">
                <a:effectLst/>
                <a:latin typeface="Arial" panose="020B0604020202020204" pitchFamily="34" charset="0"/>
              </a:rPr>
            </a:br>
            <a:endParaRPr lang="en-US" sz="2800" dirty="0"/>
          </a:p>
        </p:txBody>
      </p:sp>
      <p:cxnSp>
        <p:nvCxnSpPr>
          <p:cNvPr id="14" name="Straight Connector 1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Picture 4" descr="A picture containing mammal&#10;&#10;Description automatically generated">
            <a:extLst>
              <a:ext uri="{FF2B5EF4-FFF2-40B4-BE49-F238E27FC236}">
                <a16:creationId xmlns:a16="http://schemas.microsoft.com/office/drawing/2014/main" id="{C12BCB9E-FE64-41DF-9E18-F48F97269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48" y="2457449"/>
            <a:ext cx="3321352" cy="2609851"/>
          </a:xfrm>
          <a:prstGeom prst="rect">
            <a:avLst/>
          </a:prstGeom>
        </p:spPr>
      </p:pic>
      <p:sp>
        <p:nvSpPr>
          <p:cNvPr id="3" name="Content Placeholder 2">
            <a:extLst>
              <a:ext uri="{FF2B5EF4-FFF2-40B4-BE49-F238E27FC236}">
                <a16:creationId xmlns:a16="http://schemas.microsoft.com/office/drawing/2014/main" id="{FCC412C0-CCB1-469C-9D29-1C0FA655EE0E}"/>
              </a:ext>
            </a:extLst>
          </p:cNvPr>
          <p:cNvSpPr>
            <a:spLocks noGrp="1"/>
          </p:cNvSpPr>
          <p:nvPr>
            <p:ph idx="1"/>
          </p:nvPr>
        </p:nvSpPr>
        <p:spPr>
          <a:xfrm>
            <a:off x="4981737" y="1828800"/>
            <a:ext cx="6686388" cy="4385733"/>
          </a:xfrm>
        </p:spPr>
        <p:txBody>
          <a:bodyPr>
            <a:normAutofit/>
          </a:bodyPr>
          <a:lstStyle/>
          <a:p>
            <a:pPr marL="0" indent="0">
              <a:lnSpc>
                <a:spcPct val="110000"/>
              </a:lnSpc>
              <a:buNone/>
            </a:pPr>
            <a:r>
              <a:rPr lang="en-US" sz="1600" b="1" dirty="0">
                <a:latin typeface="Arial Black" panose="020B0A04020102020204" pitchFamily="34" charset="0"/>
              </a:rPr>
              <a:t>Perl</a:t>
            </a:r>
            <a:r>
              <a:rPr lang="en-US" sz="1600" dirty="0">
                <a:latin typeface="Arial Black" panose="020B0A04020102020204" pitchFamily="34" charset="0"/>
              </a:rPr>
              <a:t> </a:t>
            </a:r>
            <a:r>
              <a:rPr lang="en-US" sz="1600" b="0" i="0" dirty="0">
                <a:effectLst/>
                <a:latin typeface="Arial Black" panose="020B0A04020102020204" pitchFamily="34" charset="0"/>
              </a:rPr>
              <a:t>is another general-purpose backend technology that Larry Wall developed 32 years ago. According to the Stack Overflow Developer Survey, Perl is the topmost paying technology globally.</a:t>
            </a:r>
          </a:p>
          <a:p>
            <a:pPr marL="0" indent="0">
              <a:lnSpc>
                <a:spcPct val="110000"/>
              </a:lnSpc>
              <a:buNone/>
            </a:pPr>
            <a:r>
              <a:rPr lang="en-US" sz="1600" b="0" i="0" dirty="0">
                <a:effectLst/>
                <a:latin typeface="Arial Black" panose="020B0A04020102020204" pitchFamily="34" charset="0"/>
              </a:rPr>
              <a:t>By the way, it is significant to know that the same survey also ranks Perl among the first three dreaded languages.</a:t>
            </a:r>
          </a:p>
          <a:p>
            <a:pPr marL="0" indent="0">
              <a:lnSpc>
                <a:spcPct val="110000"/>
              </a:lnSpc>
              <a:buNone/>
            </a:pPr>
            <a:r>
              <a:rPr lang="en-US" sz="1600" b="0" i="0" dirty="0">
                <a:effectLst/>
                <a:latin typeface="Arial Black" panose="020B0A04020102020204" pitchFamily="34" charset="0"/>
              </a:rPr>
              <a:t>Whereas Perl is pretty old-fashioned, but developers are still using Perl 5 for quick automation and prototyping. </a:t>
            </a:r>
          </a:p>
          <a:p>
            <a:pPr>
              <a:lnSpc>
                <a:spcPct val="110000"/>
              </a:lnSpc>
            </a:pPr>
            <a:endParaRPr lang="en-US" sz="1400" dirty="0"/>
          </a:p>
        </p:txBody>
      </p:sp>
    </p:spTree>
    <p:extLst>
      <p:ext uri="{BB962C8B-B14F-4D97-AF65-F5344CB8AC3E}">
        <p14:creationId xmlns:p14="http://schemas.microsoft.com/office/powerpoint/2010/main" val="85149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448D8A1-0D5D-4358-8FAE-B2FEC701DD89}"/>
              </a:ext>
            </a:extLst>
          </p:cNvPr>
          <p:cNvSpPr>
            <a:spLocks noGrp="1"/>
          </p:cNvSpPr>
          <p:nvPr>
            <p:ph type="title"/>
          </p:nvPr>
        </p:nvSpPr>
        <p:spPr>
          <a:xfrm>
            <a:off x="6579648" y="804520"/>
            <a:ext cx="4158749" cy="1049235"/>
          </a:xfrm>
        </p:spPr>
        <p:txBody>
          <a:bodyPr>
            <a:normAutofit/>
          </a:bodyPr>
          <a:lstStyle/>
          <a:p>
            <a:r>
              <a:rPr lang="en-US" u="sng" dirty="0">
                <a:latin typeface="Arial Black" panose="020B0A04020102020204" pitchFamily="34" charset="0"/>
              </a:rPr>
              <a:t>7.</a:t>
            </a:r>
            <a:r>
              <a:rPr lang="en-US" b="1" i="0" u="sng" dirty="0">
                <a:effectLst/>
                <a:latin typeface="Arial Black" panose="020B0A04020102020204" pitchFamily="34" charset="0"/>
              </a:rPr>
              <a:t> </a:t>
            </a:r>
            <a:r>
              <a:rPr lang="en-US" b="1" i="0" u="sng">
                <a:effectLst/>
                <a:latin typeface="Arial Black" panose="020B0A04020102020204" pitchFamily="34" charset="0"/>
              </a:rPr>
              <a:t>C++</a:t>
            </a:r>
            <a:br>
              <a:rPr lang="en-US" b="1" i="0">
                <a:effectLst/>
                <a:latin typeface="Arial" panose="020B0604020202020204" pitchFamily="34" charset="0"/>
              </a:rPr>
            </a:br>
            <a:endParaRPr lang="en-US"/>
          </a:p>
        </p:txBody>
      </p:sp>
      <p:sp>
        <p:nvSpPr>
          <p:cNvPr id="14" name="Rectangle 13">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descr="Logo, company name&#10;&#10;Description automatically generated">
            <a:extLst>
              <a:ext uri="{FF2B5EF4-FFF2-40B4-BE49-F238E27FC236}">
                <a16:creationId xmlns:a16="http://schemas.microsoft.com/office/drawing/2014/main" id="{F1193A5C-1AC7-4129-87FE-55A91BC34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20" y="1905503"/>
            <a:ext cx="3046994" cy="3046994"/>
          </a:xfrm>
          <a:prstGeom prst="rect">
            <a:avLst/>
          </a:prstGeom>
        </p:spPr>
      </p:pic>
      <p:sp>
        <p:nvSpPr>
          <p:cNvPr id="3" name="Content Placeholder 2">
            <a:extLst>
              <a:ext uri="{FF2B5EF4-FFF2-40B4-BE49-F238E27FC236}">
                <a16:creationId xmlns:a16="http://schemas.microsoft.com/office/drawing/2014/main" id="{8CE0FAE4-5351-44A2-B6E0-205374D68F5F}"/>
              </a:ext>
            </a:extLst>
          </p:cNvPr>
          <p:cNvSpPr>
            <a:spLocks noGrp="1"/>
          </p:cNvSpPr>
          <p:nvPr>
            <p:ph idx="1"/>
          </p:nvPr>
        </p:nvSpPr>
        <p:spPr>
          <a:xfrm>
            <a:off x="4267200" y="1905502"/>
            <a:ext cx="7839075" cy="4620525"/>
          </a:xfrm>
        </p:spPr>
        <p:txBody>
          <a:bodyPr>
            <a:normAutofit/>
          </a:bodyPr>
          <a:lstStyle/>
          <a:p>
            <a:pPr marL="0" indent="0">
              <a:lnSpc>
                <a:spcPct val="110000"/>
              </a:lnSpc>
              <a:buNone/>
            </a:pPr>
            <a:r>
              <a:rPr lang="en-US" sz="1800" b="1" dirty="0">
                <a:latin typeface="Arial Black" panose="020B0A04020102020204" pitchFamily="34" charset="0"/>
              </a:rPr>
              <a:t>C++</a:t>
            </a:r>
            <a:r>
              <a:rPr lang="en-US" sz="1800" dirty="0">
                <a:latin typeface="Arial Black" panose="020B0A04020102020204" pitchFamily="34" charset="0"/>
              </a:rPr>
              <a:t> </a:t>
            </a:r>
            <a:r>
              <a:rPr lang="en-US" sz="1800" b="0" i="0" dirty="0">
                <a:effectLst/>
                <a:latin typeface="Arial Black" panose="020B0A04020102020204" pitchFamily="34" charset="0"/>
              </a:rPr>
              <a:t>is an extended version of C language. C++ was introduced with classes. This concept of classes or object-oriented programming was missing in C language.</a:t>
            </a:r>
          </a:p>
          <a:p>
            <a:pPr marL="0" indent="0">
              <a:lnSpc>
                <a:spcPct val="110000"/>
              </a:lnSpc>
              <a:buNone/>
            </a:pPr>
            <a:r>
              <a:rPr lang="en-US" sz="1800" b="0" i="0" dirty="0">
                <a:effectLst/>
                <a:latin typeface="Arial Black" panose="020B0A04020102020204" pitchFamily="34" charset="0"/>
              </a:rPr>
              <a:t>The idea of object-oriented programming is vital for any programming language in the modern world to write structured code using classes and by defining their relationships. </a:t>
            </a:r>
          </a:p>
          <a:p>
            <a:pPr marL="0" indent="0">
              <a:lnSpc>
                <a:spcPct val="110000"/>
              </a:lnSpc>
              <a:buNone/>
            </a:pPr>
            <a:r>
              <a:rPr lang="en-US" sz="1800" b="0" i="0" dirty="0">
                <a:effectLst/>
                <a:latin typeface="Arial Black" panose="020B0A04020102020204" pitchFamily="34" charset="0"/>
              </a:rPr>
              <a:t>C++ is one of the oldest programming languages and is mostly used in system programming &amp; embedded systems. C++ is a low-level language, and it can interact with the hardware resources. It is used for gaming applications, operating systems, database software, etc.</a:t>
            </a:r>
          </a:p>
          <a:p>
            <a:pPr>
              <a:lnSpc>
                <a:spcPct val="110000"/>
              </a:lnSpc>
            </a:pPr>
            <a:endParaRPr lang="en-US" sz="1100" dirty="0"/>
          </a:p>
        </p:txBody>
      </p:sp>
      <p:pic>
        <p:nvPicPr>
          <p:cNvPr id="16" name="Picture 15">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67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5DEBC0B-5F45-4518-A24D-BDA3378B1BC4}"/>
              </a:ext>
            </a:extLst>
          </p:cNvPr>
          <p:cNvSpPr>
            <a:spLocks noGrp="1"/>
          </p:cNvSpPr>
          <p:nvPr>
            <p:ph type="title"/>
          </p:nvPr>
        </p:nvSpPr>
        <p:spPr>
          <a:xfrm>
            <a:off x="6579648" y="804520"/>
            <a:ext cx="4158749" cy="1049235"/>
          </a:xfrm>
        </p:spPr>
        <p:txBody>
          <a:bodyPr>
            <a:normAutofit/>
          </a:bodyPr>
          <a:lstStyle/>
          <a:p>
            <a:r>
              <a:rPr lang="en-US" u="sng">
                <a:latin typeface="Arial Black" panose="020B0A04020102020204" pitchFamily="34" charset="0"/>
              </a:rPr>
              <a:t>8.</a:t>
            </a:r>
            <a:r>
              <a:rPr lang="en-US" b="1" i="0" u="sng">
                <a:effectLst/>
                <a:latin typeface="Arial Black" panose="020B0A04020102020204" pitchFamily="34" charset="0"/>
              </a:rPr>
              <a:t> Kotlin</a:t>
            </a:r>
            <a:br>
              <a:rPr lang="en-US" b="1" i="0" dirty="0">
                <a:effectLst/>
                <a:latin typeface="Arial" panose="020B0604020202020204" pitchFamily="34" charset="0"/>
              </a:rPr>
            </a:br>
            <a:endParaRPr lang="en-US"/>
          </a:p>
        </p:txBody>
      </p:sp>
      <p:sp>
        <p:nvSpPr>
          <p:cNvPr id="14" name="Rectangle 13">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descr="Logo, company name&#10;&#10;Description automatically generated">
            <a:extLst>
              <a:ext uri="{FF2B5EF4-FFF2-40B4-BE49-F238E27FC236}">
                <a16:creationId xmlns:a16="http://schemas.microsoft.com/office/drawing/2014/main" id="{A3208DA6-89EC-47CA-9CFD-4D854BA8A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18" y="2000359"/>
            <a:ext cx="3458299" cy="3458299"/>
          </a:xfrm>
          <a:prstGeom prst="rect">
            <a:avLst/>
          </a:prstGeom>
        </p:spPr>
      </p:pic>
      <p:sp>
        <p:nvSpPr>
          <p:cNvPr id="3" name="Content Placeholder 2">
            <a:extLst>
              <a:ext uri="{FF2B5EF4-FFF2-40B4-BE49-F238E27FC236}">
                <a16:creationId xmlns:a16="http://schemas.microsoft.com/office/drawing/2014/main" id="{9065DD86-6F22-4690-B3E1-2C0C870C22E1}"/>
              </a:ext>
            </a:extLst>
          </p:cNvPr>
          <p:cNvSpPr>
            <a:spLocks noGrp="1"/>
          </p:cNvSpPr>
          <p:nvPr>
            <p:ph idx="1"/>
          </p:nvPr>
        </p:nvSpPr>
        <p:spPr>
          <a:xfrm>
            <a:off x="4962525" y="2015732"/>
            <a:ext cx="7029450" cy="4308867"/>
          </a:xfrm>
        </p:spPr>
        <p:txBody>
          <a:bodyPr>
            <a:normAutofit/>
          </a:bodyPr>
          <a:lstStyle/>
          <a:p>
            <a:pPr marL="0" indent="0">
              <a:lnSpc>
                <a:spcPct val="110000"/>
              </a:lnSpc>
              <a:buNone/>
            </a:pPr>
            <a:r>
              <a:rPr lang="en-US" sz="1600" b="1" dirty="0">
                <a:latin typeface="Arial Black" panose="020B0A04020102020204" pitchFamily="34" charset="0"/>
              </a:rPr>
              <a:t>Kotlin</a:t>
            </a:r>
            <a:r>
              <a:rPr lang="en-US" sz="1600" dirty="0">
                <a:latin typeface="Arial Black" panose="020B0A04020102020204" pitchFamily="34" charset="0"/>
              </a:rPr>
              <a:t> </a:t>
            </a:r>
            <a:r>
              <a:rPr lang="en-US" sz="1600" b="0" i="0" dirty="0">
                <a:effectLst/>
                <a:latin typeface="Arial Black" panose="020B0A04020102020204" pitchFamily="34" charset="0"/>
              </a:rPr>
              <a:t>is a backend programming language that is being used for the development of android applications.</a:t>
            </a:r>
          </a:p>
          <a:p>
            <a:pPr marL="0" indent="0">
              <a:lnSpc>
                <a:spcPct val="110000"/>
              </a:lnSpc>
              <a:buNone/>
            </a:pPr>
            <a:r>
              <a:rPr lang="en-US" sz="1600" b="0" i="0" dirty="0">
                <a:effectLst/>
                <a:latin typeface="Arial Black" panose="020B0A04020102020204" pitchFamily="34" charset="0"/>
              </a:rPr>
              <a:t>It is taking over Java for the development of android applications, and its demand is increasing day-by-day. Over 60% of android app developers are using Kotlin at the backend. Kotlin interoperates completely with Java &amp; JVM.</a:t>
            </a:r>
          </a:p>
          <a:p>
            <a:pPr marL="0" indent="0">
              <a:lnSpc>
                <a:spcPct val="110000"/>
              </a:lnSpc>
              <a:buNone/>
            </a:pPr>
            <a:r>
              <a:rPr lang="en-US" sz="1600" b="0" i="0" dirty="0">
                <a:effectLst/>
                <a:latin typeface="Arial Black" panose="020B0A04020102020204" pitchFamily="34" charset="0"/>
              </a:rPr>
              <a:t>JetBrains introduced Kotlin as a backend programming language for Android applications in 2011. Since then, it has become one of the most famous programming languages in the world of computer science.</a:t>
            </a:r>
          </a:p>
          <a:p>
            <a:pPr>
              <a:lnSpc>
                <a:spcPct val="110000"/>
              </a:lnSpc>
            </a:pPr>
            <a:endParaRPr lang="en-US" sz="1100" dirty="0"/>
          </a:p>
        </p:txBody>
      </p:sp>
      <p:pic>
        <p:nvPicPr>
          <p:cNvPr id="16" name="Picture 15">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490E414-1C91-48A9-8B0B-9A88A090430F}"/>
              </a:ext>
            </a:extLst>
          </p:cNvPr>
          <p:cNvSpPr>
            <a:spLocks noGrp="1"/>
          </p:cNvSpPr>
          <p:nvPr>
            <p:ph type="title"/>
          </p:nvPr>
        </p:nvSpPr>
        <p:spPr>
          <a:xfrm>
            <a:off x="6579648" y="804520"/>
            <a:ext cx="4158749" cy="1049235"/>
          </a:xfrm>
        </p:spPr>
        <p:txBody>
          <a:bodyPr>
            <a:normAutofit/>
          </a:bodyPr>
          <a:lstStyle/>
          <a:p>
            <a:r>
              <a:rPr lang="en-US" u="sng">
                <a:latin typeface="Arial Black" panose="020B0A04020102020204" pitchFamily="34" charset="0"/>
              </a:rPr>
              <a:t>9.</a:t>
            </a:r>
            <a:r>
              <a:rPr lang="en-US" b="1" i="0" u="sng">
                <a:effectLst/>
                <a:latin typeface="Arial Black" panose="020B0A04020102020204" pitchFamily="34" charset="0"/>
              </a:rPr>
              <a:t> Scala</a:t>
            </a:r>
            <a:br>
              <a:rPr lang="en-US" b="1" i="0">
                <a:effectLst/>
                <a:latin typeface="Arial" panose="020B0604020202020204" pitchFamily="34" charset="0"/>
              </a:rPr>
            </a:br>
            <a:endParaRPr lang="en-US"/>
          </a:p>
        </p:txBody>
      </p:sp>
      <p:sp>
        <p:nvSpPr>
          <p:cNvPr id="14" name="Rectangle 13">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descr="Text, logo&#10;&#10;Description automatically generated">
            <a:extLst>
              <a:ext uri="{FF2B5EF4-FFF2-40B4-BE49-F238E27FC236}">
                <a16:creationId xmlns:a16="http://schemas.microsoft.com/office/drawing/2014/main" id="{CF8960AB-8748-4734-ADF6-B37E64B15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69" y="2571750"/>
            <a:ext cx="2894595" cy="2894595"/>
          </a:xfrm>
          <a:prstGeom prst="rect">
            <a:avLst/>
          </a:prstGeom>
        </p:spPr>
      </p:pic>
      <p:sp>
        <p:nvSpPr>
          <p:cNvPr id="3" name="Content Placeholder 2">
            <a:extLst>
              <a:ext uri="{FF2B5EF4-FFF2-40B4-BE49-F238E27FC236}">
                <a16:creationId xmlns:a16="http://schemas.microsoft.com/office/drawing/2014/main" id="{4B6F7981-1F6E-49ED-9E1C-A4ABD39CD65D}"/>
              </a:ext>
            </a:extLst>
          </p:cNvPr>
          <p:cNvSpPr>
            <a:spLocks noGrp="1"/>
          </p:cNvSpPr>
          <p:nvPr>
            <p:ph idx="1"/>
          </p:nvPr>
        </p:nvSpPr>
        <p:spPr>
          <a:xfrm>
            <a:off x="4686301" y="1853756"/>
            <a:ext cx="7334250" cy="4644200"/>
          </a:xfrm>
        </p:spPr>
        <p:txBody>
          <a:bodyPr>
            <a:normAutofit/>
          </a:bodyPr>
          <a:lstStyle/>
          <a:p>
            <a:pPr marL="0" indent="0">
              <a:lnSpc>
                <a:spcPct val="110000"/>
              </a:lnSpc>
              <a:buNone/>
            </a:pPr>
            <a:r>
              <a:rPr lang="en-US" sz="1600" b="1" dirty="0">
                <a:latin typeface="Arial Black" panose="020B0A04020102020204" pitchFamily="34" charset="0"/>
              </a:rPr>
              <a:t>Scala</a:t>
            </a:r>
            <a:r>
              <a:rPr lang="en-US" sz="1600" b="0" i="0" dirty="0">
                <a:effectLst/>
                <a:latin typeface="Arial Black" panose="020B0A04020102020204" pitchFamily="34" charset="0"/>
              </a:rPr>
              <a:t> is a high-level language that combines object-oriented &amp; functional programming to make it more concise.</a:t>
            </a:r>
          </a:p>
          <a:p>
            <a:pPr marL="0" indent="0">
              <a:lnSpc>
                <a:spcPct val="110000"/>
              </a:lnSpc>
              <a:buNone/>
            </a:pPr>
            <a:r>
              <a:rPr lang="en-US" sz="1600" b="0" i="0" dirty="0">
                <a:effectLst/>
                <a:latin typeface="Arial Black" panose="020B0A04020102020204" pitchFamily="34" charset="0"/>
              </a:rPr>
              <a:t>You can build high-performance systems accessing vast libraries of its JVM &amp; JavaScript runtimes. Scala is interoperable with Java because it runs on JVM and can mix both languages’ code to give an ultimate solution.</a:t>
            </a:r>
          </a:p>
          <a:p>
            <a:pPr marL="0" indent="0">
              <a:lnSpc>
                <a:spcPct val="110000"/>
              </a:lnSpc>
              <a:buNone/>
            </a:pPr>
            <a:r>
              <a:rPr lang="en-US" sz="1600" b="0" i="0" dirty="0">
                <a:effectLst/>
                <a:latin typeface="Arial Black" panose="020B0A04020102020204" pitchFamily="34" charset="0"/>
              </a:rPr>
              <a:t>The Scala compiler is helpful for static types. You do not need to work for types as the system will work for you about static types. It makes this backend programming language more helpful &amp; useful.</a:t>
            </a:r>
          </a:p>
          <a:p>
            <a:pPr>
              <a:lnSpc>
                <a:spcPct val="110000"/>
              </a:lnSpc>
            </a:pPr>
            <a:endParaRPr lang="en-US" sz="1300" dirty="0"/>
          </a:p>
        </p:txBody>
      </p:sp>
      <p:pic>
        <p:nvPicPr>
          <p:cNvPr id="16" name="Picture 15">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883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54</TotalTime>
  <Words>863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Gill Sans MT</vt:lpstr>
      <vt:lpstr>Gallery</vt:lpstr>
      <vt:lpstr>Back End Technologies</vt:lpstr>
      <vt:lpstr>2. Ruby </vt:lpstr>
      <vt:lpstr>3. PHP </vt:lpstr>
      <vt:lpstr>4. Java </vt:lpstr>
      <vt:lpstr>5. C# .NET </vt:lpstr>
      <vt:lpstr>6. Perl </vt:lpstr>
      <vt:lpstr>7. C++ </vt:lpstr>
      <vt:lpstr>8. Kotlin </vt:lpstr>
      <vt:lpstr>9. Scala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 Technologies</dc:title>
  <dc:creator>Aishwarya Kakpure</dc:creator>
  <cp:lastModifiedBy>Aishwarya Kakpure</cp:lastModifiedBy>
  <cp:revision>1</cp:revision>
  <dcterms:created xsi:type="dcterms:W3CDTF">2022-08-06T12:26:03Z</dcterms:created>
  <dcterms:modified xsi:type="dcterms:W3CDTF">2022-08-06T13:20:22Z</dcterms:modified>
</cp:coreProperties>
</file>