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8F1CF14-305C-4D64-8020-410FACCABE3D}" type="datetimeFigureOut">
              <a:rPr lang="en-US" smtClean="0"/>
              <a:t>8/8/2022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64969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F1CF14-305C-4D64-8020-410FACCABE3D}"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310180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F1CF14-305C-4D64-8020-410FACCABE3D}"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2137731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F1CF14-305C-4D64-8020-410FACCABE3D}"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6326-B899-4B49-8388-5EE23C34D8C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3367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F1CF14-305C-4D64-8020-410FACCABE3D}"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3536908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F1CF14-305C-4D64-8020-410FACCABE3D}"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3690143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F1CF14-305C-4D64-8020-410FACCABE3D}"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1534470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1CF14-305C-4D64-8020-410FACCABE3D}"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3815356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1CF14-305C-4D64-8020-410FACCABE3D}"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356692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1CF14-305C-4D64-8020-410FACCABE3D}"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269989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1CF14-305C-4D64-8020-410FACCABE3D}"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265428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F1CF14-305C-4D64-8020-410FACCABE3D}"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18932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F1CF14-305C-4D64-8020-410FACCABE3D}"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338750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F1CF14-305C-4D64-8020-410FACCABE3D}"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221863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1CF14-305C-4D64-8020-410FACCABE3D}" type="datetimeFigureOut">
              <a:rPr lang="en-US" smtClean="0"/>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38825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F1CF14-305C-4D64-8020-410FACCABE3D}"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386058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F1CF14-305C-4D64-8020-410FACCABE3D}"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6326-B899-4B49-8388-5EE23C34D8C5}" type="slidenum">
              <a:rPr lang="en-US" smtClean="0"/>
              <a:t>‹#›</a:t>
            </a:fld>
            <a:endParaRPr lang="en-US"/>
          </a:p>
        </p:txBody>
      </p:sp>
    </p:spTree>
    <p:extLst>
      <p:ext uri="{BB962C8B-B14F-4D97-AF65-F5344CB8AC3E}">
        <p14:creationId xmlns:p14="http://schemas.microsoft.com/office/powerpoint/2010/main" val="31449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F1CF14-305C-4D64-8020-410FACCABE3D}" type="datetimeFigureOut">
              <a:rPr lang="en-US" smtClean="0"/>
              <a:t>8/8/2022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736326-B899-4B49-8388-5EE23C34D8C5}" type="slidenum">
              <a:rPr lang="en-US" smtClean="0"/>
              <a:t>‹#›</a:t>
            </a:fld>
            <a:endParaRPr lang="en-US"/>
          </a:p>
        </p:txBody>
      </p:sp>
    </p:spTree>
    <p:extLst>
      <p:ext uri="{BB962C8B-B14F-4D97-AF65-F5344CB8AC3E}">
        <p14:creationId xmlns:p14="http://schemas.microsoft.com/office/powerpoint/2010/main" val="12413288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648A60-AC79-D1D9-E016-AE24FA743FD5}"/>
              </a:ext>
            </a:extLst>
          </p:cNvPr>
          <p:cNvSpPr>
            <a:spLocks noGrp="1"/>
          </p:cNvSpPr>
          <p:nvPr>
            <p:ph type="ctrTitle"/>
          </p:nvPr>
        </p:nvSpPr>
        <p:spPr>
          <a:xfrm>
            <a:off x="319596" y="257453"/>
            <a:ext cx="11665258" cy="585926"/>
          </a:xfrm>
        </p:spPr>
        <p:txBody>
          <a:bodyPr>
            <a:normAutofit/>
          </a:bodyPr>
          <a:lstStyle/>
          <a:p>
            <a:pPr algn="ctr"/>
            <a:r>
              <a:rPr lang="en-US" sz="1800" u="sng" dirty="0">
                <a:solidFill>
                  <a:schemeClr val="bg1"/>
                </a:solidFill>
                <a:latin typeface="Arial Black" panose="020B0A04020102020204" pitchFamily="34" charset="0"/>
              </a:rPr>
              <a:t>What is Operating system</a:t>
            </a:r>
          </a:p>
        </p:txBody>
      </p:sp>
      <p:sp>
        <p:nvSpPr>
          <p:cNvPr id="3" name="Subtitle 2">
            <a:extLst>
              <a:ext uri="{FF2B5EF4-FFF2-40B4-BE49-F238E27FC236}">
                <a16:creationId xmlns:a16="http://schemas.microsoft.com/office/drawing/2014/main" xmlns="" id="{590C7688-1D90-6560-51FC-35F89B8CBB28}"/>
              </a:ext>
            </a:extLst>
          </p:cNvPr>
          <p:cNvSpPr>
            <a:spLocks noGrp="1"/>
          </p:cNvSpPr>
          <p:nvPr>
            <p:ph type="subTitle" idx="1"/>
          </p:nvPr>
        </p:nvSpPr>
        <p:spPr>
          <a:xfrm>
            <a:off x="1899820" y="1198485"/>
            <a:ext cx="10292179" cy="5659515"/>
          </a:xfrm>
        </p:spPr>
        <p:txBody>
          <a:bodyPr/>
          <a:lstStyle/>
          <a:p>
            <a:r>
              <a:rPr lang="en-US" dirty="0"/>
              <a:t> </a:t>
            </a:r>
            <a:r>
              <a:rPr lang="en-US" b="0" i="0" dirty="0">
                <a:solidFill>
                  <a:srgbClr val="222222"/>
                </a:solidFill>
                <a:effectLst/>
                <a:latin typeface="Arial Black" panose="020B0A04020102020204" pitchFamily="34" charset="0"/>
              </a:rPr>
              <a:t>An </a:t>
            </a:r>
            <a:r>
              <a:rPr lang="en-US" b="1" i="0" dirty="0">
                <a:solidFill>
                  <a:srgbClr val="222222"/>
                </a:solidFill>
                <a:effectLst/>
                <a:latin typeface="Arial Black" panose="020B0A04020102020204" pitchFamily="34" charset="0"/>
              </a:rPr>
              <a:t>Operating System (OS)</a:t>
            </a:r>
            <a:r>
              <a:rPr lang="en-US" b="0" i="0" dirty="0">
                <a:solidFill>
                  <a:srgbClr val="222222"/>
                </a:solidFill>
                <a:effectLst/>
                <a:latin typeface="Arial Black" panose="020B0A04020102020204" pitchFamily="34" charset="0"/>
              </a:rPr>
              <a:t> is a software that acts as an interface between computer hardware components and the user. Every computer system must have at least one operating system to run other programs. Applications like Browsers, MS Office, Notepad Games, etc., need some environment to run and perform its tasks.</a:t>
            </a:r>
            <a:endParaRPr lang="en-US" dirty="0">
              <a:latin typeface="Arial Black" panose="020B0A04020102020204" pitchFamily="34" charset="0"/>
            </a:endParaRPr>
          </a:p>
        </p:txBody>
      </p:sp>
    </p:spTree>
    <p:extLst>
      <p:ext uri="{BB962C8B-B14F-4D97-AF65-F5344CB8AC3E}">
        <p14:creationId xmlns:p14="http://schemas.microsoft.com/office/powerpoint/2010/main" val="1240925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028" y="299341"/>
            <a:ext cx="9905998" cy="1478570"/>
          </a:xfrm>
        </p:spPr>
        <p:txBody>
          <a:bodyPr/>
          <a:lstStyle/>
          <a:p>
            <a:pPr algn="ctr"/>
            <a:r>
              <a:rPr lang="en-US" sz="1800" b="1" u="sng" dirty="0">
                <a:solidFill>
                  <a:schemeClr val="bg1"/>
                </a:solidFill>
                <a:latin typeface="Arial Black" pitchFamily="34" charset="0"/>
              </a:rPr>
              <a:t>What are OS </a:t>
            </a:r>
            <a:r>
              <a:rPr lang="en-US" sz="1800" b="1" u="sng" dirty="0" smtClean="0">
                <a:solidFill>
                  <a:schemeClr val="bg1"/>
                </a:solidFill>
                <a:latin typeface="Arial Black" pitchFamily="34" charset="0"/>
              </a:rPr>
              <a:t>Components</a:t>
            </a:r>
            <a:r>
              <a:rPr lang="en-US" b="1" dirty="0"/>
              <a:t/>
            </a:r>
            <a:br>
              <a:rPr lang="en-US" b="1" dirty="0"/>
            </a:br>
            <a:endParaRPr lang="en-US" dirty="0"/>
          </a:p>
        </p:txBody>
      </p:sp>
      <p:sp>
        <p:nvSpPr>
          <p:cNvPr id="3" name="Content Placeholder 2"/>
          <p:cNvSpPr>
            <a:spLocks noGrp="1"/>
          </p:cNvSpPr>
          <p:nvPr>
            <p:ph idx="1"/>
          </p:nvPr>
        </p:nvSpPr>
        <p:spPr>
          <a:xfrm>
            <a:off x="1141412" y="1490362"/>
            <a:ext cx="9905999" cy="3541714"/>
          </a:xfrm>
        </p:spPr>
        <p:txBody>
          <a:bodyPr>
            <a:normAutofit/>
          </a:bodyPr>
          <a:lstStyle/>
          <a:p>
            <a:pPr marL="0" indent="0">
              <a:buNone/>
            </a:pPr>
            <a:r>
              <a:rPr lang="en-US" sz="2000" dirty="0" smtClean="0">
                <a:solidFill>
                  <a:schemeClr val="bg1"/>
                </a:solidFill>
                <a:latin typeface="Arial Black" pitchFamily="34" charset="0"/>
              </a:rPr>
              <a:t>An </a:t>
            </a:r>
            <a:r>
              <a:rPr lang="en-US" sz="2000" dirty="0">
                <a:solidFill>
                  <a:schemeClr val="bg1"/>
                </a:solidFill>
                <a:latin typeface="Arial Black" pitchFamily="34" charset="0"/>
              </a:rPr>
              <a:t>operating system is a large and complex system that can only be created by partitioning into small pieces. These pieces should be a well-defined portion of the system, which carefully defined inputs, outputs, and </a:t>
            </a:r>
            <a:r>
              <a:rPr lang="en-US" sz="2000" dirty="0" smtClean="0">
                <a:solidFill>
                  <a:schemeClr val="bg1"/>
                </a:solidFill>
                <a:latin typeface="Arial Black" pitchFamily="34" charset="0"/>
              </a:rPr>
              <a:t>functions. Although </a:t>
            </a:r>
            <a:r>
              <a:rPr lang="en-US" sz="2000" dirty="0">
                <a:solidFill>
                  <a:schemeClr val="bg1"/>
                </a:solidFill>
                <a:latin typeface="Arial Black" pitchFamily="34" charset="0"/>
              </a:rPr>
              <a:t>Mac, Unix, Linux, Windows, and other OS do not have the same structure, most of the operating systems share similar OS system components like File, Process, Memory, I/O device management</a:t>
            </a:r>
            <a:r>
              <a:rPr lang="en-US" dirty="0"/>
              <a:t>.</a:t>
            </a:r>
          </a:p>
          <a:p>
            <a:endParaRPr lang="en-US" dirty="0"/>
          </a:p>
        </p:txBody>
      </p:sp>
    </p:spTree>
    <p:extLst>
      <p:ext uri="{BB962C8B-B14F-4D97-AF65-F5344CB8AC3E}">
        <p14:creationId xmlns:p14="http://schemas.microsoft.com/office/powerpoint/2010/main" val="229660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560717"/>
            <a:ext cx="9906000" cy="5141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s://www.guru99.com/images/1/121119_0437_Components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039" y="480982"/>
            <a:ext cx="536257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74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sz="2000" b="1" dirty="0">
                <a:solidFill>
                  <a:schemeClr val="bg1"/>
                </a:solidFill>
                <a:latin typeface="Arial Black" pitchFamily="34" charset="0"/>
              </a:rPr>
              <a:t>File Management</a:t>
            </a:r>
          </a:p>
          <a:p>
            <a:r>
              <a:rPr lang="en-US" sz="2000" dirty="0">
                <a:solidFill>
                  <a:schemeClr val="bg1"/>
                </a:solidFill>
                <a:latin typeface="Arial Black" pitchFamily="34" charset="0"/>
              </a:rPr>
              <a:t>A file is a set of related information which is should define by its creator. It commonly represents programs, both source and object forms, and data. Data files can be numeric, alphabetic, or alphanumeric.</a:t>
            </a:r>
          </a:p>
          <a:p>
            <a:pPr marL="0" indent="0">
              <a:buNone/>
            </a:pPr>
            <a:r>
              <a:rPr lang="en-US" sz="2000" b="1" dirty="0">
                <a:solidFill>
                  <a:schemeClr val="bg1"/>
                </a:solidFill>
                <a:latin typeface="Arial Black" pitchFamily="34" charset="0"/>
              </a:rPr>
              <a:t>Process Management</a:t>
            </a:r>
          </a:p>
          <a:p>
            <a:r>
              <a:rPr lang="en-US" sz="2000" dirty="0">
                <a:solidFill>
                  <a:schemeClr val="bg1"/>
                </a:solidFill>
                <a:latin typeface="Arial Black" pitchFamily="34" charset="0"/>
              </a:rPr>
              <a:t>The process management component is a procedure for managing the many processes that are running simultaneously on the operating system. Every software application program has one or more processes associated with them when they are running.</a:t>
            </a:r>
          </a:p>
          <a:p>
            <a:pPr marL="0" indent="0">
              <a:buNone/>
            </a:pPr>
            <a:r>
              <a:rPr lang="en-US" sz="2000" b="1" dirty="0">
                <a:solidFill>
                  <a:schemeClr val="bg1"/>
                </a:solidFill>
                <a:latin typeface="Arial Black" pitchFamily="34" charset="0"/>
              </a:rPr>
              <a:t>I/O Device Management</a:t>
            </a:r>
          </a:p>
          <a:p>
            <a:r>
              <a:rPr lang="en-US" sz="2000" dirty="0">
                <a:solidFill>
                  <a:schemeClr val="bg1"/>
                </a:solidFill>
                <a:latin typeface="Arial Black" pitchFamily="34" charset="0"/>
              </a:rPr>
              <a:t>One of the important use of an operating system that helps you to hide the variations of specific hardware devices from the user.</a:t>
            </a:r>
          </a:p>
          <a:p>
            <a:endParaRPr lang="en-US" dirty="0"/>
          </a:p>
        </p:txBody>
      </p:sp>
    </p:spTree>
    <p:extLst>
      <p:ext uri="{BB962C8B-B14F-4D97-AF65-F5344CB8AC3E}">
        <p14:creationId xmlns:p14="http://schemas.microsoft.com/office/powerpoint/2010/main" val="395284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normAutofit fontScale="92500"/>
          </a:bodyPr>
          <a:lstStyle/>
          <a:p>
            <a:pPr marL="0" indent="0">
              <a:buNone/>
            </a:pPr>
            <a:r>
              <a:rPr lang="en-US" sz="2100" b="1" dirty="0">
                <a:solidFill>
                  <a:schemeClr val="bg1"/>
                </a:solidFill>
                <a:latin typeface="Arial Black" pitchFamily="34" charset="0"/>
              </a:rPr>
              <a:t>Network Management</a:t>
            </a:r>
          </a:p>
          <a:p>
            <a:r>
              <a:rPr lang="en-US" sz="2100" dirty="0">
                <a:solidFill>
                  <a:schemeClr val="bg1"/>
                </a:solidFill>
                <a:latin typeface="Arial Black" pitchFamily="34" charset="0"/>
              </a:rPr>
              <a:t>Network management is the process of administering and managing computer networks. It includes performance management, fault analysis, provisioning of networks, and maintaining the quality of service.</a:t>
            </a:r>
          </a:p>
          <a:p>
            <a:pPr marL="0" indent="0">
              <a:buNone/>
            </a:pPr>
            <a:r>
              <a:rPr lang="en-US" sz="2100" b="1" dirty="0">
                <a:solidFill>
                  <a:schemeClr val="bg1"/>
                </a:solidFill>
                <a:latin typeface="Arial Black" pitchFamily="34" charset="0"/>
              </a:rPr>
              <a:t>Main Memory management</a:t>
            </a:r>
          </a:p>
          <a:p>
            <a:r>
              <a:rPr lang="en-US" sz="2100" dirty="0">
                <a:solidFill>
                  <a:schemeClr val="bg1"/>
                </a:solidFill>
                <a:latin typeface="Arial Black" pitchFamily="34" charset="0"/>
              </a:rPr>
              <a:t>Main Memory is a large array of storage or bytes, which has an address. The memory management process is conducted by using a sequence of reads or writes of specific memory addresses</a:t>
            </a:r>
            <a:r>
              <a:rPr lang="en-US" sz="2100" dirty="0" smtClean="0">
                <a:solidFill>
                  <a:schemeClr val="bg1"/>
                </a:solidFill>
                <a:latin typeface="Arial Black" pitchFamily="34" charset="0"/>
              </a:rPr>
              <a:t>.</a:t>
            </a:r>
          </a:p>
          <a:p>
            <a:pPr marL="0" indent="0">
              <a:buNone/>
            </a:pPr>
            <a:r>
              <a:rPr lang="en-US" sz="2100" b="1" dirty="0">
                <a:solidFill>
                  <a:schemeClr val="bg1"/>
                </a:solidFill>
                <a:latin typeface="Arial Black" pitchFamily="34" charset="0"/>
              </a:rPr>
              <a:t>Secondary-Storage Management</a:t>
            </a:r>
          </a:p>
          <a:p>
            <a:r>
              <a:rPr lang="en-US" sz="2100" dirty="0">
                <a:solidFill>
                  <a:schemeClr val="bg1"/>
                </a:solidFill>
                <a:latin typeface="Arial Black" pitchFamily="34" charset="0"/>
              </a:rPr>
              <a:t>The most important task of a computer system is to execute programs. These programs, along with the data, helps you to access, which is in the main memory during execution.</a:t>
            </a:r>
          </a:p>
          <a:p>
            <a:pPr marL="0" indent="0">
              <a:buNone/>
            </a:pPr>
            <a:r>
              <a:rPr lang="en-US" sz="2100" b="1" dirty="0">
                <a:solidFill>
                  <a:schemeClr val="bg1"/>
                </a:solidFill>
                <a:latin typeface="Arial Black" pitchFamily="34" charset="0"/>
              </a:rPr>
              <a:t>Security Management</a:t>
            </a:r>
          </a:p>
          <a:p>
            <a:r>
              <a:rPr lang="en-US" sz="2100" dirty="0">
                <a:solidFill>
                  <a:schemeClr val="bg1"/>
                </a:solidFill>
                <a:latin typeface="Arial Black" pitchFamily="34" charset="0"/>
              </a:rPr>
              <a:t>The various processes in an operating system need to be secured from each other’s activities. For that purpose, various mechanisms can be used to ensure that those processes which want to operate files, memory CPU, and other hardware resources should have proper authorization from the operating </a:t>
            </a:r>
            <a:r>
              <a:rPr lang="en-US" sz="2100" dirty="0" smtClean="0">
                <a:solidFill>
                  <a:schemeClr val="bg1"/>
                </a:solidFill>
                <a:latin typeface="Arial Black" pitchFamily="34" charset="0"/>
              </a:rPr>
              <a:t>system</a:t>
            </a:r>
            <a:r>
              <a:rPr lang="en-US" dirty="0">
                <a:solidFill>
                  <a:schemeClr val="bg1"/>
                </a:solidFill>
              </a:rPr>
              <a:t>.</a:t>
            </a:r>
            <a:endParaRPr lang="en-US" dirty="0"/>
          </a:p>
          <a:p>
            <a:endParaRPr lang="en-US" dirty="0"/>
          </a:p>
          <a:p>
            <a:endParaRPr lang="en-US" dirty="0"/>
          </a:p>
        </p:txBody>
      </p:sp>
    </p:spTree>
    <p:extLst>
      <p:ext uri="{BB962C8B-B14F-4D97-AF65-F5344CB8AC3E}">
        <p14:creationId xmlns:p14="http://schemas.microsoft.com/office/powerpoint/2010/main" val="165828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281" y="230329"/>
            <a:ext cx="9905998" cy="1478570"/>
          </a:xfrm>
        </p:spPr>
        <p:txBody>
          <a:bodyPr>
            <a:normAutofit/>
          </a:bodyPr>
          <a:lstStyle/>
          <a:p>
            <a:pPr algn="ctr"/>
            <a:r>
              <a:rPr lang="en-US" sz="1800" b="1" dirty="0">
                <a:solidFill>
                  <a:schemeClr val="bg1"/>
                </a:solidFill>
                <a:latin typeface="Arial Black" pitchFamily="34" charset="0"/>
              </a:rPr>
              <a:t>What is a Real-Time Operating System (RTOS</a:t>
            </a:r>
            <a:r>
              <a:rPr lang="en-US" sz="1800" b="1" dirty="0" smtClean="0">
                <a:solidFill>
                  <a:schemeClr val="bg1"/>
                </a:solidFill>
                <a:latin typeface="Arial Black" pitchFamily="34" charset="0"/>
              </a:rPr>
              <a:t>)</a:t>
            </a:r>
            <a:r>
              <a:rPr lang="en-US" sz="1800" b="1" dirty="0">
                <a:solidFill>
                  <a:schemeClr val="bg1"/>
                </a:solidFill>
                <a:latin typeface="Arial Black" pitchFamily="34" charset="0"/>
              </a:rPr>
              <a:t/>
            </a:r>
            <a:br>
              <a:rPr lang="en-US" sz="1800" b="1" dirty="0">
                <a:solidFill>
                  <a:schemeClr val="bg1"/>
                </a:solidFill>
                <a:latin typeface="Arial Black" pitchFamily="34" charset="0"/>
              </a:rPr>
            </a:br>
            <a:endParaRPr lang="en-US" sz="1800" dirty="0">
              <a:solidFill>
                <a:schemeClr val="bg1"/>
              </a:solidFill>
              <a:latin typeface="Arial Black" pitchFamily="34" charset="0"/>
            </a:endParaRPr>
          </a:p>
        </p:txBody>
      </p:sp>
      <p:sp>
        <p:nvSpPr>
          <p:cNvPr id="3" name="Content Placeholder 2"/>
          <p:cNvSpPr>
            <a:spLocks noGrp="1"/>
          </p:cNvSpPr>
          <p:nvPr>
            <p:ph idx="1"/>
          </p:nvPr>
        </p:nvSpPr>
        <p:spPr>
          <a:xfrm>
            <a:off x="0" y="1431985"/>
            <a:ext cx="12192000" cy="4359216"/>
          </a:xfrm>
        </p:spPr>
        <p:txBody>
          <a:bodyPr>
            <a:normAutofit/>
          </a:bodyPr>
          <a:lstStyle/>
          <a:p>
            <a:r>
              <a:rPr lang="en-US" sz="2000" b="1" dirty="0" smtClean="0">
                <a:solidFill>
                  <a:schemeClr val="bg1"/>
                </a:solidFill>
                <a:latin typeface="Arial Black" pitchFamily="34" charset="0"/>
              </a:rPr>
              <a:t>Real-time </a:t>
            </a:r>
            <a:r>
              <a:rPr lang="en-US" sz="2000" b="1" dirty="0">
                <a:solidFill>
                  <a:schemeClr val="bg1"/>
                </a:solidFill>
                <a:latin typeface="Arial Black" pitchFamily="34" charset="0"/>
              </a:rPr>
              <a:t>operating system (RTOS)</a:t>
            </a:r>
            <a:r>
              <a:rPr lang="en-US" sz="2000" dirty="0">
                <a:solidFill>
                  <a:schemeClr val="bg1"/>
                </a:solidFill>
                <a:latin typeface="Arial Black" pitchFamily="34" charset="0"/>
              </a:rPr>
              <a:t> is an operating system intended to serve real time application that process data as it comes in, mostly without buffer delay. The full form of RTOS is Real time operating system.</a:t>
            </a:r>
          </a:p>
          <a:p>
            <a:r>
              <a:rPr lang="en-US" sz="2000" dirty="0">
                <a:solidFill>
                  <a:schemeClr val="bg1"/>
                </a:solidFill>
                <a:latin typeface="Arial Black" pitchFamily="34" charset="0"/>
              </a:rPr>
              <a:t>In a RTOS, Processing time requirement are calculated in tenths of seconds increments of time. It is time-bound system that can be defined as fixed time constraints. In this type of system, processing must be done inside the specified constraints. Otherwise, the system will fail.</a:t>
            </a:r>
          </a:p>
          <a:p>
            <a:endParaRPr lang="en-US" dirty="0"/>
          </a:p>
        </p:txBody>
      </p:sp>
    </p:spTree>
    <p:extLst>
      <p:ext uri="{BB962C8B-B14F-4D97-AF65-F5344CB8AC3E}">
        <p14:creationId xmlns:p14="http://schemas.microsoft.com/office/powerpoint/2010/main" val="2128555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8146" y="258792"/>
            <a:ext cx="9906859" cy="646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s://www.guru99.com/images/1/121119_0515_Realtimeop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062" y="576561"/>
            <a:ext cx="493395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34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idx="1"/>
          </p:nvPr>
        </p:nvSpPr>
        <p:spPr>
          <a:xfrm>
            <a:off x="0" y="0"/>
            <a:ext cx="12192000" cy="6858000"/>
          </a:xfrm>
        </p:spPr>
        <p:txBody>
          <a:bodyPr>
            <a:normAutofit/>
          </a:bodyPr>
          <a:lstStyle/>
          <a:p>
            <a:pPr marL="0" indent="0">
              <a:buNone/>
            </a:pPr>
            <a:r>
              <a:rPr lang="en-US" sz="1800" dirty="0" smtClean="0">
                <a:solidFill>
                  <a:schemeClr val="bg1"/>
                </a:solidFill>
                <a:latin typeface="Arial Black" pitchFamily="34" charset="0"/>
              </a:rPr>
              <a:t>Component </a:t>
            </a:r>
            <a:r>
              <a:rPr lang="en-US" sz="1800" dirty="0">
                <a:solidFill>
                  <a:schemeClr val="bg1"/>
                </a:solidFill>
                <a:latin typeface="Arial Black" pitchFamily="34" charset="0"/>
              </a:rPr>
              <a:t>of </a:t>
            </a:r>
            <a:r>
              <a:rPr lang="en-US" sz="1800" dirty="0" smtClean="0">
                <a:solidFill>
                  <a:schemeClr val="bg1"/>
                </a:solidFill>
                <a:latin typeface="Arial Black" pitchFamily="34" charset="0"/>
              </a:rPr>
              <a:t>RTOS</a:t>
            </a:r>
          </a:p>
          <a:p>
            <a:r>
              <a:rPr lang="en-US" sz="1800" b="1" dirty="0">
                <a:solidFill>
                  <a:schemeClr val="bg1"/>
                </a:solidFill>
                <a:latin typeface="Arial Black" pitchFamily="34" charset="0"/>
              </a:rPr>
              <a:t>The Scheduler</a:t>
            </a:r>
            <a:r>
              <a:rPr lang="en-US" sz="1800" dirty="0">
                <a:solidFill>
                  <a:schemeClr val="bg1"/>
                </a:solidFill>
                <a:latin typeface="Arial Black" pitchFamily="34" charset="0"/>
              </a:rPr>
              <a:t>: This component of RTOS tells that in which order, the tasks can be executed which is generally based on the priority.</a:t>
            </a:r>
          </a:p>
          <a:p>
            <a:r>
              <a:rPr lang="en-US" sz="1800" b="1" dirty="0">
                <a:solidFill>
                  <a:schemeClr val="bg1"/>
                </a:solidFill>
                <a:latin typeface="Arial Black" pitchFamily="34" charset="0"/>
              </a:rPr>
              <a:t>Symmetric Multiprocessing (SMP)</a:t>
            </a:r>
            <a:r>
              <a:rPr lang="en-US" sz="1800" dirty="0">
                <a:solidFill>
                  <a:schemeClr val="bg1"/>
                </a:solidFill>
                <a:latin typeface="Arial Black" pitchFamily="34" charset="0"/>
              </a:rPr>
              <a:t>: It is a number of multiple different tasks that can be handled by the RTOS so that parallel processing can be done.</a:t>
            </a:r>
          </a:p>
          <a:p>
            <a:r>
              <a:rPr lang="en-US" sz="1800" b="1" dirty="0">
                <a:solidFill>
                  <a:schemeClr val="bg1"/>
                </a:solidFill>
                <a:latin typeface="Arial Black" pitchFamily="34" charset="0"/>
              </a:rPr>
              <a:t>Function Library</a:t>
            </a:r>
            <a:r>
              <a:rPr lang="en-US" sz="1800" dirty="0">
                <a:solidFill>
                  <a:schemeClr val="bg1"/>
                </a:solidFill>
                <a:latin typeface="Arial Black" pitchFamily="34" charset="0"/>
              </a:rPr>
              <a:t>: It is an important element of RTOS that acts as an interface that helps you to connect kernel and application code. This application allows you to send the requests to the Kernel using a function library so that the application can give the desired results.</a:t>
            </a:r>
          </a:p>
          <a:p>
            <a:r>
              <a:rPr lang="en-US" sz="1800" b="1" dirty="0">
                <a:solidFill>
                  <a:schemeClr val="bg1"/>
                </a:solidFill>
                <a:latin typeface="Arial Black" pitchFamily="34" charset="0"/>
              </a:rPr>
              <a:t>Memory Management</a:t>
            </a:r>
            <a:r>
              <a:rPr lang="en-US" sz="1800" dirty="0">
                <a:solidFill>
                  <a:schemeClr val="bg1"/>
                </a:solidFill>
                <a:latin typeface="Arial Black" pitchFamily="34" charset="0"/>
              </a:rPr>
              <a:t>: this element is needed in the system to allocate memory to every program, which is the most important element of the RTOS.</a:t>
            </a:r>
          </a:p>
          <a:p>
            <a:r>
              <a:rPr lang="en-US" sz="1800" b="1" dirty="0">
                <a:solidFill>
                  <a:schemeClr val="bg1"/>
                </a:solidFill>
                <a:latin typeface="Arial Black" pitchFamily="34" charset="0"/>
              </a:rPr>
              <a:t>Fast dispatch latency</a:t>
            </a:r>
            <a:r>
              <a:rPr lang="en-US" sz="1800" dirty="0">
                <a:solidFill>
                  <a:schemeClr val="bg1"/>
                </a:solidFill>
                <a:latin typeface="Arial Black" pitchFamily="34" charset="0"/>
              </a:rPr>
              <a:t>: It is an interval between the termination of the task that can be identified by the OS and the actual time taken by the thread, which is in the ready queue, that has started processing.</a:t>
            </a:r>
          </a:p>
          <a:p>
            <a:r>
              <a:rPr lang="en-US" sz="1800" b="1" dirty="0">
                <a:solidFill>
                  <a:schemeClr val="bg1"/>
                </a:solidFill>
                <a:latin typeface="Arial Black" pitchFamily="34" charset="0"/>
              </a:rPr>
              <a:t>User-defined data objects and classes</a:t>
            </a:r>
            <a:r>
              <a:rPr lang="en-US" sz="1800" dirty="0">
                <a:solidFill>
                  <a:schemeClr val="bg1"/>
                </a:solidFill>
                <a:latin typeface="Arial Black" pitchFamily="34" charset="0"/>
              </a:rPr>
              <a:t>: RTOS system makes use of programming languages like C or C++, which should be organized according to their operation.</a:t>
            </a:r>
          </a:p>
          <a:p>
            <a:pPr marL="0" indent="0">
              <a:buNone/>
            </a:pPr>
            <a:endParaRPr lang="en-US" dirty="0"/>
          </a:p>
        </p:txBody>
      </p:sp>
    </p:spTree>
    <p:extLst>
      <p:ext uri="{BB962C8B-B14F-4D97-AF65-F5344CB8AC3E}">
        <p14:creationId xmlns:p14="http://schemas.microsoft.com/office/powerpoint/2010/main" val="2277564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0" y="0"/>
            <a:ext cx="12192000" cy="6858000"/>
          </a:xfrm>
        </p:spPr>
        <p:txBody>
          <a:bodyPr>
            <a:normAutofit fontScale="62500" lnSpcReduction="20000"/>
          </a:bodyPr>
          <a:lstStyle/>
          <a:p>
            <a:pPr marL="0" indent="0">
              <a:buNone/>
            </a:pPr>
            <a:r>
              <a:rPr lang="en-US" sz="2900" b="1" dirty="0">
                <a:solidFill>
                  <a:schemeClr val="bg1"/>
                </a:solidFill>
                <a:latin typeface="Arial Black" pitchFamily="34" charset="0"/>
              </a:rPr>
              <a:t>Types of RTOS</a:t>
            </a:r>
          </a:p>
          <a:p>
            <a:r>
              <a:rPr lang="en-US" sz="2900" dirty="0">
                <a:solidFill>
                  <a:schemeClr val="bg1"/>
                </a:solidFill>
                <a:latin typeface="Arial Black" pitchFamily="34" charset="0"/>
              </a:rPr>
              <a:t>Three types of RTOS systems are:</a:t>
            </a:r>
          </a:p>
          <a:p>
            <a:pPr marL="0" indent="0">
              <a:buNone/>
            </a:pPr>
            <a:r>
              <a:rPr lang="en-US" sz="2900" b="1" dirty="0">
                <a:solidFill>
                  <a:schemeClr val="bg1"/>
                </a:solidFill>
                <a:latin typeface="Arial Black" pitchFamily="34" charset="0"/>
              </a:rPr>
              <a:t>Hard Real Time :</a:t>
            </a:r>
          </a:p>
          <a:p>
            <a:r>
              <a:rPr lang="en-US" sz="2900" dirty="0">
                <a:solidFill>
                  <a:schemeClr val="bg1"/>
                </a:solidFill>
                <a:latin typeface="Arial Black" pitchFamily="34" charset="0"/>
              </a:rPr>
              <a:t>In Hard RTOS, the deadline is handled very strictly which means that given task must start executing on specified scheduled time, and must be completed within the assigned time duration.</a:t>
            </a:r>
          </a:p>
          <a:p>
            <a:r>
              <a:rPr lang="en-US" sz="2900" dirty="0">
                <a:solidFill>
                  <a:schemeClr val="bg1"/>
                </a:solidFill>
                <a:latin typeface="Arial Black" pitchFamily="34" charset="0"/>
              </a:rPr>
              <a:t>Example: Medical critical care system, Aircraft systems, etc.</a:t>
            </a:r>
          </a:p>
          <a:p>
            <a:pPr marL="0" indent="0">
              <a:buNone/>
            </a:pPr>
            <a:r>
              <a:rPr lang="en-US" sz="2900" b="1" dirty="0">
                <a:solidFill>
                  <a:schemeClr val="bg1"/>
                </a:solidFill>
                <a:latin typeface="Arial Black" pitchFamily="34" charset="0"/>
              </a:rPr>
              <a:t>Firm Real time:</a:t>
            </a:r>
          </a:p>
          <a:p>
            <a:r>
              <a:rPr lang="en-US" sz="2900" dirty="0">
                <a:solidFill>
                  <a:schemeClr val="bg1"/>
                </a:solidFill>
                <a:latin typeface="Arial Black" pitchFamily="34" charset="0"/>
              </a:rPr>
              <a:t>These type of RTOS also need to follow the deadlines. However, missing a deadline may not have big impact but could cause undesired affects, like a huge reduction in quality of a product.</a:t>
            </a:r>
          </a:p>
          <a:p>
            <a:r>
              <a:rPr lang="en-US" sz="2900" dirty="0">
                <a:solidFill>
                  <a:schemeClr val="bg1"/>
                </a:solidFill>
                <a:latin typeface="Arial Black" pitchFamily="34" charset="0"/>
              </a:rPr>
              <a:t>Example: Various types of Multimedia applications.</a:t>
            </a:r>
          </a:p>
          <a:p>
            <a:r>
              <a:rPr lang="en-US" sz="2900" b="1" dirty="0" smtClean="0">
                <a:solidFill>
                  <a:schemeClr val="bg1"/>
                </a:solidFill>
                <a:latin typeface="Arial Black" pitchFamily="34" charset="0"/>
              </a:rPr>
              <a:t>oft </a:t>
            </a:r>
            <a:r>
              <a:rPr lang="en-US" sz="2900" b="1" dirty="0">
                <a:solidFill>
                  <a:schemeClr val="bg1"/>
                </a:solidFill>
                <a:latin typeface="Arial Black" pitchFamily="34" charset="0"/>
              </a:rPr>
              <a:t>Real Time:</a:t>
            </a:r>
          </a:p>
          <a:p>
            <a:r>
              <a:rPr lang="en-US" sz="2900" dirty="0">
                <a:solidFill>
                  <a:schemeClr val="bg1"/>
                </a:solidFill>
                <a:latin typeface="Arial Black" pitchFamily="34" charset="0"/>
              </a:rPr>
              <a:t>Soft Real time RTOS, accepts some delays by the Operating system. In this type of RTOS, there is a deadline assigned for a specific job, but a delay for a small amount of time is acceptable. So, deadlines are handled softly by this type of RTOS.</a:t>
            </a:r>
          </a:p>
          <a:p>
            <a:r>
              <a:rPr lang="en-US" sz="2900" dirty="0">
                <a:solidFill>
                  <a:schemeClr val="bg1"/>
                </a:solidFill>
                <a:latin typeface="Arial Black" pitchFamily="34" charset="0"/>
              </a:rPr>
              <a:t>Example: Online Transaction system and Livestock price quotation System.</a:t>
            </a:r>
            <a:r>
              <a:rPr lang="en-US" dirty="0"/>
              <a:t/>
            </a:r>
            <a:br>
              <a:rPr lang="en-US" dirty="0"/>
            </a:b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2465423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2000" b="1" dirty="0">
                <a:solidFill>
                  <a:schemeClr val="bg1"/>
                </a:solidFill>
                <a:latin typeface="Arial Black" pitchFamily="34" charset="0"/>
              </a:rPr>
              <a:t>Features of RTOS</a:t>
            </a:r>
          </a:p>
          <a:p>
            <a:r>
              <a:rPr lang="en-US" sz="2000" dirty="0">
                <a:solidFill>
                  <a:schemeClr val="bg1"/>
                </a:solidFill>
                <a:latin typeface="Arial Black" pitchFamily="34" charset="0"/>
              </a:rPr>
              <a:t>Here are important features of RTOS:</a:t>
            </a:r>
          </a:p>
          <a:p>
            <a:r>
              <a:rPr lang="en-US" sz="2000" dirty="0">
                <a:solidFill>
                  <a:schemeClr val="bg1"/>
                </a:solidFill>
                <a:latin typeface="Arial Black" pitchFamily="34" charset="0"/>
              </a:rPr>
              <a:t>Occupy very less memory</a:t>
            </a:r>
          </a:p>
          <a:p>
            <a:r>
              <a:rPr lang="en-US" sz="2000" dirty="0">
                <a:solidFill>
                  <a:schemeClr val="bg1"/>
                </a:solidFill>
                <a:latin typeface="Arial Black" pitchFamily="34" charset="0"/>
              </a:rPr>
              <a:t>Consume fewer resources</a:t>
            </a:r>
          </a:p>
          <a:p>
            <a:r>
              <a:rPr lang="en-US" sz="2000" dirty="0">
                <a:solidFill>
                  <a:schemeClr val="bg1"/>
                </a:solidFill>
                <a:latin typeface="Arial Black" pitchFamily="34" charset="0"/>
              </a:rPr>
              <a:t>Response times are highly predictable</a:t>
            </a:r>
          </a:p>
          <a:p>
            <a:r>
              <a:rPr lang="en-US" sz="2000" dirty="0">
                <a:solidFill>
                  <a:schemeClr val="bg1"/>
                </a:solidFill>
                <a:latin typeface="Arial Black" pitchFamily="34" charset="0"/>
              </a:rPr>
              <a:t>Unpredictable environment</a:t>
            </a:r>
          </a:p>
          <a:p>
            <a:r>
              <a:rPr lang="en-US" sz="2000" dirty="0">
                <a:solidFill>
                  <a:schemeClr val="bg1"/>
                </a:solidFill>
                <a:latin typeface="Arial Black" pitchFamily="34" charset="0"/>
              </a:rPr>
              <a:t>The Kernel saves the state of the interrupted task ad then determines which task it should run next.</a:t>
            </a:r>
          </a:p>
          <a:p>
            <a:r>
              <a:rPr lang="en-US" sz="2000" dirty="0">
                <a:solidFill>
                  <a:schemeClr val="bg1"/>
                </a:solidFill>
                <a:latin typeface="Arial Black" pitchFamily="34" charset="0"/>
              </a:rPr>
              <a:t>The Kernel restores the state of the task and passes control of the CPU for that task.</a:t>
            </a:r>
          </a:p>
          <a:p>
            <a:endParaRPr lang="en-US" sz="2000" dirty="0">
              <a:solidFill>
                <a:schemeClr val="bg1"/>
              </a:solidFill>
              <a:latin typeface="Arial Black" pitchFamily="34" charset="0"/>
            </a:endParaRPr>
          </a:p>
        </p:txBody>
      </p:sp>
    </p:spTree>
    <p:extLst>
      <p:ext uri="{BB962C8B-B14F-4D97-AF65-F5344CB8AC3E}">
        <p14:creationId xmlns:p14="http://schemas.microsoft.com/office/powerpoint/2010/main" val="134500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1800" b="1" dirty="0">
                <a:solidFill>
                  <a:schemeClr val="bg1"/>
                </a:solidFill>
                <a:latin typeface="Arial Black" pitchFamily="34" charset="0"/>
              </a:rPr>
              <a:t>Applications of Real Time Operating System</a:t>
            </a:r>
          </a:p>
          <a:p>
            <a:r>
              <a:rPr lang="en-US" sz="1800" dirty="0">
                <a:solidFill>
                  <a:schemeClr val="bg1"/>
                </a:solidFill>
                <a:latin typeface="Arial Black" pitchFamily="34" charset="0"/>
              </a:rPr>
              <a:t>Real-time systems are used in:</a:t>
            </a:r>
          </a:p>
          <a:p>
            <a:r>
              <a:rPr lang="en-US" sz="1800" dirty="0">
                <a:solidFill>
                  <a:schemeClr val="bg1"/>
                </a:solidFill>
                <a:latin typeface="Arial Black" pitchFamily="34" charset="0"/>
              </a:rPr>
              <a:t>Airlines reservation system.</a:t>
            </a:r>
          </a:p>
          <a:p>
            <a:r>
              <a:rPr lang="en-US" sz="1800" dirty="0">
                <a:solidFill>
                  <a:schemeClr val="bg1"/>
                </a:solidFill>
                <a:latin typeface="Arial Black" pitchFamily="34" charset="0"/>
              </a:rPr>
              <a:t>Air traffic control system.</a:t>
            </a:r>
          </a:p>
          <a:p>
            <a:r>
              <a:rPr lang="en-US" sz="1800" dirty="0">
                <a:solidFill>
                  <a:schemeClr val="bg1"/>
                </a:solidFill>
                <a:latin typeface="Arial Black" pitchFamily="34" charset="0"/>
              </a:rPr>
              <a:t>Systems that provide immediate updating.</a:t>
            </a:r>
          </a:p>
          <a:p>
            <a:r>
              <a:rPr lang="en-US" sz="1800" dirty="0">
                <a:solidFill>
                  <a:schemeClr val="bg1"/>
                </a:solidFill>
                <a:latin typeface="Arial Black" pitchFamily="34" charset="0"/>
              </a:rPr>
              <a:t>Used in any system that provides up to date and minute information on stock prices.</a:t>
            </a:r>
          </a:p>
          <a:p>
            <a:r>
              <a:rPr lang="en-US" sz="1800" dirty="0">
                <a:solidFill>
                  <a:schemeClr val="bg1"/>
                </a:solidFill>
                <a:latin typeface="Arial Black" pitchFamily="34" charset="0"/>
              </a:rPr>
              <a:t>Defense application systems like RADAR.</a:t>
            </a:r>
          </a:p>
          <a:p>
            <a:r>
              <a:rPr lang="en-US" sz="1800" dirty="0">
                <a:solidFill>
                  <a:schemeClr val="bg1"/>
                </a:solidFill>
                <a:latin typeface="Arial Black" pitchFamily="34" charset="0"/>
              </a:rPr>
              <a:t>Networked Multimedia Systems</a:t>
            </a:r>
          </a:p>
          <a:p>
            <a:r>
              <a:rPr lang="en-US" sz="1800" dirty="0">
                <a:solidFill>
                  <a:schemeClr val="bg1"/>
                </a:solidFill>
                <a:latin typeface="Arial Black" pitchFamily="34" charset="0"/>
              </a:rPr>
              <a:t>Command Control Systems</a:t>
            </a:r>
          </a:p>
          <a:p>
            <a:r>
              <a:rPr lang="en-US" sz="1800" dirty="0">
                <a:solidFill>
                  <a:schemeClr val="bg1"/>
                </a:solidFill>
                <a:latin typeface="Arial Black" pitchFamily="34" charset="0"/>
              </a:rPr>
              <a:t>Internet Telephony</a:t>
            </a:r>
          </a:p>
          <a:p>
            <a:r>
              <a:rPr lang="en-US" sz="1800" dirty="0">
                <a:solidFill>
                  <a:schemeClr val="bg1"/>
                </a:solidFill>
                <a:latin typeface="Arial Black" pitchFamily="34" charset="0"/>
              </a:rPr>
              <a:t>Anti-lock Brake Systems</a:t>
            </a:r>
          </a:p>
          <a:p>
            <a:r>
              <a:rPr lang="en-US" sz="1800" dirty="0">
                <a:solidFill>
                  <a:schemeClr val="bg1"/>
                </a:solidFill>
                <a:latin typeface="Arial Black" pitchFamily="34" charset="0"/>
              </a:rPr>
              <a:t>Heart Pacemaker</a:t>
            </a:r>
          </a:p>
          <a:p>
            <a:endParaRPr lang="en-US" dirty="0"/>
          </a:p>
        </p:txBody>
      </p:sp>
    </p:spTree>
    <p:extLst>
      <p:ext uri="{BB962C8B-B14F-4D97-AF65-F5344CB8AC3E}">
        <p14:creationId xmlns:p14="http://schemas.microsoft.com/office/powerpoint/2010/main" val="119957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xmlns="" id="{ECAE4CEF-54A4-C60C-5F12-FEDAD97F5607}"/>
              </a:ext>
            </a:extLst>
          </p:cNvPr>
          <p:cNvSpPr>
            <a:spLocks noGrp="1" noChangeArrowheads="1"/>
          </p:cNvSpPr>
          <p:nvPr>
            <p:ph idx="1"/>
          </p:nvPr>
        </p:nvSpPr>
        <p:spPr bwMode="auto">
          <a:xfrm>
            <a:off x="1318965" y="281591"/>
            <a:ext cx="9351994"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Black" panose="020B0A04020102020204" pitchFamily="34" charset="0"/>
              </a:rPr>
              <a:t>The OS helps you to communicate with the computer without knowing how to speak the computer’s language. It is not possible for the user to use any computer or mobile device without having an operating system</a:t>
            </a:r>
            <a:r>
              <a:rPr kumimoji="0" lang="en-US" altLang="en-US" sz="800" b="0" i="0" u="none" strike="noStrike" cap="none" normalizeH="0" baseline="0" dirty="0">
                <a:ln>
                  <a:noFill/>
                </a:ln>
                <a:solidFill>
                  <a:schemeClr val="bg1"/>
                </a:solidFill>
                <a:effectLst/>
                <a:latin typeface="Arial Black" panose="020B0A040201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bg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chemeClr val="bg1"/>
              </a:solidFill>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bg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AutoShape 4" descr="Introduction to Operating System">
            <a:extLst>
              <a:ext uri="{FF2B5EF4-FFF2-40B4-BE49-F238E27FC236}">
                <a16:creationId xmlns:a16="http://schemas.microsoft.com/office/drawing/2014/main" xmlns="" id="{D7F1B754-00C9-7091-96BB-808DF585F973}"/>
              </a:ext>
            </a:extLst>
          </p:cNvPr>
          <p:cNvSpPr>
            <a:spLocks noChangeAspect="1" noChangeArrowheads="1"/>
          </p:cNvSpPr>
          <p:nvPr/>
        </p:nvSpPr>
        <p:spPr bwMode="auto">
          <a:xfrm>
            <a:off x="5943600" y="3276600"/>
            <a:ext cx="2827538"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ntroduction to Operating System">
            <a:extLst>
              <a:ext uri="{FF2B5EF4-FFF2-40B4-BE49-F238E27FC236}">
                <a16:creationId xmlns:a16="http://schemas.microsoft.com/office/drawing/2014/main" xmlns="" id="{8B80EAF4-F7FF-8A87-6A17-891081B52660}"/>
              </a:ext>
            </a:extLst>
          </p:cNvPr>
          <p:cNvSpPr>
            <a:spLocks noChangeAspect="1" noChangeArrowheads="1"/>
          </p:cNvSpPr>
          <p:nvPr/>
        </p:nvSpPr>
        <p:spPr bwMode="auto">
          <a:xfrm>
            <a:off x="6095999" y="3428999"/>
            <a:ext cx="4645981" cy="7523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u="sng" dirty="0">
                <a:solidFill>
                  <a:schemeClr val="bg1"/>
                </a:solidFill>
                <a:latin typeface="Arial Black" panose="020B0A04020102020204" pitchFamily="34" charset="0"/>
              </a:rPr>
              <a:t>Introduction to Operating System</a:t>
            </a:r>
          </a:p>
        </p:txBody>
      </p:sp>
      <p:pic>
        <p:nvPicPr>
          <p:cNvPr id="1034" name="Picture 10" descr="Introduction to Operating System">
            <a:extLst>
              <a:ext uri="{FF2B5EF4-FFF2-40B4-BE49-F238E27FC236}">
                <a16:creationId xmlns:a16="http://schemas.microsoft.com/office/drawing/2014/main" xmlns="" id="{1FA41105-C634-9FE9-4FBC-E5C72C367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588" y="2183522"/>
            <a:ext cx="2990850" cy="373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142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1700" b="1" dirty="0">
                <a:solidFill>
                  <a:schemeClr val="bg1"/>
                </a:solidFill>
                <a:latin typeface="Arial Black" pitchFamily="34" charset="0"/>
              </a:rPr>
              <a:t>Disadvantages of RTOS</a:t>
            </a:r>
          </a:p>
          <a:p>
            <a:r>
              <a:rPr lang="en-US" sz="1700" dirty="0">
                <a:solidFill>
                  <a:schemeClr val="bg1"/>
                </a:solidFill>
                <a:latin typeface="Arial Black" pitchFamily="34" charset="0"/>
              </a:rPr>
              <a:t>Here, are drawbacks/cons of using RTOS system:</a:t>
            </a:r>
          </a:p>
          <a:p>
            <a:r>
              <a:rPr lang="en-US" sz="1700" dirty="0">
                <a:solidFill>
                  <a:schemeClr val="bg1"/>
                </a:solidFill>
                <a:latin typeface="Arial Black" pitchFamily="34" charset="0"/>
              </a:rPr>
              <a:t>RTOS system can run minimal tasks together, and it concentrates only on those applications which contain an error so that it can avoid them.</a:t>
            </a:r>
          </a:p>
          <a:p>
            <a:r>
              <a:rPr lang="en-US" sz="1700" dirty="0">
                <a:solidFill>
                  <a:schemeClr val="bg1"/>
                </a:solidFill>
                <a:latin typeface="Arial Black" pitchFamily="34" charset="0"/>
              </a:rPr>
              <a:t>RTOS is the system that concentrates on a few tasks. Therefore, it is really hard for these systems to do multi-tasking.</a:t>
            </a:r>
          </a:p>
          <a:p>
            <a:r>
              <a:rPr lang="en-US" sz="1700" dirty="0">
                <a:solidFill>
                  <a:schemeClr val="bg1"/>
                </a:solidFill>
                <a:latin typeface="Arial Black" pitchFamily="34" charset="0"/>
              </a:rPr>
              <a:t>Specific drivers are required for the RTOS so that it can offer fast response time to interrupt signals, which helps to maintain its speed.</a:t>
            </a:r>
          </a:p>
          <a:p>
            <a:r>
              <a:rPr lang="en-US" sz="1700" dirty="0">
                <a:solidFill>
                  <a:schemeClr val="bg1"/>
                </a:solidFill>
                <a:latin typeface="Arial Black" pitchFamily="34" charset="0"/>
              </a:rPr>
              <a:t>Plenty of resources are used by RTOS, which makes this system expensive.</a:t>
            </a:r>
          </a:p>
          <a:p>
            <a:r>
              <a:rPr lang="en-US" sz="1700" dirty="0">
                <a:solidFill>
                  <a:schemeClr val="bg1"/>
                </a:solidFill>
                <a:latin typeface="Arial Black" pitchFamily="34" charset="0"/>
              </a:rPr>
              <a:t>The tasks which have a low priority need to wait for a long time as the RTOS maintains the accuracy of the program, which are under execution.</a:t>
            </a:r>
          </a:p>
          <a:p>
            <a:r>
              <a:rPr lang="en-US" sz="1700" dirty="0">
                <a:solidFill>
                  <a:schemeClr val="bg1"/>
                </a:solidFill>
                <a:latin typeface="Arial Black" pitchFamily="34" charset="0"/>
              </a:rPr>
              <a:t>Minimum switching of tasks is done in Real time operating systems.</a:t>
            </a:r>
          </a:p>
          <a:p>
            <a:r>
              <a:rPr lang="en-US" sz="1700" dirty="0">
                <a:solidFill>
                  <a:schemeClr val="bg1"/>
                </a:solidFill>
                <a:latin typeface="Arial Black" pitchFamily="34" charset="0"/>
              </a:rPr>
              <a:t>It uses complex algorithms which is difficult to understand.</a:t>
            </a:r>
          </a:p>
          <a:p>
            <a:r>
              <a:rPr lang="en-US" sz="1700" dirty="0">
                <a:solidFill>
                  <a:schemeClr val="bg1"/>
                </a:solidFill>
                <a:latin typeface="Arial Black" pitchFamily="34" charset="0"/>
              </a:rPr>
              <a:t>RTOS uses lot of resources, which sometimes not suitable for the system.</a:t>
            </a:r>
          </a:p>
          <a:p>
            <a:endParaRPr lang="en-US" dirty="0"/>
          </a:p>
        </p:txBody>
      </p:sp>
    </p:spTree>
    <p:extLst>
      <p:ext uri="{BB962C8B-B14F-4D97-AF65-F5344CB8AC3E}">
        <p14:creationId xmlns:p14="http://schemas.microsoft.com/office/powerpoint/2010/main" val="3673154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10000"/>
          </a:bodyPr>
          <a:lstStyle/>
          <a:p>
            <a:pPr marL="0" indent="0">
              <a:buNone/>
            </a:pPr>
            <a:r>
              <a:rPr lang="en-US" b="1" u="sng" dirty="0">
                <a:solidFill>
                  <a:schemeClr val="bg1"/>
                </a:solidFill>
                <a:latin typeface="Arial Black" pitchFamily="34" charset="0"/>
              </a:rPr>
              <a:t>Advantage of Operating System</a:t>
            </a:r>
          </a:p>
          <a:p>
            <a:r>
              <a:rPr lang="en-US" dirty="0">
                <a:solidFill>
                  <a:schemeClr val="bg1"/>
                </a:solidFill>
                <a:latin typeface="Arial Black" pitchFamily="34" charset="0"/>
              </a:rPr>
              <a:t>Allows you to hide details of hardware by creating an abstraction</a:t>
            </a:r>
          </a:p>
          <a:p>
            <a:r>
              <a:rPr lang="en-US" dirty="0">
                <a:solidFill>
                  <a:schemeClr val="bg1"/>
                </a:solidFill>
                <a:latin typeface="Arial Black" pitchFamily="34" charset="0"/>
              </a:rPr>
              <a:t>Easy to use with a GUI</a:t>
            </a:r>
          </a:p>
          <a:p>
            <a:r>
              <a:rPr lang="en-US" dirty="0">
                <a:solidFill>
                  <a:schemeClr val="bg1"/>
                </a:solidFill>
                <a:latin typeface="Arial Black" pitchFamily="34" charset="0"/>
              </a:rPr>
              <a:t>Offers an environment in which a user may execute programs/applications</a:t>
            </a:r>
          </a:p>
          <a:p>
            <a:r>
              <a:rPr lang="en-US" dirty="0">
                <a:solidFill>
                  <a:schemeClr val="bg1"/>
                </a:solidFill>
                <a:latin typeface="Arial Black" pitchFamily="34" charset="0"/>
              </a:rPr>
              <a:t>The operating system must make sure that the computer system convenient to use</a:t>
            </a:r>
          </a:p>
          <a:p>
            <a:r>
              <a:rPr lang="en-US" dirty="0">
                <a:solidFill>
                  <a:schemeClr val="bg1"/>
                </a:solidFill>
                <a:latin typeface="Arial Black" pitchFamily="34" charset="0"/>
              </a:rPr>
              <a:t>Operating System acts as an intermediary among applications and the hardware components</a:t>
            </a:r>
          </a:p>
          <a:p>
            <a:r>
              <a:rPr lang="en-US" dirty="0">
                <a:solidFill>
                  <a:schemeClr val="bg1"/>
                </a:solidFill>
                <a:latin typeface="Arial Black" pitchFamily="34" charset="0"/>
              </a:rPr>
              <a:t>It provides the computer system resources with easy to use format</a:t>
            </a:r>
          </a:p>
          <a:p>
            <a:r>
              <a:rPr lang="en-US" dirty="0">
                <a:solidFill>
                  <a:schemeClr val="bg1"/>
                </a:solidFill>
                <a:latin typeface="Arial Black" pitchFamily="34" charset="0"/>
              </a:rPr>
              <a:t>Acts as an </a:t>
            </a:r>
            <a:r>
              <a:rPr lang="en-US" dirty="0" err="1">
                <a:solidFill>
                  <a:schemeClr val="bg1"/>
                </a:solidFill>
                <a:latin typeface="Arial Black" pitchFamily="34" charset="0"/>
              </a:rPr>
              <a:t>intermediator</a:t>
            </a:r>
            <a:r>
              <a:rPr lang="en-US" dirty="0">
                <a:solidFill>
                  <a:schemeClr val="bg1"/>
                </a:solidFill>
                <a:latin typeface="Arial Black" pitchFamily="34" charset="0"/>
              </a:rPr>
              <a:t> between all hardware’s and software’s of the system</a:t>
            </a:r>
          </a:p>
          <a:p>
            <a:pPr marL="0" indent="0">
              <a:buNone/>
            </a:pPr>
            <a:r>
              <a:rPr lang="en-US" b="1" u="sng" dirty="0">
                <a:solidFill>
                  <a:schemeClr val="bg1"/>
                </a:solidFill>
                <a:latin typeface="Arial Black" pitchFamily="34" charset="0"/>
              </a:rPr>
              <a:t>Disadvantages of Operating System</a:t>
            </a:r>
          </a:p>
          <a:p>
            <a:r>
              <a:rPr lang="en-US" dirty="0">
                <a:solidFill>
                  <a:schemeClr val="bg1"/>
                </a:solidFill>
                <a:latin typeface="Arial Black" pitchFamily="34" charset="0"/>
              </a:rPr>
              <a:t>If any issue occurs in OS, you may lose all the contents which have been stored in your system</a:t>
            </a:r>
          </a:p>
          <a:p>
            <a:r>
              <a:rPr lang="en-US" dirty="0">
                <a:solidFill>
                  <a:schemeClr val="bg1"/>
                </a:solidFill>
                <a:latin typeface="Arial Black" pitchFamily="34" charset="0"/>
              </a:rPr>
              <a:t>Operating system’s software is quite expensive for small size organization which adds burden on them. Example Windows</a:t>
            </a:r>
          </a:p>
          <a:p>
            <a:r>
              <a:rPr lang="en-US" dirty="0">
                <a:solidFill>
                  <a:schemeClr val="bg1"/>
                </a:solidFill>
                <a:latin typeface="Arial Black" pitchFamily="34" charset="0"/>
              </a:rPr>
              <a:t>It is never entirely secure as a threat can occur at any time</a:t>
            </a:r>
          </a:p>
          <a:p>
            <a:endParaRPr lang="en-US" dirty="0"/>
          </a:p>
        </p:txBody>
      </p:sp>
    </p:spTree>
    <p:extLst>
      <p:ext uri="{BB962C8B-B14F-4D97-AF65-F5344CB8AC3E}">
        <p14:creationId xmlns:p14="http://schemas.microsoft.com/office/powerpoint/2010/main" val="348202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2C0C28-3893-8C0C-9DBC-C5CA0F6BF997}"/>
              </a:ext>
            </a:extLst>
          </p:cNvPr>
          <p:cNvSpPr>
            <a:spLocks noGrp="1"/>
          </p:cNvSpPr>
          <p:nvPr>
            <p:ph type="title"/>
          </p:nvPr>
        </p:nvSpPr>
        <p:spPr>
          <a:xfrm>
            <a:off x="1141413" y="618518"/>
            <a:ext cx="9905998" cy="695377"/>
          </a:xfrm>
        </p:spPr>
        <p:txBody>
          <a:bodyPr>
            <a:normAutofit fontScale="90000"/>
          </a:bodyPr>
          <a:lstStyle/>
          <a:p>
            <a:pPr algn="ctr"/>
            <a:r>
              <a:rPr lang="en-US" sz="2000" b="1" i="0" u="sng" dirty="0">
                <a:solidFill>
                  <a:srgbClr val="222222"/>
                </a:solidFill>
                <a:effectLst/>
                <a:latin typeface="Arial Black" panose="020B0A04020102020204" pitchFamily="34" charset="0"/>
              </a:rPr>
              <a:t>What is Semaphore?</a:t>
            </a:r>
            <a:r>
              <a:rPr lang="en-US" b="1" i="0" dirty="0">
                <a:solidFill>
                  <a:srgbClr val="222222"/>
                </a:solidFill>
                <a:effectLst/>
                <a:latin typeface="Source Sans Pro" panose="020B0604020202020204" pitchFamily="34" charset="0"/>
              </a:rPr>
              <a:t/>
            </a:r>
            <a:br>
              <a:rPr lang="en-US" b="1" i="0" dirty="0">
                <a:solidFill>
                  <a:srgbClr val="222222"/>
                </a:solidFill>
                <a:effectLst/>
                <a:latin typeface="Source Sans Pro" panose="020B0604020202020204" pitchFamily="34" charset="0"/>
              </a:rPr>
            </a:br>
            <a:endParaRPr lang="en-US" dirty="0"/>
          </a:p>
        </p:txBody>
      </p:sp>
      <p:sp>
        <p:nvSpPr>
          <p:cNvPr id="3" name="Content Placeholder 2">
            <a:extLst>
              <a:ext uri="{FF2B5EF4-FFF2-40B4-BE49-F238E27FC236}">
                <a16:creationId xmlns:a16="http://schemas.microsoft.com/office/drawing/2014/main" xmlns="" id="{05C9F6C6-A900-A29A-D74C-E44FEE501309}"/>
              </a:ext>
            </a:extLst>
          </p:cNvPr>
          <p:cNvSpPr>
            <a:spLocks noGrp="1"/>
          </p:cNvSpPr>
          <p:nvPr>
            <p:ph idx="1"/>
          </p:nvPr>
        </p:nvSpPr>
        <p:spPr>
          <a:xfrm>
            <a:off x="0" y="1722268"/>
            <a:ext cx="12192000" cy="5135732"/>
          </a:xfrm>
        </p:spPr>
        <p:txBody>
          <a:bodyPr/>
          <a:lstStyle/>
          <a:p>
            <a:pPr marL="0" indent="0" algn="l">
              <a:buNone/>
            </a:pPr>
            <a:r>
              <a:rPr lang="en-US" sz="2000" b="1" i="0" dirty="0">
                <a:solidFill>
                  <a:srgbClr val="222222"/>
                </a:solidFill>
                <a:effectLst/>
                <a:latin typeface="Arial Black" panose="020B0A04020102020204" pitchFamily="34" charset="0"/>
              </a:rPr>
              <a:t>Semaphore</a:t>
            </a:r>
            <a:r>
              <a:rPr lang="en-US" sz="2000" b="0" i="0" dirty="0">
                <a:solidFill>
                  <a:srgbClr val="222222"/>
                </a:solidFill>
                <a:effectLst/>
                <a:latin typeface="Arial Black" panose="020B0A04020102020204" pitchFamily="34" charset="0"/>
              </a:rPr>
              <a:t> is simply a variable that is non-negative and shared between threads. A semaphore is a signaling mechanism, and a thread that is waiting on a semaphore can be signaled by another thread. It uses two atomic operations, 1) Wait, and 2) Signal for the process synchronization.</a:t>
            </a:r>
          </a:p>
          <a:p>
            <a:pPr marL="0" indent="0" algn="l">
              <a:buNone/>
            </a:pPr>
            <a:r>
              <a:rPr lang="en-US" sz="2000" b="0" i="0" dirty="0">
                <a:solidFill>
                  <a:srgbClr val="222222"/>
                </a:solidFill>
                <a:effectLst/>
                <a:latin typeface="Arial Black" panose="020B0A04020102020204" pitchFamily="34" charset="0"/>
              </a:rPr>
              <a:t>A semaphore either allows or disallows access to the resource, which depends on how it is set up.</a:t>
            </a:r>
          </a:p>
          <a:p>
            <a:endParaRPr lang="en-US" dirty="0"/>
          </a:p>
        </p:txBody>
      </p:sp>
    </p:spTree>
    <p:extLst>
      <p:ext uri="{BB962C8B-B14F-4D97-AF65-F5344CB8AC3E}">
        <p14:creationId xmlns:p14="http://schemas.microsoft.com/office/powerpoint/2010/main" val="120340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DD5F95-29CF-9FD1-075A-0CBEF6F1DAB5}"/>
              </a:ext>
            </a:extLst>
          </p:cNvPr>
          <p:cNvSpPr>
            <a:spLocks noGrp="1"/>
          </p:cNvSpPr>
          <p:nvPr>
            <p:ph idx="1"/>
          </p:nvPr>
        </p:nvSpPr>
        <p:spPr>
          <a:xfrm>
            <a:off x="1141412" y="941033"/>
            <a:ext cx="9905999" cy="4850168"/>
          </a:xfrm>
        </p:spPr>
        <p:txBody>
          <a:bodyPr/>
          <a:lstStyle/>
          <a:p>
            <a:pPr marL="0" indent="0" algn="l">
              <a:buNone/>
            </a:pPr>
            <a:r>
              <a:rPr lang="en-US" b="1" i="0" dirty="0">
                <a:solidFill>
                  <a:srgbClr val="222222"/>
                </a:solidFill>
                <a:effectLst/>
                <a:latin typeface="Source Sans Pro" panose="020B0604020202020204" pitchFamily="34" charset="0"/>
              </a:rPr>
              <a:t>Types of Semaphores</a:t>
            </a:r>
          </a:p>
          <a:p>
            <a:pPr algn="l"/>
            <a:r>
              <a:rPr lang="en-US" b="0" i="0" dirty="0">
                <a:solidFill>
                  <a:srgbClr val="222222"/>
                </a:solidFill>
                <a:effectLst/>
                <a:latin typeface="Source Sans Pro" panose="020B0604020202020204" pitchFamily="34" charset="0"/>
              </a:rPr>
              <a:t>The two common kinds of semaphores are</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Counting semaphores</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Binary semaphores.</a:t>
            </a:r>
          </a:p>
          <a:p>
            <a:endParaRPr lang="en-US" dirty="0"/>
          </a:p>
        </p:txBody>
      </p:sp>
    </p:spTree>
    <p:extLst>
      <p:ext uri="{BB962C8B-B14F-4D97-AF65-F5344CB8AC3E}">
        <p14:creationId xmlns:p14="http://schemas.microsoft.com/office/powerpoint/2010/main" val="107933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76097-E6E6-2FF1-5CB0-142E04F862C8}"/>
              </a:ext>
            </a:extLst>
          </p:cNvPr>
          <p:cNvSpPr>
            <a:spLocks noGrp="1"/>
          </p:cNvSpPr>
          <p:nvPr>
            <p:ph type="title"/>
          </p:nvPr>
        </p:nvSpPr>
        <p:spPr>
          <a:xfrm>
            <a:off x="1143001" y="281166"/>
            <a:ext cx="9905998" cy="448281"/>
          </a:xfrm>
        </p:spPr>
        <p:txBody>
          <a:bodyPr>
            <a:normAutofit fontScale="90000"/>
          </a:bodyPr>
          <a:lstStyle/>
          <a:p>
            <a:pPr algn="ctr"/>
            <a:r>
              <a:rPr lang="en-US" sz="1800" b="1" i="0" u="sng" dirty="0">
                <a:solidFill>
                  <a:srgbClr val="222222"/>
                </a:solidFill>
                <a:effectLst/>
                <a:latin typeface="Arial Black" panose="020B0A04020102020204" pitchFamily="34" charset="0"/>
              </a:rPr>
              <a:t>Counting Semaphores</a:t>
            </a:r>
            <a:r>
              <a:rPr lang="en-US" b="1" i="0" dirty="0">
                <a:solidFill>
                  <a:srgbClr val="222222"/>
                </a:solidFill>
                <a:effectLst/>
                <a:latin typeface="Source Sans Pro" panose="020B0604020202020204" pitchFamily="34" charset="0"/>
              </a:rPr>
              <a:t/>
            </a:r>
            <a:br>
              <a:rPr lang="en-US" b="1" i="0" dirty="0">
                <a:solidFill>
                  <a:srgbClr val="222222"/>
                </a:solidFill>
                <a:effectLst/>
                <a:latin typeface="Source Sans Pro" panose="020B0604020202020204" pitchFamily="34" charset="0"/>
              </a:rPr>
            </a:br>
            <a:endParaRPr lang="en-US" dirty="0"/>
          </a:p>
        </p:txBody>
      </p:sp>
      <p:sp>
        <p:nvSpPr>
          <p:cNvPr id="3" name="Content Placeholder 2">
            <a:extLst>
              <a:ext uri="{FF2B5EF4-FFF2-40B4-BE49-F238E27FC236}">
                <a16:creationId xmlns:a16="http://schemas.microsoft.com/office/drawing/2014/main" xmlns="" id="{6DA87C4F-48B3-F769-22DD-1F30CB369872}"/>
              </a:ext>
            </a:extLst>
          </p:cNvPr>
          <p:cNvSpPr>
            <a:spLocks noGrp="1"/>
          </p:cNvSpPr>
          <p:nvPr>
            <p:ph idx="1"/>
          </p:nvPr>
        </p:nvSpPr>
        <p:spPr>
          <a:xfrm>
            <a:off x="0" y="506026"/>
            <a:ext cx="11984713" cy="6459601"/>
          </a:xfrm>
        </p:spPr>
        <p:txBody>
          <a:bodyPr/>
          <a:lstStyle/>
          <a:p>
            <a:pPr marL="0" indent="0" algn="l">
              <a:buNone/>
            </a:pPr>
            <a:r>
              <a:rPr lang="en-US" sz="1600" b="0" i="0" dirty="0">
                <a:solidFill>
                  <a:srgbClr val="222222"/>
                </a:solidFill>
                <a:effectLst/>
                <a:latin typeface="Arial Black" panose="020B0A04020102020204" pitchFamily="34" charset="0"/>
              </a:rPr>
              <a:t>This type of Semaphore uses a count that helps task to be acquired or released numerous times. If the initial count = 0, the counting semaphore should be created in the unavailable state.</a:t>
            </a:r>
          </a:p>
          <a:p>
            <a:pPr marL="0" indent="0" algn="l">
              <a:buNone/>
            </a:pPr>
            <a:endParaRPr lang="en-US" sz="1600" b="0" i="0" dirty="0">
              <a:solidFill>
                <a:srgbClr val="222222"/>
              </a:solidFill>
              <a:effectLst/>
              <a:latin typeface="Arial Black" panose="020B0A04020102020204" pitchFamily="34" charset="0"/>
            </a:endParaRPr>
          </a:p>
          <a:p>
            <a:r>
              <a:rPr lang="en-US" dirty="0"/>
              <a:t/>
            </a:r>
            <a:br>
              <a:rPr lang="en-US" dirty="0"/>
            </a:br>
            <a:endParaRPr lang="en-US" dirty="0"/>
          </a:p>
        </p:txBody>
      </p:sp>
      <p:sp>
        <p:nvSpPr>
          <p:cNvPr id="8" name="AutoShape 6" descr="Counting Semaphores">
            <a:extLst>
              <a:ext uri="{FF2B5EF4-FFF2-40B4-BE49-F238E27FC236}">
                <a16:creationId xmlns:a16="http://schemas.microsoft.com/office/drawing/2014/main" xmlns="" id="{1E5A4A9C-525A-0202-E413-E9C6E742A1A9}"/>
              </a:ext>
            </a:extLst>
          </p:cNvPr>
          <p:cNvSpPr>
            <a:spLocks noChangeAspect="1" noChangeArrowheads="1"/>
          </p:cNvSpPr>
          <p:nvPr/>
        </p:nvSpPr>
        <p:spPr bwMode="auto">
          <a:xfrm>
            <a:off x="5863525" y="3276599"/>
            <a:ext cx="384875" cy="3099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a:extLst>
              <a:ext uri="{FF2B5EF4-FFF2-40B4-BE49-F238E27FC236}">
                <a16:creationId xmlns:a16="http://schemas.microsoft.com/office/drawing/2014/main" xmlns="" id="{D6A5DBF1-B9A3-7217-F479-7774DD771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161" y="1176609"/>
            <a:ext cx="7943384" cy="39443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xmlns="" id="{FDA70B20-E67A-4C04-90BA-2D1ED5611B0B}"/>
              </a:ext>
            </a:extLst>
          </p:cNvPr>
          <p:cNvSpPr txBox="1"/>
          <p:nvPr/>
        </p:nvSpPr>
        <p:spPr>
          <a:xfrm>
            <a:off x="1367161" y="5233360"/>
            <a:ext cx="10076156" cy="646331"/>
          </a:xfrm>
          <a:prstGeom prst="rect">
            <a:avLst/>
          </a:prstGeom>
          <a:noFill/>
        </p:spPr>
        <p:txBody>
          <a:bodyPr wrap="square">
            <a:spAutoFit/>
          </a:bodyPr>
          <a:lstStyle/>
          <a:p>
            <a:r>
              <a:rPr lang="en-US" b="0" i="0" dirty="0">
                <a:solidFill>
                  <a:srgbClr val="222222"/>
                </a:solidFill>
                <a:effectLst/>
                <a:latin typeface="Arial Black" panose="020B0A04020102020204" pitchFamily="34" charset="0"/>
              </a:rPr>
              <a:t>However, If the count is &gt; 0, the semaphore is created in the available state, and the number of tokens it has equals to its count.</a:t>
            </a:r>
            <a:endParaRPr lang="en-US" dirty="0">
              <a:latin typeface="Arial Black" panose="020B0A04020102020204" pitchFamily="34" charset="0"/>
            </a:endParaRPr>
          </a:p>
        </p:txBody>
      </p:sp>
    </p:spTree>
    <p:extLst>
      <p:ext uri="{BB962C8B-B14F-4D97-AF65-F5344CB8AC3E}">
        <p14:creationId xmlns:p14="http://schemas.microsoft.com/office/powerpoint/2010/main" val="382005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6CBF98-A49A-EDF4-0EBE-007B92722898}"/>
              </a:ext>
            </a:extLst>
          </p:cNvPr>
          <p:cNvSpPr>
            <a:spLocks noGrp="1"/>
          </p:cNvSpPr>
          <p:nvPr>
            <p:ph type="title"/>
          </p:nvPr>
        </p:nvSpPr>
        <p:spPr>
          <a:xfrm>
            <a:off x="0" y="168676"/>
            <a:ext cx="12192000" cy="656948"/>
          </a:xfrm>
        </p:spPr>
        <p:txBody>
          <a:bodyPr>
            <a:normAutofit fontScale="90000"/>
          </a:bodyPr>
          <a:lstStyle/>
          <a:p>
            <a:pPr algn="ctr"/>
            <a:r>
              <a:rPr lang="en-US" sz="2000" b="1" i="0" u="sng" dirty="0">
                <a:solidFill>
                  <a:srgbClr val="222222"/>
                </a:solidFill>
                <a:effectLst/>
                <a:latin typeface="Arial Black" panose="020B0A04020102020204" pitchFamily="34" charset="0"/>
              </a:rPr>
              <a:t>Binary Semaphores</a:t>
            </a:r>
            <a:r>
              <a:rPr lang="en-US" b="1" i="0" dirty="0">
                <a:solidFill>
                  <a:srgbClr val="222222"/>
                </a:solidFill>
                <a:effectLst/>
                <a:latin typeface="Source Sans Pro" panose="020B0604020202020204" pitchFamily="34" charset="0"/>
              </a:rPr>
              <a:t/>
            </a:r>
            <a:br>
              <a:rPr lang="en-US" b="1" i="0" dirty="0">
                <a:solidFill>
                  <a:srgbClr val="222222"/>
                </a:solidFill>
                <a:effectLst/>
                <a:latin typeface="Source Sans Pro" panose="020B0604020202020204" pitchFamily="34" charset="0"/>
              </a:rPr>
            </a:br>
            <a:endParaRPr lang="en-US" dirty="0"/>
          </a:p>
        </p:txBody>
      </p:sp>
      <p:sp>
        <p:nvSpPr>
          <p:cNvPr id="3" name="Content Placeholder 2">
            <a:extLst>
              <a:ext uri="{FF2B5EF4-FFF2-40B4-BE49-F238E27FC236}">
                <a16:creationId xmlns:a16="http://schemas.microsoft.com/office/drawing/2014/main" xmlns="" id="{8CCA18E9-9493-EC7E-0B37-CE8AB903048F}"/>
              </a:ext>
            </a:extLst>
          </p:cNvPr>
          <p:cNvSpPr>
            <a:spLocks noGrp="1"/>
          </p:cNvSpPr>
          <p:nvPr>
            <p:ph idx="1"/>
          </p:nvPr>
        </p:nvSpPr>
        <p:spPr>
          <a:xfrm>
            <a:off x="0" y="497149"/>
            <a:ext cx="12064752" cy="6360851"/>
          </a:xfrm>
        </p:spPr>
        <p:txBody>
          <a:bodyPr/>
          <a:lstStyle/>
          <a:p>
            <a:pPr marL="0" indent="0" algn="l">
              <a:buNone/>
            </a:pPr>
            <a:r>
              <a:rPr lang="en-US" sz="1600" b="0" i="0" dirty="0">
                <a:solidFill>
                  <a:srgbClr val="222222"/>
                </a:solidFill>
                <a:effectLst/>
                <a:latin typeface="Arial Black" panose="020B0A04020102020204" pitchFamily="34" charset="0"/>
              </a:rPr>
              <a:t>The binary semaphores are quite similar to counting semaphores, but their value is restricted to 0 and 1. In this type of semaphore, the wait operation works only if semaphore = 1, and the signal operation succeeds when semaphore= 0. It is easy to implement than counting semaphores.</a:t>
            </a:r>
          </a:p>
          <a:p>
            <a:endParaRPr lang="en-US" dirty="0"/>
          </a:p>
        </p:txBody>
      </p:sp>
      <p:pic>
        <p:nvPicPr>
          <p:cNvPr id="3074" name="Picture 2">
            <a:extLst>
              <a:ext uri="{FF2B5EF4-FFF2-40B4-BE49-F238E27FC236}">
                <a16:creationId xmlns:a16="http://schemas.microsoft.com/office/drawing/2014/main" xmlns="" id="{B99A89AB-B2D4-E8DF-8D4D-108AA9802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221" y="1928813"/>
            <a:ext cx="7804387" cy="336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51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AAC9FC-097D-4687-772B-BEC8C4835F72}"/>
              </a:ext>
            </a:extLst>
          </p:cNvPr>
          <p:cNvSpPr>
            <a:spLocks noGrp="1"/>
          </p:cNvSpPr>
          <p:nvPr>
            <p:ph idx="1"/>
          </p:nvPr>
        </p:nvSpPr>
        <p:spPr>
          <a:xfrm>
            <a:off x="0" y="0"/>
            <a:ext cx="12126897" cy="6857999"/>
          </a:xfrm>
        </p:spPr>
        <p:txBody>
          <a:bodyPr/>
          <a:lstStyle/>
          <a:p>
            <a:pPr marL="0" indent="0" algn="l">
              <a:buNone/>
            </a:pPr>
            <a:r>
              <a:rPr lang="en-US" b="1" i="0" dirty="0">
                <a:solidFill>
                  <a:srgbClr val="222222"/>
                </a:solidFill>
                <a:effectLst/>
                <a:latin typeface="Source Sans Pro" panose="020B0604020202020204" pitchFamily="34" charset="0"/>
              </a:rPr>
              <a:t>Wait for Operation</a:t>
            </a:r>
          </a:p>
          <a:p>
            <a:pPr marL="0" indent="0" algn="l">
              <a:buNone/>
            </a:pPr>
            <a:r>
              <a:rPr lang="en-US" sz="1200" b="0" i="0" dirty="0">
                <a:solidFill>
                  <a:srgbClr val="222222"/>
                </a:solidFill>
                <a:effectLst/>
                <a:latin typeface="Arial Black" panose="020B0A04020102020204" pitchFamily="34" charset="0"/>
              </a:rPr>
              <a:t>This type of semaphore operation helps you to control the entry of a task into the critical section. However, If the value of wait is positive, then the value of the wait argument X is decremented. In the case of negative or zero value, no operation is executed. It is also called P(S) operation.</a:t>
            </a:r>
          </a:p>
          <a:p>
            <a:pPr marL="0" indent="0" algn="l">
              <a:buNone/>
            </a:pPr>
            <a:r>
              <a:rPr lang="en-US" sz="1200" b="0" i="0" dirty="0">
                <a:solidFill>
                  <a:srgbClr val="222222"/>
                </a:solidFill>
                <a:effectLst/>
                <a:latin typeface="Arial Black" panose="020B0A04020102020204" pitchFamily="34" charset="0"/>
              </a:rPr>
              <a:t>After the semaphore value is decreased, which becomes negative, the command is held up until the required conditions are satisfied.</a:t>
            </a:r>
          </a:p>
          <a:p>
            <a:pPr marL="0" indent="0" algn="l">
              <a:buNone/>
            </a:pPr>
            <a:endParaRPr lang="en-US" sz="1200" b="0" i="0" dirty="0">
              <a:solidFill>
                <a:srgbClr val="222222"/>
              </a:solidFill>
              <a:effectLst/>
              <a:latin typeface="Arial Black" panose="020B0A04020102020204" pitchFamily="34" charset="0"/>
            </a:endParaRPr>
          </a:p>
          <a:p>
            <a:pPr marL="0" indent="0">
              <a:buNone/>
            </a:pPr>
            <a:r>
              <a:rPr kumimoji="0" lang="en-US" altLang="en-US" sz="1400" b="0" i="0" u="none" strike="noStrike" cap="none" normalizeH="0" baseline="0" dirty="0">
                <a:ln>
                  <a:noFill/>
                </a:ln>
                <a:solidFill>
                  <a:srgbClr val="222222"/>
                </a:solidFill>
                <a:effectLst/>
                <a:latin typeface="Arial Black" panose="020B0A04020102020204" pitchFamily="34" charset="0"/>
              </a:rPr>
              <a:t>Copy </a:t>
            </a:r>
            <a:r>
              <a:rPr kumimoji="0" lang="en-US" altLang="en-US" sz="1400" b="0" i="0" u="none" strike="noStrike" cap="none" normalizeH="0" baseline="0" dirty="0" err="1">
                <a:ln>
                  <a:noFill/>
                </a:ln>
                <a:solidFill>
                  <a:srgbClr val="222222"/>
                </a:solidFill>
                <a:effectLst/>
                <a:latin typeface="Arial Black" panose="020B0A04020102020204" pitchFamily="34" charset="0"/>
              </a:rPr>
              <a:t>CodeP</a:t>
            </a:r>
            <a:r>
              <a:rPr kumimoji="0" lang="en-US" altLang="en-US" sz="1400" b="0" i="0" u="none" strike="noStrike" cap="none" normalizeH="0" baseline="0" dirty="0">
                <a:ln>
                  <a:noFill/>
                </a:ln>
                <a:solidFill>
                  <a:srgbClr val="222222"/>
                </a:solidFill>
                <a:effectLst/>
                <a:latin typeface="Arial Black" panose="020B0A04020102020204" pitchFamily="34" charset="0"/>
              </a:rPr>
              <a:t>(S) </a:t>
            </a:r>
          </a:p>
          <a:p>
            <a:pPr marL="0" indent="0">
              <a:buNone/>
            </a:pPr>
            <a:r>
              <a:rPr kumimoji="0" lang="en-US" altLang="en-US" sz="1400" b="0" i="0" u="none" strike="noStrike" cap="none" normalizeH="0" baseline="0" dirty="0">
                <a:ln>
                  <a:noFill/>
                </a:ln>
                <a:solidFill>
                  <a:srgbClr val="222222"/>
                </a:solidFill>
                <a:effectLst/>
                <a:latin typeface="Arial Black" panose="020B0A04020102020204" pitchFamily="34" charset="0"/>
              </a:rPr>
              <a:t>{ while (S&lt;=0);</a:t>
            </a:r>
          </a:p>
          <a:p>
            <a:pPr marL="0" indent="0">
              <a:buNone/>
            </a:pPr>
            <a:r>
              <a:rPr kumimoji="0" lang="en-US" altLang="en-US" sz="1400" b="0" i="0" u="none" strike="noStrike" cap="none" normalizeH="0" baseline="0" dirty="0">
                <a:ln>
                  <a:noFill/>
                </a:ln>
                <a:solidFill>
                  <a:srgbClr val="222222"/>
                </a:solidFill>
                <a:effectLst/>
                <a:latin typeface="Arial Black" panose="020B0A04020102020204" pitchFamily="34" charset="0"/>
              </a:rPr>
              <a:t> S--;</a:t>
            </a:r>
          </a:p>
          <a:p>
            <a:pPr marL="0" indent="0">
              <a:buNone/>
            </a:pPr>
            <a:r>
              <a:rPr kumimoji="0" lang="en-US" altLang="en-US" sz="1400" b="0" i="0" u="none" strike="noStrike" cap="none" normalizeH="0" baseline="0" dirty="0">
                <a:ln>
                  <a:noFill/>
                </a:ln>
                <a:solidFill>
                  <a:srgbClr val="222222"/>
                </a:solidFill>
                <a:effectLst/>
                <a:latin typeface="Arial Black" panose="020B0A04020102020204" pitchFamily="34" charset="0"/>
              </a:rPr>
              <a:t> }</a:t>
            </a:r>
            <a:r>
              <a:rPr kumimoji="0" lang="en-US" altLang="en-US" sz="1400" b="0" i="0" u="none" strike="noStrike" cap="none" normalizeH="0" baseline="0" dirty="0">
                <a:ln>
                  <a:noFill/>
                </a:ln>
                <a:solidFill>
                  <a:schemeClr val="tx1"/>
                </a:solidFill>
                <a:effectLst/>
                <a:latin typeface="Arial Black" panose="020B0A04020102020204" pitchFamily="34" charset="0"/>
              </a:rPr>
              <a:t> </a:t>
            </a:r>
          </a:p>
          <a:p>
            <a:pPr marL="0" indent="0" algn="l">
              <a:buNone/>
            </a:pPr>
            <a:r>
              <a:rPr lang="en-US" sz="1800" b="1" i="0" dirty="0">
                <a:solidFill>
                  <a:srgbClr val="222222"/>
                </a:solidFill>
                <a:effectLst/>
                <a:latin typeface="Arial Black" panose="020B0A04020102020204" pitchFamily="34" charset="0"/>
              </a:rPr>
              <a:t>Signal operation</a:t>
            </a:r>
          </a:p>
          <a:p>
            <a:pPr marL="0" indent="0" algn="l">
              <a:buNone/>
            </a:pPr>
            <a:r>
              <a:rPr lang="en-US" sz="1600" b="0" i="0" dirty="0">
                <a:solidFill>
                  <a:srgbClr val="222222"/>
                </a:solidFill>
                <a:effectLst/>
                <a:latin typeface="Arial Black" panose="020B0A04020102020204" pitchFamily="34" charset="0"/>
              </a:rPr>
              <a:t>This type of Semaphore operation is used to control the exit of a task from a critical section. It helps to increase the value of the argument by 1, which is denoted as V(S).</a:t>
            </a:r>
          </a:p>
          <a:p>
            <a:pPr marL="0" indent="0">
              <a:buNone/>
            </a:pPr>
            <a:r>
              <a:rPr kumimoji="0" lang="en-US" altLang="en-US" sz="1400" b="0" i="0" u="none" strike="noStrike" cap="none" normalizeH="0" baseline="0" dirty="0">
                <a:ln>
                  <a:noFill/>
                </a:ln>
                <a:solidFill>
                  <a:srgbClr val="222222"/>
                </a:solidFill>
                <a:effectLst/>
                <a:latin typeface="Arial Black" panose="020B0A04020102020204" pitchFamily="34" charset="0"/>
              </a:rPr>
              <a:t>Copy </a:t>
            </a:r>
            <a:r>
              <a:rPr kumimoji="0" lang="en-US" altLang="en-US" sz="1400" b="0" i="0" u="none" strike="noStrike" cap="none" normalizeH="0" baseline="0" dirty="0" err="1">
                <a:ln>
                  <a:noFill/>
                </a:ln>
                <a:solidFill>
                  <a:srgbClr val="222222"/>
                </a:solidFill>
                <a:effectLst/>
                <a:latin typeface="Arial Black" panose="020B0A04020102020204" pitchFamily="34" charset="0"/>
              </a:rPr>
              <a:t>CodeP</a:t>
            </a:r>
            <a:r>
              <a:rPr kumimoji="0" lang="en-US" altLang="en-US" sz="1400" b="0" i="0" u="none" strike="noStrike" cap="none" normalizeH="0" baseline="0" dirty="0">
                <a:ln>
                  <a:noFill/>
                </a:ln>
                <a:solidFill>
                  <a:srgbClr val="222222"/>
                </a:solidFill>
                <a:effectLst/>
                <a:latin typeface="Arial Black" panose="020B0A04020102020204" pitchFamily="34" charset="0"/>
              </a:rPr>
              <a:t>(S)</a:t>
            </a:r>
          </a:p>
          <a:p>
            <a:pPr marL="0" indent="0">
              <a:buNone/>
            </a:pPr>
            <a:r>
              <a:rPr kumimoji="0" lang="en-US" altLang="en-US" sz="1400" b="0" i="0" u="none" strike="noStrike" cap="none" normalizeH="0" baseline="0" dirty="0">
                <a:ln>
                  <a:noFill/>
                </a:ln>
                <a:solidFill>
                  <a:srgbClr val="222222"/>
                </a:solidFill>
                <a:effectLst/>
                <a:latin typeface="Arial Black" panose="020B0A04020102020204" pitchFamily="34" charset="0"/>
              </a:rPr>
              <a:t> { while (S&gt;=0);</a:t>
            </a:r>
          </a:p>
          <a:p>
            <a:pPr marL="0" indent="0">
              <a:buNone/>
            </a:pPr>
            <a:r>
              <a:rPr kumimoji="0" lang="en-US" altLang="en-US" sz="1400" b="0" i="0" u="none" strike="noStrike" cap="none" normalizeH="0" baseline="0" dirty="0">
                <a:ln>
                  <a:noFill/>
                </a:ln>
                <a:solidFill>
                  <a:srgbClr val="222222"/>
                </a:solidFill>
                <a:effectLst/>
                <a:latin typeface="Arial Black" panose="020B0A04020102020204" pitchFamily="34" charset="0"/>
              </a:rPr>
              <a:t> S++;</a:t>
            </a:r>
          </a:p>
          <a:p>
            <a:pPr marL="0" indent="0">
              <a:buNone/>
            </a:pPr>
            <a:r>
              <a:rPr kumimoji="0" lang="en-US" altLang="en-US" sz="1400" b="0" i="0" u="none" strike="noStrike" cap="none" normalizeH="0" baseline="0" dirty="0">
                <a:ln>
                  <a:noFill/>
                </a:ln>
                <a:solidFill>
                  <a:srgbClr val="222222"/>
                </a:solidFill>
                <a:effectLst/>
                <a:latin typeface="Arial Black" panose="020B0A04020102020204" pitchFamily="34" charset="0"/>
              </a:rPr>
              <a:t> }</a:t>
            </a:r>
            <a:r>
              <a:rPr kumimoji="0" lang="en-US" altLang="en-US" sz="1400" b="0" i="0" u="none" strike="noStrike" cap="none" normalizeH="0" baseline="0" dirty="0">
                <a:ln>
                  <a:noFill/>
                </a:ln>
                <a:solidFill>
                  <a:schemeClr val="tx1"/>
                </a:solidFill>
                <a:effectLst/>
                <a:latin typeface="Arial Black" panose="020B0A04020102020204" pitchFamily="34" charset="0"/>
              </a:rPr>
              <a:t> </a:t>
            </a:r>
          </a:p>
          <a:p>
            <a:pPr marL="0" indent="0">
              <a:buNone/>
            </a:pPr>
            <a:endParaRPr kumimoji="0" lang="en-US" altLang="en-US" sz="1400" b="0" i="0" u="none" strike="noStrike" cap="none" normalizeH="0" baseline="0" dirty="0">
              <a:ln>
                <a:noFill/>
              </a:ln>
              <a:solidFill>
                <a:schemeClr val="tx1"/>
              </a:solidFill>
              <a:effectLst/>
              <a:latin typeface="Arial Black" panose="020B0A04020102020204" pitchFamily="34" charset="0"/>
            </a:endParaRPr>
          </a:p>
          <a:p>
            <a:endParaRPr lang="en-US" dirty="0"/>
          </a:p>
        </p:txBody>
      </p:sp>
    </p:spTree>
    <p:extLst>
      <p:ext uri="{BB962C8B-B14F-4D97-AF65-F5344CB8AC3E}">
        <p14:creationId xmlns:p14="http://schemas.microsoft.com/office/powerpoint/2010/main" val="378970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47500" lnSpcReduction="20000"/>
          </a:bodyPr>
          <a:lstStyle/>
          <a:p>
            <a:pPr marL="0" indent="0">
              <a:buNone/>
            </a:pPr>
            <a:r>
              <a:rPr lang="en-US" sz="2900" b="1" u="sng" dirty="0">
                <a:solidFill>
                  <a:schemeClr val="bg1"/>
                </a:solidFill>
                <a:latin typeface="Arial Black" pitchFamily="34" charset="0"/>
              </a:rPr>
              <a:t>Advantages of Semaphores</a:t>
            </a:r>
          </a:p>
          <a:p>
            <a:r>
              <a:rPr lang="en-US" sz="2900" dirty="0">
                <a:solidFill>
                  <a:schemeClr val="bg1"/>
                </a:solidFill>
                <a:latin typeface="Arial Black" pitchFamily="34" charset="0"/>
              </a:rPr>
              <a:t>Here, are pros/benefits of using Semaphore:</a:t>
            </a:r>
          </a:p>
          <a:p>
            <a:r>
              <a:rPr lang="en-US" sz="2900" dirty="0">
                <a:solidFill>
                  <a:schemeClr val="bg1"/>
                </a:solidFill>
                <a:latin typeface="Arial Black" pitchFamily="34" charset="0"/>
              </a:rPr>
              <a:t>It allows more than one thread to access the critical section</a:t>
            </a:r>
          </a:p>
          <a:p>
            <a:r>
              <a:rPr lang="en-US" sz="2900" dirty="0">
                <a:solidFill>
                  <a:schemeClr val="bg1"/>
                </a:solidFill>
                <a:latin typeface="Arial Black" pitchFamily="34" charset="0"/>
              </a:rPr>
              <a:t>Semaphores are machine-independent.</a:t>
            </a:r>
          </a:p>
          <a:p>
            <a:r>
              <a:rPr lang="en-US" sz="2900" dirty="0">
                <a:solidFill>
                  <a:schemeClr val="bg1"/>
                </a:solidFill>
                <a:latin typeface="Arial Black" pitchFamily="34" charset="0"/>
              </a:rPr>
              <a:t>Semaphores are implemented in the machine-independent code of the microkernel.</a:t>
            </a:r>
          </a:p>
          <a:p>
            <a:r>
              <a:rPr lang="en-US" sz="2900" dirty="0">
                <a:solidFill>
                  <a:schemeClr val="bg1"/>
                </a:solidFill>
                <a:latin typeface="Arial Black" pitchFamily="34" charset="0"/>
              </a:rPr>
              <a:t>They do not allow multiple processes to enter the critical section.</a:t>
            </a:r>
          </a:p>
          <a:p>
            <a:r>
              <a:rPr lang="en-US" sz="2900" dirty="0">
                <a:solidFill>
                  <a:schemeClr val="bg1"/>
                </a:solidFill>
                <a:latin typeface="Arial Black" pitchFamily="34" charset="0"/>
              </a:rPr>
              <a:t>As there is busy waiting in semaphore, there is never a wastage of process time and resources.</a:t>
            </a:r>
          </a:p>
          <a:p>
            <a:r>
              <a:rPr lang="en-US" sz="2900" dirty="0">
                <a:solidFill>
                  <a:schemeClr val="bg1"/>
                </a:solidFill>
                <a:latin typeface="Arial Black" pitchFamily="34" charset="0"/>
              </a:rPr>
              <a:t>They are machine-independent, which should be run in the machine-independent code of the microkernel.</a:t>
            </a:r>
          </a:p>
          <a:p>
            <a:r>
              <a:rPr lang="en-US" sz="2900" dirty="0">
                <a:solidFill>
                  <a:schemeClr val="bg1"/>
                </a:solidFill>
                <a:latin typeface="Arial Black" pitchFamily="34" charset="0"/>
              </a:rPr>
              <a:t>They allow flexible management of resources.</a:t>
            </a:r>
          </a:p>
          <a:p>
            <a:pPr marL="0" indent="0">
              <a:buNone/>
            </a:pPr>
            <a:r>
              <a:rPr lang="en-US" sz="2900" b="1" u="sng" dirty="0">
                <a:solidFill>
                  <a:schemeClr val="bg1"/>
                </a:solidFill>
                <a:latin typeface="Arial Black" pitchFamily="34" charset="0"/>
              </a:rPr>
              <a:t>Disadvantage of semaphores</a:t>
            </a:r>
          </a:p>
          <a:p>
            <a:r>
              <a:rPr lang="en-US" sz="2900" dirty="0">
                <a:solidFill>
                  <a:schemeClr val="bg1"/>
                </a:solidFill>
                <a:latin typeface="Arial Black" pitchFamily="34" charset="0"/>
              </a:rPr>
              <a:t>Here, are cons/drawback of semaphore</a:t>
            </a:r>
          </a:p>
          <a:p>
            <a:r>
              <a:rPr lang="en-US" sz="2900" dirty="0">
                <a:solidFill>
                  <a:schemeClr val="bg1"/>
                </a:solidFill>
                <a:latin typeface="Arial Black" pitchFamily="34" charset="0"/>
              </a:rPr>
              <a:t>One of the biggest limitations of a semaphore is priority inversion.</a:t>
            </a:r>
          </a:p>
          <a:p>
            <a:r>
              <a:rPr lang="en-US" sz="2900" dirty="0">
                <a:solidFill>
                  <a:schemeClr val="bg1"/>
                </a:solidFill>
                <a:latin typeface="Arial Black" pitchFamily="34" charset="0"/>
              </a:rPr>
              <a:t>The operating system has to keep track of all calls to wait and signal semaphore.</a:t>
            </a:r>
          </a:p>
          <a:p>
            <a:r>
              <a:rPr lang="en-US" sz="2900" dirty="0">
                <a:solidFill>
                  <a:schemeClr val="bg1"/>
                </a:solidFill>
                <a:latin typeface="Arial Black" pitchFamily="34" charset="0"/>
              </a:rPr>
              <a:t>Their use is never enforced, but it is by convention only.</a:t>
            </a:r>
          </a:p>
          <a:p>
            <a:r>
              <a:rPr lang="en-US" sz="2900" dirty="0">
                <a:solidFill>
                  <a:schemeClr val="bg1"/>
                </a:solidFill>
                <a:latin typeface="Arial Black" pitchFamily="34" charset="0"/>
              </a:rPr>
              <a:t>In order to avoid deadlocks in semaphore, the Wait and Signal operations require to be executed in the correct order.</a:t>
            </a:r>
          </a:p>
          <a:p>
            <a:r>
              <a:rPr lang="en-US" sz="2900" dirty="0">
                <a:solidFill>
                  <a:schemeClr val="bg1"/>
                </a:solidFill>
                <a:latin typeface="Arial Black" pitchFamily="34" charset="0"/>
              </a:rPr>
              <a:t>Semaphore programming is a complicated, so there are chances of not achieving mutual exclusion.</a:t>
            </a:r>
          </a:p>
          <a:p>
            <a:r>
              <a:rPr lang="en-US" sz="2900" dirty="0">
                <a:solidFill>
                  <a:schemeClr val="bg1"/>
                </a:solidFill>
                <a:latin typeface="Arial Black" pitchFamily="34" charset="0"/>
              </a:rPr>
              <a:t>It is also not a practical method for large scale use as their use leads to loss of modularity.</a:t>
            </a:r>
          </a:p>
          <a:p>
            <a:r>
              <a:rPr lang="en-US" sz="2900" dirty="0">
                <a:solidFill>
                  <a:schemeClr val="bg1"/>
                </a:solidFill>
                <a:latin typeface="Arial Black" pitchFamily="34" charset="0"/>
              </a:rPr>
              <a:t>Semaphore is more prone to programmer error.</a:t>
            </a:r>
          </a:p>
          <a:p>
            <a:r>
              <a:rPr lang="en-US" sz="2900" dirty="0">
                <a:solidFill>
                  <a:schemeClr val="bg1"/>
                </a:solidFill>
                <a:latin typeface="Arial Black" pitchFamily="34" charset="0"/>
              </a:rPr>
              <a:t>It may cause deadlock or violation of mutual exclusion due to programmer error.</a:t>
            </a:r>
          </a:p>
          <a:p>
            <a:endParaRPr lang="en-US" dirty="0"/>
          </a:p>
        </p:txBody>
      </p:sp>
    </p:spTree>
    <p:extLst>
      <p:ext uri="{BB962C8B-B14F-4D97-AF65-F5344CB8AC3E}">
        <p14:creationId xmlns:p14="http://schemas.microsoft.com/office/powerpoint/2010/main" val="4266829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97</TotalTime>
  <Words>1747</Words>
  <Application>Microsoft Office PowerPoint</Application>
  <PresentationFormat>Custom</PresentationFormat>
  <Paragraphs>135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Circuit</vt:lpstr>
      <vt:lpstr>What is Operating system</vt:lpstr>
      <vt:lpstr>PowerPoint Presentation</vt:lpstr>
      <vt:lpstr>PowerPoint Presentation</vt:lpstr>
      <vt:lpstr>What is Semaphore? </vt:lpstr>
      <vt:lpstr>PowerPoint Presentation</vt:lpstr>
      <vt:lpstr>Counting Semaphores </vt:lpstr>
      <vt:lpstr>Binary Semaphores </vt:lpstr>
      <vt:lpstr>PowerPoint Presentation</vt:lpstr>
      <vt:lpstr>PowerPoint Presentation</vt:lpstr>
      <vt:lpstr>What are OS Components </vt:lpstr>
      <vt:lpstr>PowerPoint Presentation</vt:lpstr>
      <vt:lpstr>PowerPoint Presentation</vt:lpstr>
      <vt:lpstr>PowerPoint Presentation</vt:lpstr>
      <vt:lpstr>What is a Real-Time Operating System (RTOS)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Operating system</dc:title>
  <dc:creator>Aishwarya Kakpure</dc:creator>
  <cp:lastModifiedBy>Asus</cp:lastModifiedBy>
  <cp:revision>4</cp:revision>
  <dcterms:created xsi:type="dcterms:W3CDTF">2022-08-08T07:31:54Z</dcterms:created>
  <dcterms:modified xsi:type="dcterms:W3CDTF">2022-08-08T11:02:28Z</dcterms:modified>
</cp:coreProperties>
</file>