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42C9-3F81-7A82-AA81-773B85FD1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D9CA26-7551-59AD-72C7-84931F781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E770D-9AE9-5FDC-E9F6-EEBCC74283D6}"/>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1B8F10FB-BFCB-6D29-42F7-2523D4BF3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80A17-9073-DB17-4643-941F6F92A77E}"/>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156558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5B43-8330-314B-E11F-5F7F1ACC8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86F6C-B136-FE3A-593B-7E73447818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8E664-34DF-B99A-BBBE-7B0386573641}"/>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1FD38263-1016-E698-6596-A5B228C1A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042CB-097D-6A5D-2827-D170E36065F8}"/>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307800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DE607-EC9C-F4E6-53C9-F626A1F60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33E42-DBFB-8EB4-3A10-FC634DF2E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7BFFF-02B0-6ECB-5293-BB294E75FF47}"/>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07B19A6A-2D4E-62CD-D952-1B926D389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9572F-EDDA-6B3B-0C35-5E5940955208}"/>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37259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EF88-2B27-027F-80EB-E2C5DF205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A72BE-4598-CE3A-451D-C231954EF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1965C-9F82-2E7F-B47A-FA87A2E1C1DA}"/>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57B48BA6-AFFE-D528-C62F-1A62868E4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FB9A6-BD5F-967E-A4BB-89883EA6A40C}"/>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185423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30F4-8C09-8DDD-CCFF-76D23735B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00C2D-7304-D89C-FA96-531141971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92FD3-82D2-868C-607E-72052BD4CFEB}"/>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FF8B3500-E4F2-C597-B9BC-95837652A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92095-41DF-5878-EA9E-5B5DE2AF6958}"/>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210679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3A28-93A6-83F2-7CA2-873267A6F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17370-DDE1-BF9C-C8BE-975D27220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2CFCF-3289-830E-296F-3608FA7105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FB27A-FBCC-E77E-6022-E48DCE7663CF}"/>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6" name="Footer Placeholder 5">
            <a:extLst>
              <a:ext uri="{FF2B5EF4-FFF2-40B4-BE49-F238E27FC236}">
                <a16:creationId xmlns:a16="http://schemas.microsoft.com/office/drawing/2014/main" id="{8A9AE4AF-1696-ED68-C634-2C2E4CA6A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67C56-4631-ED6F-7BDE-BDDD07F2ACA3}"/>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29245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F62C-53FF-49DA-B4D9-61E310B691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5F173-E01A-71A8-D320-632E1428F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63285F-C7E5-AB4F-FF9D-ECF14058B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58C96-1636-9EAD-3C30-A0B0FCAAF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D6D726-418D-15C5-5A58-5E9063B58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1F93A-1FC3-2B47-7AA1-644B093A1665}"/>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8" name="Footer Placeholder 7">
            <a:extLst>
              <a:ext uri="{FF2B5EF4-FFF2-40B4-BE49-F238E27FC236}">
                <a16:creationId xmlns:a16="http://schemas.microsoft.com/office/drawing/2014/main" id="{DD7D3C8B-6812-9098-E2A4-A9998DC45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942430-E8D7-735A-6D9F-2568B4274367}"/>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58125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B8B-0BEB-B3FD-1194-35ABF8993B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1FCF19-FA3C-4BBE-C86C-95E1889D53F3}"/>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4" name="Footer Placeholder 3">
            <a:extLst>
              <a:ext uri="{FF2B5EF4-FFF2-40B4-BE49-F238E27FC236}">
                <a16:creationId xmlns:a16="http://schemas.microsoft.com/office/drawing/2014/main" id="{D9BDBA8E-8DAC-1868-46F9-1FBC17C4D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04151-C93E-8713-B855-0FE130895577}"/>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205164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025D-CDB8-BE50-FB6C-756268276C9F}"/>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3" name="Footer Placeholder 2">
            <a:extLst>
              <a:ext uri="{FF2B5EF4-FFF2-40B4-BE49-F238E27FC236}">
                <a16:creationId xmlns:a16="http://schemas.microsoft.com/office/drawing/2014/main" id="{F2411C42-9952-D8BC-F258-FB651DE69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00B914-0DFB-874E-3A1C-1EFD2E719DA5}"/>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361399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99B5-2776-6C16-DFA4-D746F3F2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2A251-A444-CD16-5A48-F8C3013AF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1D3E2-E68D-C94E-82D9-94C94103E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05F40-58FF-8A9D-3DCD-BE0E19EA7766}"/>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6" name="Footer Placeholder 5">
            <a:extLst>
              <a:ext uri="{FF2B5EF4-FFF2-40B4-BE49-F238E27FC236}">
                <a16:creationId xmlns:a16="http://schemas.microsoft.com/office/drawing/2014/main" id="{BDF773EE-0CAD-68A7-E286-8352FB3DD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E46B6-65EB-B3EF-C203-4526C5BC8C28}"/>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293526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AEB8-C9C4-EC79-69C9-5AD6EC5BA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55907-C155-BB2C-2006-877EB44B6B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A9EC9F-029F-6CD3-A5B6-9DC09CB0D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10477-E0C8-53B3-4E3C-1FC5FEF389FA}"/>
              </a:ext>
            </a:extLst>
          </p:cNvPr>
          <p:cNvSpPr>
            <a:spLocks noGrp="1"/>
          </p:cNvSpPr>
          <p:nvPr>
            <p:ph type="dt" sz="half" idx="10"/>
          </p:nvPr>
        </p:nvSpPr>
        <p:spPr/>
        <p:txBody>
          <a:bodyPr/>
          <a:lstStyle/>
          <a:p>
            <a:fld id="{E5AEB197-3D3D-4C87-B147-3039DEA79A5C}" type="datetimeFigureOut">
              <a:rPr lang="en-US" smtClean="0"/>
              <a:t>9/21/2022</a:t>
            </a:fld>
            <a:endParaRPr lang="en-US"/>
          </a:p>
        </p:txBody>
      </p:sp>
      <p:sp>
        <p:nvSpPr>
          <p:cNvPr id="6" name="Footer Placeholder 5">
            <a:extLst>
              <a:ext uri="{FF2B5EF4-FFF2-40B4-BE49-F238E27FC236}">
                <a16:creationId xmlns:a16="http://schemas.microsoft.com/office/drawing/2014/main" id="{6DD4D5E2-6804-56A5-DA57-C9AAE3C80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931F5-C97E-82B3-378C-78152EB0F11D}"/>
              </a:ext>
            </a:extLst>
          </p:cNvPr>
          <p:cNvSpPr>
            <a:spLocks noGrp="1"/>
          </p:cNvSpPr>
          <p:nvPr>
            <p:ph type="sldNum" sz="quarter" idx="12"/>
          </p:nvPr>
        </p:nvSpPr>
        <p:spPr/>
        <p:txBody>
          <a:bodyPr/>
          <a:lstStyle/>
          <a:p>
            <a:fld id="{AB5B1B66-B4B2-4936-B4FA-8E5FD19CE651}" type="slidenum">
              <a:rPr lang="en-US" smtClean="0"/>
              <a:t>‹#›</a:t>
            </a:fld>
            <a:endParaRPr lang="en-US"/>
          </a:p>
        </p:txBody>
      </p:sp>
    </p:spTree>
    <p:extLst>
      <p:ext uri="{BB962C8B-B14F-4D97-AF65-F5344CB8AC3E}">
        <p14:creationId xmlns:p14="http://schemas.microsoft.com/office/powerpoint/2010/main" val="353759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F8B41-21F4-1B2E-49F1-D09E2188B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1FAF4D-9F3A-D435-F8D9-F8CDC0AA1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D27BC-568D-E0DA-1E52-C90F0E059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EB197-3D3D-4C87-B147-3039DEA79A5C}" type="datetimeFigureOut">
              <a:rPr lang="en-US" smtClean="0"/>
              <a:t>9/21/2022</a:t>
            </a:fld>
            <a:endParaRPr lang="en-US"/>
          </a:p>
        </p:txBody>
      </p:sp>
      <p:sp>
        <p:nvSpPr>
          <p:cNvPr id="5" name="Footer Placeholder 4">
            <a:extLst>
              <a:ext uri="{FF2B5EF4-FFF2-40B4-BE49-F238E27FC236}">
                <a16:creationId xmlns:a16="http://schemas.microsoft.com/office/drawing/2014/main" id="{D4A25361-7CE9-CB11-C126-9F411C79F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890B3-C4F5-8B9F-FA0F-AB7EF60C1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B1B66-B4B2-4936-B4FA-8E5FD19CE651}" type="slidenum">
              <a:rPr lang="en-US" smtClean="0"/>
              <a:t>‹#›</a:t>
            </a:fld>
            <a:endParaRPr lang="en-US"/>
          </a:p>
        </p:txBody>
      </p:sp>
    </p:spTree>
    <p:extLst>
      <p:ext uri="{BB962C8B-B14F-4D97-AF65-F5344CB8AC3E}">
        <p14:creationId xmlns:p14="http://schemas.microsoft.com/office/powerpoint/2010/main" val="4240367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4745-E939-DAE3-1033-D0C519C8F5AF}"/>
              </a:ext>
            </a:extLst>
          </p:cNvPr>
          <p:cNvSpPr>
            <a:spLocks noGrp="1"/>
          </p:cNvSpPr>
          <p:nvPr>
            <p:ph type="title"/>
          </p:nvPr>
        </p:nvSpPr>
        <p:spPr>
          <a:xfrm>
            <a:off x="838200" y="1"/>
            <a:ext cx="10515600" cy="1003176"/>
          </a:xfrm>
        </p:spPr>
        <p:txBody>
          <a:bodyPr>
            <a:normAutofit/>
          </a:bodyPr>
          <a:lstStyle/>
          <a:p>
            <a:pPr algn="ctr"/>
            <a:r>
              <a:rPr lang="en-US" sz="2400" b="1" u="sng" dirty="0"/>
              <a:t>Performance Testing</a:t>
            </a:r>
          </a:p>
        </p:txBody>
      </p:sp>
      <p:sp>
        <p:nvSpPr>
          <p:cNvPr id="3" name="Content Placeholder 2">
            <a:extLst>
              <a:ext uri="{FF2B5EF4-FFF2-40B4-BE49-F238E27FC236}">
                <a16:creationId xmlns:a16="http://schemas.microsoft.com/office/drawing/2014/main" id="{8C2856AE-B578-78DA-EEA1-8C6542775D23}"/>
              </a:ext>
            </a:extLst>
          </p:cNvPr>
          <p:cNvSpPr>
            <a:spLocks noGrp="1"/>
          </p:cNvSpPr>
          <p:nvPr>
            <p:ph idx="1"/>
          </p:nvPr>
        </p:nvSpPr>
        <p:spPr>
          <a:xfrm>
            <a:off x="0" y="1003176"/>
            <a:ext cx="12192000" cy="5854823"/>
          </a:xfrm>
        </p:spPr>
        <p:txBody>
          <a:bodyPr/>
          <a:lstStyle/>
          <a:p>
            <a:pPr marL="0" indent="0" algn="l">
              <a:buNone/>
            </a:pPr>
            <a:r>
              <a:rPr lang="en-US" sz="2000" i="0" dirty="0">
                <a:solidFill>
                  <a:srgbClr val="222222"/>
                </a:solidFill>
                <a:effectLst/>
                <a:latin typeface="Source Sans Pro" panose="020B0503030403020204" pitchFamily="34" charset="0"/>
              </a:rPr>
              <a:t>Performance Testing </a:t>
            </a:r>
            <a:r>
              <a:rPr lang="en-US" sz="2000" b="0" i="0" dirty="0">
                <a:solidFill>
                  <a:srgbClr val="222222"/>
                </a:solidFill>
                <a:effectLst/>
                <a:latin typeface="Source Sans Pro" panose="020B0503030403020204" pitchFamily="34" charset="0"/>
              </a:rPr>
              <a:t>is a software testing process used for testing the speed, response time, stability, reliability, scalability, and resource usage of a software application under a particular workload. The main purpose of performance testing is to identify and eliminate the performance bottlenecks in the software application. It is a subset of performance engineering and is also known as </a:t>
            </a:r>
            <a:r>
              <a:rPr lang="en-US" sz="2000" i="1" dirty="0">
                <a:solidFill>
                  <a:srgbClr val="222222"/>
                </a:solidFill>
                <a:effectLst/>
                <a:latin typeface="Source Sans Pro" panose="020B0503030403020204" pitchFamily="34" charset="0"/>
              </a:rPr>
              <a:t>Perf Testing.</a:t>
            </a:r>
            <a:endParaRPr lang="en-US" sz="2000" dirty="0">
              <a:solidFill>
                <a:srgbClr val="222222"/>
              </a:solidFill>
              <a:latin typeface="Source Sans Pro" panose="020B0503030403020204" pitchFamily="34" charset="0"/>
            </a:endParaRPr>
          </a:p>
          <a:p>
            <a:pPr marL="0" indent="0" algn="l">
              <a:buNone/>
            </a:pPr>
            <a:r>
              <a:rPr lang="en-US" sz="2000" b="0" i="0" dirty="0">
                <a:solidFill>
                  <a:srgbClr val="222222"/>
                </a:solidFill>
                <a:effectLst/>
                <a:latin typeface="Source Sans Pro" panose="020B0503030403020204" pitchFamily="34" charset="0"/>
              </a:rPr>
              <a:t>The focus of Performance Testing is checking a software program’s</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Speed</a:t>
            </a:r>
            <a:r>
              <a:rPr lang="en-US" sz="2000" b="0" i="0" dirty="0">
                <a:solidFill>
                  <a:srgbClr val="222222"/>
                </a:solidFill>
                <a:effectLst/>
                <a:latin typeface="Source Sans Pro" panose="020B0503030403020204" pitchFamily="34" charset="0"/>
              </a:rPr>
              <a:t> – Determines whether the application responds quickly</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Scalability</a:t>
            </a:r>
            <a:r>
              <a:rPr lang="en-US" sz="2000" b="0" i="0" dirty="0">
                <a:solidFill>
                  <a:srgbClr val="222222"/>
                </a:solidFill>
                <a:effectLst/>
                <a:latin typeface="Source Sans Pro" panose="020B0503030403020204" pitchFamily="34" charset="0"/>
              </a:rPr>
              <a:t> – Determines the maximum user load the software application can handle.</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Stability</a:t>
            </a:r>
            <a:r>
              <a:rPr lang="en-US" sz="2000" b="0" i="0" dirty="0">
                <a:solidFill>
                  <a:srgbClr val="222222"/>
                </a:solidFill>
                <a:effectLst/>
                <a:latin typeface="Source Sans Pro" panose="020B0503030403020204" pitchFamily="34" charset="0"/>
              </a:rPr>
              <a:t> – Determines if the application is stable under varying loads.</a:t>
            </a:r>
          </a:p>
          <a:p>
            <a:pPr marL="0" indent="0">
              <a:buNone/>
            </a:pPr>
            <a:endParaRPr lang="en-US" dirty="0"/>
          </a:p>
        </p:txBody>
      </p:sp>
    </p:spTree>
    <p:extLst>
      <p:ext uri="{BB962C8B-B14F-4D97-AF65-F5344CB8AC3E}">
        <p14:creationId xmlns:p14="http://schemas.microsoft.com/office/powerpoint/2010/main" val="159270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34A0-38C5-165F-F381-1E826B66F6DF}"/>
              </a:ext>
            </a:extLst>
          </p:cNvPr>
          <p:cNvSpPr>
            <a:spLocks noGrp="1"/>
          </p:cNvSpPr>
          <p:nvPr>
            <p:ph type="title"/>
          </p:nvPr>
        </p:nvSpPr>
        <p:spPr>
          <a:xfrm>
            <a:off x="500848" y="159799"/>
            <a:ext cx="10729404" cy="763480"/>
          </a:xfrm>
        </p:spPr>
        <p:txBody>
          <a:bodyPr>
            <a:normAutofit fontScale="90000"/>
          </a:bodyPr>
          <a:lstStyle/>
          <a:p>
            <a:pPr algn="ctr"/>
            <a:r>
              <a:rPr lang="en-US" sz="2200" b="1" i="0" u="sng" dirty="0">
                <a:solidFill>
                  <a:srgbClr val="222222"/>
                </a:solidFill>
                <a:effectLst/>
                <a:latin typeface="Source Sans Pro" panose="020B0503030403020204" pitchFamily="34" charset="0"/>
              </a:rPr>
              <a:t>Types of Performance Testing</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FB6C58FB-A84C-1F6F-4F1B-11914F133C2F}"/>
              </a:ext>
            </a:extLst>
          </p:cNvPr>
          <p:cNvSpPr>
            <a:spLocks noGrp="1"/>
          </p:cNvSpPr>
          <p:nvPr>
            <p:ph idx="1"/>
          </p:nvPr>
        </p:nvSpPr>
        <p:spPr>
          <a:xfrm>
            <a:off x="0" y="763480"/>
            <a:ext cx="12192000" cy="6094520"/>
          </a:xfrm>
        </p:spPr>
        <p:txBody>
          <a:bodyPr>
            <a:normAutofit/>
          </a:bodyPr>
          <a:lstStyle/>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Load testing –</a:t>
            </a:r>
            <a:r>
              <a:rPr lang="en-US" sz="2200" b="0" i="0" dirty="0">
                <a:solidFill>
                  <a:srgbClr val="222222"/>
                </a:solidFill>
                <a:effectLst/>
                <a:latin typeface="Source Sans Pro" panose="020B0503030403020204" pitchFamily="34" charset="0"/>
              </a:rPr>
              <a:t> checks the application’s ability to perform under anticipated user loads. The objective is to identify performance bottlenecks before the software application goes live.</a:t>
            </a:r>
          </a:p>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Stress testing –</a:t>
            </a:r>
            <a:r>
              <a:rPr lang="en-US" sz="2200" b="0" i="0" dirty="0">
                <a:solidFill>
                  <a:srgbClr val="222222"/>
                </a:solidFill>
                <a:effectLst/>
                <a:latin typeface="Source Sans Pro" panose="020B0503030403020204" pitchFamily="34" charset="0"/>
              </a:rPr>
              <a:t> involves testing an application under extreme workloads to see how it handles high traffic or data processing. The objective is to identify the breaking point of an application.</a:t>
            </a:r>
          </a:p>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Endurance testing –</a:t>
            </a:r>
            <a:r>
              <a:rPr lang="en-US" sz="2200" b="0" i="0" dirty="0">
                <a:solidFill>
                  <a:srgbClr val="222222"/>
                </a:solidFill>
                <a:effectLst/>
                <a:latin typeface="Source Sans Pro" panose="020B0503030403020204" pitchFamily="34" charset="0"/>
              </a:rPr>
              <a:t> is done to make sure the software can handle the expected load over a long period of time.</a:t>
            </a:r>
          </a:p>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Spike testing –</a:t>
            </a:r>
            <a:r>
              <a:rPr lang="en-US" sz="2200" b="0" i="0" dirty="0">
                <a:solidFill>
                  <a:srgbClr val="222222"/>
                </a:solidFill>
                <a:effectLst/>
                <a:latin typeface="Source Sans Pro" panose="020B0503030403020204" pitchFamily="34" charset="0"/>
              </a:rPr>
              <a:t> tests the software’s reaction to sudden large spikes in the load generated by users.</a:t>
            </a:r>
          </a:p>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Volume testing</a:t>
            </a:r>
            <a:r>
              <a:rPr lang="en-US" sz="2200" b="0" i="0" dirty="0">
                <a:solidFill>
                  <a:srgbClr val="222222"/>
                </a:solidFill>
                <a:effectLst/>
                <a:latin typeface="Source Sans Pro" panose="020B0503030403020204" pitchFamily="34" charset="0"/>
              </a:rPr>
              <a:t> – Under Volume Testing large no. of. Data is populated in a database, and the overall software system’s behavior is monitored. The objective is to check software application’s performance under varying database volumes.</a:t>
            </a:r>
          </a:p>
          <a:p>
            <a:pPr algn="l">
              <a:buFont typeface="Arial" panose="020B0604020202020204" pitchFamily="34" charset="0"/>
              <a:buChar char="•"/>
            </a:pPr>
            <a:r>
              <a:rPr lang="en-US" sz="2200" b="1" i="0" dirty="0">
                <a:solidFill>
                  <a:srgbClr val="222222"/>
                </a:solidFill>
                <a:effectLst/>
                <a:latin typeface="Source Sans Pro" panose="020B0503030403020204" pitchFamily="34" charset="0"/>
              </a:rPr>
              <a:t>Scalability testing </a:t>
            </a:r>
            <a:r>
              <a:rPr lang="en-US" sz="2200" b="0" i="0" dirty="0">
                <a:solidFill>
                  <a:srgbClr val="222222"/>
                </a:solidFill>
                <a:effectLst/>
                <a:latin typeface="Source Sans Pro" panose="020B0503030403020204" pitchFamily="34" charset="0"/>
              </a:rPr>
              <a:t>– The objective of scalability testing is to determine the software application’s effectiveness in “scaling up” to support an increase in user load. It helps plan capacity addition to your software system.</a:t>
            </a:r>
          </a:p>
          <a:p>
            <a:pPr marL="0" indent="0">
              <a:buNone/>
            </a:pPr>
            <a:endParaRPr lang="en-US" dirty="0"/>
          </a:p>
        </p:txBody>
      </p:sp>
    </p:spTree>
    <p:extLst>
      <p:ext uri="{BB962C8B-B14F-4D97-AF65-F5344CB8AC3E}">
        <p14:creationId xmlns:p14="http://schemas.microsoft.com/office/powerpoint/2010/main" val="99055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297</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Source Sans Pro</vt:lpstr>
      <vt:lpstr>Office Theme</vt:lpstr>
      <vt:lpstr>Performance Testing</vt:lpstr>
      <vt:lpstr>Types of Performance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dc:title>
  <dc:creator>Aishwarya Kakpure</dc:creator>
  <cp:lastModifiedBy>Aishwarya Kakpure</cp:lastModifiedBy>
  <cp:revision>1</cp:revision>
  <dcterms:created xsi:type="dcterms:W3CDTF">2022-09-21T12:10:59Z</dcterms:created>
  <dcterms:modified xsi:type="dcterms:W3CDTF">2022-09-21T12:35:02Z</dcterms:modified>
</cp:coreProperties>
</file>