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9674-C747-438D-87AE-BABAFF3B7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598CC-9695-438E-8BB6-F94D49588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AC8E9-1630-478F-8810-084FB930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1BA0-5227-43BB-BBA7-D790051D96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133C6-8867-484D-8302-DB9FE611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18213-5D49-4D95-BD73-8A763562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D81-AB5D-48B1-B94E-1BBABCCD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080D-C910-420A-923E-0D9D95B5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94707-4C28-4F77-BB34-B5B41E3DD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2AA91-05ED-48E3-BEFB-ED5E0F92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1BA0-5227-43BB-BBA7-D790051D96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08BBB-F9EA-4995-9FFE-DD13E60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FEB87-BAB9-468E-BEA8-B542998B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D81-AB5D-48B1-B94E-1BBABCCD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3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DF0EE-92F9-428C-B02E-359F85985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494A0-8E90-47D4-9164-2473C4DE7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9D4C-486D-4E90-8B49-0F51E67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1BA0-5227-43BB-BBA7-D790051D96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6E3E7-23A1-4B56-8791-374E06AD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4ED9D-51B4-441B-984C-AD6B7F35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D81-AB5D-48B1-B94E-1BBABCCD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F0D2-B3D7-4814-8986-49195440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5A9B0-5E44-4FDB-BBF6-99A09736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A9C81-1310-4189-8BA7-2B8BD74A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1BA0-5227-43BB-BBA7-D790051D96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88045-1DCA-4377-96FD-CE09F0CA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E2538-F0CF-4372-A54C-D06BC31E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D81-AB5D-48B1-B94E-1BBABCCD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3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1086-F8DD-4107-9AC9-4EC6263A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A1380-DFED-4B44-87A1-6C2F41688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E2BEC-86BB-4522-8858-1141A5A9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1BA0-5227-43BB-BBA7-D790051D96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ED0DB-45DD-4384-9D7F-991EEB0E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C086-6EA4-4A27-8ACA-7555A252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D81-AB5D-48B1-B94E-1BBABCCD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B2B8-E63E-4B68-82C1-5C94F841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92EA-62A6-4081-AB36-4DC25AE25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3F36A-B0F3-475A-9AAF-1D57D1B67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263F7-F30F-4B15-8516-67E0DDD5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1BA0-5227-43BB-BBA7-D790051D96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E366-834B-4A5D-AFA4-B4D2BCB7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36F48-80E5-43B3-AA9A-74B52075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D81-AB5D-48B1-B94E-1BBABCCD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B7C9-04D9-4854-A0AE-A8F7ED63D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6D004-8F96-449D-B6B3-A9A72FC6C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5D7F7-78AD-4956-99C8-877200D55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FBCE7-7EEB-461D-8997-AB2F79CA7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89A11-9578-4318-8019-DAFEACC5C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CD853-E7A6-4E4E-9A54-FFA7D772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1BA0-5227-43BB-BBA7-D790051D96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E94E6-399A-48FA-A079-76817B39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FFC77-028B-40E3-99DF-65BF686E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D81-AB5D-48B1-B94E-1BBABCCD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6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E6D6-26B6-4EA9-B615-1656E246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CC65C-566C-4777-BAD5-9072F1BF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1BA0-5227-43BB-BBA7-D790051D96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73247-DAAA-4A8D-8565-BDE7D6D6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41483-4586-4048-9204-82D01F76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D81-AB5D-48B1-B94E-1BBABCCD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1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78E2D-526A-4179-88E5-235FC276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1BA0-5227-43BB-BBA7-D790051D96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EF742-69DB-4A39-AFB2-5895CCA3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CAE5C-9D5B-47BD-9A2F-95D26BA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D81-AB5D-48B1-B94E-1BBABCCD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6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FD8A-3EA6-4664-9700-933BC0C3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8F0A2-E01A-42A3-8DCB-D990B1E4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47862-935F-4CD2-ACEB-D7FC2060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B7BD8-1F7F-4D62-AF67-58BAC93F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1BA0-5227-43BB-BBA7-D790051D96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B340B-EAA2-4C30-BB8A-B3BF44E9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D3BCD-C517-490A-A8D4-6515014A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D81-AB5D-48B1-B94E-1BBABCCD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3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F57D-78B5-451A-B6E4-6A44A47F5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826E8-3195-4101-8ABA-AC4694067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7C4A7-8469-4250-895D-9EC922D3B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B278D-193E-4F32-A901-0165F473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1BA0-5227-43BB-BBA7-D790051D96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F999B-0C1E-4285-9D70-EE9D01F3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852E5-B0C4-4541-9621-C0F62858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D81-AB5D-48B1-B94E-1BBABCCD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4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99870-F0A6-48EF-9C73-6A91DC67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B40D8-B4F6-41FD-95FB-FABD4B68A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E761-F670-4A9E-A87D-AA689D3B8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91BA0-5227-43BB-BBA7-D790051D96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0AE7A-D2C4-4DB2-A3DF-5237B2C30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ED796-CCBB-43EA-91C9-9EE0C9B7F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19D81-AB5D-48B1-B94E-1BBABCCD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6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eatosdesign/art/Internet-Explorer-37558278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32476-technology-transparent-imag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website-png/download/3768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07/6-reasons-why-you-need-to-update-your-cms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Picture 4" descr="A picture containing text, electronics, compact disk&#10;&#10;Description automatically generated">
            <a:extLst>
              <a:ext uri="{FF2B5EF4-FFF2-40B4-BE49-F238E27FC236}">
                <a16:creationId xmlns:a16="http://schemas.microsoft.com/office/drawing/2014/main" id="{3CFA413F-2857-4654-8F32-73B4818A00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4" r="1" b="18641"/>
          <a:stretch/>
        </p:blipFill>
        <p:spPr>
          <a:xfrm rot="21480000">
            <a:off x="1138326" y="1031236"/>
            <a:ext cx="9916327" cy="47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5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49AE8AF-A6E9-417C-8E8D-8D1CBBA1EE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7" b="1"/>
          <a:stretch/>
        </p:blipFill>
        <p:spPr>
          <a:xfrm>
            <a:off x="7353300" y="754149"/>
            <a:ext cx="4000500" cy="372260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469637-7DE5-4B3E-AEBC-B09F9BA3262F}"/>
              </a:ext>
            </a:extLst>
          </p:cNvPr>
          <p:cNvSpPr txBox="1"/>
          <p:nvPr/>
        </p:nvSpPr>
        <p:spPr>
          <a:xfrm flipH="1">
            <a:off x="1217294" y="1670857"/>
            <a:ext cx="56883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4D5156"/>
                </a:solidFill>
                <a:effectLst/>
                <a:latin typeface="Arial Black" panose="020B0A04020102020204" pitchFamily="34" charset="0"/>
              </a:rPr>
              <a:t>A Uniform Resource Locator, colloquially termed a web address, is a reference to a web resource that specifies its location on a computer network and a mechanism for retrieving it. A URL is a specific type of Uniform Resource Identifier, although many people use the two terms interchangeably.</a:t>
            </a:r>
            <a:endParaRPr lang="en-US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389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clock, screenshot&#10;&#10;Description automatically generated">
            <a:extLst>
              <a:ext uri="{FF2B5EF4-FFF2-40B4-BE49-F238E27FC236}">
                <a16:creationId xmlns:a16="http://schemas.microsoft.com/office/drawing/2014/main" id="{FEE7470E-9138-4CE5-AFB6-CC65CF819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8" y="1480837"/>
            <a:ext cx="4355945" cy="323403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CDA86-D3FE-4864-AA06-871D2190F6BD}"/>
              </a:ext>
            </a:extLst>
          </p:cNvPr>
          <p:cNvSpPr txBox="1"/>
          <p:nvPr/>
        </p:nvSpPr>
        <p:spPr>
          <a:xfrm>
            <a:off x="6705600" y="2743200"/>
            <a:ext cx="4000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Server and its Types</a:t>
            </a:r>
          </a:p>
        </p:txBody>
      </p:sp>
    </p:spTree>
    <p:extLst>
      <p:ext uri="{BB962C8B-B14F-4D97-AF65-F5344CB8AC3E}">
        <p14:creationId xmlns:p14="http://schemas.microsoft.com/office/powerpoint/2010/main" val="316527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0404122-4C41-46A2-8EA4-05F6FCF17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1683988"/>
            <a:ext cx="4777381" cy="332027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C22A6D-06A1-4321-916C-3CA2ABE9F96D}"/>
              </a:ext>
            </a:extLst>
          </p:cNvPr>
          <p:cNvSpPr txBox="1"/>
          <p:nvPr/>
        </p:nvSpPr>
        <p:spPr>
          <a:xfrm>
            <a:off x="6014592" y="152401"/>
            <a:ext cx="5458838" cy="6619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effectLst/>
              </a:rPr>
              <a:t>A server is a computer or system that provides resources, data, services, or programs to other computers, known as clients, over a network</a:t>
            </a:r>
            <a:r>
              <a:rPr lang="en-US" sz="1200" b="1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Types:</a:t>
            </a:r>
          </a:p>
          <a:p>
            <a:pPr marL="28575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File servers:</a:t>
            </a: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600" b="1" i="0" dirty="0">
                <a:effectLst/>
              </a:rPr>
              <a:t>File servers store and distribute files. </a:t>
            </a:r>
          </a:p>
          <a:p>
            <a:pPr marL="28575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Print servers:</a:t>
            </a: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600" b="1" i="0" dirty="0">
                <a:effectLst/>
              </a:rPr>
              <a:t>Print servers allow for the management and distribution of printing functionality</a:t>
            </a:r>
          </a:p>
          <a:p>
            <a:pPr marL="28575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Application servers:</a:t>
            </a: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600" b="1" i="0" dirty="0">
                <a:effectLst/>
              </a:rPr>
              <a:t>Application servers run applications in lieu of client computers running applications locally. </a:t>
            </a:r>
          </a:p>
          <a:p>
            <a:pPr marL="28575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Domain Name System (DNS):</a:t>
            </a: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DNS</a:t>
            </a:r>
            <a:r>
              <a:rPr lang="en-US" sz="1600" b="1" i="0" dirty="0">
                <a:effectLst/>
              </a:rPr>
              <a:t> servers are application servers that provide name resolution to client computers by converting names easily understood by humans into machine-readable IP addresses. </a:t>
            </a:r>
          </a:p>
          <a:p>
            <a:pPr marL="28575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Mail servers:</a:t>
            </a: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600" b="1" i="0" dirty="0">
                <a:effectLst/>
              </a:rPr>
              <a:t>Mail servers are a very common type of application server. </a:t>
            </a:r>
          </a:p>
          <a:p>
            <a:pPr marL="28575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Web servers:</a:t>
            </a: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600" b="1" i="0" dirty="0">
                <a:effectLst/>
              </a:rPr>
              <a:t>One of the most abundant types of servers in today’s market is a web server. A web server is a special kind of application server that hosts programs and data requested by users across the Internet or an intranet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2813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3" name="Picture 2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1D06707F-BABE-4C6A-BB1D-23E677A1E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1" r="1" b="2245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9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33B6E30-EE28-4B94-AB38-787E888E2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4" y="643467"/>
            <a:ext cx="5915025" cy="345228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39C12-108D-4019-AE9D-9E939D90176F}"/>
              </a:ext>
            </a:extLst>
          </p:cNvPr>
          <p:cNvSpPr txBox="1"/>
          <p:nvPr/>
        </p:nvSpPr>
        <p:spPr>
          <a:xfrm flipH="1">
            <a:off x="693419" y="2228850"/>
            <a:ext cx="48044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  <a:latin typeface="Arial Black" panose="020B0A04020102020204" pitchFamily="34" charset="0"/>
              </a:rPr>
              <a:t>A domain name is a </a:t>
            </a:r>
            <a:r>
              <a:rPr lang="en-US" sz="1600" b="1" dirty="0">
                <a:latin typeface="Arial Black" panose="020B0A04020102020204" pitchFamily="34" charset="0"/>
              </a:rPr>
              <a:t>string</a:t>
            </a:r>
            <a:r>
              <a:rPr lang="en-US" sz="1600" b="1" i="0" dirty="0">
                <a:effectLst/>
                <a:latin typeface="Arial Black" panose="020B0A04020102020204" pitchFamily="34" charset="0"/>
              </a:rPr>
              <a:t> that identifies a realm of administrative autonomy, authority or control within the </a:t>
            </a:r>
            <a:r>
              <a:rPr lang="en-US" sz="1600" b="1" dirty="0">
                <a:latin typeface="Arial Black" panose="020B0A04020102020204" pitchFamily="34" charset="0"/>
              </a:rPr>
              <a:t>Internet</a:t>
            </a:r>
            <a:r>
              <a:rPr lang="en-US" sz="1600" b="1" i="0" dirty="0">
                <a:effectLst/>
                <a:latin typeface="Arial Black" panose="020B0A04020102020204" pitchFamily="34" charset="0"/>
              </a:rPr>
              <a:t>. Domain names are used in various networking contexts and for application-specific naming and addressing purposes. In general, a domain name identifies a </a:t>
            </a:r>
            <a:r>
              <a:rPr lang="en-US" sz="1600" b="1" dirty="0">
                <a:latin typeface="Arial Black" panose="020B0A04020102020204" pitchFamily="34" charset="0"/>
              </a:rPr>
              <a:t>network domain </a:t>
            </a:r>
            <a:r>
              <a:rPr lang="en-US" sz="1600" b="1" i="0" dirty="0">
                <a:effectLst/>
                <a:latin typeface="Arial Black" panose="020B0A04020102020204" pitchFamily="34" charset="0"/>
              </a:rPr>
              <a:t>or an </a:t>
            </a:r>
            <a:r>
              <a:rPr lang="en-US" sz="1600" b="1" dirty="0">
                <a:latin typeface="Arial Black" panose="020B0A04020102020204" pitchFamily="34" charset="0"/>
              </a:rPr>
              <a:t>Internet Protocol</a:t>
            </a:r>
            <a:r>
              <a:rPr lang="en-US" sz="1600" b="1" i="0" dirty="0">
                <a:effectLst/>
                <a:latin typeface="Arial Black" panose="020B0A04020102020204" pitchFamily="34" charset="0"/>
              </a:rPr>
              <a:t> (IP) resource, such as a personal computer used to access the Internet, or a server computer. Domain names are often used to identify services provided through the Internet, such as </a:t>
            </a:r>
            <a:r>
              <a:rPr lang="en-US" sz="1600" b="1" dirty="0">
                <a:latin typeface="Arial Black" panose="020B0A04020102020204" pitchFamily="34" charset="0"/>
              </a:rPr>
              <a:t>websites</a:t>
            </a:r>
            <a:r>
              <a:rPr lang="en-US" sz="1600" b="1" i="0" dirty="0">
                <a:effectLst/>
                <a:latin typeface="Arial Black" panose="020B0A04020102020204" pitchFamily="34" charset="0"/>
              </a:rPr>
              <a:t> and </a:t>
            </a:r>
            <a:r>
              <a:rPr lang="en-US" sz="1600" b="1" dirty="0">
                <a:latin typeface="Arial Black" panose="020B0A04020102020204" pitchFamily="34" charset="0"/>
              </a:rPr>
              <a:t>email</a:t>
            </a:r>
            <a:r>
              <a:rPr lang="en-US" sz="1600" b="1" i="0" dirty="0">
                <a:effectLst/>
                <a:latin typeface="Arial Black" panose="020B0A04020102020204" pitchFamily="34" charset="0"/>
              </a:rPr>
              <a:t> services.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92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3136-4586-4D48-8366-E80C7559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1"/>
            <a:ext cx="10515600" cy="42862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Product Based Company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3C34-5C61-4464-897B-20DE9296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126"/>
            <a:ext cx="10515600" cy="6057900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>
                <a:latin typeface="Arial Black" panose="020B0A04020102020204" pitchFamily="34" charset="0"/>
              </a:rPr>
              <a:t>Adobe</a:t>
            </a:r>
          </a:p>
          <a:p>
            <a:r>
              <a:rPr lang="en-US" sz="6400" dirty="0">
                <a:latin typeface="Arial Black" panose="020B0A04020102020204" pitchFamily="34" charset="0"/>
              </a:rPr>
              <a:t>Amazon                                                                              </a:t>
            </a:r>
          </a:p>
          <a:p>
            <a:r>
              <a:rPr lang="en-US" sz="6400" dirty="0">
                <a:latin typeface="Arial Black" panose="020B0A04020102020204" pitchFamily="34" charset="0"/>
              </a:rPr>
              <a:t>Cisco</a:t>
            </a:r>
          </a:p>
          <a:p>
            <a:r>
              <a:rPr lang="en-US" sz="6400" dirty="0">
                <a:latin typeface="Arial Black" panose="020B0A04020102020204" pitchFamily="34" charset="0"/>
              </a:rPr>
              <a:t>Amdocs</a:t>
            </a:r>
          </a:p>
          <a:p>
            <a:r>
              <a:rPr lang="en-US" sz="6400" dirty="0">
                <a:latin typeface="Arial Black" panose="020B0A04020102020204" pitchFamily="34" charset="0"/>
              </a:rPr>
              <a:t>Facebook</a:t>
            </a:r>
          </a:p>
          <a:p>
            <a:r>
              <a:rPr lang="en-US" sz="6400" dirty="0">
                <a:latin typeface="Arial Black" panose="020B0A04020102020204" pitchFamily="34" charset="0"/>
              </a:rPr>
              <a:t>Google </a:t>
            </a:r>
          </a:p>
          <a:p>
            <a:r>
              <a:rPr lang="en-US" sz="6400" dirty="0">
                <a:latin typeface="Arial Black" panose="020B0A04020102020204" pitchFamily="34" charset="0"/>
              </a:rPr>
              <a:t>Microsoft</a:t>
            </a:r>
          </a:p>
          <a:p>
            <a:r>
              <a:rPr lang="en-US" sz="6400" dirty="0">
                <a:latin typeface="Arial Black" panose="020B0A04020102020204" pitchFamily="34" charset="0"/>
              </a:rPr>
              <a:t>Hewlett- Packard(HP)</a:t>
            </a:r>
          </a:p>
          <a:p>
            <a:r>
              <a:rPr lang="en-US" sz="6400" dirty="0">
                <a:latin typeface="Arial Black" panose="020B0A04020102020204" pitchFamily="34" charset="0"/>
              </a:rPr>
              <a:t>Informatica</a:t>
            </a:r>
          </a:p>
          <a:p>
            <a:r>
              <a:rPr lang="en-US" sz="6400" dirty="0">
                <a:latin typeface="Arial Black" panose="020B0A04020102020204" pitchFamily="34" charset="0"/>
              </a:rPr>
              <a:t>Intel</a:t>
            </a:r>
          </a:p>
          <a:p>
            <a:r>
              <a:rPr lang="en-US" sz="6400" dirty="0">
                <a:latin typeface="Arial Black" panose="020B0A04020102020204" pitchFamily="34" charset="0"/>
              </a:rPr>
              <a:t>McAfee</a:t>
            </a:r>
          </a:p>
          <a:p>
            <a:r>
              <a:rPr lang="en-US" sz="6400" dirty="0" err="1">
                <a:latin typeface="Arial Black" panose="020B0A04020102020204" pitchFamily="34" charset="0"/>
              </a:rPr>
              <a:t>Paypal</a:t>
            </a:r>
            <a:endParaRPr lang="en-US" sz="6400" dirty="0">
              <a:latin typeface="Arial Black" panose="020B0A04020102020204" pitchFamily="34" charset="0"/>
            </a:endParaRPr>
          </a:p>
          <a:p>
            <a:r>
              <a:rPr lang="en-US" sz="6400" dirty="0">
                <a:latin typeface="Arial Black" panose="020B0A04020102020204" pitchFamily="34" charset="0"/>
              </a:rPr>
              <a:t>Salesforce</a:t>
            </a:r>
          </a:p>
          <a:p>
            <a:r>
              <a:rPr lang="en-US" sz="6400" dirty="0">
                <a:latin typeface="Arial Black" panose="020B0A04020102020204" pitchFamily="34" charset="0"/>
              </a:rPr>
              <a:t>VMware</a:t>
            </a:r>
          </a:p>
          <a:p>
            <a:r>
              <a:rPr lang="en-US" sz="6400" dirty="0">
                <a:latin typeface="Arial Black" panose="020B0A04020102020204" pitchFamily="34" charset="0"/>
              </a:rPr>
              <a:t>Intuit</a:t>
            </a:r>
          </a:p>
          <a:p>
            <a:r>
              <a:rPr lang="en-US" sz="6400" dirty="0">
                <a:latin typeface="Arial Black" panose="020B0A04020102020204" pitchFamily="34" charset="0"/>
              </a:rPr>
              <a:t>Flipkart </a:t>
            </a:r>
          </a:p>
          <a:p>
            <a:r>
              <a:rPr lang="en-US" sz="6400" dirty="0">
                <a:latin typeface="Arial Black" panose="020B0A04020102020204" pitchFamily="34" charset="0"/>
              </a:rPr>
              <a:t>Uber</a:t>
            </a:r>
          </a:p>
          <a:p>
            <a:r>
              <a:rPr lang="en-US" sz="6400" dirty="0" err="1">
                <a:latin typeface="Arial Black" panose="020B0A04020102020204" pitchFamily="34" charset="0"/>
              </a:rPr>
              <a:t>Orcale</a:t>
            </a:r>
            <a:endParaRPr lang="en-US" sz="6400" dirty="0">
              <a:latin typeface="Arial Black" panose="020B0A04020102020204" pitchFamily="34" charset="0"/>
            </a:endParaRPr>
          </a:p>
          <a:p>
            <a:r>
              <a:rPr lang="en-US" sz="6400" dirty="0">
                <a:latin typeface="Arial Black" panose="020B0A04020102020204" pitchFamily="34" charset="0"/>
              </a:rPr>
              <a:t>SAP( System, Application &amp; Products in Data  Processing)</a:t>
            </a:r>
          </a:p>
          <a:p>
            <a:r>
              <a:rPr lang="en-US" sz="6400" dirty="0">
                <a:latin typeface="Arial Black" panose="020B0A04020102020204" pitchFamily="34" charset="0"/>
              </a:rPr>
              <a:t>BMC</a:t>
            </a:r>
          </a:p>
          <a:p>
            <a:pPr marL="0" indent="0">
              <a:buNone/>
            </a:pPr>
            <a:endParaRPr lang="en-US" sz="6400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7E21BE7-881E-4DFB-8DE1-C26CD2911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1428750"/>
            <a:ext cx="5848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87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AD4D-9AEA-4F3C-8928-82583649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Service Based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6D17-4CFE-424D-819D-9E0B4A89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681037"/>
            <a:ext cx="10991850" cy="6100763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Accenture</a:t>
            </a:r>
          </a:p>
          <a:p>
            <a:r>
              <a:rPr lang="en-US" dirty="0" err="1">
                <a:latin typeface="Arial Black" panose="020B0A04020102020204" pitchFamily="34" charset="0"/>
              </a:rPr>
              <a:t>Infosis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IBM</a:t>
            </a:r>
          </a:p>
          <a:p>
            <a:r>
              <a:rPr lang="en-US" dirty="0">
                <a:latin typeface="Arial Black" panose="020B0A04020102020204" pitchFamily="34" charset="0"/>
              </a:rPr>
              <a:t>Tata Consultancy Services(TCS)</a:t>
            </a:r>
          </a:p>
          <a:p>
            <a:r>
              <a:rPr lang="en-US" dirty="0" err="1">
                <a:latin typeface="Arial Black" panose="020B0A04020102020204" pitchFamily="34" charset="0"/>
              </a:rPr>
              <a:t>Deloitee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Wipro</a:t>
            </a:r>
          </a:p>
          <a:p>
            <a:r>
              <a:rPr lang="en-US" dirty="0">
                <a:latin typeface="Arial Black" panose="020B0A04020102020204" pitchFamily="34" charset="0"/>
              </a:rPr>
              <a:t>Nippon Telegraph &amp; Telephone Corporation Data(NTT Data)</a:t>
            </a:r>
          </a:p>
          <a:p>
            <a:r>
              <a:rPr lang="en-US" dirty="0">
                <a:latin typeface="Arial Black" panose="020B0A04020102020204" pitchFamily="34" charset="0"/>
              </a:rPr>
              <a:t>Larsen &amp;Toubro(L&amp;T)</a:t>
            </a:r>
          </a:p>
          <a:p>
            <a:r>
              <a:rPr lang="en-US" dirty="0">
                <a:latin typeface="Arial Black" panose="020B0A04020102020204" pitchFamily="34" charset="0"/>
              </a:rPr>
              <a:t>Redington</a:t>
            </a:r>
          </a:p>
          <a:p>
            <a:r>
              <a:rPr lang="en-US" dirty="0">
                <a:latin typeface="Arial Black" panose="020B0A04020102020204" pitchFamily="34" charset="0"/>
              </a:rPr>
              <a:t>Bharti Airtel</a:t>
            </a:r>
          </a:p>
          <a:p>
            <a:r>
              <a:rPr lang="en-US" dirty="0">
                <a:latin typeface="Arial Black" panose="020B0A04020102020204" pitchFamily="34" charset="0"/>
              </a:rPr>
              <a:t>Capgemini</a:t>
            </a:r>
          </a:p>
          <a:p>
            <a:r>
              <a:rPr lang="en-US" dirty="0">
                <a:latin typeface="Arial Black" panose="020B0A04020102020204" pitchFamily="34" charset="0"/>
              </a:rPr>
              <a:t>HCL</a:t>
            </a:r>
          </a:p>
          <a:p>
            <a:r>
              <a:rPr lang="en-US" dirty="0">
                <a:latin typeface="Arial Black" panose="020B0A04020102020204" pitchFamily="34" charset="0"/>
              </a:rPr>
              <a:t>Tech Mahindra</a:t>
            </a:r>
          </a:p>
          <a:p>
            <a:r>
              <a:rPr lang="en-US" dirty="0">
                <a:latin typeface="Arial Black" panose="020B0A04020102020204" pitchFamily="34" charset="0"/>
              </a:rPr>
              <a:t>W S Atkins</a:t>
            </a:r>
          </a:p>
          <a:p>
            <a:r>
              <a:rPr lang="en-US" dirty="0">
                <a:latin typeface="Arial Black" panose="020B0A04020102020204" pitchFamily="34" charset="0"/>
              </a:rPr>
              <a:t>Mphasis</a:t>
            </a:r>
          </a:p>
          <a:p>
            <a:r>
              <a:rPr lang="en-US" dirty="0" err="1">
                <a:latin typeface="Arial Black" panose="020B0A04020102020204" pitchFamily="34" charset="0"/>
              </a:rPr>
              <a:t>Birlasoft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Cognizant</a:t>
            </a:r>
          </a:p>
          <a:p>
            <a:r>
              <a:rPr lang="en-US" dirty="0">
                <a:latin typeface="Arial Black" panose="020B0A04020102020204" pitchFamily="34" charset="0"/>
              </a:rPr>
              <a:t>KPIT Technology</a:t>
            </a:r>
          </a:p>
          <a:p>
            <a:r>
              <a:rPr lang="en-US" dirty="0">
                <a:latin typeface="Arial Black" panose="020B0A04020102020204" pitchFamily="34" charset="0"/>
              </a:rPr>
              <a:t>Mindtree</a:t>
            </a:r>
          </a:p>
          <a:p>
            <a:r>
              <a:rPr lang="en-US" dirty="0">
                <a:latin typeface="Arial Black" panose="020B0A04020102020204" pitchFamily="34" charset="0"/>
              </a:rPr>
              <a:t>Hexaware Technologies</a:t>
            </a:r>
          </a:p>
          <a:p>
            <a:r>
              <a:rPr lang="en-US" dirty="0" err="1">
                <a:latin typeface="Arial Black" panose="020B0A04020102020204" pitchFamily="34" charset="0"/>
              </a:rPr>
              <a:t>Cyient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6EBB2A5-9DCB-492C-996C-4E417F7BD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1047749"/>
            <a:ext cx="48387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7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883FCA6-5567-46D0-9202-82CDA0171C8A}"/>
              </a:ext>
            </a:extLst>
          </p:cNvPr>
          <p:cNvSpPr txBox="1"/>
          <p:nvPr/>
        </p:nvSpPr>
        <p:spPr>
          <a:xfrm>
            <a:off x="5637320" y="309830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09378BD-232D-457C-9137-59453C761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7000" y="3429000"/>
            <a:ext cx="4577179" cy="3429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7434D1-4CA6-41EA-A3B4-671DF37C527B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deviantart.com/eatosdesign/art/Internet-Explorer-375582787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A78A7A-5A3D-4A79-A1EE-2804924CC047}"/>
              </a:ext>
            </a:extLst>
          </p:cNvPr>
          <p:cNvSpPr txBox="1"/>
          <p:nvPr/>
        </p:nvSpPr>
        <p:spPr>
          <a:xfrm>
            <a:off x="550416" y="1979720"/>
            <a:ext cx="10804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Arial Black" panose="020B0A04020102020204" pitchFamily="34" charset="0"/>
              </a:rPr>
              <a:t>The Internet is the global system of interconnected </a:t>
            </a:r>
            <a:r>
              <a:rPr lang="en-US" b="1" dirty="0">
                <a:latin typeface="Arial Black" panose="020B0A04020102020204" pitchFamily="34" charset="0"/>
              </a:rPr>
              <a:t>computer networks</a:t>
            </a:r>
            <a:r>
              <a:rPr lang="en-US" b="1" i="0" dirty="0">
                <a:effectLst/>
                <a:latin typeface="Arial Black" panose="020B0A04020102020204" pitchFamily="34" charset="0"/>
              </a:rPr>
              <a:t> that uses the </a:t>
            </a:r>
            <a:r>
              <a:rPr lang="en-US" b="1" dirty="0">
                <a:latin typeface="Arial Black" panose="020B0A04020102020204" pitchFamily="34" charset="0"/>
              </a:rPr>
              <a:t>Internet protocol suite</a:t>
            </a:r>
            <a:r>
              <a:rPr lang="en-US" b="1" i="0" dirty="0">
                <a:effectLst/>
                <a:latin typeface="Arial Black" panose="020B0A04020102020204" pitchFamily="34" charset="0"/>
              </a:rPr>
              <a:t> (TCP/IP) to communicate between networks and devices. It is a </a:t>
            </a:r>
            <a:r>
              <a:rPr lang="en-US" b="1" i="1" dirty="0">
                <a:latin typeface="Arial Black" panose="020B0A04020102020204" pitchFamily="34" charset="0"/>
              </a:rPr>
              <a:t>network of networks</a:t>
            </a:r>
            <a:r>
              <a:rPr lang="en-US" b="1" i="0" dirty="0">
                <a:effectLst/>
                <a:latin typeface="Arial Black" panose="020B0A04020102020204" pitchFamily="34" charset="0"/>
              </a:rPr>
              <a:t> that consists of private, public, academic, business, and government networks of local to global scope, linked by a broad array of electronic, wireless, and </a:t>
            </a:r>
            <a:r>
              <a:rPr lang="en-US" b="1" dirty="0">
                <a:latin typeface="Arial Black" panose="020B0A04020102020204" pitchFamily="34" charset="0"/>
              </a:rPr>
              <a:t>optical networking </a:t>
            </a:r>
            <a:r>
              <a:rPr lang="en-US" b="1" i="0" dirty="0">
                <a:effectLst/>
                <a:latin typeface="Arial Black" panose="020B0A04020102020204" pitchFamily="34" charset="0"/>
              </a:rPr>
              <a:t>technologies. The Internet carries a vast range of information resources and services, such as the inter-linked </a:t>
            </a:r>
            <a:r>
              <a:rPr lang="en-US" b="1" dirty="0">
                <a:latin typeface="Arial Black" panose="020B0A04020102020204" pitchFamily="34" charset="0"/>
              </a:rPr>
              <a:t>hypertext</a:t>
            </a:r>
            <a:r>
              <a:rPr lang="en-US" b="1" i="0" dirty="0">
                <a:effectLst/>
                <a:latin typeface="Arial Black" panose="020B0A04020102020204" pitchFamily="34" charset="0"/>
              </a:rPr>
              <a:t> documents and </a:t>
            </a:r>
            <a:r>
              <a:rPr lang="en-US" b="1" dirty="0">
                <a:latin typeface="Arial Black" panose="020B0A04020102020204" pitchFamily="34" charset="0"/>
              </a:rPr>
              <a:t>applications</a:t>
            </a:r>
            <a:r>
              <a:rPr lang="en-US" b="1" i="0" dirty="0">
                <a:effectLst/>
                <a:latin typeface="Arial Black" panose="020B0A04020102020204" pitchFamily="34" charset="0"/>
              </a:rPr>
              <a:t> of the </a:t>
            </a:r>
            <a:r>
              <a:rPr lang="en-US" b="1" dirty="0">
                <a:latin typeface="Arial Black" panose="020B0A04020102020204" pitchFamily="34" charset="0"/>
              </a:rPr>
              <a:t>World Wide Web</a:t>
            </a:r>
            <a:r>
              <a:rPr lang="en-US" b="1" i="0" dirty="0">
                <a:effectLst/>
                <a:latin typeface="Arial Black" panose="020B0A04020102020204" pitchFamily="34" charset="0"/>
              </a:rPr>
              <a:t> (WWW), </a:t>
            </a:r>
            <a:r>
              <a:rPr lang="en-US" b="1" dirty="0">
                <a:latin typeface="Arial Black" panose="020B0A04020102020204" pitchFamily="34" charset="0"/>
              </a:rPr>
              <a:t>electronic mail</a:t>
            </a:r>
            <a:r>
              <a:rPr lang="en-US" b="1" i="0" dirty="0">
                <a:effectLst/>
                <a:latin typeface="Arial Black" panose="020B0A04020102020204" pitchFamily="34" charset="0"/>
              </a:rPr>
              <a:t>, </a:t>
            </a:r>
            <a:r>
              <a:rPr lang="en-US" b="1" dirty="0">
                <a:latin typeface="Arial Black" panose="020B0A04020102020204" pitchFamily="34" charset="0"/>
              </a:rPr>
              <a:t>telephony</a:t>
            </a:r>
            <a:r>
              <a:rPr lang="en-US" b="1" i="0" dirty="0">
                <a:effectLst/>
                <a:latin typeface="Arial Black" panose="020B0A04020102020204" pitchFamily="34" charset="0"/>
              </a:rPr>
              <a:t>, and </a:t>
            </a:r>
            <a:r>
              <a:rPr lang="en-US" b="1" dirty="0">
                <a:latin typeface="Arial Black" panose="020B0A04020102020204" pitchFamily="34" charset="0"/>
              </a:rPr>
              <a:t>file sharing</a:t>
            </a:r>
            <a:r>
              <a:rPr lang="en-US" b="1" i="0" dirty="0">
                <a:effectLst/>
                <a:latin typeface="Arial Black" panose="020B0A04020102020204" pitchFamily="34" charset="0"/>
              </a:rPr>
              <a:t>.</a:t>
            </a: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8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67F6DE4E-79D8-4B68-A7D9-1C22A2FDE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5" y="228600"/>
            <a:ext cx="103187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6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picture containing dark, silhouette&#10;&#10;Description automatically generated">
            <a:extLst>
              <a:ext uri="{FF2B5EF4-FFF2-40B4-BE49-F238E27FC236}">
                <a16:creationId xmlns:a16="http://schemas.microsoft.com/office/drawing/2014/main" id="{DD874F13-3804-4F80-B673-B0D27B43C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30105" y="0"/>
            <a:ext cx="4148823" cy="3650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C055A3-2F90-42EF-BDC1-492D603F452E}"/>
              </a:ext>
            </a:extLst>
          </p:cNvPr>
          <p:cNvSpPr txBox="1"/>
          <p:nvPr/>
        </p:nvSpPr>
        <p:spPr>
          <a:xfrm>
            <a:off x="1242874" y="745724"/>
            <a:ext cx="68979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Information technology (IT) is the use of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computers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 to create, process, store, retrieve, and exchange all kinds of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data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 and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information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. IT is typically used within the context of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business operations 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as opposed to personal or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entertainment technologies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. IT forms part of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information and communications technology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(ICT). An information technology system (IT system) is generally an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information system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, a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communications system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, or, more specifically speaking, a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computer system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 — including all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hardware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software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, and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peripheral 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equipment — operated by a limited group of IT users.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7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77ECD3D-7A11-4869-B562-1A8B4B570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4" y="643466"/>
            <a:ext cx="9285111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583B67-E061-4586-85A1-7E75E7DEF6B4}"/>
              </a:ext>
            </a:extLst>
          </p:cNvPr>
          <p:cNvSpPr txBox="1"/>
          <p:nvPr/>
        </p:nvSpPr>
        <p:spPr>
          <a:xfrm>
            <a:off x="301842" y="430567"/>
            <a:ext cx="31338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What is Web and its history</a:t>
            </a:r>
          </a:p>
        </p:txBody>
      </p:sp>
    </p:spTree>
    <p:extLst>
      <p:ext uri="{BB962C8B-B14F-4D97-AF65-F5344CB8AC3E}">
        <p14:creationId xmlns:p14="http://schemas.microsoft.com/office/powerpoint/2010/main" val="8135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E391382-46D1-4087-ABB1-149BE6A47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1912" y="937549"/>
            <a:ext cx="4979334" cy="49793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E0A06C-0657-4DE5-A1E8-C7DD3E082E48}"/>
              </a:ext>
            </a:extLst>
          </p:cNvPr>
          <p:cNvSpPr txBox="1"/>
          <p:nvPr/>
        </p:nvSpPr>
        <p:spPr>
          <a:xfrm>
            <a:off x="5459482" y="764948"/>
            <a:ext cx="624821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World Wide Web 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("WWW", "W3" or, simply, "the Web") is a global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information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 medium which users can access via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computers 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connected to the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Internet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. The term is often mistakenly used as a synonym for the Internet, but the Web is a service that operates over the Internet, just as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email 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and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Usenet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 do. The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history of the Internet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history of hypertext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 date back significantly farther than that of the World Wide Web.</a:t>
            </a:r>
          </a:p>
          <a:p>
            <a:pPr algn="l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Tim Berners-Lee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 invented the World Wide Web while working at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CERN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 in 1989, applying the concept of hyperlinking that had by then existed for some decades. He developed the first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web server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, the first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web browser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, and a document formatting protocol, called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Hypertext Markup Language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(HTML). </a:t>
            </a:r>
          </a:p>
        </p:txBody>
      </p:sp>
    </p:spTree>
    <p:extLst>
      <p:ext uri="{BB962C8B-B14F-4D97-AF65-F5344CB8AC3E}">
        <p14:creationId xmlns:p14="http://schemas.microsoft.com/office/powerpoint/2010/main" val="28223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2685B9-16D1-4E7A-AC8A-A6C4C8EC5E09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What is Website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4752BC4F-B787-4E45-B1B2-578F85F17B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3" r="139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4245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687E66-D31F-4FA1-B28B-787BC4A665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264" r="3275"/>
          <a:stretch/>
        </p:blipFill>
        <p:spPr>
          <a:xfrm>
            <a:off x="190520" y="163207"/>
            <a:ext cx="5981680" cy="61899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FEEA64-C2D8-4DB1-B08A-D63A9F9FF703}"/>
              </a:ext>
            </a:extLst>
          </p:cNvPr>
          <p:cNvSpPr txBox="1"/>
          <p:nvPr/>
        </p:nvSpPr>
        <p:spPr>
          <a:xfrm>
            <a:off x="9942408" y="6819870"/>
            <a:ext cx="1197168" cy="41549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technofaq.org/posts/2017/07/6-reasons-why-you-need-to-update-your-cm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1F51C-E1F0-499E-9C11-0B833D025BBF}"/>
              </a:ext>
            </a:extLst>
          </p:cNvPr>
          <p:cNvSpPr txBox="1"/>
          <p:nvPr/>
        </p:nvSpPr>
        <p:spPr>
          <a:xfrm>
            <a:off x="6829426" y="1619250"/>
            <a:ext cx="507682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i="0" dirty="0">
                <a:effectLst/>
                <a:latin typeface="Arial" panose="020B0604020202020204" pitchFamily="34" charset="0"/>
              </a:rPr>
              <a:t>A website is a collection of </a:t>
            </a:r>
            <a:r>
              <a:rPr lang="en-US" sz="1600" b="1" dirty="0">
                <a:latin typeface="Arial" panose="020B0604020202020204" pitchFamily="34" charset="0"/>
              </a:rPr>
              <a:t>web pages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 and related content that is identified by a common </a:t>
            </a:r>
            <a:r>
              <a:rPr lang="en-US" sz="1600" b="1" dirty="0">
                <a:latin typeface="Arial" panose="020B0604020202020204" pitchFamily="34" charset="0"/>
              </a:rPr>
              <a:t>domain name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 and published on at least one </a:t>
            </a:r>
            <a:r>
              <a:rPr lang="en-US" sz="1600" b="1" dirty="0">
                <a:latin typeface="Arial" panose="020B0604020202020204" pitchFamily="34" charset="0"/>
              </a:rPr>
              <a:t>web server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. Examples of notable websites are </a:t>
            </a:r>
            <a:r>
              <a:rPr lang="en-US" sz="1600" b="1" dirty="0">
                <a:latin typeface="Arial" panose="020B0604020202020204" pitchFamily="34" charset="0"/>
              </a:rPr>
              <a:t>Google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, </a:t>
            </a:r>
            <a:r>
              <a:rPr lang="en-US" sz="1600" b="1" dirty="0">
                <a:latin typeface="Arial" panose="020B0604020202020204" pitchFamily="34" charset="0"/>
              </a:rPr>
              <a:t>Facebook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, </a:t>
            </a:r>
            <a:r>
              <a:rPr lang="en-US" sz="1600" b="1" dirty="0">
                <a:latin typeface="Arial" panose="020B0604020202020204" pitchFamily="34" charset="0"/>
              </a:rPr>
              <a:t>Amazon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, and </a:t>
            </a:r>
            <a:r>
              <a:rPr lang="en-US" sz="1600" b="1" dirty="0">
                <a:latin typeface="Arial" panose="020B0604020202020204" pitchFamily="34" charset="0"/>
              </a:rPr>
              <a:t>Wikipedia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i="0" dirty="0">
                <a:effectLst/>
                <a:latin typeface="Arial" panose="020B0604020202020204" pitchFamily="34" charset="0"/>
              </a:rPr>
              <a:t>All publicly accessible websites collectively constitute the </a:t>
            </a:r>
            <a:r>
              <a:rPr lang="en-US" sz="1600" b="1" dirty="0">
                <a:latin typeface="Arial" panose="020B0604020202020204" pitchFamily="34" charset="0"/>
              </a:rPr>
              <a:t>World Wide Web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. There are also private websites that can only be accessed on a </a:t>
            </a:r>
            <a:r>
              <a:rPr lang="en-US" sz="1600" b="1" dirty="0">
                <a:latin typeface="Arial" panose="020B0604020202020204" pitchFamily="34" charset="0"/>
              </a:rPr>
              <a:t>private network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, such as a company's internal website for its employees.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i="0" dirty="0">
                <a:effectLst/>
                <a:latin typeface="Arial" panose="020B0604020202020204" pitchFamily="34" charset="0"/>
              </a:rPr>
              <a:t>Websites are typically dedicated to a particular topic or purpose, such as news, education, commerce, entertainment, or </a:t>
            </a:r>
            <a:r>
              <a:rPr lang="en-US" sz="1600" b="1" dirty="0">
                <a:latin typeface="Arial" panose="020B0604020202020204" pitchFamily="34" charset="0"/>
              </a:rPr>
              <a:t>social networking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. </a:t>
            </a:r>
            <a:r>
              <a:rPr lang="en-US" sz="1600" b="1" dirty="0">
                <a:latin typeface="Arial" panose="020B0604020202020204" pitchFamily="34" charset="0"/>
              </a:rPr>
              <a:t>Hyperlinking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 between web pages guides the navigation of the site, which often starts with a </a:t>
            </a:r>
            <a:r>
              <a:rPr lang="en-US" sz="1600" b="1" dirty="0">
                <a:latin typeface="Arial" panose="020B0604020202020204" pitchFamily="34" charset="0"/>
              </a:rPr>
              <a:t>home page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731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DE19D9D-906A-46E4-9AA6-F9BDA2063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3877"/>
            <a:ext cx="6891187" cy="34455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492CA-0F31-462D-BF46-9B55666CF563}"/>
              </a:ext>
            </a:extLst>
          </p:cNvPr>
          <p:cNvSpPr txBox="1"/>
          <p:nvPr/>
        </p:nvSpPr>
        <p:spPr>
          <a:xfrm>
            <a:off x="8502649" y="3358608"/>
            <a:ext cx="3045883" cy="283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</a:rPr>
              <a:t>What is URL (Uniform Resource Locator)</a:t>
            </a:r>
          </a:p>
        </p:txBody>
      </p:sp>
    </p:spTree>
    <p:extLst>
      <p:ext uri="{BB962C8B-B14F-4D97-AF65-F5344CB8AC3E}">
        <p14:creationId xmlns:p14="http://schemas.microsoft.com/office/powerpoint/2010/main" val="165858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908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Impact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 Based Company:</vt:lpstr>
      <vt:lpstr>Service Based Company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Kakpure</dc:creator>
  <cp:lastModifiedBy>Aishwarya Kakpure</cp:lastModifiedBy>
  <cp:revision>1</cp:revision>
  <dcterms:created xsi:type="dcterms:W3CDTF">2022-08-02T10:21:41Z</dcterms:created>
  <dcterms:modified xsi:type="dcterms:W3CDTF">2022-08-02T13:00:16Z</dcterms:modified>
</cp:coreProperties>
</file>