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5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8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32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9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61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0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D237D4-2018-4EA8-9EB1-A273DB12694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D3282A-EABD-4B27-9518-E0C7049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raceability-matrix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regression-testing.html" TargetMode="External"/><Relationship Id="rId2" Type="http://schemas.openxmlformats.org/officeDocument/2006/relationships/hyperlink" Target="https://www.guru99.com/what-everybody-ought-to-know-about-test-planing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est-coverage-in-software-testing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FEC5-B3B3-73E2-1B69-42CB3E8B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453" y="125586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STLC Phases along with Entry and Exit Criteria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7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913548-8906-D58D-4276-1272AD805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A15433-E5DA-03F7-B2C2-50962A95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11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192">
                  <a:extLst>
                    <a:ext uri="{9D8B030D-6E8A-4147-A177-3AD203B41FA5}">
                      <a16:colId xmlns:a16="http://schemas.microsoft.com/office/drawing/2014/main" val="1254343050"/>
                    </a:ext>
                  </a:extLst>
                </a:gridCol>
                <a:gridCol w="2221765">
                  <a:extLst>
                    <a:ext uri="{9D8B030D-6E8A-4147-A177-3AD203B41FA5}">
                      <a16:colId xmlns:a16="http://schemas.microsoft.com/office/drawing/2014/main" val="1586372738"/>
                    </a:ext>
                  </a:extLst>
                </a:gridCol>
                <a:gridCol w="2770139">
                  <a:extLst>
                    <a:ext uri="{9D8B030D-6E8A-4147-A177-3AD203B41FA5}">
                      <a16:colId xmlns:a16="http://schemas.microsoft.com/office/drawing/2014/main" val="3704436930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776701911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089649480"/>
                    </a:ext>
                  </a:extLst>
                </a:gridCol>
              </a:tblGrid>
              <a:tr h="4766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STLC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75498"/>
                  </a:ext>
                </a:extLst>
              </a:tr>
              <a:tr h="638130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Document available (both functional and non functional)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Acceptance criteria defined.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architectural document available.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business functionality to know the business modules and module specific functionalities.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all transactions in the modules.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all the user profiles.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Gather user interface/ authentication, geographic spread requirements.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types of tests to be performed.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Gather details about testing priorities and focus.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Requirement</a:t>
                      </a:r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 Traceability Matrix 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(RTM).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test environment details where testing is supposed to be carried out.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Automation feasibility analysis (if required).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 off RTM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automation feasibility report signed off by the client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Automation feasibility report (if applicable)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8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7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913548-8906-D58D-4276-1272AD805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A15433-E5DA-03F7-B2C2-50962A95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3138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192">
                  <a:extLst>
                    <a:ext uri="{9D8B030D-6E8A-4147-A177-3AD203B41FA5}">
                      <a16:colId xmlns:a16="http://schemas.microsoft.com/office/drawing/2014/main" val="1254343050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1586372738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3704436930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776701911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089649480"/>
                    </a:ext>
                  </a:extLst>
                </a:gridCol>
              </a:tblGrid>
              <a:tr h="4766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STLC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75498"/>
                  </a:ext>
                </a:extLst>
              </a:tr>
              <a:tr h="638130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RTM and test plan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Automation analysis report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test cases, test design, automation scripts (where applicable)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and baseline test cases and 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test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Reviewed and signed test Cases/scripts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Reviewed and signed test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cases/scripts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8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8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913548-8906-D58D-4276-1272AD805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A15433-E5DA-03F7-B2C2-50962A95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476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192">
                  <a:extLst>
                    <a:ext uri="{9D8B030D-6E8A-4147-A177-3AD203B41FA5}">
                      <a16:colId xmlns:a16="http://schemas.microsoft.com/office/drawing/2014/main" val="1254343050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1586372738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3704436930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776701911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089649480"/>
                    </a:ext>
                  </a:extLst>
                </a:gridCol>
              </a:tblGrid>
              <a:tr h="4766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STLC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75498"/>
                  </a:ext>
                </a:extLst>
              </a:tr>
              <a:tr h="638130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Documents,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Traceability matrix.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automation feasibility document.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various testing approaches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Finalize on the best-suited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test plan/strategy document for various types of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tool selection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effort estimation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planning and determining roles and responsibilities.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 test plan/strategy document.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Effort estimation document signed off.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plan/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document.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Effort estimation document.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8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2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913548-8906-D58D-4276-1272AD805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A15433-E5DA-03F7-B2C2-50962A95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37575"/>
              </p:ext>
            </p:extLst>
          </p:nvPr>
        </p:nvGraphicFramePr>
        <p:xfrm>
          <a:off x="0" y="0"/>
          <a:ext cx="12192000" cy="7700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192">
                  <a:extLst>
                    <a:ext uri="{9D8B030D-6E8A-4147-A177-3AD203B41FA5}">
                      <a16:colId xmlns:a16="http://schemas.microsoft.com/office/drawing/2014/main" val="1254343050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1586372738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3704436930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776701911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089649480"/>
                    </a:ext>
                  </a:extLst>
                </a:gridCol>
              </a:tblGrid>
              <a:tr h="4766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STLC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75498"/>
                  </a:ext>
                </a:extLst>
              </a:tr>
              <a:tr h="638130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Environment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Design and architecture documents are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set-up plan is available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the required architecture, environment set-up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hardware and software development requirement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Finalize connectivity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environment setup checklist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test Environment and test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 smoke test on the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Accept/reject the build depending on smoke test result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setup is working as per the plan and checklist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data setup is complete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 test is successful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ready with test data set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 Test Results.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8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9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913548-8906-D58D-4276-1272AD805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A15433-E5DA-03F7-B2C2-50962A95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9594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17">
                  <a:extLst>
                    <a:ext uri="{9D8B030D-6E8A-4147-A177-3AD203B41FA5}">
                      <a16:colId xmlns:a16="http://schemas.microsoft.com/office/drawing/2014/main" val="1254343050"/>
                    </a:ext>
                  </a:extLst>
                </a:gridCol>
                <a:gridCol w="2484727">
                  <a:extLst>
                    <a:ext uri="{9D8B030D-6E8A-4147-A177-3AD203B41FA5}">
                      <a16:colId xmlns:a16="http://schemas.microsoft.com/office/drawing/2014/main" val="1586372738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3704436930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776701911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089649480"/>
                    </a:ext>
                  </a:extLst>
                </a:gridCol>
              </a:tblGrid>
              <a:tr h="4766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STLC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75498"/>
                  </a:ext>
                </a:extLst>
              </a:tr>
              <a:tr h="638130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Baselined RTM,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 Test Plan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Test case/scripts are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environment is ready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data set up is done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Unit/Integration test report for the build to be tested is available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tests as per plan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test results, and log defects for failed cases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test plans/test cases, if necessary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defects to test cases in RTM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Retest the defect fixes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Regression Testing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application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the defects to closure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tests planned are executed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Defects logged and tracked to closure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RTM with execution status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cases updated with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Defect reports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8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9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913548-8906-D58D-4276-1272AD805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A15433-E5DA-03F7-B2C2-50962A95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50386"/>
              </p:ext>
            </p:extLst>
          </p:nvPr>
        </p:nvGraphicFramePr>
        <p:xfrm>
          <a:off x="0" y="0"/>
          <a:ext cx="12192000" cy="852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173">
                  <a:extLst>
                    <a:ext uri="{9D8B030D-6E8A-4147-A177-3AD203B41FA5}">
                      <a16:colId xmlns:a16="http://schemas.microsoft.com/office/drawing/2014/main" val="1254343050"/>
                    </a:ext>
                  </a:extLst>
                </a:gridCol>
                <a:gridCol w="2466971">
                  <a:extLst>
                    <a:ext uri="{9D8B030D-6E8A-4147-A177-3AD203B41FA5}">
                      <a16:colId xmlns:a16="http://schemas.microsoft.com/office/drawing/2014/main" val="1586372738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3704436930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776701911"/>
                    </a:ext>
                  </a:extLst>
                </a:gridCol>
                <a:gridCol w="2495952">
                  <a:extLst>
                    <a:ext uri="{9D8B030D-6E8A-4147-A177-3AD203B41FA5}">
                      <a16:colId xmlns:a16="http://schemas.microsoft.com/office/drawing/2014/main" val="2089649480"/>
                    </a:ext>
                  </a:extLst>
                </a:gridCol>
              </a:tblGrid>
              <a:tr h="47669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STLC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75498"/>
                  </a:ext>
                </a:extLst>
              </a:tr>
              <a:tr h="638130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Cycle 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has been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results are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Defect logs are available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cycle completion criteria based on – Time,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 Test coverage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Cost, Software Quality, Critical Business Objectives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test metrics based on the above parameters.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the learning out of the project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Test closure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 and quantitative reporting of quality of the work product to the customer.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result analysis to find out the defect distribution by type and severity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Closure report signed off by client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Closure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metrics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8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57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589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Source Sans Pro</vt:lpstr>
      <vt:lpstr>Wingdings 3</vt:lpstr>
      <vt:lpstr>Slice</vt:lpstr>
      <vt:lpstr>STLC Phases along with Entry and Exit Criteria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STLC Phases along with Entry and Exit Criteria </dc:title>
  <dc:creator>Aishwarya Kakpure</dc:creator>
  <cp:lastModifiedBy>Aishwarya Kakpure</cp:lastModifiedBy>
  <cp:revision>1</cp:revision>
  <dcterms:created xsi:type="dcterms:W3CDTF">2022-08-22T11:24:57Z</dcterms:created>
  <dcterms:modified xsi:type="dcterms:W3CDTF">2022-08-22T11:46:50Z</dcterms:modified>
</cp:coreProperties>
</file>