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FC7B6-4E6D-4AEF-B564-950480EF615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7341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FC7B6-4E6D-4AEF-B564-950480EF615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27965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FC7B6-4E6D-4AEF-B564-950480EF615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052003-366D-404D-B6F7-1240AA8AA50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6463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8FC7B6-4E6D-4AEF-B564-950480EF615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291928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8FC7B6-4E6D-4AEF-B564-950480EF615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052003-366D-404D-B6F7-1240AA8AA50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2525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38FC7B6-4E6D-4AEF-B564-950480EF615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244582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FC7B6-4E6D-4AEF-B564-950480EF615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76138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FC7B6-4E6D-4AEF-B564-950480EF615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306476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FC7B6-4E6D-4AEF-B564-950480EF615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102893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FC7B6-4E6D-4AEF-B564-950480EF615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4020249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FC7B6-4E6D-4AEF-B564-950480EF615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298478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FC7B6-4E6D-4AEF-B564-950480EF615E}"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252305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FC7B6-4E6D-4AEF-B564-950480EF615E}"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371300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FC7B6-4E6D-4AEF-B564-950480EF615E}"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338464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FC7B6-4E6D-4AEF-B564-950480EF615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125871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8FC7B6-4E6D-4AEF-B564-950480EF615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052003-366D-404D-B6F7-1240AA8AA500}" type="slidenum">
              <a:rPr lang="en-US" smtClean="0"/>
              <a:t>‹#›</a:t>
            </a:fld>
            <a:endParaRPr lang="en-US"/>
          </a:p>
        </p:txBody>
      </p:sp>
    </p:spTree>
    <p:extLst>
      <p:ext uri="{BB962C8B-B14F-4D97-AF65-F5344CB8AC3E}">
        <p14:creationId xmlns:p14="http://schemas.microsoft.com/office/powerpoint/2010/main" val="20600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8FC7B6-4E6D-4AEF-B564-950480EF615E}" type="datetimeFigureOut">
              <a:rPr lang="en-US" smtClean="0"/>
              <a:t>8/7/2022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052003-366D-404D-B6F7-1240AA8AA500}" type="slidenum">
              <a:rPr lang="en-US" smtClean="0"/>
              <a:t>‹#›</a:t>
            </a:fld>
            <a:endParaRPr lang="en-US"/>
          </a:p>
        </p:txBody>
      </p:sp>
    </p:spTree>
    <p:extLst>
      <p:ext uri="{BB962C8B-B14F-4D97-AF65-F5344CB8AC3E}">
        <p14:creationId xmlns:p14="http://schemas.microsoft.com/office/powerpoint/2010/main" val="25381718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24-0951-48B4-AFB9-F83025A05E71}"/>
              </a:ext>
            </a:extLst>
          </p:cNvPr>
          <p:cNvSpPr>
            <a:spLocks noGrp="1"/>
          </p:cNvSpPr>
          <p:nvPr>
            <p:ph type="title"/>
          </p:nvPr>
        </p:nvSpPr>
        <p:spPr>
          <a:xfrm>
            <a:off x="1687669" y="624110"/>
            <a:ext cx="4137059" cy="1280890"/>
          </a:xfrm>
        </p:spPr>
        <p:txBody>
          <a:bodyPr>
            <a:normAutofit/>
          </a:bodyPr>
          <a:lstStyle/>
          <a:p>
            <a:pPr>
              <a:lnSpc>
                <a:spcPct val="90000"/>
              </a:lnSpc>
            </a:pPr>
            <a:r>
              <a:rPr lang="en-US" sz="2700" u="sng" dirty="0">
                <a:latin typeface="Arial Black" panose="020B0A04020102020204" pitchFamily="34" charset="0"/>
              </a:rPr>
              <a:t>Server Technologies</a:t>
            </a:r>
            <a:br>
              <a:rPr lang="en-US" sz="2700" dirty="0">
                <a:latin typeface="Arial Black" panose="020B0A04020102020204" pitchFamily="34" charset="0"/>
              </a:rPr>
            </a:br>
            <a:br>
              <a:rPr lang="en-US" sz="2700" dirty="0">
                <a:latin typeface="Arial Black" panose="020B0A04020102020204" pitchFamily="34" charset="0"/>
              </a:rPr>
            </a:br>
            <a:r>
              <a:rPr lang="en-US" sz="2700" u="sng" dirty="0">
                <a:latin typeface="Arial Black" panose="020B0A04020102020204" pitchFamily="34" charset="0"/>
              </a:rPr>
              <a:t>1. Shared Server</a:t>
            </a:r>
          </a:p>
        </p:txBody>
      </p:sp>
      <p:sp>
        <p:nvSpPr>
          <p:cNvPr id="3" name="Content Placeholder 2">
            <a:extLst>
              <a:ext uri="{FF2B5EF4-FFF2-40B4-BE49-F238E27FC236}">
                <a16:creationId xmlns:a16="http://schemas.microsoft.com/office/drawing/2014/main" id="{0C4A99BC-134C-488D-8B1E-2CBDBE8CB215}"/>
              </a:ext>
            </a:extLst>
          </p:cNvPr>
          <p:cNvSpPr>
            <a:spLocks noGrp="1"/>
          </p:cNvSpPr>
          <p:nvPr>
            <p:ph idx="1"/>
          </p:nvPr>
        </p:nvSpPr>
        <p:spPr>
          <a:xfrm>
            <a:off x="1683955" y="2133600"/>
            <a:ext cx="5335969" cy="3777622"/>
          </a:xfrm>
        </p:spPr>
        <p:txBody>
          <a:bodyPr>
            <a:normAutofit/>
          </a:bodyPr>
          <a:lstStyle/>
          <a:p>
            <a:pPr marL="0" indent="0">
              <a:buNone/>
            </a:pPr>
            <a:r>
              <a:rPr lang="en-US" sz="1600" b="0" i="0" dirty="0">
                <a:solidFill>
                  <a:schemeClr val="tx1"/>
                </a:solidFill>
                <a:effectLst/>
                <a:latin typeface="Arial Black" panose="020B0A04020102020204" pitchFamily="34" charset="0"/>
              </a:rPr>
              <a:t>Shared hosting is </a:t>
            </a:r>
            <a:r>
              <a:rPr lang="en-US" sz="1600" b="1" i="0" dirty="0">
                <a:solidFill>
                  <a:schemeClr val="tx1"/>
                </a:solidFill>
                <a:effectLst/>
                <a:latin typeface="Arial Black" panose="020B0A04020102020204" pitchFamily="34" charset="0"/>
              </a:rPr>
              <a:t>a type of web hosting where a single physical server hosts multiple sites</a:t>
            </a:r>
            <a:r>
              <a:rPr lang="en-US" sz="1600" b="0" i="0" dirty="0">
                <a:solidFill>
                  <a:schemeClr val="tx1"/>
                </a:solidFill>
                <a:effectLst/>
                <a:latin typeface="Arial Black" panose="020B0A04020102020204" pitchFamily="34" charset="0"/>
              </a:rPr>
              <a:t>. Many users utilize the resources on a single server, which keeps the costs low. Users each get a section of a server in which they can host their website files. Shared servers can hosts hundreds of users.</a:t>
            </a:r>
            <a:endParaRPr lang="en-US" sz="1600" dirty="0">
              <a:solidFill>
                <a:schemeClr val="tx1"/>
              </a:solidFill>
              <a:latin typeface="Arial Black" panose="020B0A04020102020204"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FCC3DCAB-0F6A-4847-9A72-1EFB40C53076}"/>
              </a:ext>
            </a:extLst>
          </p:cNvPr>
          <p:cNvPicPr>
            <a:picLocks noChangeAspect="1"/>
          </p:cNvPicPr>
          <p:nvPr/>
        </p:nvPicPr>
        <p:blipFill rotWithShape="1">
          <a:blip r:embed="rId2">
            <a:extLst>
              <a:ext uri="{28A0092B-C50C-407E-A947-70E740481C1C}">
                <a14:useLocalDpi xmlns:a14="http://schemas.microsoft.com/office/drawing/2010/main" val="0"/>
              </a:ext>
            </a:extLst>
          </a:blip>
          <a:srcRect l="6824" r="4228"/>
          <a:stretch/>
        </p:blipFill>
        <p:spPr>
          <a:xfrm>
            <a:off x="8039100" y="1119662"/>
            <a:ext cx="3362325" cy="3780078"/>
          </a:xfrm>
          <a:prstGeom prst="rect">
            <a:avLst/>
          </a:prstGeom>
        </p:spPr>
      </p:pic>
    </p:spTree>
    <p:extLst>
      <p:ext uri="{BB962C8B-B14F-4D97-AF65-F5344CB8AC3E}">
        <p14:creationId xmlns:p14="http://schemas.microsoft.com/office/powerpoint/2010/main" val="230593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8E21-A2AE-4CC5-913C-40C249CDD153}"/>
              </a:ext>
            </a:extLst>
          </p:cNvPr>
          <p:cNvSpPr>
            <a:spLocks noGrp="1"/>
          </p:cNvSpPr>
          <p:nvPr>
            <p:ph type="title"/>
          </p:nvPr>
        </p:nvSpPr>
        <p:spPr>
          <a:xfrm>
            <a:off x="1687669" y="624110"/>
            <a:ext cx="4694081" cy="1280890"/>
          </a:xfrm>
        </p:spPr>
        <p:txBody>
          <a:bodyPr>
            <a:normAutofit/>
          </a:bodyPr>
          <a:lstStyle/>
          <a:p>
            <a:r>
              <a:rPr lang="en-US" sz="3200" u="sng" dirty="0">
                <a:latin typeface="Arial Black" panose="020B0A04020102020204" pitchFamily="34" charset="0"/>
              </a:rPr>
              <a:t>2.Dedicated Server</a:t>
            </a:r>
          </a:p>
        </p:txBody>
      </p:sp>
      <p:sp>
        <p:nvSpPr>
          <p:cNvPr id="3" name="Content Placeholder 2">
            <a:extLst>
              <a:ext uri="{FF2B5EF4-FFF2-40B4-BE49-F238E27FC236}">
                <a16:creationId xmlns:a16="http://schemas.microsoft.com/office/drawing/2014/main" id="{B67AEEAD-4B5A-44B9-8AEC-71FE5268D38E}"/>
              </a:ext>
            </a:extLst>
          </p:cNvPr>
          <p:cNvSpPr>
            <a:spLocks noGrp="1"/>
          </p:cNvSpPr>
          <p:nvPr>
            <p:ph idx="1"/>
          </p:nvPr>
        </p:nvSpPr>
        <p:spPr>
          <a:xfrm>
            <a:off x="742949" y="2133600"/>
            <a:ext cx="5495925" cy="3777622"/>
          </a:xfrm>
        </p:spPr>
        <p:txBody>
          <a:bodyPr>
            <a:normAutofit/>
          </a:bodyPr>
          <a:lstStyle/>
          <a:p>
            <a:pPr marL="0" indent="0">
              <a:buNone/>
            </a:pPr>
            <a:r>
              <a:rPr lang="en-US" sz="2000" b="0" i="0" dirty="0">
                <a:solidFill>
                  <a:srgbClr val="000000"/>
                </a:solidFill>
                <a:effectLst/>
                <a:latin typeface="Arial Black" panose="020B0A04020102020204" pitchFamily="34" charset="0"/>
              </a:rPr>
              <a:t>A dedicated server is a type of remote server that is entirely dedicated to an individual, organization or application. It is deployed, hosted and managed by a hosting, cloud or managed service provider (MSP).</a:t>
            </a:r>
          </a:p>
          <a:p>
            <a:pPr marL="0" indent="0">
              <a:buNone/>
            </a:pPr>
            <a:r>
              <a:rPr lang="en-US" sz="2000" b="0" i="0" dirty="0">
                <a:solidFill>
                  <a:srgbClr val="000000"/>
                </a:solidFill>
                <a:effectLst/>
                <a:latin typeface="Arial Black" panose="020B0A04020102020204" pitchFamily="34" charset="0"/>
              </a:rPr>
              <a:t>A dedicated server is exclusive and not shared with any other customer, service or application.</a:t>
            </a:r>
          </a:p>
          <a:p>
            <a:endParaRPr lang="en-US" dirty="0">
              <a:solidFill>
                <a:srgbClr val="000000"/>
              </a:solidFill>
            </a:endParaRPr>
          </a:p>
        </p:txBody>
      </p:sp>
      <p:pic>
        <p:nvPicPr>
          <p:cNvPr id="7" name="Picture 6" descr="Shape&#10;&#10;Description automatically generated with low confidence">
            <a:extLst>
              <a:ext uri="{FF2B5EF4-FFF2-40B4-BE49-F238E27FC236}">
                <a16:creationId xmlns:a16="http://schemas.microsoft.com/office/drawing/2014/main" id="{64A3A77F-0F62-4F96-9E3A-FD080B764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901" y="1905000"/>
            <a:ext cx="3480473" cy="2882432"/>
          </a:xfrm>
          <a:prstGeom prst="rect">
            <a:avLst/>
          </a:prstGeom>
        </p:spPr>
      </p:pic>
    </p:spTree>
    <p:extLst>
      <p:ext uri="{BB962C8B-B14F-4D97-AF65-F5344CB8AC3E}">
        <p14:creationId xmlns:p14="http://schemas.microsoft.com/office/powerpoint/2010/main" val="185953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812B-D207-4079-87DB-378018CCB89E}"/>
              </a:ext>
            </a:extLst>
          </p:cNvPr>
          <p:cNvSpPr>
            <a:spLocks noGrp="1"/>
          </p:cNvSpPr>
          <p:nvPr>
            <p:ph type="title"/>
          </p:nvPr>
        </p:nvSpPr>
        <p:spPr>
          <a:xfrm>
            <a:off x="1687669" y="624110"/>
            <a:ext cx="4137059" cy="1280890"/>
          </a:xfrm>
        </p:spPr>
        <p:txBody>
          <a:bodyPr>
            <a:normAutofit/>
          </a:bodyPr>
          <a:lstStyle/>
          <a:p>
            <a:r>
              <a:rPr lang="en-US" sz="3200" u="sng">
                <a:latin typeface="Arial Black" panose="020B0A04020102020204" pitchFamily="34" charset="0"/>
              </a:rPr>
              <a:t>3.VPS</a:t>
            </a:r>
          </a:p>
        </p:txBody>
      </p:sp>
      <p:sp>
        <p:nvSpPr>
          <p:cNvPr id="3" name="Content Placeholder 2">
            <a:extLst>
              <a:ext uri="{FF2B5EF4-FFF2-40B4-BE49-F238E27FC236}">
                <a16:creationId xmlns:a16="http://schemas.microsoft.com/office/drawing/2014/main" id="{DF6E8C1A-1AD5-4C4B-BE01-81FC9E4DCAEB}"/>
              </a:ext>
            </a:extLst>
          </p:cNvPr>
          <p:cNvSpPr>
            <a:spLocks noGrp="1"/>
          </p:cNvSpPr>
          <p:nvPr>
            <p:ph idx="1"/>
          </p:nvPr>
        </p:nvSpPr>
        <p:spPr>
          <a:xfrm>
            <a:off x="790575" y="2133600"/>
            <a:ext cx="5034153" cy="3777622"/>
          </a:xfrm>
        </p:spPr>
        <p:txBody>
          <a:bodyPr>
            <a:normAutofit/>
          </a:bodyPr>
          <a:lstStyle/>
          <a:p>
            <a:pPr marL="0" indent="0">
              <a:buNone/>
            </a:pPr>
            <a:r>
              <a:rPr lang="en-US" sz="1600" b="0" i="0" dirty="0">
                <a:solidFill>
                  <a:schemeClr val="tx1"/>
                </a:solidFill>
                <a:effectLst/>
                <a:latin typeface="Arial Black" panose="020B0A04020102020204" pitchFamily="34" charset="0"/>
              </a:rPr>
              <a:t>Virtual Private Server hosting, aka VPS hosting, is a website hosting environment that allows for resources such as RAM and CPU to be dedicated to your account. This is achieved by </a:t>
            </a:r>
            <a:r>
              <a:rPr lang="en-US" sz="1600" b="0" i="0" dirty="0" err="1">
                <a:solidFill>
                  <a:schemeClr val="tx1"/>
                </a:solidFill>
                <a:effectLst/>
                <a:latin typeface="Arial Black" panose="020B0A04020102020204" pitchFamily="34" charset="0"/>
              </a:rPr>
              <a:t>virtualising</a:t>
            </a:r>
            <a:r>
              <a:rPr lang="en-US" sz="1600" b="0" i="0" dirty="0">
                <a:solidFill>
                  <a:schemeClr val="tx1"/>
                </a:solidFill>
                <a:effectLst/>
                <a:latin typeface="Arial Black" panose="020B0A04020102020204" pitchFamily="34" charset="0"/>
              </a:rPr>
              <a:t> a Dedicated server and splitting the resources amongst the users on that server.</a:t>
            </a:r>
          </a:p>
          <a:p>
            <a:pPr marL="0" indent="0">
              <a:buNone/>
            </a:pPr>
            <a:endParaRPr lang="en-US" sz="1600" dirty="0">
              <a:solidFill>
                <a:schemeClr val="tx1"/>
              </a:solidFill>
            </a:endParaRPr>
          </a:p>
        </p:txBody>
      </p:sp>
      <p:pic>
        <p:nvPicPr>
          <p:cNvPr id="7" name="Picture 6" descr="Logo, company name&#10;&#10;Description automatically generated">
            <a:extLst>
              <a:ext uri="{FF2B5EF4-FFF2-40B4-BE49-F238E27FC236}">
                <a16:creationId xmlns:a16="http://schemas.microsoft.com/office/drawing/2014/main" id="{4498E377-9E3B-461B-AA41-4A2E865F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389" r="28016" b="1"/>
          <a:stretch/>
        </p:blipFill>
        <p:spPr>
          <a:xfrm>
            <a:off x="6606266" y="962024"/>
            <a:ext cx="4412415" cy="4352925"/>
          </a:xfrm>
          <a:prstGeom prst="rect">
            <a:avLst/>
          </a:prstGeom>
        </p:spPr>
      </p:pic>
    </p:spTree>
    <p:extLst>
      <p:ext uri="{BB962C8B-B14F-4D97-AF65-F5344CB8AC3E}">
        <p14:creationId xmlns:p14="http://schemas.microsoft.com/office/powerpoint/2010/main" val="171436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0A04-375B-46ED-A5F4-8626D50CBE4B}"/>
              </a:ext>
            </a:extLst>
          </p:cNvPr>
          <p:cNvSpPr>
            <a:spLocks noGrp="1"/>
          </p:cNvSpPr>
          <p:nvPr>
            <p:ph type="title"/>
          </p:nvPr>
        </p:nvSpPr>
        <p:spPr>
          <a:xfrm>
            <a:off x="1687669" y="624110"/>
            <a:ext cx="4137059" cy="1280890"/>
          </a:xfrm>
        </p:spPr>
        <p:txBody>
          <a:bodyPr>
            <a:normAutofit/>
          </a:bodyPr>
          <a:lstStyle/>
          <a:p>
            <a:r>
              <a:rPr lang="en-US" sz="3200" u="sng">
                <a:latin typeface="Arial Black" panose="020B0A04020102020204" pitchFamily="34" charset="0"/>
              </a:rPr>
              <a:t>4. Cloud</a:t>
            </a:r>
          </a:p>
        </p:txBody>
      </p:sp>
      <p:sp>
        <p:nvSpPr>
          <p:cNvPr id="3" name="Content Placeholder 2">
            <a:extLst>
              <a:ext uri="{FF2B5EF4-FFF2-40B4-BE49-F238E27FC236}">
                <a16:creationId xmlns:a16="http://schemas.microsoft.com/office/drawing/2014/main" id="{B7EEC326-C245-4C21-97AE-352266454EE6}"/>
              </a:ext>
            </a:extLst>
          </p:cNvPr>
          <p:cNvSpPr>
            <a:spLocks noGrp="1"/>
          </p:cNvSpPr>
          <p:nvPr>
            <p:ph idx="1"/>
          </p:nvPr>
        </p:nvSpPr>
        <p:spPr>
          <a:xfrm>
            <a:off x="523875" y="2133600"/>
            <a:ext cx="5800725" cy="3777622"/>
          </a:xfrm>
        </p:spPr>
        <p:txBody>
          <a:bodyPr>
            <a:normAutofit/>
          </a:bodyPr>
          <a:lstStyle/>
          <a:p>
            <a:pPr marL="0" indent="0">
              <a:buNone/>
            </a:pPr>
            <a:r>
              <a:rPr lang="en-US" b="0" i="0" dirty="0">
                <a:solidFill>
                  <a:srgbClr val="000000"/>
                </a:solidFill>
                <a:effectLst/>
                <a:latin typeface="Arial Black" panose="020B0A04020102020204" pitchFamily="34" charset="0"/>
              </a:rPr>
              <a:t>A cloud server is </a:t>
            </a:r>
            <a:r>
              <a:rPr lang="en-US" b="1" i="0" dirty="0">
                <a:solidFill>
                  <a:srgbClr val="000000"/>
                </a:solidFill>
                <a:effectLst/>
                <a:latin typeface="Arial Black" panose="020B0A04020102020204" pitchFamily="34" charset="0"/>
              </a:rPr>
              <a:t>a pooled, centralized server resource that is hosted and delivered over a network—typically the Internet—and accessed on demand by multiple users</a:t>
            </a:r>
            <a:r>
              <a:rPr lang="en-US" b="0" i="0" dirty="0">
                <a:solidFill>
                  <a:srgbClr val="000000"/>
                </a:solidFill>
                <a:effectLst/>
                <a:latin typeface="Arial Black" panose="020B0A04020102020204" pitchFamily="34" charset="0"/>
              </a:rPr>
              <a:t>. Cloud servers can perform all the same functions of a traditional physical server, delivering processing power, storage and applications.</a:t>
            </a:r>
            <a:endParaRPr lang="en-US" dirty="0">
              <a:solidFill>
                <a:srgbClr val="000000"/>
              </a:solidFill>
              <a:latin typeface="Arial Black" panose="020B0A04020102020204" pitchFamily="34" charset="0"/>
            </a:endParaRPr>
          </a:p>
        </p:txBody>
      </p:sp>
      <p:pic>
        <p:nvPicPr>
          <p:cNvPr id="7" name="Picture 6">
            <a:extLst>
              <a:ext uri="{FF2B5EF4-FFF2-40B4-BE49-F238E27FC236}">
                <a16:creationId xmlns:a16="http://schemas.microsoft.com/office/drawing/2014/main" id="{55E2CD98-72B0-4F25-B582-5992EC5CB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456" y="1766657"/>
            <a:ext cx="3311371" cy="3213715"/>
          </a:xfrm>
          <a:prstGeom prst="rect">
            <a:avLst/>
          </a:prstGeom>
        </p:spPr>
      </p:pic>
    </p:spTree>
    <p:extLst>
      <p:ext uri="{BB962C8B-B14F-4D97-AF65-F5344CB8AC3E}">
        <p14:creationId xmlns:p14="http://schemas.microsoft.com/office/powerpoint/2010/main" val="393010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4107-4112-4988-B30A-0A2F25F1D456}"/>
              </a:ext>
            </a:extLst>
          </p:cNvPr>
          <p:cNvSpPr>
            <a:spLocks noGrp="1"/>
          </p:cNvSpPr>
          <p:nvPr>
            <p:ph type="title"/>
          </p:nvPr>
        </p:nvSpPr>
        <p:spPr>
          <a:xfrm>
            <a:off x="1687669" y="624110"/>
            <a:ext cx="4757519" cy="1280890"/>
          </a:xfrm>
        </p:spPr>
        <p:txBody>
          <a:bodyPr>
            <a:normAutofit/>
          </a:bodyPr>
          <a:lstStyle/>
          <a:p>
            <a:r>
              <a:rPr lang="en-US" sz="2000" u="sng" dirty="0">
                <a:latin typeface="Arial Black" panose="020B0A04020102020204" pitchFamily="34" charset="0"/>
              </a:rPr>
              <a:t>5. Google Cloud Platform (GCP)</a:t>
            </a:r>
          </a:p>
        </p:txBody>
      </p:sp>
      <p:sp>
        <p:nvSpPr>
          <p:cNvPr id="3" name="Content Placeholder 2">
            <a:extLst>
              <a:ext uri="{FF2B5EF4-FFF2-40B4-BE49-F238E27FC236}">
                <a16:creationId xmlns:a16="http://schemas.microsoft.com/office/drawing/2014/main" id="{9EEFF187-710D-452F-ABC3-A71D91747394}"/>
              </a:ext>
            </a:extLst>
          </p:cNvPr>
          <p:cNvSpPr>
            <a:spLocks noGrp="1"/>
          </p:cNvSpPr>
          <p:nvPr>
            <p:ph idx="1"/>
          </p:nvPr>
        </p:nvSpPr>
        <p:spPr>
          <a:xfrm>
            <a:off x="1028700" y="2133600"/>
            <a:ext cx="5753100" cy="3777622"/>
          </a:xfrm>
        </p:spPr>
        <p:txBody>
          <a:bodyPr>
            <a:normAutofit/>
          </a:bodyPr>
          <a:lstStyle/>
          <a:p>
            <a:pPr marL="0" indent="0">
              <a:buNone/>
            </a:pPr>
            <a:r>
              <a:rPr lang="en-US" sz="1600" b="0" i="0" dirty="0">
                <a:solidFill>
                  <a:schemeClr val="tx1"/>
                </a:solidFill>
                <a:effectLst/>
                <a:latin typeface="Arial Black" panose="020B0A04020102020204" pitchFamily="34" charset="0"/>
              </a:rPr>
              <a:t>Google Cloud Platform (GCP), offered by Google, is </a:t>
            </a:r>
            <a:r>
              <a:rPr lang="en-US" sz="1600" b="1" i="0" dirty="0">
                <a:solidFill>
                  <a:schemeClr val="tx1"/>
                </a:solidFill>
                <a:effectLst/>
                <a:latin typeface="Arial Black" panose="020B0A04020102020204" pitchFamily="34" charset="0"/>
              </a:rPr>
              <a:t>a suite of cloud computing services that runs on the same infrastructure that Google uses internally for its end-user products, such as Google Search, Gmail, Google Drive, and YouTube</a:t>
            </a:r>
            <a:r>
              <a:rPr lang="en-US" sz="1600" b="0" i="0" dirty="0">
                <a:solidFill>
                  <a:schemeClr val="tx1"/>
                </a:solidFill>
                <a:effectLst/>
                <a:latin typeface="Arial Black" panose="020B0A04020102020204" pitchFamily="34" charset="0"/>
              </a:rPr>
              <a:t>.</a:t>
            </a:r>
          </a:p>
          <a:p>
            <a:pPr marL="0" indent="0">
              <a:buNone/>
            </a:pPr>
            <a:endParaRPr lang="en-US" sz="1600" dirty="0">
              <a:solidFill>
                <a:schemeClr val="tx1"/>
              </a:solidFill>
              <a:latin typeface="Arial Black" panose="020B0A04020102020204" pitchFamily="34" charset="0"/>
            </a:endParaRPr>
          </a:p>
        </p:txBody>
      </p:sp>
      <p:pic>
        <p:nvPicPr>
          <p:cNvPr id="9" name="Picture 8" descr="Icon&#10;&#10;Description automatically generated">
            <a:extLst>
              <a:ext uri="{FF2B5EF4-FFF2-40B4-BE49-F238E27FC236}">
                <a16:creationId xmlns:a16="http://schemas.microsoft.com/office/drawing/2014/main" id="{18D0B3E9-437A-4693-A517-24130ED70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450" y="1600200"/>
            <a:ext cx="4267200" cy="2809875"/>
          </a:xfrm>
          <a:prstGeom prst="rect">
            <a:avLst/>
          </a:prstGeom>
        </p:spPr>
      </p:pic>
    </p:spTree>
    <p:extLst>
      <p:ext uri="{BB962C8B-B14F-4D97-AF65-F5344CB8AC3E}">
        <p14:creationId xmlns:p14="http://schemas.microsoft.com/office/powerpoint/2010/main" val="169869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BFB7-4477-4884-B378-B9F465AA02C3}"/>
              </a:ext>
            </a:extLst>
          </p:cNvPr>
          <p:cNvSpPr>
            <a:spLocks noGrp="1"/>
          </p:cNvSpPr>
          <p:nvPr>
            <p:ph type="title"/>
          </p:nvPr>
        </p:nvSpPr>
        <p:spPr>
          <a:xfrm>
            <a:off x="1687669" y="624110"/>
            <a:ext cx="4137059" cy="1280890"/>
          </a:xfrm>
        </p:spPr>
        <p:txBody>
          <a:bodyPr>
            <a:normAutofit/>
          </a:bodyPr>
          <a:lstStyle/>
          <a:p>
            <a:r>
              <a:rPr lang="en-US" sz="3200" u="sng">
                <a:latin typeface="Arial Black" panose="020B0A04020102020204" pitchFamily="34" charset="0"/>
              </a:rPr>
              <a:t>6. Azure</a:t>
            </a:r>
          </a:p>
        </p:txBody>
      </p:sp>
      <p:sp>
        <p:nvSpPr>
          <p:cNvPr id="3" name="Content Placeholder 2">
            <a:extLst>
              <a:ext uri="{FF2B5EF4-FFF2-40B4-BE49-F238E27FC236}">
                <a16:creationId xmlns:a16="http://schemas.microsoft.com/office/drawing/2014/main" id="{833BF614-A190-4D61-AD3C-4486A9352507}"/>
              </a:ext>
            </a:extLst>
          </p:cNvPr>
          <p:cNvSpPr>
            <a:spLocks noGrp="1"/>
          </p:cNvSpPr>
          <p:nvPr>
            <p:ph idx="1"/>
          </p:nvPr>
        </p:nvSpPr>
        <p:spPr>
          <a:xfrm>
            <a:off x="695325" y="2133600"/>
            <a:ext cx="6086475" cy="3777622"/>
          </a:xfrm>
        </p:spPr>
        <p:txBody>
          <a:bodyPr>
            <a:normAutofit/>
          </a:bodyPr>
          <a:lstStyle/>
          <a:p>
            <a:pPr marL="0" indent="0">
              <a:buNone/>
            </a:pPr>
            <a:r>
              <a:rPr lang="en-US" sz="1600" b="0" i="0" dirty="0">
                <a:solidFill>
                  <a:schemeClr val="tx1"/>
                </a:solidFill>
                <a:effectLst/>
                <a:latin typeface="Arial Black" panose="020B0A04020102020204" pitchFamily="34" charset="0"/>
              </a:rPr>
              <a:t>Azure is a cloud computing platform and an online portal that allows you to access and manage cloud services and resources provided by Microsoft. These services and resources include storing your data and transforming it, depending on your requirements</a:t>
            </a:r>
            <a:r>
              <a:rPr lang="en-US" sz="1600" b="0" i="0" dirty="0">
                <a:solidFill>
                  <a:schemeClr val="tx1"/>
                </a:solidFill>
                <a:effectLst/>
                <a:latin typeface="arial" panose="020B0604020202020204" pitchFamily="34" charset="0"/>
              </a:rPr>
              <a:t>.</a:t>
            </a:r>
            <a:endParaRPr lang="en-US" sz="1600" dirty="0">
              <a:solidFill>
                <a:schemeClr val="tx1"/>
              </a:solidFill>
            </a:endParaRPr>
          </a:p>
        </p:txBody>
      </p:sp>
      <p:pic>
        <p:nvPicPr>
          <p:cNvPr id="5" name="Picture 4" descr="Icon&#10;&#10;Description automatically generated with medium confidence">
            <a:extLst>
              <a:ext uri="{FF2B5EF4-FFF2-40B4-BE49-F238E27FC236}">
                <a16:creationId xmlns:a16="http://schemas.microsoft.com/office/drawing/2014/main" id="{2437B4A7-B48E-4174-B2FC-36E1476C3DFA}"/>
              </a:ext>
            </a:extLst>
          </p:cNvPr>
          <p:cNvPicPr>
            <a:picLocks noChangeAspect="1"/>
          </p:cNvPicPr>
          <p:nvPr/>
        </p:nvPicPr>
        <p:blipFill rotWithShape="1">
          <a:blip r:embed="rId2">
            <a:extLst>
              <a:ext uri="{28A0092B-C50C-407E-A947-70E740481C1C}">
                <a14:useLocalDpi xmlns:a14="http://schemas.microsoft.com/office/drawing/2010/main" val="0"/>
              </a:ext>
            </a:extLst>
          </a:blip>
          <a:srcRect l="21155" r="28812"/>
          <a:stretch/>
        </p:blipFill>
        <p:spPr>
          <a:xfrm>
            <a:off x="8724900" y="1264555"/>
            <a:ext cx="3209925" cy="2955528"/>
          </a:xfrm>
          <a:prstGeom prst="rect">
            <a:avLst/>
          </a:prstGeom>
        </p:spPr>
      </p:pic>
    </p:spTree>
    <p:extLst>
      <p:ext uri="{BB962C8B-B14F-4D97-AF65-F5344CB8AC3E}">
        <p14:creationId xmlns:p14="http://schemas.microsoft.com/office/powerpoint/2010/main" val="67722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7607-186F-42CF-881A-7AF11083F88F}"/>
              </a:ext>
            </a:extLst>
          </p:cNvPr>
          <p:cNvSpPr>
            <a:spLocks noGrp="1"/>
          </p:cNvSpPr>
          <p:nvPr>
            <p:ph type="title"/>
          </p:nvPr>
        </p:nvSpPr>
        <p:spPr>
          <a:xfrm>
            <a:off x="1785057" y="615232"/>
            <a:ext cx="4464823" cy="982749"/>
          </a:xfrm>
        </p:spPr>
        <p:txBody>
          <a:bodyPr>
            <a:normAutofit/>
          </a:bodyPr>
          <a:lstStyle/>
          <a:p>
            <a:r>
              <a:rPr lang="en-US" sz="2000" u="sng" dirty="0">
                <a:latin typeface="Arial Black" panose="020B0A04020102020204" pitchFamily="34" charset="0"/>
              </a:rPr>
              <a:t>7. Amazon Web Service (AWS)</a:t>
            </a:r>
          </a:p>
        </p:txBody>
      </p:sp>
      <p:sp>
        <p:nvSpPr>
          <p:cNvPr id="3" name="Content Placeholder 2">
            <a:extLst>
              <a:ext uri="{FF2B5EF4-FFF2-40B4-BE49-F238E27FC236}">
                <a16:creationId xmlns:a16="http://schemas.microsoft.com/office/drawing/2014/main" id="{956345DB-27F7-4199-A1B4-3A88DD4D8AC3}"/>
              </a:ext>
            </a:extLst>
          </p:cNvPr>
          <p:cNvSpPr>
            <a:spLocks noGrp="1"/>
          </p:cNvSpPr>
          <p:nvPr>
            <p:ph idx="1"/>
          </p:nvPr>
        </p:nvSpPr>
        <p:spPr>
          <a:xfrm>
            <a:off x="426128" y="2133600"/>
            <a:ext cx="5317447" cy="3777622"/>
          </a:xfrm>
        </p:spPr>
        <p:txBody>
          <a:bodyPr/>
          <a:lstStyle/>
          <a:p>
            <a:pPr marL="0" indent="0">
              <a:buNone/>
            </a:pPr>
            <a:r>
              <a:rPr lang="en-US" b="0" i="0" dirty="0">
                <a:solidFill>
                  <a:srgbClr val="202124"/>
                </a:solidFill>
                <a:effectLst/>
                <a:latin typeface="Arial Black" panose="020B0A04020102020204" pitchFamily="34" charset="0"/>
              </a:rPr>
              <a:t>Amazon web service is </a:t>
            </a:r>
            <a:r>
              <a:rPr lang="en-US" b="1" i="0" dirty="0">
                <a:solidFill>
                  <a:srgbClr val="202124"/>
                </a:solidFill>
                <a:effectLst/>
                <a:latin typeface="Arial Black" panose="020B0A04020102020204" pitchFamily="34" charset="0"/>
              </a:rPr>
              <a:t>an online platform that provides scalable and cost-effective cloud computing solutions</a:t>
            </a:r>
            <a:r>
              <a:rPr lang="en-US" b="0" i="0" dirty="0">
                <a:solidFill>
                  <a:srgbClr val="202124"/>
                </a:solidFill>
                <a:effectLst/>
                <a:latin typeface="Arial Black" panose="020B0A04020102020204" pitchFamily="34" charset="0"/>
              </a:rPr>
              <a:t>. AWS is a broadly adopted cloud platform that offers several on-demand operations like compute power, database storage, content delivery, etc., to help corporates scale and grow.</a:t>
            </a:r>
            <a:endParaRPr lang="en-US" dirty="0">
              <a:latin typeface="Arial Black" panose="020B0A04020102020204" pitchFamily="34" charset="0"/>
            </a:endParaRPr>
          </a:p>
        </p:txBody>
      </p:sp>
      <p:pic>
        <p:nvPicPr>
          <p:cNvPr id="5" name="Picture 4">
            <a:extLst>
              <a:ext uri="{FF2B5EF4-FFF2-40B4-BE49-F238E27FC236}">
                <a16:creationId xmlns:a16="http://schemas.microsoft.com/office/drawing/2014/main" id="{52A50DB6-6393-4660-955B-BA34471EA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608" y="2133600"/>
            <a:ext cx="3526469" cy="2352413"/>
          </a:xfrm>
          <a:prstGeom prst="rect">
            <a:avLst/>
          </a:prstGeom>
        </p:spPr>
      </p:pic>
    </p:spTree>
    <p:extLst>
      <p:ext uri="{BB962C8B-B14F-4D97-AF65-F5344CB8AC3E}">
        <p14:creationId xmlns:p14="http://schemas.microsoft.com/office/powerpoint/2010/main" val="6988517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TotalTime>
  <Words>388</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Arial Black</vt:lpstr>
      <vt:lpstr>Century Gothic</vt:lpstr>
      <vt:lpstr>Wingdings 3</vt:lpstr>
      <vt:lpstr>Wisp</vt:lpstr>
      <vt:lpstr>Server Technologies  1. Shared Server</vt:lpstr>
      <vt:lpstr>2.Dedicated Server</vt:lpstr>
      <vt:lpstr>3.VPS</vt:lpstr>
      <vt:lpstr>4. Cloud</vt:lpstr>
      <vt:lpstr>5. Google Cloud Platform (GCP)</vt:lpstr>
      <vt:lpstr>6. Azure</vt:lpstr>
      <vt:lpstr>7. Amazon Web Service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Technologies  1. Shared Server</dc:title>
  <dc:creator>Aishwarya Kakpure</dc:creator>
  <cp:lastModifiedBy>Aishwarya Kakpure</cp:lastModifiedBy>
  <cp:revision>1</cp:revision>
  <dcterms:created xsi:type="dcterms:W3CDTF">2022-08-07T04:00:43Z</dcterms:created>
  <dcterms:modified xsi:type="dcterms:W3CDTF">2022-08-07T05:06:53Z</dcterms:modified>
</cp:coreProperties>
</file>