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76" r:id="rId1"/>
    <p:sldMasterId id="2147483679" r:id="rId2"/>
  </p:sldMasterIdLst>
  <p:notesMasterIdLst>
    <p:notesMasterId r:id="rId53"/>
  </p:notesMasterIdLst>
  <p:sldIdLst>
    <p:sldId id="317" r:id="rId3"/>
    <p:sldId id="461" r:id="rId4"/>
    <p:sldId id="462" r:id="rId5"/>
    <p:sldId id="257" r:id="rId6"/>
    <p:sldId id="419" r:id="rId7"/>
    <p:sldId id="406" r:id="rId8"/>
    <p:sldId id="420" r:id="rId9"/>
    <p:sldId id="426" r:id="rId10"/>
    <p:sldId id="410" r:id="rId11"/>
    <p:sldId id="422" r:id="rId12"/>
    <p:sldId id="427" r:id="rId13"/>
    <p:sldId id="428" r:id="rId14"/>
    <p:sldId id="429" r:id="rId15"/>
    <p:sldId id="430" r:id="rId16"/>
    <p:sldId id="433" r:id="rId17"/>
    <p:sldId id="411" r:id="rId18"/>
    <p:sldId id="435" r:id="rId19"/>
    <p:sldId id="436" r:id="rId20"/>
    <p:sldId id="463" r:id="rId21"/>
    <p:sldId id="439" r:id="rId22"/>
    <p:sldId id="405" r:id="rId23"/>
    <p:sldId id="407" r:id="rId24"/>
    <p:sldId id="440" r:id="rId25"/>
    <p:sldId id="441" r:id="rId26"/>
    <p:sldId id="442" r:id="rId27"/>
    <p:sldId id="412" r:id="rId28"/>
    <p:sldId id="443" r:id="rId29"/>
    <p:sldId id="445" r:id="rId30"/>
    <p:sldId id="444" r:id="rId31"/>
    <p:sldId id="413" r:id="rId32"/>
    <p:sldId id="446" r:id="rId33"/>
    <p:sldId id="447" r:id="rId34"/>
    <p:sldId id="448" r:id="rId35"/>
    <p:sldId id="453" r:id="rId36"/>
    <p:sldId id="450" r:id="rId37"/>
    <p:sldId id="452" r:id="rId38"/>
    <p:sldId id="454" r:id="rId39"/>
    <p:sldId id="415" r:id="rId40"/>
    <p:sldId id="456" r:id="rId41"/>
    <p:sldId id="455" r:id="rId42"/>
    <p:sldId id="416" r:id="rId43"/>
    <p:sldId id="457" r:id="rId44"/>
    <p:sldId id="417" r:id="rId45"/>
    <p:sldId id="408" r:id="rId46"/>
    <p:sldId id="418" r:id="rId47"/>
    <p:sldId id="459" r:id="rId48"/>
    <p:sldId id="409" r:id="rId49"/>
    <p:sldId id="404" r:id="rId50"/>
    <p:sldId id="464" r:id="rId51"/>
    <p:sldId id="460"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5752F"/>
    <a:srgbClr val="1A476F"/>
    <a:srgbClr val="90353B"/>
    <a:srgbClr val="FF3300"/>
    <a:srgbClr val="002060"/>
    <a:srgbClr val="0084B0"/>
    <a:srgbClr val="CCFF66"/>
    <a:srgbClr val="A3A3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autoAdjust="0"/>
    <p:restoredTop sz="88988" autoAdjust="0"/>
  </p:normalViewPr>
  <p:slideViewPr>
    <p:cSldViewPr>
      <p:cViewPr varScale="1">
        <p:scale>
          <a:sx n="126" d="100"/>
          <a:sy n="126" d="100"/>
        </p:scale>
        <p:origin x="12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D6C393F-A0A9-6F43-85E7-74C750647A87}" type="datetimeFigureOut">
              <a:rPr lang="en-US"/>
              <a:pPr>
                <a:defRPr/>
              </a:pPr>
              <a:t>4/21/18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73B2BD7-85CB-8244-AE77-9964BF5D4D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Governments at all levels sometimes increase marginal tax rates.  Their purpose is to raise more government revenue, but very often the increase in revenue is disappointing because of the incentive effect.  That is, raising marginal tax rates reduces the incentive to earn additional income.  Because people keep a smaller fraction of the resulting increase in income, they are less willing to work and invest.  The result is a smaller tax base to tax.</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EEDB13A-D6FB-584F-A067-2F30BF9FB0DC}" type="slidenum">
              <a:rPr lang="en-US" altLang="en-US"/>
              <a:pPr>
                <a:spcBef>
                  <a:spcPct val="0"/>
                </a:spcBef>
              </a:pPr>
              <a:t>7</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BCC085A-5A99-0544-B4E1-3AC2988A428A}" type="slidenum">
              <a:rPr lang="en-US" altLang="en-US"/>
              <a:pPr>
                <a:spcBef>
                  <a:spcPct val="0"/>
                </a:spcBef>
              </a:pPr>
              <a:t>17</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64154B6-A1FE-4C4E-8904-4852A958B587}" type="slidenum">
              <a:rPr lang="en-US" altLang="en-US"/>
              <a:pPr>
                <a:spcBef>
                  <a:spcPct val="0"/>
                </a:spcBef>
              </a:pPr>
              <a:t>18</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100C51C-4167-4241-BF50-AB8B16EF3437}" type="slidenum">
              <a:rPr lang="en-US" altLang="en-US"/>
              <a:pPr>
                <a:spcBef>
                  <a:spcPct val="0"/>
                </a:spcBef>
              </a:pPr>
              <a:t>19</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6C05F61-80DB-8F45-B892-F92E324C8660}" type="slidenum">
              <a:rPr lang="en-US" altLang="en-US"/>
              <a:pPr>
                <a:spcBef>
                  <a:spcPct val="0"/>
                </a:spcBef>
              </a:pPr>
              <a:t>20</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A Heritage Foundation study found that Social Security's inflation-adjusted rate of return is only 1.23 percent for an average household of two 30-year-old earners with children in which each parent made just under $26,000 in 1996 (assuming both adults were born in 1967).  </a:t>
            </a:r>
            <a:r>
              <a:rPr lang="en-US" altLang="en-US" u="sng"/>
              <a:t>The full report can be found at http://www.heritage.org/research/socialsecurity/cda98-01.cfm#1</a:t>
            </a:r>
            <a:r>
              <a:rPr lang="en-US" altLang="en-US"/>
              <a:t>. Supporters of Social Security argue that the rate of return is irrelevant for an “insurance program” .  Whatever position one takes, it is true that the rate of return on contributions to Social Security are much higher for earlier generations and explain why the program is the “most popular government program” for the current elderly, but support is declining among younger workers.</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E0D30BE-8700-0043-919F-051160B5791B}" type="slidenum">
              <a:rPr lang="en-US" altLang="en-US"/>
              <a:pPr>
                <a:spcBef>
                  <a:spcPct val="0"/>
                </a:spcBef>
              </a:pPr>
              <a:t>26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The expenditures of the United States alone are almost exactly equal to the sum of the expenditures of the other nine countries combined.</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0C036E6-6DDE-2140-9295-8AE1E9B57038}" type="slidenum">
              <a:rPr lang="en-US" altLang="en-US"/>
              <a:pPr>
                <a:spcBef>
                  <a:spcPct val="0"/>
                </a:spcBef>
              </a:pPr>
              <a:t>30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People who are worried about U.S. government may concede the point that if the debt-to-GDP ratio stayed at 50% , there wouldn’t necessarily be a problem.  However, it is the increasing debt-to-GDP ratio and the future obligations implied by entitlement programs that cause concern.  What do your students think about this?</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8B4E9B41-ACE0-D545-83FC-5B45C9267746}" type="slidenum">
              <a:rPr lang="en-US" altLang="en-US"/>
              <a:pPr>
                <a:spcBef>
                  <a:spcPct val="0"/>
                </a:spcBef>
              </a:pPr>
              <a:t>34</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charset="0"/>
                <a:ea typeface="Arial" charset="0"/>
                <a:cs typeface="Arial" charset="0"/>
              </a:rPr>
              <a:t>Instructor Note: Media report concerns that China holds such a large share of our debt.  The numbers on foreign held debt can be found on the U.S. Treasury website: http://www.treas.gov/tic/mfh.txt.  According to the site, as of March 2009, foreign holding of U.S. Government debt was $3,265.2 billion.  China holds $767.9 billion, or,  23.5%.</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6CB7504B-B582-DB4D-84E6-452E9E43415E}" type="slidenum">
              <a:rPr lang="en-US" altLang="en-US"/>
              <a:pPr>
                <a:spcBef>
                  <a:spcPct val="0"/>
                </a:spcBef>
              </a:pPr>
              <a:t>36</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5F6CA10-6967-6042-9056-79C6A9708067}" type="slidenum">
              <a:rPr lang="en-US" altLang="en-US"/>
              <a:pPr>
                <a:spcBef>
                  <a:spcPct val="0"/>
                </a:spcBef>
              </a:pPr>
              <a:t>37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The average tax rate increases as household income rises.  The mathematics of averages and margins implies as the average tax rate rises, the marginal will be greater than the average.</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B19F2F23-BBF3-C14B-85DD-ADC79CC58232}" type="slidenum">
              <a:rPr lang="en-US" altLang="en-US"/>
              <a:pPr>
                <a:spcBef>
                  <a:spcPct val="0"/>
                </a:spcBef>
              </a:pPr>
              <a:t>9</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E6AFC36-6B72-8945-8AD0-A49D8BFFF0F3}" type="slidenum">
              <a:rPr lang="en-US" altLang="en-US"/>
              <a:pPr>
                <a:spcBef>
                  <a:spcPct val="0"/>
                </a:spcBef>
              </a:pPr>
              <a:t>38</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70394FE-145D-0C4E-86CA-ACE4D9795B70}" type="slidenum">
              <a:rPr lang="en-US" altLang="en-US"/>
              <a:pPr>
                <a:spcBef>
                  <a:spcPct val="0"/>
                </a:spcBef>
              </a:pPr>
              <a:t>40</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Instructor Note: These projections were made in 2007 before the debt jumped by $2 trillion.  </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9094E42-D830-B04D-88E8-977EE8397CC6}" type="slidenum">
              <a:rPr lang="en-US" altLang="en-US"/>
              <a:pPr>
                <a:spcBef>
                  <a:spcPct val="0"/>
                </a:spcBef>
              </a:pPr>
              <a:t>41</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8B225CB-24CF-BB44-9916-0F11E1251A99}" type="slidenum">
              <a:rPr lang="en-US" altLang="en-US"/>
              <a:pPr>
                <a:spcBef>
                  <a:spcPct val="0"/>
                </a:spcBef>
              </a:pPr>
              <a:t>42</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A141C2F9-60E4-1E46-B357-6A5A5BAC530D}" type="slidenum">
              <a:rPr lang="en-US" altLang="en-US"/>
              <a:pPr>
                <a:spcBef>
                  <a:spcPct val="0"/>
                </a:spcBef>
              </a:pPr>
              <a:t>43</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55783F5-35AF-DE45-951A-AA47239E8C73}" type="slidenum">
              <a:rPr lang="en-US" altLang="en-US"/>
              <a:pPr>
                <a:spcBef>
                  <a:spcPct val="0"/>
                </a:spcBef>
              </a:pPr>
              <a:t>45</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E1987E0-679E-704D-8A17-0DC6AC9A6B27}" type="slidenum">
              <a:rPr lang="en-US" altLang="en-US"/>
              <a:pPr>
                <a:spcBef>
                  <a:spcPct val="0"/>
                </a:spcBef>
              </a:pPr>
              <a:t>48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DB863B4-3843-7244-B586-82DE7ECE1F58}" type="slidenum">
              <a:rPr lang="en-US" altLang="en-US"/>
              <a:pPr>
                <a:spcBef>
                  <a:spcPct val="0"/>
                </a:spcBef>
              </a:pPr>
              <a:t>49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4B97C92-822F-BF41-B5FC-0BA9388511ED}" type="slidenum">
              <a:rPr lang="en-US" altLang="en-US"/>
              <a:pPr>
                <a:spcBef>
                  <a:spcPct val="0"/>
                </a:spcBef>
              </a:pPr>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charset="0"/>
                <a:ea typeface="Arial" charset="0"/>
                <a:cs typeface="Arial" charset="0"/>
              </a:rPr>
              <a:t>*only applies for assets held for at least one year. </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FF53952C-8003-104E-98AB-F47E6C238290}" type="slidenum">
              <a:rPr lang="en-US" altLang="en-US"/>
              <a:pPr>
                <a:spcBef>
                  <a:spcPct val="0"/>
                </a:spcBef>
              </a:pPr>
              <a:t>11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4C19B9BE-24E0-D74B-AA54-F9F948B485BC}" type="slidenum">
              <a:rPr lang="en-US" altLang="en-US"/>
              <a:pPr>
                <a:spcBef>
                  <a:spcPct val="0"/>
                </a:spcBef>
              </a:pPr>
              <a:t>12</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E41F4874-8D14-F144-8AB1-FBA872B2EC9C}" type="slidenum">
              <a:rPr lang="en-US" altLang="en-US"/>
              <a:pPr>
                <a:spcBef>
                  <a:spcPct val="0"/>
                </a:spcBef>
              </a:pPr>
              <a:t>13</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latin typeface="Arial" charset="0"/>
              <a:ea typeface="Arial" charset="0"/>
              <a:cs typeface="Arial" charset="0"/>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DA21E91B-F07E-6B4B-A887-7B21FFB45CF7}" type="slidenum">
              <a:rPr lang="en-US" altLang="en-US"/>
              <a:pPr>
                <a:spcBef>
                  <a:spcPct val="0"/>
                </a:spcBef>
              </a:pPr>
              <a:t>14</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charset="0"/>
                <a:ea typeface="Arial" charset="0"/>
                <a:cs typeface="Arial" charset="0"/>
              </a:rPr>
              <a:t>Instructor Note:  Corporate tax rate are a subject of political debate.  While it is true that the U.S. corporate tax rate is one of the highest in the world, some argue that the actual rate paid is lower because some corporations are able to hide their profits in off-shore tax havens or take advantage of the tax code to reduce their legal measure of income as Boeing did.  Both of these are ways to avoid the tax.  If corporations  were unable to do this, what would they do?  How many firms would leave the U.S. and move to countries where the corporate tax is lower?</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33A44500-5E50-954B-8E23-45F345EC634C}" type="slidenum">
              <a:rPr lang="en-US" altLang="en-US"/>
              <a:pPr>
                <a:spcBef>
                  <a:spcPct val="0"/>
                </a:spcBef>
              </a:pPr>
              <a:t>15</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defRPr>
            </a:lvl1pPr>
            <a:lvl2pPr marL="742950" indent="-285750">
              <a:spcBef>
                <a:spcPct val="30000"/>
              </a:spcBef>
              <a:defRPr sz="1200">
                <a:solidFill>
                  <a:schemeClr val="tx1"/>
                </a:solidFill>
                <a:latin typeface="Calibri" charset="0"/>
              </a:defRPr>
            </a:lvl2pPr>
            <a:lvl3pPr marL="1143000" indent="-228600">
              <a:spcBef>
                <a:spcPct val="30000"/>
              </a:spcBef>
              <a:defRPr sz="1200">
                <a:solidFill>
                  <a:schemeClr val="tx1"/>
                </a:solidFill>
                <a:latin typeface="Calibri" charset="0"/>
              </a:defRPr>
            </a:lvl3pPr>
            <a:lvl4pPr marL="1600200" indent="-228600">
              <a:spcBef>
                <a:spcPct val="30000"/>
              </a:spcBef>
              <a:defRPr sz="1200">
                <a:solidFill>
                  <a:schemeClr val="tx1"/>
                </a:solidFill>
                <a:latin typeface="Calibri" charset="0"/>
              </a:defRPr>
            </a:lvl4pPr>
            <a:lvl5pPr marL="2057400" indent="-228600">
              <a:spcBef>
                <a:spcPct val="30000"/>
              </a:spcBef>
              <a:defRPr sz="1200">
                <a:solidFill>
                  <a:schemeClr val="tx1"/>
                </a:solidFill>
                <a:latin typeface="Calibri" charset="0"/>
              </a:defRPr>
            </a:lvl5pPr>
            <a:lvl6pPr marL="2514600" indent="-228600" eaLnBrk="0" fontAlgn="base" hangingPunct="0">
              <a:spcBef>
                <a:spcPct val="30000"/>
              </a:spcBef>
              <a:spcAft>
                <a:spcPct val="0"/>
              </a:spcAft>
              <a:defRPr sz="1200">
                <a:solidFill>
                  <a:schemeClr val="tx1"/>
                </a:solidFill>
                <a:latin typeface="Calibri" charset="0"/>
              </a:defRPr>
            </a:lvl6pPr>
            <a:lvl7pPr marL="2971800" indent="-228600" eaLnBrk="0" fontAlgn="base" hangingPunct="0">
              <a:spcBef>
                <a:spcPct val="30000"/>
              </a:spcBef>
              <a:spcAft>
                <a:spcPct val="0"/>
              </a:spcAft>
              <a:defRPr sz="1200">
                <a:solidFill>
                  <a:schemeClr val="tx1"/>
                </a:solidFill>
                <a:latin typeface="Calibri" charset="0"/>
              </a:defRPr>
            </a:lvl7pPr>
            <a:lvl8pPr marL="3429000" indent="-228600" eaLnBrk="0" fontAlgn="base" hangingPunct="0">
              <a:spcBef>
                <a:spcPct val="30000"/>
              </a:spcBef>
              <a:spcAft>
                <a:spcPct val="0"/>
              </a:spcAft>
              <a:defRPr sz="1200">
                <a:solidFill>
                  <a:schemeClr val="tx1"/>
                </a:solidFill>
                <a:latin typeface="Calibri" charset="0"/>
              </a:defRPr>
            </a:lvl8pPr>
            <a:lvl9pPr marL="3886200" indent="-228600" eaLnBrk="0" fontAlgn="base" hangingPunct="0">
              <a:spcBef>
                <a:spcPct val="30000"/>
              </a:spcBef>
              <a:spcAft>
                <a:spcPct val="0"/>
              </a:spcAft>
              <a:defRPr sz="1200">
                <a:solidFill>
                  <a:schemeClr val="tx1"/>
                </a:solidFill>
                <a:latin typeface="Calibri" charset="0"/>
              </a:defRPr>
            </a:lvl9pPr>
          </a:lstStyle>
          <a:p>
            <a:pPr>
              <a:spcBef>
                <a:spcPct val="0"/>
              </a:spcBef>
            </a:pPr>
            <a:fld id="{211EDEB4-56C3-1247-97A6-010DCB59E06B}" type="slidenum">
              <a:rPr lang="en-US" altLang="en-US"/>
              <a:pPr>
                <a:spcBef>
                  <a:spcPct val="0"/>
                </a:spcBef>
              </a:pPr>
              <a:t>16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100000">
                <a:srgbClr val="00DDC8">
                  <a:alpha val="87000"/>
                </a:srgbClr>
              </a:gs>
              <a:gs pos="60000">
                <a:srgbClr val="21D6E0"/>
              </a:gs>
              <a:gs pos="100000">
                <a:srgbClr val="0087E6"/>
              </a:gs>
              <a:gs pos="100000">
                <a:srgbClr val="005CBF"/>
              </a:gs>
            </a:gsLst>
            <a:path path="circle">
              <a:fillToRect l="100000" t="100000"/>
            </a:path>
          </a:gradFill>
        </p:spPr>
        <p:txBody>
          <a:bodyPr/>
          <a:lstStyle>
            <a:lvl1pPr>
              <a:defRPr baseline="0">
                <a:solidFill>
                  <a:srgbClr val="333399"/>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p:txBody>
          <a:bodyPr/>
          <a:lstStyle>
            <a:lvl1pPr>
              <a:defRPr sz="1200" smtClean="0"/>
            </a:lvl1pPr>
          </a:lstStyle>
          <a:p>
            <a:pPr>
              <a:defRPr/>
            </a:pPr>
            <a:fld id="{44AA758D-C9B4-174B-82B1-1673CD97EA66}" type="slidenum">
              <a:rPr lang="en-US" altLang="en-US"/>
              <a:pPr>
                <a:defRPr/>
              </a:pPr>
              <a:t>‹#›</a:t>
            </a:fld>
            <a:endParaRPr lang="en-US" altLang="en-US"/>
          </a:p>
        </p:txBody>
      </p:sp>
    </p:spTree>
    <p:extLst>
      <p:ext uri="{BB962C8B-B14F-4D97-AF65-F5344CB8AC3E}">
        <p14:creationId xmlns:p14="http://schemas.microsoft.com/office/powerpoint/2010/main" val="7256911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000875" y="214313"/>
            <a:ext cx="1857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id-ID" smtClean="0">
                <a:solidFill>
                  <a:prstClr val="white"/>
                </a:solidFill>
              </a:rPr>
              <a:t>Second Edition</a:t>
            </a:r>
          </a:p>
        </p:txBody>
      </p:sp>
      <p:sp>
        <p:nvSpPr>
          <p:cNvPr id="2" name="Title 1"/>
          <p:cNvSpPr>
            <a:spLocks noGrp="1"/>
          </p:cNvSpPr>
          <p:nvPr>
            <p:ph type="ctrTitle"/>
          </p:nvPr>
        </p:nvSpPr>
        <p:spPr>
          <a:xfrm>
            <a:off x="457200" y="214291"/>
            <a:ext cx="5929355" cy="1309709"/>
          </a:xfrm>
        </p:spPr>
        <p:txBody>
          <a:bodyPr/>
          <a:lstStyle>
            <a:lvl1pPr algn="l">
              <a:defRPr sz="4800">
                <a:solidFill>
                  <a:schemeClr val="bg1"/>
                </a:solidFill>
              </a:defRPr>
            </a:lvl1pPr>
          </a:lstStyle>
          <a:p>
            <a:r>
              <a:rPr lang="en-US" dirty="0" smtClean="0"/>
              <a:t>Click to edit Master title style</a:t>
            </a:r>
            <a:endParaRPr lang="id-ID" dirty="0"/>
          </a:p>
        </p:txBody>
      </p:sp>
      <p:sp>
        <p:nvSpPr>
          <p:cNvPr id="3" name="Subtitle 2"/>
          <p:cNvSpPr>
            <a:spLocks noGrp="1"/>
          </p:cNvSpPr>
          <p:nvPr>
            <p:ph type="subTitle" idx="1"/>
          </p:nvPr>
        </p:nvSpPr>
        <p:spPr>
          <a:xfrm>
            <a:off x="228600" y="1676400"/>
            <a:ext cx="4927496" cy="857256"/>
          </a:xfrm>
        </p:spPr>
        <p:txBody>
          <a:bodyPr/>
          <a:lstStyle>
            <a:lvl1pPr marL="0" indent="0" algn="l">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id-ID" dirty="0"/>
          </a:p>
        </p:txBody>
      </p:sp>
    </p:spTree>
    <p:extLst>
      <p:ext uri="{BB962C8B-B14F-4D97-AF65-F5344CB8AC3E}">
        <p14:creationId xmlns:p14="http://schemas.microsoft.com/office/powerpoint/2010/main" val="113080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cSld name="1_Title Slide">
    <p:spTree>
      <p:nvGrpSpPr>
        <p:cNvPr id="1" name=""/>
        <p:cNvGrpSpPr/>
        <p:nvPr/>
      </p:nvGrpSpPr>
      <p:grpSpPr>
        <a:xfrm>
          <a:off x="0" y="0"/>
          <a:ext cx="0" cy="0"/>
          <a:chOff x="0" y="0"/>
          <a:chExt cx="0" cy="0"/>
        </a:xfrm>
      </p:grpSpPr>
      <p:grpSp>
        <p:nvGrpSpPr>
          <p:cNvPr id="3" name="Group 14"/>
          <p:cNvGrpSpPr>
            <a:grpSpLocks/>
          </p:cNvGrpSpPr>
          <p:nvPr userDrawn="1"/>
        </p:nvGrpSpPr>
        <p:grpSpPr bwMode="auto">
          <a:xfrm>
            <a:off x="0" y="0"/>
            <a:ext cx="9144000" cy="6858000"/>
            <a:chOff x="0" y="0"/>
            <a:chExt cx="5760" cy="4320"/>
          </a:xfrm>
        </p:grpSpPr>
        <p:pic>
          <p:nvPicPr>
            <p:cNvPr id="4" name="Picture 12" descr="cowan_pp_mainpag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6"/>
              <a:ext cx="5760" cy="4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576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2"/>
          <p:cNvSpPr>
            <a:spLocks noChangeArrowheads="1"/>
          </p:cNvSpPr>
          <p:nvPr userDrawn="1"/>
        </p:nvSpPr>
        <p:spPr bwMode="auto">
          <a:xfrm>
            <a:off x="7239000" y="65532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altLang="zh-CN" sz="1200" smtClean="0">
                <a:solidFill>
                  <a:srgbClr val="5F5F5F"/>
                </a:solidFill>
                <a:cs typeface="Arial" panose="020B0604020202020204" pitchFamily="34" charset="0"/>
              </a:rPr>
              <a:t>Slide </a:t>
            </a:r>
            <a:fld id="{F37C1600-5DBF-5D4D-B49C-2A81FD4A198D}" type="slidenum">
              <a:rPr lang="en-US" altLang="zh-CN" sz="1200" smtClean="0">
                <a:solidFill>
                  <a:srgbClr val="5F5F5F"/>
                </a:solidFill>
                <a:cs typeface="Arial" panose="020B0604020202020204" pitchFamily="34" charset="0"/>
              </a:rPr>
              <a:pPr algn="r" eaLnBrk="1" hangingPunct="1">
                <a:defRPr/>
              </a:pPr>
              <a:t>‹#›</a:t>
            </a:fld>
            <a:r>
              <a:rPr lang="en-US" altLang="zh-CN" sz="1200" smtClean="0">
                <a:solidFill>
                  <a:srgbClr val="5F5F5F"/>
                </a:solidFill>
                <a:cs typeface="Arial" panose="020B0604020202020204" pitchFamily="34" charset="0"/>
              </a:rPr>
              <a:t> of 54</a:t>
            </a:r>
          </a:p>
        </p:txBody>
      </p:sp>
      <p:pic>
        <p:nvPicPr>
          <p:cNvPr id="7" name="Picture 11" descr="cowen_pp copy copy.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userDrawn="1"/>
        </p:nvSpPr>
        <p:spPr bwMode="auto">
          <a:xfrm>
            <a:off x="1600200" y="381000"/>
            <a:ext cx="754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n-US" sz="4800" b="1" smtClean="0">
                <a:cs typeface="Arial" pitchFamily="34" charset="0"/>
              </a:rPr>
              <a:t>Modern Principles: </a:t>
            </a:r>
            <a:br>
              <a:rPr lang="en-US" sz="4800" b="1" smtClean="0">
                <a:cs typeface="Arial" pitchFamily="34" charset="0"/>
              </a:rPr>
            </a:br>
            <a:r>
              <a:rPr lang="en-US" sz="4800" b="1" smtClean="0">
                <a:cs typeface="Arial" pitchFamily="34" charset="0"/>
              </a:rPr>
              <a:t>Macroeconomics</a:t>
            </a:r>
          </a:p>
        </p:txBody>
      </p:sp>
      <p:sp>
        <p:nvSpPr>
          <p:cNvPr id="9" name="Text Box 11"/>
          <p:cNvSpPr txBox="1">
            <a:spLocks noChangeArrowheads="1"/>
          </p:cNvSpPr>
          <p:nvPr userDrawn="1"/>
        </p:nvSpPr>
        <p:spPr bwMode="auto">
          <a:xfrm>
            <a:off x="3733800" y="2286000"/>
            <a:ext cx="274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en-US" smtClean="0">
              <a:cs typeface="Arial" pitchFamily="34" charset="0"/>
            </a:endParaRPr>
          </a:p>
        </p:txBody>
      </p:sp>
      <p:sp>
        <p:nvSpPr>
          <p:cNvPr id="10" name="Rectangle 9"/>
          <p:cNvSpPr>
            <a:spLocks noChangeArrowheads="1"/>
          </p:cNvSpPr>
          <p:nvPr userDrawn="1"/>
        </p:nvSpPr>
        <p:spPr bwMode="auto">
          <a:xfrm>
            <a:off x="1600200" y="2362200"/>
            <a:ext cx="7543800"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defRPr/>
            </a:pPr>
            <a:r>
              <a:rPr lang="en-US" altLang="en-US" sz="3200" smtClean="0">
                <a:cs typeface="Arial" panose="020B0604020202020204" pitchFamily="34" charset="0"/>
              </a:rPr>
              <a:t>Tyler Cowen </a:t>
            </a:r>
          </a:p>
          <a:p>
            <a:pPr algn="ctr">
              <a:spcBef>
                <a:spcPct val="20000"/>
              </a:spcBef>
              <a:defRPr/>
            </a:pPr>
            <a:r>
              <a:rPr lang="en-US" altLang="en-US" sz="3200" smtClean="0">
                <a:cs typeface="Arial" panose="020B0604020202020204" pitchFamily="34" charset="0"/>
              </a:rPr>
              <a:t>and Alex Tabarrok</a:t>
            </a:r>
          </a:p>
        </p:txBody>
      </p:sp>
      <p:sp>
        <p:nvSpPr>
          <p:cNvPr id="11" name="Rectangle 6"/>
          <p:cNvSpPr>
            <a:spLocks noChangeArrowheads="1"/>
          </p:cNvSpPr>
          <p:nvPr userDrawn="1"/>
        </p:nvSpPr>
        <p:spPr bwMode="auto">
          <a:xfrm>
            <a:off x="1600200" y="6629400"/>
            <a:ext cx="7543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200" smtClean="0">
                <a:solidFill>
                  <a:srgbClr val="382344"/>
                </a:solidFill>
                <a:cs typeface="Arial" panose="020B0604020202020204" pitchFamily="34" charset="0"/>
              </a:rPr>
              <a:t>Copyright © 2010 Worth Publishers  •  Modern Principles: Macroeconomics  •  Cowen/Tabarrok</a:t>
            </a:r>
          </a:p>
        </p:txBody>
      </p:sp>
      <p:sp>
        <p:nvSpPr>
          <p:cNvPr id="12" name="Line 15"/>
          <p:cNvSpPr>
            <a:spLocks noChangeShapeType="1"/>
          </p:cNvSpPr>
          <p:nvPr userDrawn="1"/>
        </p:nvSpPr>
        <p:spPr bwMode="auto">
          <a:xfrm>
            <a:off x="2895600" y="2133600"/>
            <a:ext cx="533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Rectangle 18"/>
          <p:cNvSpPr>
            <a:spLocks noGrp="1" noChangeArrowheads="1"/>
          </p:cNvSpPr>
          <p:nvPr>
            <p:ph type="subTitle" idx="1"/>
          </p:nvPr>
        </p:nvSpPr>
        <p:spPr>
          <a:xfrm>
            <a:off x="2819400" y="4038600"/>
            <a:ext cx="5562600" cy="1752600"/>
          </a:xfrm>
          <a:ln w="22225">
            <a:solidFill>
              <a:srgbClr val="C00000"/>
            </a:solidFill>
          </a:ln>
        </p:spPr>
        <p:txBody>
          <a:bodyPr/>
          <a:lstStyle>
            <a:lvl1pPr marL="0" indent="0" algn="ctr">
              <a:buFontTx/>
              <a:buNone/>
              <a:defRPr sz="4000" smtClean="0">
                <a:latin typeface="Arial" pitchFamily="34" charset="0"/>
                <a:cs typeface="Arial" pitchFamily="34" charset="0"/>
              </a:defRPr>
            </a:lvl1pPr>
          </a:lstStyle>
          <a:p>
            <a:r>
              <a:rPr lang="en-US" smtClean="0"/>
              <a:t>Click to edit Master subtitle style</a:t>
            </a:r>
          </a:p>
        </p:txBody>
      </p:sp>
    </p:spTree>
    <p:extLst>
      <p:ext uri="{BB962C8B-B14F-4D97-AF65-F5344CB8AC3E}">
        <p14:creationId xmlns:p14="http://schemas.microsoft.com/office/powerpoint/2010/main" val="193157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dirty="0" smtClean="0"/>
              <a:t>Click to edit Master title style</a:t>
            </a:r>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solidFill>
                  <a:prstClr val="black"/>
                </a:solidFill>
                <a:latin typeface="Arial" pitchFamily="34" charset="0"/>
              </a:defRPr>
            </a:lvl1pPr>
          </a:lstStyle>
          <a:p>
            <a:pPr>
              <a:defRPr/>
            </a:pPr>
            <a:endParaRPr lang="id-ID"/>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Arial" pitchFamily="34" charset="0"/>
              </a:defRPr>
            </a:lvl1pPr>
          </a:lstStyle>
          <a:p>
            <a:pPr>
              <a:defRPr/>
            </a:pPr>
            <a:endParaRPr lang="id-ID"/>
          </a:p>
        </p:txBody>
      </p:sp>
      <p:sp>
        <p:nvSpPr>
          <p:cNvPr id="6" name="Slide Number Placeholder 5"/>
          <p:cNvSpPr>
            <a:spLocks noGrp="1"/>
          </p:cNvSpPr>
          <p:nvPr>
            <p:ph type="sldNum" sz="quarter" idx="12"/>
          </p:nvPr>
        </p:nvSpPr>
        <p:spPr/>
        <p:txBody>
          <a:bodyPr/>
          <a:lstStyle>
            <a:lvl1pPr>
              <a:defRPr smtClean="0"/>
            </a:lvl1pPr>
          </a:lstStyle>
          <a:p>
            <a:pPr>
              <a:defRPr/>
            </a:pPr>
            <a:fld id="{DC11B490-629D-D349-80C9-96DE5A2BFF00}" type="slidenum">
              <a:rPr lang="id-ID" altLang="en-US"/>
              <a:pPr>
                <a:defRPr/>
              </a:pPr>
              <a:t>‹#›</a:t>
            </a:fld>
            <a:endParaRPr lang="id-ID" altLang="en-US"/>
          </a:p>
        </p:txBody>
      </p:sp>
    </p:spTree>
    <p:extLst>
      <p:ext uri="{BB962C8B-B14F-4D97-AF65-F5344CB8AC3E}">
        <p14:creationId xmlns:p14="http://schemas.microsoft.com/office/powerpoint/2010/main" val="15436226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xml"/><Relationship Id="rId3"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0" y="0"/>
            <a:ext cx="9144000" cy="1112838"/>
          </a:xfrm>
          <a:prstGeom prst="rect">
            <a:avLst/>
          </a:prstGeom>
          <a:solidFill>
            <a:srgbClr val="00CFCF"/>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43" name="Text Placeholder 2"/>
          <p:cNvSpPr>
            <a:spLocks noGrp="1"/>
          </p:cNvSpPr>
          <p:nvPr>
            <p:ph type="body" idx="1"/>
          </p:nvPr>
        </p:nvSpPr>
        <p:spPr bwMode="auto">
          <a:xfrm>
            <a:off x="381000" y="1371600"/>
            <a:ext cx="83058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Slide Number Placeholder 5"/>
          <p:cNvSpPr>
            <a:spLocks noGrp="1"/>
          </p:cNvSpPr>
          <p:nvPr>
            <p:ph type="sldNum" sz="quarter" idx="4"/>
          </p:nvPr>
        </p:nvSpPr>
        <p:spPr>
          <a:xfrm>
            <a:off x="6477000" y="62484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mtClean="0">
                <a:solidFill>
                  <a:srgbClr val="000000"/>
                </a:solidFill>
                <a:latin typeface="Calibri" panose="020F0502020204030204" pitchFamily="34" charset="0"/>
              </a:defRPr>
            </a:lvl1pPr>
          </a:lstStyle>
          <a:p>
            <a:pPr>
              <a:defRPr/>
            </a:pPr>
            <a:fld id="{07A9B875-8DB4-464D-A0A3-207CBB25A7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243">
                                            <p:txEl>
                                              <p:pRg st="2" end="2"/>
                                            </p:txEl>
                                          </p:spTgt>
                                        </p:tgtEl>
                                        <p:attrNameLst>
                                          <p:attrName>style.visibility</p:attrName>
                                        </p:attrNameLst>
                                      </p:cBhvr>
                                      <p:to>
                                        <p:strVal val="visible"/>
                                      </p:to>
                                    </p:set>
                                    <p:animEffect transition="in" filter="wipe(left)">
                                      <p:cBhvr>
                                        <p:cTn id="16" dur="500"/>
                                        <p:tgtEl>
                                          <p:spTgt spid="10243">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wipe(left)">
                                      <p:cBhvr>
                                        <p:cTn id="20"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tmplLst>
          <p:tmpl lvl="1">
            <p:tnLst>
              <p:par>
                <p:cTn presetID="22" presetClass="entr" presetSubtype="8"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wipe(left)">
                      <p:cBhvr>
                        <p:cTn dur="500"/>
                        <p:tgtEl>
                          <p:spTgt spid="1024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wipe(left)">
                      <p:cBhvr>
                        <p:cTn dur="500"/>
                        <p:tgtEl>
                          <p:spTgt spid="1024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wipe(left)">
                      <p:cBhvr>
                        <p:cTn dur="500"/>
                        <p:tgtEl>
                          <p:spTgt spid="1024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wipe(left)">
                      <p:cBhvr>
                        <p:cTn dur="500"/>
                        <p:tgtEl>
                          <p:spTgt spid="10243"/>
                        </p:tgtEl>
                      </p:cBhvr>
                    </p:animEffect>
                  </p:childTnLst>
                </p:cTn>
              </p:par>
            </p:tnLst>
          </p:tmpl>
        </p:tmplLst>
      </p:bldP>
    </p:bldLst>
  </p:timing>
  <p:hf hdr="0" ftr="0" dt="0"/>
  <p:txStyles>
    <p:titleStyle>
      <a:lvl1pPr algn="ctr" rtl="0" eaLnBrk="0" fontAlgn="base" hangingPunct="0">
        <a:spcBef>
          <a:spcPct val="0"/>
        </a:spcBef>
        <a:spcAft>
          <a:spcPct val="0"/>
        </a:spcAft>
        <a:defRPr sz="4000" kern="1200">
          <a:solidFill>
            <a:srgbClr val="333399"/>
          </a:solidFill>
          <a:effectLst>
            <a:outerShdw blurRad="38100" dist="38100" dir="2700000" algn="tl">
              <a:srgbClr val="000000">
                <a:alpha val="43137"/>
              </a:srgbClr>
            </a:outerShdw>
          </a:effectLst>
          <a:latin typeface="Arial" pitchFamily="34" charset="0"/>
          <a:ea typeface="Arial" charset="0"/>
          <a:cs typeface="Arial" pitchFamily="34" charset="0"/>
        </a:defRPr>
      </a:lvl1pPr>
      <a:lvl2pPr algn="ctr" rtl="0" eaLnBrk="0" fontAlgn="base" hangingPunct="0">
        <a:spcBef>
          <a:spcPct val="0"/>
        </a:spcBef>
        <a:spcAft>
          <a:spcPct val="0"/>
        </a:spcAft>
        <a:defRPr sz="4000">
          <a:solidFill>
            <a:srgbClr val="333399"/>
          </a:solidFill>
          <a:latin typeface="Arial" charset="0"/>
          <a:ea typeface="Arial" charset="0"/>
          <a:cs typeface="Arial" charset="0"/>
        </a:defRPr>
      </a:lvl2pPr>
      <a:lvl3pPr algn="ctr" rtl="0" eaLnBrk="0" fontAlgn="base" hangingPunct="0">
        <a:spcBef>
          <a:spcPct val="0"/>
        </a:spcBef>
        <a:spcAft>
          <a:spcPct val="0"/>
        </a:spcAft>
        <a:defRPr sz="4000">
          <a:solidFill>
            <a:srgbClr val="333399"/>
          </a:solidFill>
          <a:latin typeface="Arial" charset="0"/>
          <a:ea typeface="Arial" charset="0"/>
          <a:cs typeface="Arial" charset="0"/>
        </a:defRPr>
      </a:lvl3pPr>
      <a:lvl4pPr algn="ctr" rtl="0" eaLnBrk="0" fontAlgn="base" hangingPunct="0">
        <a:spcBef>
          <a:spcPct val="0"/>
        </a:spcBef>
        <a:spcAft>
          <a:spcPct val="0"/>
        </a:spcAft>
        <a:defRPr sz="4000">
          <a:solidFill>
            <a:srgbClr val="333399"/>
          </a:solidFill>
          <a:latin typeface="Arial" charset="0"/>
          <a:ea typeface="Arial" charset="0"/>
          <a:cs typeface="Arial" charset="0"/>
        </a:defRPr>
      </a:lvl4pPr>
      <a:lvl5pPr algn="ctr" rtl="0" eaLnBrk="0" fontAlgn="base" hangingPunct="0">
        <a:spcBef>
          <a:spcPct val="0"/>
        </a:spcBef>
        <a:spcAft>
          <a:spcPct val="0"/>
        </a:spcAft>
        <a:defRPr sz="4000">
          <a:solidFill>
            <a:srgbClr val="333399"/>
          </a:solidFill>
          <a:latin typeface="Arial" charset="0"/>
          <a:ea typeface="Arial" charset="0"/>
          <a:cs typeface="Arial" charset="0"/>
        </a:defRPr>
      </a:lvl5pPr>
      <a:lvl6pPr marL="457200" algn="ctr" rtl="0" fontAlgn="base">
        <a:spcBef>
          <a:spcPct val="0"/>
        </a:spcBef>
        <a:spcAft>
          <a:spcPct val="0"/>
        </a:spcAft>
        <a:defRPr sz="4000">
          <a:solidFill>
            <a:schemeClr val="bg1"/>
          </a:solidFill>
          <a:latin typeface="Arial" charset="0"/>
          <a:cs typeface="Arial" charset="0"/>
        </a:defRPr>
      </a:lvl6pPr>
      <a:lvl7pPr marL="914400" algn="ctr" rtl="0" fontAlgn="base">
        <a:spcBef>
          <a:spcPct val="0"/>
        </a:spcBef>
        <a:spcAft>
          <a:spcPct val="0"/>
        </a:spcAft>
        <a:defRPr sz="4000">
          <a:solidFill>
            <a:schemeClr val="bg1"/>
          </a:solidFill>
          <a:latin typeface="Arial" charset="0"/>
          <a:cs typeface="Arial" charset="0"/>
        </a:defRPr>
      </a:lvl7pPr>
      <a:lvl8pPr marL="1371600" algn="ctr" rtl="0" fontAlgn="base">
        <a:spcBef>
          <a:spcPct val="0"/>
        </a:spcBef>
        <a:spcAft>
          <a:spcPct val="0"/>
        </a:spcAft>
        <a:defRPr sz="4000">
          <a:solidFill>
            <a:schemeClr val="bg1"/>
          </a:solidFill>
          <a:latin typeface="Arial" charset="0"/>
          <a:cs typeface="Arial" charset="0"/>
        </a:defRPr>
      </a:lvl8pPr>
      <a:lvl9pPr marL="1828800" algn="ctr" rtl="0" fontAlgn="base">
        <a:spcBef>
          <a:spcPct val="0"/>
        </a:spcBef>
        <a:spcAft>
          <a:spcPct val="0"/>
        </a:spcAft>
        <a:defRPr sz="4000">
          <a:solidFill>
            <a:schemeClr val="bg1"/>
          </a:solidFill>
          <a:latin typeface="Arial" charset="0"/>
          <a:cs typeface="Arial" charset="0"/>
        </a:defRPr>
      </a:lvl9pPr>
    </p:titleStyle>
    <p:bodyStyle>
      <a:lvl1pPr marL="342900" indent="-342900" algn="l" rtl="0" eaLnBrk="0" fontAlgn="base" hangingPunct="0">
        <a:spcBef>
          <a:spcPct val="20000"/>
        </a:spcBef>
        <a:spcAft>
          <a:spcPct val="0"/>
        </a:spcAft>
        <a:buClr>
          <a:srgbClr val="009999"/>
        </a:buClr>
        <a:buFont typeface="Wingdings" charset="2"/>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Clr>
          <a:srgbClr val="333399"/>
        </a:buClr>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Clr>
          <a:srgbClr val="009999"/>
        </a:buClr>
        <a:buFont typeface="Wingdings" charset="2"/>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Clr>
          <a:srgbClr val="333399"/>
        </a:buClr>
        <a:buFont typeface="Arial" charset="0"/>
        <a:buChar char="•"/>
        <a:defRPr sz="24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3738" y="0"/>
            <a:ext cx="7180262" cy="1357313"/>
          </a:xfrm>
          <a:prstGeom prst="rect">
            <a:avLst/>
          </a:prstGeom>
        </p:spPr>
        <p:txBody>
          <a:bodyPr vert="horz" lIns="91440" tIns="45720" rIns="91440" bIns="45720" rtlCol="0" anchor="ctr">
            <a:normAutofit/>
          </a:bodyPr>
          <a:lstStyle/>
          <a:p>
            <a:r>
              <a:rPr lang="en-US" dirty="0" smtClean="0"/>
              <a:t>Click to edit Master title style</a:t>
            </a:r>
            <a:endParaRPr lang="id-ID" dirty="0"/>
          </a:p>
        </p:txBody>
      </p:sp>
      <p:sp>
        <p:nvSpPr>
          <p:cNvPr id="2051" name="Text Placeholder 2"/>
          <p:cNvSpPr>
            <a:spLocks noGrp="1"/>
          </p:cNvSpPr>
          <p:nvPr>
            <p:ph type="body" idx="1"/>
          </p:nvPr>
        </p:nvSpPr>
        <p:spPr bwMode="auto">
          <a:xfrm>
            <a:off x="457200" y="1500188"/>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000000"/>
                </a:solidFill>
                <a:latin typeface="Arial" panose="020B0604020202020204" pitchFamily="34" charset="0"/>
              </a:defRPr>
            </a:lvl1pPr>
          </a:lstStyle>
          <a:p>
            <a:pPr>
              <a:defRPr/>
            </a:pPr>
            <a:fld id="{EB668F7B-9CB9-FB47-A3E7-D8998A6A2C66}"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sldLayoutIdLst>
    <p:sldLayoutId id="2147483738"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kern="1200">
          <a:solidFill>
            <a:srgbClr val="333399"/>
          </a:solidFill>
          <a:effectLst>
            <a:outerShdw blurRad="38100" dist="38100" dir="2700000" algn="tl">
              <a:srgbClr val="000000">
                <a:alpha val="43137"/>
              </a:srgbClr>
            </a:outerShdw>
          </a:effectLst>
          <a:latin typeface="Arial" pitchFamily="34" charset="0"/>
          <a:ea typeface="Arial" charset="0"/>
          <a:cs typeface="Arial" pitchFamily="34" charset="0"/>
        </a:defRPr>
      </a:lvl1pPr>
      <a:lvl2pPr algn="ctr" rtl="0" eaLnBrk="0" fontAlgn="base" hangingPunct="0">
        <a:spcBef>
          <a:spcPct val="0"/>
        </a:spcBef>
        <a:spcAft>
          <a:spcPct val="0"/>
        </a:spcAft>
        <a:defRPr sz="4000" b="1">
          <a:solidFill>
            <a:srgbClr val="333399"/>
          </a:solidFill>
          <a:latin typeface="Arial" pitchFamily="34" charset="0"/>
          <a:ea typeface="Arial" charset="0"/>
          <a:cs typeface="Arial" pitchFamily="34" charset="0"/>
        </a:defRPr>
      </a:lvl2pPr>
      <a:lvl3pPr algn="ctr" rtl="0" eaLnBrk="0" fontAlgn="base" hangingPunct="0">
        <a:spcBef>
          <a:spcPct val="0"/>
        </a:spcBef>
        <a:spcAft>
          <a:spcPct val="0"/>
        </a:spcAft>
        <a:defRPr sz="4000" b="1">
          <a:solidFill>
            <a:srgbClr val="333399"/>
          </a:solidFill>
          <a:latin typeface="Arial" pitchFamily="34" charset="0"/>
          <a:ea typeface="Arial" charset="0"/>
          <a:cs typeface="Arial" pitchFamily="34" charset="0"/>
        </a:defRPr>
      </a:lvl3pPr>
      <a:lvl4pPr algn="ctr" rtl="0" eaLnBrk="0" fontAlgn="base" hangingPunct="0">
        <a:spcBef>
          <a:spcPct val="0"/>
        </a:spcBef>
        <a:spcAft>
          <a:spcPct val="0"/>
        </a:spcAft>
        <a:defRPr sz="4000" b="1">
          <a:solidFill>
            <a:srgbClr val="333399"/>
          </a:solidFill>
          <a:latin typeface="Arial" pitchFamily="34" charset="0"/>
          <a:ea typeface="Arial" charset="0"/>
          <a:cs typeface="Arial" pitchFamily="34" charset="0"/>
        </a:defRPr>
      </a:lvl4pPr>
      <a:lvl5pPr algn="ctr" rtl="0" eaLnBrk="0" fontAlgn="base" hangingPunct="0">
        <a:spcBef>
          <a:spcPct val="0"/>
        </a:spcBef>
        <a:spcAft>
          <a:spcPct val="0"/>
        </a:spcAft>
        <a:defRPr sz="4000" b="1">
          <a:solidFill>
            <a:srgbClr val="333399"/>
          </a:solidFill>
          <a:latin typeface="Arial" pitchFamily="34" charset="0"/>
          <a:ea typeface="Arial" charset="0"/>
          <a:cs typeface="Arial" pitchFamily="34" charset="0"/>
        </a:defRPr>
      </a:lvl5pPr>
      <a:lvl6pPr marL="457200" algn="ctr" rtl="0" fontAlgn="base">
        <a:spcBef>
          <a:spcPct val="0"/>
        </a:spcBef>
        <a:spcAft>
          <a:spcPct val="0"/>
        </a:spcAft>
        <a:defRPr sz="3600" b="1">
          <a:solidFill>
            <a:schemeClr val="tx1"/>
          </a:solidFill>
          <a:latin typeface="Calibri" pitchFamily="34" charset="0"/>
        </a:defRPr>
      </a:lvl6pPr>
      <a:lvl7pPr marL="914400" algn="ctr" rtl="0" fontAlgn="base">
        <a:spcBef>
          <a:spcPct val="0"/>
        </a:spcBef>
        <a:spcAft>
          <a:spcPct val="0"/>
        </a:spcAft>
        <a:defRPr sz="3600" b="1">
          <a:solidFill>
            <a:schemeClr val="tx1"/>
          </a:solidFill>
          <a:latin typeface="Calibri" pitchFamily="34" charset="0"/>
        </a:defRPr>
      </a:lvl7pPr>
      <a:lvl8pPr marL="1371600" algn="ctr" rtl="0" fontAlgn="base">
        <a:spcBef>
          <a:spcPct val="0"/>
        </a:spcBef>
        <a:spcAft>
          <a:spcPct val="0"/>
        </a:spcAft>
        <a:defRPr sz="3600" b="1">
          <a:solidFill>
            <a:schemeClr val="tx1"/>
          </a:solidFill>
          <a:latin typeface="Calibri" pitchFamily="34" charset="0"/>
        </a:defRPr>
      </a:lvl8pPr>
      <a:lvl9pPr marL="1828800" algn="ctr" rtl="0" fontAlgn="base">
        <a:spcBef>
          <a:spcPct val="0"/>
        </a:spcBef>
        <a:spcAft>
          <a:spcPct val="0"/>
        </a:spcAft>
        <a:defRPr sz="3600" b="1">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009999"/>
        </a:buClr>
        <a:buFont typeface="Wingdings" charset="2"/>
        <a:buChar char="§"/>
        <a:defRPr sz="3200" kern="1200">
          <a:solidFill>
            <a:schemeClr val="tx1"/>
          </a:solidFill>
          <a:latin typeface="Arial" pitchFamily="34" charset="0"/>
          <a:ea typeface="Arial" charset="0"/>
          <a:cs typeface="Arial" pitchFamily="34" charset="0"/>
        </a:defRPr>
      </a:lvl1pPr>
      <a:lvl2pPr marL="742950" indent="-285750" algn="l" rtl="0" eaLnBrk="0" fontAlgn="base" hangingPunct="0">
        <a:spcBef>
          <a:spcPct val="20000"/>
        </a:spcBef>
        <a:spcAft>
          <a:spcPct val="0"/>
        </a:spcAft>
        <a:buClr>
          <a:srgbClr val="333399"/>
        </a:buClr>
        <a:buFont typeface="Arial" charset="0"/>
        <a:buChar char="•"/>
        <a:defRPr sz="2800" kern="1200">
          <a:solidFill>
            <a:schemeClr val="tx1"/>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Clr>
          <a:srgbClr val="009999"/>
        </a:buClr>
        <a:buFont typeface="Wingdings" charset="2"/>
        <a:buChar char="§"/>
        <a:defRPr sz="2400" kern="1200">
          <a:solidFill>
            <a:schemeClr val="tx1"/>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Clr>
          <a:srgbClr val="333399"/>
        </a:buClr>
        <a:buFont typeface="Arial" charset="0"/>
        <a:buChar char="•"/>
        <a:defRPr sz="2400" kern="1200">
          <a:solidFill>
            <a:schemeClr val="tx1"/>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8.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4313"/>
            <a:ext cx="5929313" cy="1309687"/>
          </a:xfrm>
          <a:noFill/>
        </p:spPr>
        <p:txBody>
          <a:bodyPr/>
          <a:lstStyle/>
          <a:p>
            <a:pPr>
              <a:defRPr/>
            </a:pPr>
            <a:r>
              <a:rPr lang="en-US" b="1" dirty="0" smtClean="0">
                <a:ea typeface="+mj-ea"/>
              </a:rPr>
              <a:t>Chapter 17</a:t>
            </a:r>
            <a:endParaRPr lang="en-US" b="1" dirty="0">
              <a:ea typeface="+mj-ea"/>
            </a:endParaRPr>
          </a:p>
        </p:txBody>
      </p:sp>
      <p:sp>
        <p:nvSpPr>
          <p:cNvPr id="47109" name="Rectangle 5"/>
          <p:cNvSpPr>
            <a:spLocks noGrp="1" noChangeArrowheads="1"/>
          </p:cNvSpPr>
          <p:nvPr>
            <p:ph type="subTitle" idx="1"/>
          </p:nvPr>
        </p:nvSpPr>
        <p:spPr>
          <a:xfrm>
            <a:off x="228600" y="1371600"/>
            <a:ext cx="4927600" cy="1085850"/>
          </a:xfrm>
        </p:spPr>
        <p:txBody>
          <a:bodyPr anchor="ctr">
            <a:noAutofit/>
          </a:bodyPr>
          <a:lstStyle/>
          <a:p>
            <a:pPr>
              <a:buFont typeface="Wingdings" panose="05000000000000000000" pitchFamily="2" charset="2"/>
              <a:buNone/>
              <a:defRPr/>
            </a:pPr>
            <a:r>
              <a:rPr lang="en-US" sz="4000" dirty="0" smtClean="0">
                <a:ea typeface="+mn-ea"/>
              </a:rPr>
              <a:t>The </a:t>
            </a:r>
            <a:r>
              <a:rPr lang="en-US" sz="4000" dirty="0">
                <a:ea typeface="+mn-ea"/>
              </a:rPr>
              <a:t>Federal </a:t>
            </a:r>
            <a:r>
              <a:rPr lang="en-US" sz="4000" dirty="0" smtClean="0">
                <a:ea typeface="+mn-ea"/>
              </a:rPr>
              <a:t>Budget:</a:t>
            </a:r>
          </a:p>
          <a:p>
            <a:pPr>
              <a:buFont typeface="Wingdings" panose="05000000000000000000" pitchFamily="2" charset="2"/>
              <a:buNone/>
              <a:defRPr/>
            </a:pPr>
            <a:r>
              <a:rPr lang="en-US" sz="4000" dirty="0" smtClean="0">
                <a:latin typeface="+mn-lt"/>
                <a:ea typeface="+mn-ea"/>
                <a:cs typeface="Times New Roman" pitchFamily="18" charset="0"/>
              </a:rPr>
              <a:t>Taxes </a:t>
            </a:r>
            <a:r>
              <a:rPr lang="en-US" sz="4000" dirty="0">
                <a:latin typeface="+mn-lt"/>
                <a:ea typeface="+mn-ea"/>
                <a:cs typeface="Times New Roman" pitchFamily="18" charset="0"/>
              </a:rPr>
              <a:t>and Spending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defRPr/>
            </a:pPr>
            <a:r>
              <a:rPr lang="en-US" dirty="0">
                <a:ea typeface="+mj-ea"/>
              </a:rPr>
              <a:t>The Individual Income Tax</a:t>
            </a:r>
            <a:endParaRPr lang="en-US" dirty="0" smtClean="0">
              <a:ea typeface="+mj-ea"/>
            </a:endParaRPr>
          </a:p>
        </p:txBody>
      </p:sp>
      <p:sp>
        <p:nvSpPr>
          <p:cNvPr id="22530" name="Content Placeholder 2"/>
          <p:cNvSpPr>
            <a:spLocks noGrp="1"/>
          </p:cNvSpPr>
          <p:nvPr>
            <p:ph idx="1"/>
          </p:nvPr>
        </p:nvSpPr>
        <p:spPr/>
        <p:txBody>
          <a:bodyPr/>
          <a:lstStyle/>
          <a:p>
            <a:r>
              <a:rPr lang="en-US" altLang="en-US">
                <a:latin typeface="Arial" charset="0"/>
                <a:cs typeface="Arial" charset="0"/>
              </a:rPr>
              <a:t>Exemptions and Deductions – not all income is taxed.</a:t>
            </a:r>
          </a:p>
          <a:p>
            <a:pPr lvl="1"/>
            <a:r>
              <a:rPr lang="en-US" altLang="en-US">
                <a:latin typeface="Arial" charset="0"/>
                <a:cs typeface="Arial" charset="0"/>
              </a:rPr>
              <a:t>Exemptions: reduce taxable income.</a:t>
            </a:r>
          </a:p>
          <a:p>
            <a:pPr lvl="2"/>
            <a:r>
              <a:rPr lang="en-US" altLang="en-US">
                <a:latin typeface="Arial" charset="0"/>
                <a:cs typeface="Arial" charset="0"/>
              </a:rPr>
              <a:t>Spouse, Dependents</a:t>
            </a:r>
          </a:p>
          <a:p>
            <a:pPr lvl="2"/>
            <a:r>
              <a:rPr lang="en-US" altLang="en-US">
                <a:latin typeface="Arial" charset="0"/>
                <a:cs typeface="Arial" charset="0"/>
              </a:rPr>
              <a:t>Each exemption reduces taxable income by $3,650.</a:t>
            </a:r>
          </a:p>
          <a:p>
            <a:pPr lvl="1"/>
            <a:r>
              <a:rPr lang="en-US" altLang="en-US">
                <a:latin typeface="Arial" charset="0"/>
                <a:cs typeface="Arial" charset="0"/>
              </a:rPr>
              <a:t>Deductions: also reduce taxable income.</a:t>
            </a:r>
          </a:p>
          <a:p>
            <a:pPr lvl="2"/>
            <a:r>
              <a:rPr lang="en-US" altLang="en-US">
                <a:latin typeface="Arial" charset="0"/>
                <a:cs typeface="Arial" charset="0"/>
              </a:rPr>
              <a:t>Apply only to specific expenses e.g. mortgage interest</a:t>
            </a:r>
          </a:p>
        </p:txBody>
      </p:sp>
      <p:sp>
        <p:nvSpPr>
          <p:cNvPr id="1946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3FE0617A-DA60-8F4E-B306-A781FFEB869C}" type="slidenum">
              <a:rPr lang="en-US" altLang="en-US" sz="1200">
                <a:solidFill>
                  <a:srgbClr val="000000"/>
                </a:solidFill>
                <a:latin typeface="Calibri" charset="0"/>
              </a:rPr>
              <a:pPr>
                <a:spcBef>
                  <a:spcPct val="0"/>
                </a:spcBef>
                <a:buClrTx/>
                <a:buFontTx/>
                <a:buNone/>
              </a:pPr>
              <a:t>10</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left)">
                                      <p:cBhvr>
                                        <p:cTn id="7" dur="500"/>
                                        <p:tgtEl>
                                          <p:spTgt spid="22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30">
                                            <p:txEl>
                                              <p:pRg st="1" end="1"/>
                                            </p:txEl>
                                          </p:spTgt>
                                        </p:tgtEl>
                                        <p:attrNameLst>
                                          <p:attrName>style.visibility</p:attrName>
                                        </p:attrNameLst>
                                      </p:cBhvr>
                                      <p:to>
                                        <p:strVal val="visible"/>
                                      </p:to>
                                    </p:set>
                                    <p:animEffect transition="in" filter="wipe(left)">
                                      <p:cBhvr>
                                        <p:cTn id="12" dur="500"/>
                                        <p:tgtEl>
                                          <p:spTgt spid="22530">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530">
                                            <p:txEl>
                                              <p:pRg st="2" end="2"/>
                                            </p:txEl>
                                          </p:spTgt>
                                        </p:tgtEl>
                                        <p:attrNameLst>
                                          <p:attrName>style.visibility</p:attrName>
                                        </p:attrNameLst>
                                      </p:cBhvr>
                                      <p:to>
                                        <p:strVal val="visible"/>
                                      </p:to>
                                    </p:set>
                                    <p:animEffect transition="in" filter="wipe(left)">
                                      <p:cBhvr>
                                        <p:cTn id="16" dur="500"/>
                                        <p:tgtEl>
                                          <p:spTgt spid="22530">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2530">
                                            <p:txEl>
                                              <p:pRg st="3" end="3"/>
                                            </p:txEl>
                                          </p:spTgt>
                                        </p:tgtEl>
                                        <p:attrNameLst>
                                          <p:attrName>style.visibility</p:attrName>
                                        </p:attrNameLst>
                                      </p:cBhvr>
                                      <p:to>
                                        <p:strVal val="visible"/>
                                      </p:to>
                                    </p:set>
                                    <p:animEffect transition="in" filter="wipe(left)">
                                      <p:cBhvr>
                                        <p:cTn id="20" dur="500"/>
                                        <p:tgtEl>
                                          <p:spTgt spid="2253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2530">
                                            <p:txEl>
                                              <p:pRg st="4" end="4"/>
                                            </p:txEl>
                                          </p:spTgt>
                                        </p:tgtEl>
                                        <p:attrNameLst>
                                          <p:attrName>style.visibility</p:attrName>
                                        </p:attrNameLst>
                                      </p:cBhvr>
                                      <p:to>
                                        <p:strVal val="visible"/>
                                      </p:to>
                                    </p:set>
                                    <p:animEffect transition="in" filter="wipe(left)">
                                      <p:cBhvr>
                                        <p:cTn id="25" dur="500"/>
                                        <p:tgtEl>
                                          <p:spTgt spid="22530">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2530">
                                            <p:txEl>
                                              <p:pRg st="5" end="5"/>
                                            </p:txEl>
                                          </p:spTgt>
                                        </p:tgtEl>
                                        <p:attrNameLst>
                                          <p:attrName>style.visibility</p:attrName>
                                        </p:attrNameLst>
                                      </p:cBhvr>
                                      <p:to>
                                        <p:strVal val="visible"/>
                                      </p:to>
                                    </p:set>
                                    <p:animEffect transition="in" filter="wipe(left)">
                                      <p:cBhvr>
                                        <p:cTn id="29"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defRPr/>
            </a:pPr>
            <a:r>
              <a:rPr lang="en-US" dirty="0">
                <a:latin typeface="Arial" charset="0"/>
                <a:ea typeface="+mj-ea"/>
                <a:cs typeface="Arial" charset="0"/>
              </a:rPr>
              <a:t>Taxes on Capital Gains, Interest, and Dividends</a:t>
            </a:r>
          </a:p>
        </p:txBody>
      </p:sp>
      <p:sp>
        <p:nvSpPr>
          <p:cNvPr id="30722" name="Content Placeholder 2"/>
          <p:cNvSpPr>
            <a:spLocks noGrp="1"/>
          </p:cNvSpPr>
          <p:nvPr>
            <p:ph idx="1"/>
          </p:nvPr>
        </p:nvSpPr>
        <p:spPr/>
        <p:txBody>
          <a:bodyPr/>
          <a:lstStyle/>
          <a:p>
            <a:r>
              <a:rPr lang="en-US" altLang="en-US">
                <a:latin typeface="Arial" charset="0"/>
                <a:cs typeface="Arial" charset="0"/>
              </a:rPr>
              <a:t>All of these are taxes on investment income.</a:t>
            </a:r>
          </a:p>
          <a:p>
            <a:pPr lvl="1"/>
            <a:r>
              <a:rPr lang="en-US" altLang="en-US">
                <a:solidFill>
                  <a:srgbClr val="C00000"/>
                </a:solidFill>
                <a:latin typeface="Arial" charset="0"/>
                <a:cs typeface="Arial" charset="0"/>
              </a:rPr>
              <a:t>Dividends</a:t>
            </a:r>
            <a:r>
              <a:rPr lang="en-US" altLang="en-US">
                <a:latin typeface="Arial" charset="0"/>
                <a:cs typeface="Arial" charset="0"/>
              </a:rPr>
              <a:t> – stockholders’ share of the profits.</a:t>
            </a:r>
          </a:p>
          <a:p>
            <a:pPr lvl="2"/>
            <a:r>
              <a:rPr lang="en-US" altLang="en-US">
                <a:latin typeface="Arial" charset="0"/>
                <a:cs typeface="Arial" charset="0"/>
              </a:rPr>
              <a:t>MTR = 15% for most people.</a:t>
            </a:r>
          </a:p>
          <a:p>
            <a:pPr lvl="2"/>
            <a:r>
              <a:rPr lang="en-US" altLang="en-US">
                <a:latin typeface="Arial" charset="0"/>
                <a:cs typeface="Arial" charset="0"/>
              </a:rPr>
              <a:t>MTR = 5% for low income people.</a:t>
            </a:r>
          </a:p>
          <a:p>
            <a:pPr lvl="1"/>
            <a:r>
              <a:rPr lang="en-US" altLang="en-US">
                <a:solidFill>
                  <a:srgbClr val="C00000"/>
                </a:solidFill>
                <a:latin typeface="Arial" charset="0"/>
                <a:cs typeface="Arial" charset="0"/>
              </a:rPr>
              <a:t>Capital Gains </a:t>
            </a:r>
            <a:r>
              <a:rPr lang="en-US" altLang="en-US">
                <a:latin typeface="Arial" charset="0"/>
                <a:cs typeface="Arial" charset="0"/>
              </a:rPr>
              <a:t>– the difference between the purchase price of an asset and its selling price.</a:t>
            </a:r>
          </a:p>
          <a:p>
            <a:pPr lvl="2"/>
            <a:r>
              <a:rPr lang="en-US" altLang="en-US">
                <a:latin typeface="Arial" charset="0"/>
                <a:cs typeface="Arial" charset="0"/>
              </a:rPr>
              <a:t>MTR = 15% for most people</a:t>
            </a:r>
          </a:p>
          <a:p>
            <a:pPr lvl="2"/>
            <a:r>
              <a:rPr lang="en-US" altLang="en-US">
                <a:latin typeface="Arial" charset="0"/>
                <a:cs typeface="Arial" charset="0"/>
              </a:rPr>
              <a:t>MTR = 5 % for low income people</a:t>
            </a:r>
          </a:p>
        </p:txBody>
      </p:sp>
      <p:sp>
        <p:nvSpPr>
          <p:cNvPr id="2151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2921F8AA-4DE7-DC4A-A8D6-1FE7FDB48CD8}" type="slidenum">
              <a:rPr lang="en-US" altLang="en-US" sz="1200">
                <a:solidFill>
                  <a:srgbClr val="000000"/>
                </a:solidFill>
                <a:latin typeface="Calibri" charset="0"/>
              </a:rPr>
              <a:pPr>
                <a:spcBef>
                  <a:spcPct val="0"/>
                </a:spcBef>
                <a:buClrTx/>
                <a:buFontTx/>
                <a:buNone/>
              </a:pPr>
              <a:t>11</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left)">
                                      <p:cBhvr>
                                        <p:cTn id="7" dur="500"/>
                                        <p:tgtEl>
                                          <p:spTgt spid="30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left)">
                                      <p:cBhvr>
                                        <p:cTn id="12" dur="500"/>
                                        <p:tgtEl>
                                          <p:spTgt spid="30722">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0722">
                                            <p:txEl>
                                              <p:pRg st="2" end="2"/>
                                            </p:txEl>
                                          </p:spTgt>
                                        </p:tgtEl>
                                        <p:attrNameLst>
                                          <p:attrName>style.visibility</p:attrName>
                                        </p:attrNameLst>
                                      </p:cBhvr>
                                      <p:to>
                                        <p:strVal val="visible"/>
                                      </p:to>
                                    </p:set>
                                    <p:animEffect transition="in" filter="wipe(left)">
                                      <p:cBhvr>
                                        <p:cTn id="16" dur="500"/>
                                        <p:tgtEl>
                                          <p:spTgt spid="30722">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wipe(left)">
                                      <p:cBhvr>
                                        <p:cTn id="20" dur="500"/>
                                        <p:tgtEl>
                                          <p:spTgt spid="3072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Effect transition="in" filter="wipe(left)">
                                      <p:cBhvr>
                                        <p:cTn id="25" dur="500"/>
                                        <p:tgtEl>
                                          <p:spTgt spid="30722">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0722">
                                            <p:txEl>
                                              <p:pRg st="5" end="5"/>
                                            </p:txEl>
                                          </p:spTgt>
                                        </p:tgtEl>
                                        <p:attrNameLst>
                                          <p:attrName>style.visibility</p:attrName>
                                        </p:attrNameLst>
                                      </p:cBhvr>
                                      <p:to>
                                        <p:strVal val="visible"/>
                                      </p:to>
                                    </p:set>
                                    <p:animEffect transition="in" filter="wipe(left)">
                                      <p:cBhvr>
                                        <p:cTn id="29" dur="500"/>
                                        <p:tgtEl>
                                          <p:spTgt spid="30722">
                                            <p:txEl>
                                              <p:pRg st="5" end="5"/>
                                            </p:txEl>
                                          </p:spTgt>
                                        </p:tgtEl>
                                      </p:cBhvr>
                                    </p:animEffect>
                                  </p:childTnLst>
                                </p:cTn>
                              </p:par>
                            </p:childTnLst>
                          </p:cTn>
                        </p:par>
                        <p:par>
                          <p:cTn id="30" fill="hold" nodeType="afterGroup">
                            <p:stCondLst>
                              <p:cond delay="1000"/>
                            </p:stCondLst>
                            <p:childTnLst>
                              <p:par>
                                <p:cTn id="31" presetID="22" presetClass="entr" presetSubtype="8" fill="hold" nodeType="afterEffect">
                                  <p:stCondLst>
                                    <p:cond delay="0"/>
                                  </p:stCondLst>
                                  <p:childTnLst>
                                    <p:set>
                                      <p:cBhvr>
                                        <p:cTn id="32" dur="1" fill="hold">
                                          <p:stCondLst>
                                            <p:cond delay="0"/>
                                          </p:stCondLst>
                                        </p:cTn>
                                        <p:tgtEl>
                                          <p:spTgt spid="30722">
                                            <p:txEl>
                                              <p:pRg st="6" end="6"/>
                                            </p:txEl>
                                          </p:spTgt>
                                        </p:tgtEl>
                                        <p:attrNameLst>
                                          <p:attrName>style.visibility</p:attrName>
                                        </p:attrNameLst>
                                      </p:cBhvr>
                                      <p:to>
                                        <p:strVal val="visible"/>
                                      </p:to>
                                    </p:set>
                                    <p:animEffect transition="in" filter="wipe(left)">
                                      <p:cBhvr>
                                        <p:cTn id="33"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defRPr/>
            </a:pPr>
            <a:r>
              <a:rPr lang="en-US" dirty="0">
                <a:latin typeface="Arial" charset="0"/>
                <a:ea typeface="+mj-ea"/>
                <a:cs typeface="Arial" charset="0"/>
              </a:rPr>
              <a:t>Taxes on Capital Gains, Interest, and Dividends</a:t>
            </a:r>
            <a:endParaRPr lang="en-US" dirty="0" smtClean="0">
              <a:ea typeface="+mj-ea"/>
            </a:endParaRPr>
          </a:p>
        </p:txBody>
      </p:sp>
      <p:sp>
        <p:nvSpPr>
          <p:cNvPr id="32770" name="Content Placeholder 2"/>
          <p:cNvSpPr>
            <a:spLocks noGrp="1"/>
          </p:cNvSpPr>
          <p:nvPr>
            <p:ph idx="1"/>
          </p:nvPr>
        </p:nvSpPr>
        <p:spPr/>
        <p:txBody>
          <a:bodyPr/>
          <a:lstStyle/>
          <a:p>
            <a:r>
              <a:rPr lang="en-US" altLang="en-US">
                <a:latin typeface="Arial" charset="0"/>
                <a:cs typeface="Arial" charset="0"/>
              </a:rPr>
              <a:t>Capital gains allow for loss offsets – resulting in a lower effective tax rate.</a:t>
            </a:r>
          </a:p>
          <a:p>
            <a:r>
              <a:rPr lang="en-US" altLang="en-US">
                <a:latin typeface="Arial" charset="0"/>
                <a:cs typeface="Arial" charset="0"/>
              </a:rPr>
              <a:t>Political debate about how investment income should be taxed.</a:t>
            </a:r>
          </a:p>
          <a:p>
            <a:pPr lvl="1"/>
            <a:r>
              <a:rPr lang="en-US" altLang="en-US">
                <a:latin typeface="Arial" charset="0"/>
                <a:cs typeface="Arial" charset="0"/>
              </a:rPr>
              <a:t>Democrats – favor higher tax rates.</a:t>
            </a:r>
          </a:p>
          <a:p>
            <a:pPr lvl="2"/>
            <a:r>
              <a:rPr lang="en-US" altLang="en-US">
                <a:latin typeface="Arial" charset="0"/>
                <a:cs typeface="Arial" charset="0"/>
              </a:rPr>
              <a:t>Why? Rich should bear a higher share of the burden.</a:t>
            </a:r>
          </a:p>
          <a:p>
            <a:pPr lvl="1"/>
            <a:r>
              <a:rPr lang="en-US" altLang="en-US">
                <a:latin typeface="Arial" charset="0"/>
                <a:cs typeface="Arial" charset="0"/>
              </a:rPr>
              <a:t>Republicans – favor lower tax rates.</a:t>
            </a:r>
          </a:p>
          <a:p>
            <a:pPr lvl="2"/>
            <a:r>
              <a:rPr lang="en-US" altLang="en-US">
                <a:latin typeface="Arial" charset="0"/>
                <a:cs typeface="Arial" charset="0"/>
              </a:rPr>
              <a:t>Why? Lower rates provide incentive to invest and create economic growth.</a:t>
            </a:r>
          </a:p>
        </p:txBody>
      </p:sp>
      <p:sp>
        <p:nvSpPr>
          <p:cNvPr id="2355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9EFC808E-8341-FD43-8FAB-CA10895A883A}" type="slidenum">
              <a:rPr lang="en-US" altLang="en-US" sz="1200">
                <a:solidFill>
                  <a:srgbClr val="000000"/>
                </a:solidFill>
                <a:latin typeface="Calibri" charset="0"/>
              </a:rPr>
              <a:pPr>
                <a:spcBef>
                  <a:spcPct val="0"/>
                </a:spcBef>
                <a:buClrTx/>
                <a:buFontTx/>
                <a:buNone/>
              </a:pPr>
              <a:t>12</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wipe(left)">
                                      <p:cBhvr>
                                        <p:cTn id="7" dur="500"/>
                                        <p:tgtEl>
                                          <p:spTgt spid="32770">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animEffect transition="in" filter="wipe(left)">
                                      <p:cBhvr>
                                        <p:cTn id="11" dur="500"/>
                                        <p:tgtEl>
                                          <p:spTgt spid="32770">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2770">
                                            <p:txEl>
                                              <p:pRg st="2" end="2"/>
                                            </p:txEl>
                                          </p:spTgt>
                                        </p:tgtEl>
                                        <p:attrNameLst>
                                          <p:attrName>style.visibility</p:attrName>
                                        </p:attrNameLst>
                                      </p:cBhvr>
                                      <p:to>
                                        <p:strVal val="visible"/>
                                      </p:to>
                                    </p:set>
                                    <p:animEffect transition="in" filter="wipe(left)">
                                      <p:cBhvr>
                                        <p:cTn id="16" dur="500"/>
                                        <p:tgtEl>
                                          <p:spTgt spid="32770">
                                            <p:txEl>
                                              <p:pRg st="2" end="2"/>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2770">
                                            <p:txEl>
                                              <p:pRg st="3" end="3"/>
                                            </p:txEl>
                                          </p:spTgt>
                                        </p:tgtEl>
                                        <p:attrNameLst>
                                          <p:attrName>style.visibility</p:attrName>
                                        </p:attrNameLst>
                                      </p:cBhvr>
                                      <p:to>
                                        <p:strVal val="visible"/>
                                      </p:to>
                                    </p:set>
                                    <p:animEffect transition="in" filter="wipe(left)">
                                      <p:cBhvr>
                                        <p:cTn id="20" dur="500"/>
                                        <p:tgtEl>
                                          <p:spTgt spid="32770">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2770">
                                            <p:txEl>
                                              <p:pRg st="4" end="4"/>
                                            </p:txEl>
                                          </p:spTgt>
                                        </p:tgtEl>
                                        <p:attrNameLst>
                                          <p:attrName>style.visibility</p:attrName>
                                        </p:attrNameLst>
                                      </p:cBhvr>
                                      <p:to>
                                        <p:strVal val="visible"/>
                                      </p:to>
                                    </p:set>
                                    <p:animEffect transition="in" filter="wipe(left)">
                                      <p:cBhvr>
                                        <p:cTn id="25" dur="500"/>
                                        <p:tgtEl>
                                          <p:spTgt spid="32770">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2770">
                                            <p:txEl>
                                              <p:pRg st="5" end="5"/>
                                            </p:txEl>
                                          </p:spTgt>
                                        </p:tgtEl>
                                        <p:attrNameLst>
                                          <p:attrName>style.visibility</p:attrName>
                                        </p:attrNameLst>
                                      </p:cBhvr>
                                      <p:to>
                                        <p:strVal val="visible"/>
                                      </p:to>
                                    </p:set>
                                    <p:animEffect transition="in" filter="wipe(left)">
                                      <p:cBhvr>
                                        <p:cTn id="29" dur="500"/>
                                        <p:tgtEl>
                                          <p:spTgt spid="32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lvl="1">
              <a:defRPr/>
            </a:pPr>
            <a:r>
              <a:rPr lang="en-US" dirty="0" smtClean="0">
                <a:effectLst>
                  <a:outerShdw blurRad="38100" dist="38100" dir="2700000" algn="tl">
                    <a:srgbClr val="000000">
                      <a:alpha val="43137"/>
                    </a:srgbClr>
                  </a:outerShdw>
                </a:effectLst>
              </a:rPr>
              <a:t>The Alternative Minimum Tax (AMT)</a:t>
            </a:r>
          </a:p>
        </p:txBody>
      </p:sp>
      <p:sp>
        <p:nvSpPr>
          <p:cNvPr id="34818" name="Content Placeholder 2"/>
          <p:cNvSpPr>
            <a:spLocks noGrp="1"/>
          </p:cNvSpPr>
          <p:nvPr>
            <p:ph idx="1"/>
          </p:nvPr>
        </p:nvSpPr>
        <p:spPr/>
        <p:txBody>
          <a:bodyPr/>
          <a:lstStyle/>
          <a:p>
            <a:r>
              <a:rPr lang="en-US" altLang="en-US">
                <a:solidFill>
                  <a:srgbClr val="C00000"/>
                </a:solidFill>
                <a:latin typeface="Arial" charset="0"/>
                <a:cs typeface="Arial" charset="0"/>
              </a:rPr>
              <a:t>Alternative minimum tax </a:t>
            </a:r>
            <a:r>
              <a:rPr lang="en-US" altLang="en-US">
                <a:latin typeface="Arial" charset="0"/>
                <a:cs typeface="Arial" charset="0"/>
              </a:rPr>
              <a:t>– separate income tax code began in 1969 to prevent the rich from not paying income taxes.  </a:t>
            </a:r>
          </a:p>
          <a:p>
            <a:r>
              <a:rPr lang="en-US" altLang="en-US">
                <a:latin typeface="Arial" charset="0"/>
                <a:cs typeface="Arial" charset="0"/>
              </a:rPr>
              <a:t>Not indexed to inflation</a:t>
            </a:r>
          </a:p>
          <a:p>
            <a:r>
              <a:rPr lang="en-US" altLang="en-US">
                <a:latin typeface="Arial" charset="0"/>
                <a:cs typeface="Arial" charset="0"/>
              </a:rPr>
              <a:t>Requires taxpayers to do two calculations:</a:t>
            </a:r>
          </a:p>
          <a:p>
            <a:pPr lvl="1"/>
            <a:r>
              <a:rPr lang="en-US" altLang="en-US">
                <a:latin typeface="Arial" charset="0"/>
                <a:cs typeface="Arial" charset="0"/>
              </a:rPr>
              <a:t>Compute taxed owed under standard code.</a:t>
            </a:r>
          </a:p>
          <a:p>
            <a:pPr lvl="1"/>
            <a:r>
              <a:rPr lang="en-US" altLang="en-US">
                <a:latin typeface="Arial" charset="0"/>
                <a:cs typeface="Arial" charset="0"/>
              </a:rPr>
              <a:t>Compute what they owe based on a flat rate of 26% or 28% with no deductions.</a:t>
            </a:r>
          </a:p>
          <a:p>
            <a:pPr lvl="1"/>
            <a:r>
              <a:rPr lang="en-US" altLang="en-US">
                <a:latin typeface="Arial" charset="0"/>
                <a:cs typeface="Arial" charset="0"/>
              </a:rPr>
              <a:t>Pay the higher of the two.</a:t>
            </a:r>
          </a:p>
        </p:txBody>
      </p:sp>
      <p:sp>
        <p:nvSpPr>
          <p:cNvPr id="2560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0423A965-3CBB-B645-A4B3-6B60847D34C4}" type="slidenum">
              <a:rPr lang="en-US" altLang="en-US" sz="1200">
                <a:solidFill>
                  <a:srgbClr val="000000"/>
                </a:solidFill>
                <a:latin typeface="Calibri" charset="0"/>
              </a:rPr>
              <a:pPr>
                <a:spcBef>
                  <a:spcPct val="0"/>
                </a:spcBef>
                <a:buClrTx/>
                <a:buFontTx/>
                <a:buNone/>
              </a:pPr>
              <a:t>13</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wipe(left)">
                                      <p:cBhvr>
                                        <p:cTn id="7" dur="500"/>
                                        <p:tgtEl>
                                          <p:spTgt spid="34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wipe(left)">
                                      <p:cBhvr>
                                        <p:cTn id="12" dur="500"/>
                                        <p:tgtEl>
                                          <p:spTgt spid="34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Effect transition="in" filter="wipe(left)">
                                      <p:cBhvr>
                                        <p:cTn id="17" dur="500"/>
                                        <p:tgtEl>
                                          <p:spTgt spid="34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4818">
                                            <p:txEl>
                                              <p:pRg st="3" end="3"/>
                                            </p:txEl>
                                          </p:spTgt>
                                        </p:tgtEl>
                                        <p:attrNameLst>
                                          <p:attrName>style.visibility</p:attrName>
                                        </p:attrNameLst>
                                      </p:cBhvr>
                                      <p:to>
                                        <p:strVal val="visible"/>
                                      </p:to>
                                    </p:set>
                                    <p:animEffect transition="in" filter="wipe(left)">
                                      <p:cBhvr>
                                        <p:cTn id="22" dur="500"/>
                                        <p:tgtEl>
                                          <p:spTgt spid="34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818">
                                            <p:txEl>
                                              <p:pRg st="4" end="4"/>
                                            </p:txEl>
                                          </p:spTgt>
                                        </p:tgtEl>
                                        <p:attrNameLst>
                                          <p:attrName>style.visibility</p:attrName>
                                        </p:attrNameLst>
                                      </p:cBhvr>
                                      <p:to>
                                        <p:strVal val="visible"/>
                                      </p:to>
                                    </p:set>
                                    <p:animEffect transition="in" filter="wipe(left)">
                                      <p:cBhvr>
                                        <p:cTn id="27" dur="500"/>
                                        <p:tgtEl>
                                          <p:spTgt spid="34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818">
                                            <p:txEl>
                                              <p:pRg st="5" end="5"/>
                                            </p:txEl>
                                          </p:spTgt>
                                        </p:tgtEl>
                                        <p:attrNameLst>
                                          <p:attrName>style.visibility</p:attrName>
                                        </p:attrNameLst>
                                      </p:cBhvr>
                                      <p:to>
                                        <p:strVal val="visible"/>
                                      </p:to>
                                    </p:set>
                                    <p:animEffect transition="in" filter="wipe(left)">
                                      <p:cBhvr>
                                        <p:cTn id="32" dur="500"/>
                                        <p:tgtEl>
                                          <p:spTgt spid="34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defRPr/>
            </a:pPr>
            <a:r>
              <a:rPr lang="en-US" smtClean="0">
                <a:ea typeface="+mj-ea"/>
              </a:rPr>
              <a:t>Social Security and Medicare Taxes</a:t>
            </a:r>
            <a:endParaRPr lang="en-US" dirty="0">
              <a:ea typeface="+mj-ea"/>
            </a:endParaRPr>
          </a:p>
        </p:txBody>
      </p:sp>
      <p:sp>
        <p:nvSpPr>
          <p:cNvPr id="36866" name="Content Placeholder 2"/>
          <p:cNvSpPr>
            <a:spLocks noGrp="1"/>
          </p:cNvSpPr>
          <p:nvPr>
            <p:ph idx="1"/>
          </p:nvPr>
        </p:nvSpPr>
        <p:spPr/>
        <p:txBody>
          <a:bodyPr>
            <a:normAutofit lnSpcReduction="10000"/>
          </a:bodyPr>
          <a:lstStyle/>
          <a:p>
            <a:pPr>
              <a:buFont typeface="Wingdings" panose="05000000000000000000" pitchFamily="2" charset="2"/>
              <a:buChar char="§"/>
              <a:defRPr/>
            </a:pPr>
            <a:r>
              <a:rPr lang="en-US" dirty="0" smtClean="0">
                <a:ea typeface="+mn-ea"/>
              </a:rPr>
              <a:t>Social Security Taxes (FICA payroll tax)</a:t>
            </a:r>
          </a:p>
          <a:p>
            <a:pPr lvl="1">
              <a:defRPr/>
            </a:pPr>
            <a:r>
              <a:rPr lang="en-US" dirty="0" smtClean="0">
                <a:ea typeface="+mn-ea"/>
              </a:rPr>
              <a:t>Employees pay 6.2% on earnings up to $106,800.</a:t>
            </a:r>
          </a:p>
          <a:p>
            <a:pPr lvl="1">
              <a:defRPr/>
            </a:pPr>
            <a:r>
              <a:rPr lang="en-US" dirty="0" smtClean="0">
                <a:ea typeface="+mn-ea"/>
              </a:rPr>
              <a:t>Employers pay 6.2% on same earnings.</a:t>
            </a:r>
          </a:p>
          <a:p>
            <a:pPr lvl="1">
              <a:defRPr/>
            </a:pPr>
            <a:r>
              <a:rPr lang="en-US" dirty="0" smtClean="0">
                <a:ea typeface="+mn-ea"/>
              </a:rPr>
              <a:t>employers are able to shift some of the tax back on workers by paying lower wages.</a:t>
            </a:r>
          </a:p>
          <a:p>
            <a:pPr>
              <a:buFont typeface="Wingdings" panose="05000000000000000000" pitchFamily="2" charset="2"/>
              <a:buChar char="§"/>
              <a:defRPr/>
            </a:pPr>
            <a:r>
              <a:rPr lang="en-US" dirty="0" smtClean="0">
                <a:latin typeface="Arial" charset="0"/>
                <a:ea typeface="+mn-ea"/>
                <a:cs typeface="Arial" charset="0"/>
              </a:rPr>
              <a:t>Medicare taxes</a:t>
            </a:r>
          </a:p>
          <a:p>
            <a:pPr lvl="1">
              <a:defRPr/>
            </a:pPr>
            <a:r>
              <a:rPr lang="en-US" dirty="0" smtClean="0">
                <a:latin typeface="Arial" charset="0"/>
                <a:ea typeface="+mn-ea"/>
                <a:cs typeface="Arial" charset="0"/>
              </a:rPr>
              <a:t>1.45</a:t>
            </a:r>
            <a:r>
              <a:rPr lang="en-US" dirty="0">
                <a:latin typeface="Arial" charset="0"/>
                <a:ea typeface="+mn-ea"/>
                <a:cs typeface="Arial" charset="0"/>
              </a:rPr>
              <a:t>% deducted from workers’ paychecks.</a:t>
            </a:r>
          </a:p>
          <a:p>
            <a:pPr lvl="1">
              <a:defRPr/>
            </a:pPr>
            <a:r>
              <a:rPr lang="en-US" dirty="0">
                <a:latin typeface="Arial" charset="0"/>
                <a:ea typeface="+mn-ea"/>
                <a:cs typeface="Arial" charset="0"/>
              </a:rPr>
              <a:t>1.45% </a:t>
            </a:r>
            <a:r>
              <a:rPr lang="en-US" dirty="0" smtClean="0">
                <a:latin typeface="Arial" charset="0"/>
                <a:ea typeface="+mn-ea"/>
                <a:cs typeface="Arial" charset="0"/>
              </a:rPr>
              <a:t>paid </a:t>
            </a:r>
            <a:r>
              <a:rPr lang="en-US" dirty="0">
                <a:latin typeface="Arial" charset="0"/>
                <a:ea typeface="+mn-ea"/>
                <a:cs typeface="Arial" charset="0"/>
              </a:rPr>
              <a:t>by employers.</a:t>
            </a:r>
          </a:p>
          <a:p>
            <a:pPr lvl="1">
              <a:defRPr/>
            </a:pPr>
            <a:r>
              <a:rPr lang="en-US" dirty="0">
                <a:latin typeface="Arial" charset="0"/>
                <a:ea typeface="+mn-ea"/>
                <a:cs typeface="Arial" charset="0"/>
              </a:rPr>
              <a:t>Again, </a:t>
            </a:r>
            <a:r>
              <a:rPr lang="en-US" dirty="0" smtClean="0">
                <a:latin typeface="Arial" charset="0"/>
                <a:ea typeface="+mn-ea"/>
                <a:cs typeface="Arial" charset="0"/>
              </a:rPr>
              <a:t>employers are able to shift the tax.</a:t>
            </a:r>
            <a:endParaRPr lang="en-US" dirty="0">
              <a:latin typeface="Arial" charset="0"/>
              <a:ea typeface="+mn-ea"/>
              <a:cs typeface="Arial" charset="0"/>
            </a:endParaRPr>
          </a:p>
          <a:p>
            <a:pPr>
              <a:buFont typeface="Wingdings" panose="05000000000000000000" pitchFamily="2" charset="2"/>
              <a:buChar char="§"/>
              <a:defRPr/>
            </a:pPr>
            <a:endParaRPr lang="en-US" dirty="0" smtClean="0">
              <a:ea typeface="+mn-ea"/>
            </a:endParaRPr>
          </a:p>
          <a:p>
            <a:pPr>
              <a:buFont typeface="Wingdings" panose="05000000000000000000" pitchFamily="2" charset="2"/>
              <a:buChar char="§"/>
              <a:defRPr/>
            </a:pPr>
            <a:endParaRPr lang="en-US" dirty="0" smtClean="0">
              <a:ea typeface="+mn-ea"/>
            </a:endParaRPr>
          </a:p>
        </p:txBody>
      </p:sp>
      <p:sp>
        <p:nvSpPr>
          <p:cNvPr id="2765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0EC6062-ECC2-6D49-B136-C1A0A59C0E0D}" type="slidenum">
              <a:rPr lang="en-US" altLang="en-US" sz="1200">
                <a:solidFill>
                  <a:srgbClr val="000000"/>
                </a:solidFill>
                <a:latin typeface="Calibri" charset="0"/>
              </a:rPr>
              <a:pPr>
                <a:spcBef>
                  <a:spcPct val="0"/>
                </a:spcBef>
                <a:buClrTx/>
                <a:buFontTx/>
                <a:buNone/>
              </a:pPr>
              <a:t>14</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wipe(left)">
                                      <p:cBhvr>
                                        <p:cTn id="7" dur="500"/>
                                        <p:tgtEl>
                                          <p:spTgt spid="36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wipe(left)">
                                      <p:cBhvr>
                                        <p:cTn id="12" dur="500"/>
                                        <p:tgtEl>
                                          <p:spTgt spid="36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wipe(left)">
                                      <p:cBhvr>
                                        <p:cTn id="17" dur="500"/>
                                        <p:tgtEl>
                                          <p:spTgt spid="368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6866">
                                            <p:txEl>
                                              <p:pRg st="3" end="3"/>
                                            </p:txEl>
                                          </p:spTgt>
                                        </p:tgtEl>
                                        <p:attrNameLst>
                                          <p:attrName>style.visibility</p:attrName>
                                        </p:attrNameLst>
                                      </p:cBhvr>
                                      <p:to>
                                        <p:strVal val="visible"/>
                                      </p:to>
                                    </p:set>
                                    <p:animEffect transition="in" filter="wipe(left)">
                                      <p:cBhvr>
                                        <p:cTn id="22" dur="500"/>
                                        <p:tgtEl>
                                          <p:spTgt spid="368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66">
                                            <p:txEl>
                                              <p:pRg st="4" end="4"/>
                                            </p:txEl>
                                          </p:spTgt>
                                        </p:tgtEl>
                                        <p:attrNameLst>
                                          <p:attrName>style.visibility</p:attrName>
                                        </p:attrNameLst>
                                      </p:cBhvr>
                                      <p:to>
                                        <p:strVal val="visible"/>
                                      </p:to>
                                    </p:set>
                                    <p:animEffect transition="in" filter="wipe(left)">
                                      <p:cBhvr>
                                        <p:cTn id="27" dur="500"/>
                                        <p:tgtEl>
                                          <p:spTgt spid="368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866">
                                            <p:txEl>
                                              <p:pRg st="5" end="5"/>
                                            </p:txEl>
                                          </p:spTgt>
                                        </p:tgtEl>
                                        <p:attrNameLst>
                                          <p:attrName>style.visibility</p:attrName>
                                        </p:attrNameLst>
                                      </p:cBhvr>
                                      <p:to>
                                        <p:strVal val="visible"/>
                                      </p:to>
                                    </p:set>
                                    <p:animEffect transition="in" filter="wipe(left)">
                                      <p:cBhvr>
                                        <p:cTn id="32" dur="500"/>
                                        <p:tgtEl>
                                          <p:spTgt spid="368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866">
                                            <p:txEl>
                                              <p:pRg st="6" end="6"/>
                                            </p:txEl>
                                          </p:spTgt>
                                        </p:tgtEl>
                                        <p:attrNameLst>
                                          <p:attrName>style.visibility</p:attrName>
                                        </p:attrNameLst>
                                      </p:cBhvr>
                                      <p:to>
                                        <p:strVal val="visible"/>
                                      </p:to>
                                    </p:set>
                                    <p:animEffect transition="in" filter="wipe(left)">
                                      <p:cBhvr>
                                        <p:cTn id="37" dur="500"/>
                                        <p:tgtEl>
                                          <p:spTgt spid="368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866">
                                            <p:txEl>
                                              <p:pRg st="7" end="7"/>
                                            </p:txEl>
                                          </p:spTgt>
                                        </p:tgtEl>
                                        <p:attrNameLst>
                                          <p:attrName>style.visibility</p:attrName>
                                        </p:attrNameLst>
                                      </p:cBhvr>
                                      <p:to>
                                        <p:strVal val="visible"/>
                                      </p:to>
                                    </p:set>
                                    <p:animEffect transition="in" filter="wipe(left)">
                                      <p:cBhvr>
                                        <p:cTn id="42" dur="500"/>
                                        <p:tgtEl>
                                          <p:spTgt spid="368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US" dirty="0" smtClean="0">
                <a:ea typeface="+mj-ea"/>
              </a:rPr>
              <a:t>The Corporate Income Tax</a:t>
            </a:r>
          </a:p>
        </p:txBody>
      </p:sp>
      <p:sp>
        <p:nvSpPr>
          <p:cNvPr id="43010" name="Content Placeholder 2"/>
          <p:cNvSpPr>
            <a:spLocks noGrp="1"/>
          </p:cNvSpPr>
          <p:nvPr>
            <p:ph idx="1"/>
          </p:nvPr>
        </p:nvSpPr>
        <p:spPr/>
        <p:txBody>
          <a:bodyPr/>
          <a:lstStyle/>
          <a:p>
            <a:r>
              <a:rPr lang="en-US" altLang="en-US">
                <a:latin typeface="Arial" charset="0"/>
                <a:cs typeface="Arial" charset="0"/>
              </a:rPr>
              <a:t>35% in the U.S. – one of the highest in the world.</a:t>
            </a:r>
          </a:p>
          <a:p>
            <a:pPr lvl="1"/>
            <a:r>
              <a:rPr lang="en-US" altLang="en-US">
                <a:latin typeface="Arial" charset="0"/>
                <a:cs typeface="Arial" charset="0"/>
              </a:rPr>
              <a:t>Tax code lets a good accountant reduce the legal measure of income.</a:t>
            </a:r>
          </a:p>
          <a:p>
            <a:pPr lvl="1"/>
            <a:r>
              <a:rPr lang="en-US" altLang="en-US">
                <a:latin typeface="Arial" charset="0"/>
                <a:cs typeface="Arial" charset="0"/>
              </a:rPr>
              <a:t>Example: Boeing, over a recent period of 5 years paid an ATR of 0.7%.</a:t>
            </a:r>
          </a:p>
          <a:p>
            <a:pPr lvl="1"/>
            <a:r>
              <a:rPr lang="en-US" altLang="en-US">
                <a:latin typeface="Arial" charset="0"/>
                <a:cs typeface="Arial" charset="0"/>
              </a:rPr>
              <a:t>Who pays the corporate income tax?</a:t>
            </a:r>
          </a:p>
          <a:p>
            <a:pPr lvl="2"/>
            <a:r>
              <a:rPr lang="en-US" altLang="en-US">
                <a:latin typeface="Arial" charset="0"/>
                <a:cs typeface="Arial" charset="0"/>
              </a:rPr>
              <a:t>Shareholders and bondholders.</a:t>
            </a:r>
          </a:p>
          <a:p>
            <a:pPr lvl="2"/>
            <a:r>
              <a:rPr lang="en-US" altLang="en-US">
                <a:latin typeface="Arial" charset="0"/>
                <a:cs typeface="Arial" charset="0"/>
              </a:rPr>
              <a:t>Workers in the form of lower wages.</a:t>
            </a:r>
          </a:p>
          <a:p>
            <a:pPr lvl="2"/>
            <a:r>
              <a:rPr lang="en-US" altLang="en-US">
                <a:latin typeface="Arial" charset="0"/>
                <a:cs typeface="Arial" charset="0"/>
              </a:rPr>
              <a:t>Consumers in the form of higher prices.</a:t>
            </a:r>
          </a:p>
        </p:txBody>
      </p:sp>
      <p:sp>
        <p:nvSpPr>
          <p:cNvPr id="2970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6213C235-0532-8A40-93FE-D286A60EA65D}" type="slidenum">
              <a:rPr lang="en-US" altLang="en-US" sz="1200">
                <a:solidFill>
                  <a:srgbClr val="000000"/>
                </a:solidFill>
                <a:latin typeface="Calibri" charset="0"/>
              </a:rPr>
              <a:pPr>
                <a:spcBef>
                  <a:spcPct val="0"/>
                </a:spcBef>
                <a:buClrTx/>
                <a:buFontTx/>
                <a:buNone/>
              </a:pPr>
              <a:t>15</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wipe(left)">
                                      <p:cBhvr>
                                        <p:cTn id="7" dur="500"/>
                                        <p:tgtEl>
                                          <p:spTgt spid="430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wipe(left)">
                                      <p:cBhvr>
                                        <p:cTn id="12" dur="500"/>
                                        <p:tgtEl>
                                          <p:spTgt spid="430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wipe(left)">
                                      <p:cBhvr>
                                        <p:cTn id="17" dur="500"/>
                                        <p:tgtEl>
                                          <p:spTgt spid="430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wipe(left)">
                                      <p:cBhvr>
                                        <p:cTn id="22" dur="500"/>
                                        <p:tgtEl>
                                          <p:spTgt spid="43010">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3010">
                                            <p:txEl>
                                              <p:pRg st="4" end="4"/>
                                            </p:txEl>
                                          </p:spTgt>
                                        </p:tgtEl>
                                        <p:attrNameLst>
                                          <p:attrName>style.visibility</p:attrName>
                                        </p:attrNameLst>
                                      </p:cBhvr>
                                      <p:to>
                                        <p:strVal val="visible"/>
                                      </p:to>
                                    </p:set>
                                    <p:animEffect transition="in" filter="wipe(left)">
                                      <p:cBhvr>
                                        <p:cTn id="26" dur="500"/>
                                        <p:tgtEl>
                                          <p:spTgt spid="43010">
                                            <p:txEl>
                                              <p:pRg st="4" end="4"/>
                                            </p:txEl>
                                          </p:spTgt>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43010">
                                            <p:txEl>
                                              <p:pRg st="5" end="5"/>
                                            </p:txEl>
                                          </p:spTgt>
                                        </p:tgtEl>
                                        <p:attrNameLst>
                                          <p:attrName>style.visibility</p:attrName>
                                        </p:attrNameLst>
                                      </p:cBhvr>
                                      <p:to>
                                        <p:strVal val="visible"/>
                                      </p:to>
                                    </p:set>
                                    <p:animEffect transition="in" filter="wipe(left)">
                                      <p:cBhvr>
                                        <p:cTn id="30" dur="500"/>
                                        <p:tgtEl>
                                          <p:spTgt spid="43010">
                                            <p:txEl>
                                              <p:pRg st="5" end="5"/>
                                            </p:txEl>
                                          </p:spTgt>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43010">
                                            <p:txEl>
                                              <p:pRg st="6" end="6"/>
                                            </p:txEl>
                                          </p:spTgt>
                                        </p:tgtEl>
                                        <p:attrNameLst>
                                          <p:attrName>style.visibility</p:attrName>
                                        </p:attrNameLst>
                                      </p:cBhvr>
                                      <p:to>
                                        <p:strVal val="visible"/>
                                      </p:to>
                                    </p:set>
                                    <p:animEffect transition="in" filter="wipe(left)">
                                      <p:cBhvr>
                                        <p:cTn id="34" dur="500"/>
                                        <p:tgtEl>
                                          <p:spTgt spid="430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US" dirty="0" smtClean="0">
                <a:ea typeface="+mj-ea"/>
              </a:rPr>
              <a:t>Bottom Line on the Distribution of Federal Taxes</a:t>
            </a:r>
          </a:p>
        </p:txBody>
      </p:sp>
      <p:sp>
        <p:nvSpPr>
          <p:cNvPr id="31749"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2E1928AC-E011-B148-97EB-64D56BDC5B6B}" type="slidenum">
              <a:rPr lang="en-US" altLang="en-US" sz="1200">
                <a:solidFill>
                  <a:srgbClr val="000000"/>
                </a:solidFill>
                <a:latin typeface="Calibri" charset="0"/>
              </a:rPr>
              <a:pPr>
                <a:spcBef>
                  <a:spcPct val="0"/>
                </a:spcBef>
                <a:buClrTx/>
                <a:buFontTx/>
                <a:buNone/>
              </a:pPr>
              <a:t>16</a:t>
            </a:fld>
            <a:endParaRPr lang="en-US" altLang="en-US" sz="1200">
              <a:solidFill>
                <a:srgbClr val="000000"/>
              </a:solidFill>
              <a:latin typeface="Calibri" charset="0"/>
            </a:endParaRPr>
          </a:p>
        </p:txBody>
      </p:sp>
      <p:sp>
        <p:nvSpPr>
          <p:cNvPr id="31750" name="Line 591"/>
          <p:cNvSpPr>
            <a:spLocks noChangeShapeType="1"/>
          </p:cNvSpPr>
          <p:nvPr/>
        </p:nvSpPr>
        <p:spPr bwMode="auto">
          <a:xfrm>
            <a:off x="1366838" y="-304800"/>
            <a:ext cx="1587" cy="158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4" name="TextBox 6"/>
          <p:cNvSpPr txBox="1">
            <a:spLocks noChangeArrowheads="1"/>
          </p:cNvSpPr>
          <p:nvPr/>
        </p:nvSpPr>
        <p:spPr bwMode="auto">
          <a:xfrm>
            <a:off x="685800" y="5943600"/>
            <a:ext cx="7648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1800"/>
              <a:t>Note: Includes all deductions, exemptions, corporate taxes, payroll taxes,</a:t>
            </a:r>
          </a:p>
          <a:p>
            <a:pPr eaLnBrk="1" hangingPunct="1">
              <a:spcBef>
                <a:spcPct val="0"/>
              </a:spcBef>
              <a:buClrTx/>
              <a:buFontTx/>
              <a:buNone/>
            </a:pPr>
            <a:r>
              <a:rPr lang="en-US" altLang="en-US" sz="1800"/>
              <a:t>excise taxes, AMT, and assumptions about incidence.</a:t>
            </a:r>
          </a:p>
        </p:txBody>
      </p:sp>
      <p:pic>
        <p:nvPicPr>
          <p:cNvPr id="317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1198563"/>
            <a:ext cx="6905625" cy="4592637"/>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5114"/>
                                        </p:tgtEl>
                                        <p:attrNameLst>
                                          <p:attrName>style.visibility</p:attrName>
                                        </p:attrNameLst>
                                      </p:cBhvr>
                                      <p:to>
                                        <p:strVal val="visible"/>
                                      </p:to>
                                    </p:set>
                                    <p:animEffect transition="in" filter="wipe(left)">
                                      <p:cBhvr>
                                        <p:cTn id="7" dur="500"/>
                                        <p:tgtEl>
                                          <p:spTgt spid="4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defRPr/>
            </a:pPr>
            <a:r>
              <a:rPr lang="en-US" dirty="0">
                <a:ea typeface="+mj-ea"/>
              </a:rPr>
              <a:t>Bottom Line on the Distribution of Federal Taxes</a:t>
            </a:r>
            <a:endParaRPr lang="en-US" dirty="0" smtClean="0">
              <a:ea typeface="+mj-ea"/>
            </a:endParaRPr>
          </a:p>
        </p:txBody>
      </p:sp>
      <p:sp>
        <p:nvSpPr>
          <p:cNvPr id="47106" name="Content Placeholder 2"/>
          <p:cNvSpPr>
            <a:spLocks noGrp="1"/>
          </p:cNvSpPr>
          <p:nvPr>
            <p:ph idx="1"/>
          </p:nvPr>
        </p:nvSpPr>
        <p:spPr/>
        <p:txBody>
          <a:bodyPr/>
          <a:lstStyle/>
          <a:p>
            <a:r>
              <a:rPr lang="en-US" altLang="en-US">
                <a:solidFill>
                  <a:srgbClr val="C00000"/>
                </a:solidFill>
                <a:latin typeface="Arial" charset="0"/>
                <a:cs typeface="Arial" charset="0"/>
              </a:rPr>
              <a:t>Progressive tax </a:t>
            </a:r>
            <a:r>
              <a:rPr lang="en-US" altLang="en-US">
                <a:latin typeface="Arial" charset="0"/>
                <a:cs typeface="Arial" charset="0"/>
              </a:rPr>
              <a:t>– has higher tax rates on people with higher incomes.</a:t>
            </a:r>
          </a:p>
          <a:p>
            <a:r>
              <a:rPr lang="en-US" altLang="en-US">
                <a:latin typeface="Arial" charset="0"/>
                <a:cs typeface="Arial" charset="0"/>
              </a:rPr>
              <a:t>The U.S. tax code is progressive</a:t>
            </a:r>
          </a:p>
          <a:p>
            <a:pPr lvl="1"/>
            <a:r>
              <a:rPr lang="en-US" altLang="en-US">
                <a:latin typeface="Arial" charset="0"/>
                <a:cs typeface="Arial" charset="0"/>
              </a:rPr>
              <a:t>Effective tax rate ranges from 4.3% - 31.2%</a:t>
            </a:r>
          </a:p>
          <a:p>
            <a:pPr lvl="1"/>
            <a:r>
              <a:rPr lang="en-US" altLang="en-US">
                <a:latin typeface="Arial" charset="0"/>
                <a:cs typeface="Arial" charset="0"/>
              </a:rPr>
              <a:t>85.6% of all federal taxes are paid by the top 40% of earners.</a:t>
            </a:r>
          </a:p>
          <a:p>
            <a:pPr lvl="2"/>
            <a:r>
              <a:rPr lang="en-US" altLang="en-US">
                <a:latin typeface="Arial" charset="0"/>
                <a:cs typeface="Arial" charset="0"/>
              </a:rPr>
              <a:t>What are the implications of such a narrow tax base?</a:t>
            </a:r>
          </a:p>
          <a:p>
            <a:r>
              <a:rPr lang="en-US" altLang="en-US">
                <a:latin typeface="Arial" charset="0"/>
                <a:cs typeface="Arial" charset="0"/>
              </a:rPr>
              <a:t>What is a regressive tax?</a:t>
            </a:r>
          </a:p>
        </p:txBody>
      </p:sp>
      <p:sp>
        <p:nvSpPr>
          <p:cNvPr id="3379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E256738-9096-E04B-9408-4B9534622A1D}" type="slidenum">
              <a:rPr lang="en-US" altLang="en-US" sz="1200">
                <a:solidFill>
                  <a:srgbClr val="000000"/>
                </a:solidFill>
                <a:latin typeface="Calibri" charset="0"/>
              </a:rPr>
              <a:pPr>
                <a:spcBef>
                  <a:spcPct val="0"/>
                </a:spcBef>
                <a:buClrTx/>
                <a:buFontTx/>
                <a:buNone/>
              </a:pPr>
              <a:t>17</a:t>
            </a:fld>
            <a:endParaRPr lang="en-US" altLang="en-US" sz="1200">
              <a:solidFill>
                <a:srgbClr val="000000"/>
              </a:solidFill>
              <a:latin typeface="Calibri" charset="0"/>
            </a:endParaRPr>
          </a:p>
        </p:txBody>
      </p:sp>
      <p:sp>
        <p:nvSpPr>
          <p:cNvPr id="33799" name="Line 591"/>
          <p:cNvSpPr>
            <a:spLocks noChangeShapeType="1"/>
          </p:cNvSpPr>
          <p:nvPr/>
        </p:nvSpPr>
        <p:spPr bwMode="auto">
          <a:xfrm>
            <a:off x="1366838" y="-304800"/>
            <a:ext cx="1587" cy="158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wipe(left)">
                                      <p:cBhvr>
                                        <p:cTn id="7" dur="500"/>
                                        <p:tgtEl>
                                          <p:spTgt spid="47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wipe(left)">
                                      <p:cBhvr>
                                        <p:cTn id="12" dur="500"/>
                                        <p:tgtEl>
                                          <p:spTgt spid="471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Effect transition="in" filter="wipe(left)">
                                      <p:cBhvr>
                                        <p:cTn id="17" dur="500"/>
                                        <p:tgtEl>
                                          <p:spTgt spid="471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Effect transition="in" filter="wipe(left)">
                                      <p:cBhvr>
                                        <p:cTn id="22" dur="500"/>
                                        <p:tgtEl>
                                          <p:spTgt spid="47106">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47106">
                                            <p:txEl>
                                              <p:pRg st="4" end="4"/>
                                            </p:txEl>
                                          </p:spTgt>
                                        </p:tgtEl>
                                        <p:attrNameLst>
                                          <p:attrName>style.visibility</p:attrName>
                                        </p:attrNameLst>
                                      </p:cBhvr>
                                      <p:to>
                                        <p:strVal val="visible"/>
                                      </p:to>
                                    </p:set>
                                    <p:animEffect transition="in" filter="wipe(left)">
                                      <p:cBhvr>
                                        <p:cTn id="26" dur="500"/>
                                        <p:tgtEl>
                                          <p:spTgt spid="47106">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7106">
                                            <p:txEl>
                                              <p:pRg st="5" end="5"/>
                                            </p:txEl>
                                          </p:spTgt>
                                        </p:tgtEl>
                                        <p:attrNameLst>
                                          <p:attrName>style.visibility</p:attrName>
                                        </p:attrNameLst>
                                      </p:cBhvr>
                                      <p:to>
                                        <p:strVal val="visible"/>
                                      </p:to>
                                    </p:set>
                                    <p:animEffect transition="in" filter="wipe(left)">
                                      <p:cBhvr>
                                        <p:cTn id="31" dur="500"/>
                                        <p:tgtEl>
                                          <p:spTgt spid="471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dirty="0">
                <a:ea typeface="+mj-ea"/>
              </a:rPr>
              <a:t>Bottom Line on the Distribution of Federal Taxes</a:t>
            </a:r>
            <a:endParaRPr lang="en-US" dirty="0" smtClean="0">
              <a:ea typeface="+mj-ea"/>
            </a:endParaRPr>
          </a:p>
        </p:txBody>
      </p:sp>
      <p:sp>
        <p:nvSpPr>
          <p:cNvPr id="49154" name="Content Placeholder 2"/>
          <p:cNvSpPr>
            <a:spLocks noGrp="1"/>
          </p:cNvSpPr>
          <p:nvPr>
            <p:ph idx="1"/>
          </p:nvPr>
        </p:nvSpPr>
        <p:spPr/>
        <p:txBody>
          <a:bodyPr/>
          <a:lstStyle/>
          <a:p>
            <a:r>
              <a:rPr lang="en-US" altLang="en-US">
                <a:solidFill>
                  <a:srgbClr val="C00000"/>
                </a:solidFill>
                <a:latin typeface="Arial" charset="0"/>
                <a:cs typeface="Arial" charset="0"/>
              </a:rPr>
              <a:t>Flat Tax </a:t>
            </a:r>
            <a:r>
              <a:rPr lang="en-US" altLang="en-US">
                <a:latin typeface="Arial" charset="0"/>
                <a:cs typeface="Arial" charset="0"/>
              </a:rPr>
              <a:t>– has a constant tax rate</a:t>
            </a:r>
          </a:p>
          <a:p>
            <a:pPr lvl="1"/>
            <a:r>
              <a:rPr lang="en-US" altLang="en-US">
                <a:latin typeface="Arial" charset="0"/>
                <a:cs typeface="Arial" charset="0"/>
              </a:rPr>
              <a:t>Proposed to replace current tax code</a:t>
            </a:r>
          </a:p>
          <a:p>
            <a:pPr lvl="1"/>
            <a:r>
              <a:rPr lang="en-US" altLang="en-US">
                <a:latin typeface="Arial" charset="0"/>
                <a:cs typeface="Arial" charset="0"/>
              </a:rPr>
              <a:t>MTR is the same for all income levels.</a:t>
            </a:r>
          </a:p>
          <a:p>
            <a:pPr lvl="1"/>
            <a:r>
              <a:rPr lang="en-US" altLang="en-US">
                <a:latin typeface="Arial" charset="0"/>
                <a:cs typeface="Arial" charset="0"/>
              </a:rPr>
              <a:t>If almost all deductions were eliminated, a flat rate of 19% would raise the same revenue as the current code.</a:t>
            </a:r>
          </a:p>
          <a:p>
            <a:pPr lvl="2"/>
            <a:r>
              <a:rPr lang="en-US" altLang="en-US">
                <a:latin typeface="Arial" charset="0"/>
                <a:cs typeface="Arial" charset="0"/>
              </a:rPr>
              <a:t> Advantages:</a:t>
            </a:r>
          </a:p>
          <a:p>
            <a:pPr lvl="3"/>
            <a:r>
              <a:rPr lang="en-US" altLang="en-US">
                <a:latin typeface="Arial" charset="0"/>
                <a:cs typeface="Arial" charset="0"/>
              </a:rPr>
              <a:t>Less complexity.</a:t>
            </a:r>
          </a:p>
          <a:p>
            <a:pPr lvl="3"/>
            <a:r>
              <a:rPr lang="en-US" altLang="en-US">
                <a:latin typeface="Arial" charset="0"/>
                <a:cs typeface="Arial" charset="0"/>
              </a:rPr>
              <a:t>Lower compliance cost.</a:t>
            </a:r>
          </a:p>
          <a:p>
            <a:pPr lvl="3"/>
            <a:r>
              <a:rPr lang="en-US" altLang="en-US">
                <a:latin typeface="Arial" charset="0"/>
                <a:cs typeface="Arial" charset="0"/>
              </a:rPr>
              <a:t>Greater incentive to save and invest.</a:t>
            </a:r>
          </a:p>
        </p:txBody>
      </p:sp>
      <p:sp>
        <p:nvSpPr>
          <p:cNvPr id="3584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03EBF0A2-888F-DF4C-A7F5-76F60CE6DB87}" type="slidenum">
              <a:rPr lang="en-US" altLang="en-US" sz="1200">
                <a:solidFill>
                  <a:srgbClr val="000000"/>
                </a:solidFill>
                <a:latin typeface="Calibri" charset="0"/>
              </a:rPr>
              <a:pPr>
                <a:spcBef>
                  <a:spcPct val="0"/>
                </a:spcBef>
                <a:buClrTx/>
                <a:buFontTx/>
                <a:buNone/>
              </a:pPr>
              <a:t>18</a:t>
            </a:fld>
            <a:endParaRPr lang="en-US" altLang="en-US" sz="1200">
              <a:solidFill>
                <a:srgbClr val="000000"/>
              </a:solidFill>
              <a:latin typeface="Calibri" charset="0"/>
            </a:endParaRPr>
          </a:p>
        </p:txBody>
      </p:sp>
      <p:sp>
        <p:nvSpPr>
          <p:cNvPr id="35847" name="Line 591"/>
          <p:cNvSpPr>
            <a:spLocks noChangeShapeType="1"/>
          </p:cNvSpPr>
          <p:nvPr/>
        </p:nvSpPr>
        <p:spPr bwMode="auto">
          <a:xfrm>
            <a:off x="1366838" y="-304800"/>
            <a:ext cx="1587" cy="158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left)">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left)">
                                      <p:cBhvr>
                                        <p:cTn id="12" dur="500"/>
                                        <p:tgtEl>
                                          <p:spTgt spid="491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wipe(left)">
                                      <p:cBhvr>
                                        <p:cTn id="17" dur="500"/>
                                        <p:tgtEl>
                                          <p:spTgt spid="491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wipe(left)">
                                      <p:cBhvr>
                                        <p:cTn id="22" dur="500"/>
                                        <p:tgtEl>
                                          <p:spTgt spid="491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54">
                                            <p:txEl>
                                              <p:pRg st="4" end="4"/>
                                            </p:txEl>
                                          </p:spTgt>
                                        </p:tgtEl>
                                        <p:attrNameLst>
                                          <p:attrName>style.visibility</p:attrName>
                                        </p:attrNameLst>
                                      </p:cBhvr>
                                      <p:to>
                                        <p:strVal val="visible"/>
                                      </p:to>
                                    </p:set>
                                    <p:animEffect transition="in" filter="wipe(left)">
                                      <p:cBhvr>
                                        <p:cTn id="27" dur="500"/>
                                        <p:tgtEl>
                                          <p:spTgt spid="49154">
                                            <p:txEl>
                                              <p:pRg st="4" end="4"/>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49154">
                                            <p:txEl>
                                              <p:pRg st="5" end="5"/>
                                            </p:txEl>
                                          </p:spTgt>
                                        </p:tgtEl>
                                        <p:attrNameLst>
                                          <p:attrName>style.visibility</p:attrName>
                                        </p:attrNameLst>
                                      </p:cBhvr>
                                      <p:to>
                                        <p:strVal val="visible"/>
                                      </p:to>
                                    </p:set>
                                    <p:animEffect transition="in" filter="wipe(left)">
                                      <p:cBhvr>
                                        <p:cTn id="31" dur="500"/>
                                        <p:tgtEl>
                                          <p:spTgt spid="49154">
                                            <p:txEl>
                                              <p:pRg st="5" end="5"/>
                                            </p:txEl>
                                          </p:spTgt>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49154">
                                            <p:txEl>
                                              <p:pRg st="6" end="6"/>
                                            </p:txEl>
                                          </p:spTgt>
                                        </p:tgtEl>
                                        <p:attrNameLst>
                                          <p:attrName>style.visibility</p:attrName>
                                        </p:attrNameLst>
                                      </p:cBhvr>
                                      <p:to>
                                        <p:strVal val="visible"/>
                                      </p:to>
                                    </p:set>
                                    <p:animEffect transition="in" filter="wipe(left)">
                                      <p:cBhvr>
                                        <p:cTn id="35" dur="500"/>
                                        <p:tgtEl>
                                          <p:spTgt spid="49154">
                                            <p:txEl>
                                              <p:pRg st="6" end="6"/>
                                            </p:txEl>
                                          </p:spTgt>
                                        </p:tgtEl>
                                      </p:cBhvr>
                                    </p:animEffect>
                                  </p:childTnLst>
                                </p:cTn>
                              </p:par>
                            </p:childTnLst>
                          </p:cTn>
                        </p:par>
                        <p:par>
                          <p:cTn id="36" fill="hold" nodeType="afterGroup">
                            <p:stCondLst>
                              <p:cond delay="1500"/>
                            </p:stCondLst>
                            <p:childTnLst>
                              <p:par>
                                <p:cTn id="37" presetID="22" presetClass="entr" presetSubtype="8" fill="hold" nodeType="afterEffect">
                                  <p:stCondLst>
                                    <p:cond delay="0"/>
                                  </p:stCondLst>
                                  <p:childTnLst>
                                    <p:set>
                                      <p:cBhvr>
                                        <p:cTn id="38" dur="1" fill="hold">
                                          <p:stCondLst>
                                            <p:cond delay="0"/>
                                          </p:stCondLst>
                                        </p:cTn>
                                        <p:tgtEl>
                                          <p:spTgt spid="49154">
                                            <p:txEl>
                                              <p:pRg st="7" end="7"/>
                                            </p:txEl>
                                          </p:spTgt>
                                        </p:tgtEl>
                                        <p:attrNameLst>
                                          <p:attrName>style.visibility</p:attrName>
                                        </p:attrNameLst>
                                      </p:cBhvr>
                                      <p:to>
                                        <p:strVal val="visible"/>
                                      </p:to>
                                    </p:set>
                                    <p:animEffect transition="in" filter="wipe(left)">
                                      <p:cBhvr>
                                        <p:cTn id="39" dur="500"/>
                                        <p:tgtEl>
                                          <p:spTgt spid="491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defRPr/>
            </a:pPr>
            <a:r>
              <a:rPr lang="en-US" dirty="0">
                <a:ea typeface="+mj-ea"/>
              </a:rPr>
              <a:t>Bottom Line on the Distribution of Federal Taxes</a:t>
            </a:r>
            <a:endParaRPr lang="en-US" dirty="0" smtClean="0">
              <a:ea typeface="+mj-ea"/>
            </a:endParaRPr>
          </a:p>
        </p:txBody>
      </p:sp>
      <p:sp>
        <p:nvSpPr>
          <p:cNvPr id="49154" name="Content Placeholder 2"/>
          <p:cNvSpPr>
            <a:spLocks noGrp="1"/>
          </p:cNvSpPr>
          <p:nvPr>
            <p:ph idx="1"/>
          </p:nvPr>
        </p:nvSpPr>
        <p:spPr/>
        <p:txBody>
          <a:bodyPr/>
          <a:lstStyle/>
          <a:p>
            <a:r>
              <a:rPr lang="en-US" altLang="en-US">
                <a:latin typeface="Arial" charset="0"/>
                <a:cs typeface="Arial" charset="0"/>
              </a:rPr>
              <a:t>Disadvantage: </a:t>
            </a:r>
          </a:p>
          <a:p>
            <a:pPr lvl="1"/>
            <a:r>
              <a:rPr lang="en-US" altLang="en-US">
                <a:latin typeface="Arial" charset="0"/>
                <a:cs typeface="Arial" charset="0"/>
              </a:rPr>
              <a:t>MTR for the bottom 80% of taxpayers would rise. </a:t>
            </a:r>
          </a:p>
          <a:p>
            <a:r>
              <a:rPr lang="en-US" altLang="en-US">
                <a:latin typeface="Arial" charset="0"/>
                <a:cs typeface="Arial" charset="0"/>
              </a:rPr>
              <a:t>Proponents (Steve Forbes-Republican, Jerry Brown-Democrat) counter argue that…</a:t>
            </a:r>
          </a:p>
          <a:p>
            <a:pPr lvl="1"/>
            <a:r>
              <a:rPr lang="en-US" altLang="en-US">
                <a:latin typeface="Arial" charset="0"/>
                <a:cs typeface="Arial" charset="0"/>
              </a:rPr>
              <a:t>Efficiency advantages mean that even people whose MTR rose would, with increased economic growth, pay less in total tax.</a:t>
            </a:r>
          </a:p>
        </p:txBody>
      </p:sp>
      <p:sp>
        <p:nvSpPr>
          <p:cNvPr id="3789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E9226FC-97E1-054C-95F9-E0B69DCB1E89}" type="slidenum">
              <a:rPr lang="en-US" altLang="en-US" sz="1200">
                <a:solidFill>
                  <a:srgbClr val="000000"/>
                </a:solidFill>
                <a:latin typeface="Calibri" charset="0"/>
              </a:rPr>
              <a:pPr>
                <a:spcBef>
                  <a:spcPct val="0"/>
                </a:spcBef>
                <a:buClrTx/>
                <a:buFontTx/>
                <a:buNone/>
              </a:pPr>
              <a:t>19</a:t>
            </a:fld>
            <a:endParaRPr lang="en-US" altLang="en-US" sz="1200">
              <a:solidFill>
                <a:srgbClr val="000000"/>
              </a:solidFill>
              <a:latin typeface="Calibri" charset="0"/>
            </a:endParaRPr>
          </a:p>
        </p:txBody>
      </p:sp>
      <p:sp>
        <p:nvSpPr>
          <p:cNvPr id="37895" name="Line 591"/>
          <p:cNvSpPr>
            <a:spLocks noChangeShapeType="1"/>
          </p:cNvSpPr>
          <p:nvPr/>
        </p:nvSpPr>
        <p:spPr bwMode="auto">
          <a:xfrm>
            <a:off x="1366838" y="-304800"/>
            <a:ext cx="1587" cy="158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wipe(left)">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wipe(left)">
                                      <p:cBhvr>
                                        <p:cTn id="12" dur="500"/>
                                        <p:tgtEl>
                                          <p:spTgt spid="491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Effect transition="in" filter="wipe(left)">
                                      <p:cBhvr>
                                        <p:cTn id="17" dur="500"/>
                                        <p:tgtEl>
                                          <p:spTgt spid="491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4">
                                            <p:txEl>
                                              <p:pRg st="3" end="3"/>
                                            </p:txEl>
                                          </p:spTgt>
                                        </p:tgtEl>
                                        <p:attrNameLst>
                                          <p:attrName>style.visibility</p:attrName>
                                        </p:attrNameLst>
                                      </p:cBhvr>
                                      <p:to>
                                        <p:strVal val="visible"/>
                                      </p:to>
                                    </p:set>
                                    <p:animEffect transition="in" filter="wipe(left)">
                                      <p:cBhvr>
                                        <p:cTn id="22"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ea typeface="+mj-ea"/>
              </a:rPr>
              <a:t>Chapter Outline</a:t>
            </a:r>
            <a:endParaRPr lang="en-US" dirty="0">
              <a:ea typeface="+mj-ea"/>
            </a:endParaRPr>
          </a:p>
        </p:txBody>
      </p:sp>
      <p:sp>
        <p:nvSpPr>
          <p:cNvPr id="9219" name="Content Placeholder 2"/>
          <p:cNvSpPr>
            <a:spLocks noGrp="1"/>
          </p:cNvSpPr>
          <p:nvPr>
            <p:ph idx="1"/>
          </p:nvPr>
        </p:nvSpPr>
        <p:spPr/>
        <p:txBody>
          <a:bodyPr/>
          <a:lstStyle/>
          <a:p>
            <a:r>
              <a:rPr lang="en-US" altLang="en-US">
                <a:latin typeface="Arial" charset="0"/>
                <a:cs typeface="Arial" charset="0"/>
              </a:rPr>
              <a:t>Tax Revenues</a:t>
            </a:r>
          </a:p>
          <a:p>
            <a:r>
              <a:rPr lang="en-US" altLang="en-US">
                <a:latin typeface="Arial" charset="0"/>
                <a:cs typeface="Arial" charset="0"/>
              </a:rPr>
              <a:t>Spending</a:t>
            </a:r>
          </a:p>
          <a:p>
            <a:r>
              <a:rPr lang="en-US" altLang="en-US">
                <a:latin typeface="Arial" charset="0"/>
                <a:cs typeface="Arial" charset="0"/>
              </a:rPr>
              <a:t>Will the U.S. Government Go Bankrupt?</a:t>
            </a:r>
          </a:p>
          <a:p>
            <a:r>
              <a:rPr lang="en-US" altLang="en-US">
                <a:latin typeface="Arial" charset="0"/>
                <a:cs typeface="Arial" charset="0"/>
              </a:rPr>
              <a:t>Revenues and Spending Undercount the Role of Government in the Economy</a:t>
            </a: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AD7F804B-00A2-4448-99CE-D31D06F5EB4A}" type="slidenum">
              <a:rPr lang="id-ID" altLang="en-US" sz="1200">
                <a:solidFill>
                  <a:srgbClr val="000000"/>
                </a:solidFill>
              </a:rPr>
              <a:pPr>
                <a:spcBef>
                  <a:spcPct val="0"/>
                </a:spcBef>
                <a:buClrTx/>
                <a:buFontTx/>
                <a:buNone/>
              </a:pPr>
              <a:t>2</a:t>
            </a:fld>
            <a:endParaRPr lang="id-ID" altLang="en-US" sz="120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US" smtClean="0">
                <a:ea typeface="+mj-ea"/>
              </a:rPr>
              <a:t>Tax Revenues</a:t>
            </a:r>
          </a:p>
        </p:txBody>
      </p:sp>
      <p:sp>
        <p:nvSpPr>
          <p:cNvPr id="55298" name="Content Placeholder 2"/>
          <p:cNvSpPr>
            <a:spLocks noGrp="1"/>
          </p:cNvSpPr>
          <p:nvPr>
            <p:ph idx="1"/>
          </p:nvPr>
        </p:nvSpPr>
        <p:spPr/>
        <p:txBody>
          <a:bodyPr/>
          <a:lstStyle/>
          <a:p>
            <a:r>
              <a:rPr lang="en-US" altLang="en-US">
                <a:latin typeface="Arial" charset="0"/>
                <a:cs typeface="Arial" charset="0"/>
              </a:rPr>
              <a:t>State and Local Taxes</a:t>
            </a:r>
          </a:p>
          <a:p>
            <a:pPr lvl="1"/>
            <a:r>
              <a:rPr lang="en-US" altLang="en-US">
                <a:latin typeface="Arial" charset="0"/>
                <a:cs typeface="Arial" charset="0"/>
              </a:rPr>
              <a:t>Overall: half the level of federal taxes</a:t>
            </a:r>
          </a:p>
          <a:p>
            <a:pPr lvl="1"/>
            <a:r>
              <a:rPr lang="en-US" altLang="en-US">
                <a:latin typeface="Arial" charset="0"/>
                <a:cs typeface="Arial" charset="0"/>
              </a:rPr>
              <a:t>States raise more of their revenues, about 20% from sales taxes.</a:t>
            </a:r>
          </a:p>
          <a:p>
            <a:pPr lvl="1"/>
            <a:r>
              <a:rPr lang="en-US" altLang="en-US">
                <a:latin typeface="Arial" charset="0"/>
                <a:cs typeface="Arial" charset="0"/>
              </a:rPr>
              <a:t>Less progressive than the federal income tax.</a:t>
            </a:r>
          </a:p>
          <a:p>
            <a:pPr lvl="1"/>
            <a:endParaRPr lang="en-US" altLang="en-US">
              <a:latin typeface="Arial" charset="0"/>
              <a:cs typeface="Arial" charset="0"/>
            </a:endParaRPr>
          </a:p>
        </p:txBody>
      </p:sp>
      <p:sp>
        <p:nvSpPr>
          <p:cNvPr id="3994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4A9EB4FF-895B-564F-8EEF-645E043B29E4}" type="slidenum">
              <a:rPr lang="en-US" altLang="en-US" sz="1200">
                <a:solidFill>
                  <a:srgbClr val="000000"/>
                </a:solidFill>
                <a:latin typeface="Calibri" charset="0"/>
              </a:rPr>
              <a:pPr>
                <a:spcBef>
                  <a:spcPct val="0"/>
                </a:spcBef>
                <a:buClrTx/>
                <a:buFontTx/>
                <a:buNone/>
              </a:pPr>
              <a:t>20</a:t>
            </a:fld>
            <a:endParaRPr lang="en-US" altLang="en-US" sz="1200">
              <a:solidFill>
                <a:srgbClr val="000000"/>
              </a:solidFill>
              <a:latin typeface="Calibri" charset="0"/>
            </a:endParaRPr>
          </a:p>
        </p:txBody>
      </p:sp>
      <p:sp>
        <p:nvSpPr>
          <p:cNvPr id="39943" name="Line 591"/>
          <p:cNvSpPr>
            <a:spLocks noChangeShapeType="1"/>
          </p:cNvSpPr>
          <p:nvPr/>
        </p:nvSpPr>
        <p:spPr bwMode="auto">
          <a:xfrm>
            <a:off x="1366838" y="-304800"/>
            <a:ext cx="1587" cy="1587"/>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wipe(left)">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wipe(left)">
                                      <p:cBhvr>
                                        <p:cTn id="12" dur="500"/>
                                        <p:tgtEl>
                                          <p:spTgt spid="55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wipe(left)">
                                      <p:cBhvr>
                                        <p:cTn id="17" dur="500"/>
                                        <p:tgtEl>
                                          <p:spTgt spid="552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wipe(left)">
                                      <p:cBhvr>
                                        <p:cTn id="22"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rPr>
              <a:t>Check Yourself</a:t>
            </a:r>
            <a:endParaRPr lang="en-US" dirty="0">
              <a:ea typeface="+mj-ea"/>
            </a:endParaRPr>
          </a:p>
        </p:txBody>
      </p:sp>
      <p:sp>
        <p:nvSpPr>
          <p:cNvPr id="57345" name="Content Placeholder 4"/>
          <p:cNvSpPr>
            <a:spLocks noGrp="1"/>
          </p:cNvSpPr>
          <p:nvPr>
            <p:ph idx="1"/>
          </p:nvPr>
        </p:nvSpPr>
        <p:spPr/>
        <p:txBody>
          <a:bodyPr/>
          <a:lstStyle/>
          <a:p>
            <a:pPr eaLnBrk="1" hangingPunct="1"/>
            <a:r>
              <a:rPr lang="en-US" altLang="en-US" sz="3100">
                <a:latin typeface="Arial" charset="0"/>
                <a:cs typeface="Arial" charset="0"/>
              </a:rPr>
              <a:t>Individual income taxes plus Social Security and Medicare taxes represent what percent of federal revenues?</a:t>
            </a:r>
          </a:p>
          <a:p>
            <a:pPr eaLnBrk="1" hangingPunct="1"/>
            <a:r>
              <a:rPr lang="en-US" altLang="en-US" sz="3100">
                <a:latin typeface="Arial" charset="0"/>
                <a:cs typeface="Arial" charset="0"/>
              </a:rPr>
              <a:t>Calculate the tax owed for an individual making $80,000 pretax and $160,000 pretax.  Compare total taxes paid by each and the ATR for each.  Is there evidence of a progressive tax?</a:t>
            </a:r>
          </a:p>
        </p:txBody>
      </p:sp>
      <p:sp>
        <p:nvSpPr>
          <p:cNvPr id="419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91259511-4402-264F-A98A-3C42848CE486}" type="slidenum">
              <a:rPr lang="en-US" altLang="en-US" sz="1200">
                <a:solidFill>
                  <a:srgbClr val="000000"/>
                </a:solidFill>
              </a:rPr>
              <a:pPr>
                <a:spcBef>
                  <a:spcPct val="0"/>
                </a:spcBef>
                <a:buClrTx/>
                <a:buFontTx/>
                <a:buNone/>
              </a:pPr>
              <a:t>21</a:t>
            </a:fld>
            <a:endParaRPr lang="en-US" altLang="en-US"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5">
                                            <p:txEl>
                                              <p:pRg st="0" end="0"/>
                                            </p:txEl>
                                          </p:spTgt>
                                        </p:tgtEl>
                                        <p:attrNameLst>
                                          <p:attrName>style.visibility</p:attrName>
                                        </p:attrNameLst>
                                      </p:cBhvr>
                                      <p:to>
                                        <p:strVal val="visible"/>
                                      </p:to>
                                    </p:set>
                                    <p:animEffect transition="in" filter="wipe(left)">
                                      <p:cBhvr>
                                        <p:cTn id="7" dur="500"/>
                                        <p:tgtEl>
                                          <p:spTgt spid="573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45">
                                            <p:txEl>
                                              <p:pRg st="1" end="1"/>
                                            </p:txEl>
                                          </p:spTgt>
                                        </p:tgtEl>
                                        <p:attrNameLst>
                                          <p:attrName>style.visibility</p:attrName>
                                        </p:attrNameLst>
                                      </p:cBhvr>
                                      <p:to>
                                        <p:strVal val="visible"/>
                                      </p:to>
                                    </p:set>
                                    <p:animEffect transition="in" filter="wipe(left)">
                                      <p:cBhvr>
                                        <p:cTn id="12" dur="500"/>
                                        <p:tgtEl>
                                          <p:spTgt spid="573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US" smtClean="0">
                <a:ea typeface="+mj-ea"/>
              </a:rPr>
              <a:t>Spending</a:t>
            </a:r>
          </a:p>
        </p:txBody>
      </p:sp>
      <p:sp>
        <p:nvSpPr>
          <p:cNvPr id="59394" name="Content Placeholder 2"/>
          <p:cNvSpPr>
            <a:spLocks noGrp="1"/>
          </p:cNvSpPr>
          <p:nvPr>
            <p:ph idx="1"/>
          </p:nvPr>
        </p:nvSpPr>
        <p:spPr/>
        <p:txBody>
          <a:bodyPr/>
          <a:lstStyle/>
          <a:p>
            <a:r>
              <a:rPr lang="en-US" altLang="en-US">
                <a:latin typeface="Arial" charset="0"/>
                <a:cs typeface="Arial" charset="0"/>
              </a:rPr>
              <a:t>Two thirds of the U.S federal budget is spent on…</a:t>
            </a:r>
          </a:p>
          <a:p>
            <a:pPr lvl="1"/>
            <a:r>
              <a:rPr lang="en-US" altLang="en-US">
                <a:latin typeface="Arial" charset="0"/>
                <a:cs typeface="Arial" charset="0"/>
              </a:rPr>
              <a:t>Social Security</a:t>
            </a:r>
          </a:p>
          <a:p>
            <a:pPr lvl="1"/>
            <a:r>
              <a:rPr lang="en-US" altLang="en-US">
                <a:latin typeface="Arial" charset="0"/>
                <a:cs typeface="Arial" charset="0"/>
              </a:rPr>
              <a:t>Defense</a:t>
            </a:r>
          </a:p>
          <a:p>
            <a:pPr lvl="1"/>
            <a:r>
              <a:rPr lang="en-US" altLang="en-US">
                <a:latin typeface="Arial" charset="0"/>
                <a:cs typeface="Arial" charset="0"/>
              </a:rPr>
              <a:t>Medicare</a:t>
            </a:r>
          </a:p>
          <a:p>
            <a:pPr lvl="1"/>
            <a:r>
              <a:rPr lang="en-US" altLang="en-US">
                <a:latin typeface="Arial" charset="0"/>
                <a:cs typeface="Arial" charset="0"/>
              </a:rPr>
              <a:t>Medicaid</a:t>
            </a:r>
          </a:p>
          <a:p>
            <a:r>
              <a:rPr lang="en-US" altLang="en-US">
                <a:latin typeface="Arial" charset="0"/>
                <a:cs typeface="Arial" charset="0"/>
              </a:rPr>
              <a:t>The following figure gives a better picture of where our tax money is spent.</a:t>
            </a:r>
          </a:p>
        </p:txBody>
      </p:sp>
      <p:sp>
        <p:nvSpPr>
          <p:cNvPr id="4403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366517F6-8D44-E94E-A3AB-66D51E5C906B}" type="slidenum">
              <a:rPr lang="en-US" altLang="en-US" sz="1200">
                <a:solidFill>
                  <a:srgbClr val="000000"/>
                </a:solidFill>
                <a:latin typeface="Calibri" charset="0"/>
              </a:rPr>
              <a:pPr>
                <a:spcBef>
                  <a:spcPct val="0"/>
                </a:spcBef>
                <a:buClrTx/>
                <a:buFontTx/>
                <a:buNone/>
              </a:pPr>
              <a:t>22</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620000" y="5718175"/>
            <a:ext cx="914400" cy="0"/>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wipe(left)">
                                      <p:cBhvr>
                                        <p:cTn id="7" dur="500"/>
                                        <p:tgtEl>
                                          <p:spTgt spid="59394">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9394">
                                            <p:txEl>
                                              <p:pRg st="1" end="1"/>
                                            </p:txEl>
                                          </p:spTgt>
                                        </p:tgtEl>
                                        <p:attrNameLst>
                                          <p:attrName>style.visibility</p:attrName>
                                        </p:attrNameLst>
                                      </p:cBhvr>
                                      <p:to>
                                        <p:strVal val="visible"/>
                                      </p:to>
                                    </p:set>
                                    <p:animEffect transition="in" filter="wipe(left)">
                                      <p:cBhvr>
                                        <p:cTn id="11" dur="500"/>
                                        <p:tgtEl>
                                          <p:spTgt spid="59394">
                                            <p:txEl>
                                              <p:pRg st="1" end="1"/>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394">
                                            <p:txEl>
                                              <p:pRg st="2" end="2"/>
                                            </p:txEl>
                                          </p:spTgt>
                                        </p:tgtEl>
                                        <p:attrNameLst>
                                          <p:attrName>style.visibility</p:attrName>
                                        </p:attrNameLst>
                                      </p:cBhvr>
                                      <p:to>
                                        <p:strVal val="visible"/>
                                      </p:to>
                                    </p:set>
                                    <p:animEffect transition="in" filter="wipe(left)">
                                      <p:cBhvr>
                                        <p:cTn id="15" dur="500"/>
                                        <p:tgtEl>
                                          <p:spTgt spid="59394">
                                            <p:txEl>
                                              <p:pRg st="2" end="2"/>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9394">
                                            <p:txEl>
                                              <p:pRg st="3" end="3"/>
                                            </p:txEl>
                                          </p:spTgt>
                                        </p:tgtEl>
                                        <p:attrNameLst>
                                          <p:attrName>style.visibility</p:attrName>
                                        </p:attrNameLst>
                                      </p:cBhvr>
                                      <p:to>
                                        <p:strVal val="visible"/>
                                      </p:to>
                                    </p:set>
                                    <p:animEffect transition="in" filter="wipe(left)">
                                      <p:cBhvr>
                                        <p:cTn id="19" dur="500"/>
                                        <p:tgtEl>
                                          <p:spTgt spid="59394">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59394">
                                            <p:txEl>
                                              <p:pRg st="4" end="4"/>
                                            </p:txEl>
                                          </p:spTgt>
                                        </p:tgtEl>
                                        <p:attrNameLst>
                                          <p:attrName>style.visibility</p:attrName>
                                        </p:attrNameLst>
                                      </p:cBhvr>
                                      <p:to>
                                        <p:strVal val="visible"/>
                                      </p:to>
                                    </p:set>
                                    <p:animEffect transition="in" filter="wipe(left)">
                                      <p:cBhvr>
                                        <p:cTn id="23" dur="500"/>
                                        <p:tgtEl>
                                          <p:spTgt spid="59394">
                                            <p:txEl>
                                              <p:pRg st="4" end="4"/>
                                            </p:txEl>
                                          </p:spTgt>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59394">
                                            <p:txEl>
                                              <p:pRg st="5" end="5"/>
                                            </p:txEl>
                                          </p:spTgt>
                                        </p:tgtEl>
                                        <p:attrNameLst>
                                          <p:attrName>style.visibility</p:attrName>
                                        </p:attrNameLst>
                                      </p:cBhvr>
                                      <p:to>
                                        <p:strVal val="visible"/>
                                      </p:to>
                                    </p:set>
                                    <p:animEffect transition="in" filter="wipe(left)">
                                      <p:cBhvr>
                                        <p:cTn id="27" dur="500"/>
                                        <p:tgtEl>
                                          <p:spTgt spid="59394">
                                            <p:txEl>
                                              <p:pRg st="5" end="5"/>
                                            </p:txEl>
                                          </p:spTgt>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smtClean="0">
                <a:ea typeface="+mj-ea"/>
              </a:rPr>
              <a:t>Spending</a:t>
            </a:r>
          </a:p>
        </p:txBody>
      </p:sp>
      <p:sp>
        <p:nvSpPr>
          <p:cNvPr id="45061"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3A30FFF2-0316-3242-8839-19697CBC995D}" type="slidenum">
              <a:rPr lang="en-US" altLang="en-US" sz="1200">
                <a:solidFill>
                  <a:srgbClr val="000000"/>
                </a:solidFill>
                <a:latin typeface="Calibri" charset="0"/>
              </a:rPr>
              <a:pPr>
                <a:spcBef>
                  <a:spcPct val="0"/>
                </a:spcBef>
                <a:buClrTx/>
                <a:buFontTx/>
                <a:buNone/>
              </a:pPr>
              <a:t>23</a:t>
            </a:fld>
            <a:endParaRPr lang="en-US" altLang="en-US" sz="1200">
              <a:solidFill>
                <a:srgbClr val="000000"/>
              </a:solidFill>
              <a:latin typeface="Calibri" charset="0"/>
            </a:endParaRPr>
          </a:p>
        </p:txBody>
      </p:sp>
      <p:pic>
        <p:nvPicPr>
          <p:cNvPr id="307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8" y="1295400"/>
            <a:ext cx="76549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wipe(up)">
                                      <p:cBhvr>
                                        <p:cTn id="7"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US" dirty="0" smtClean="0">
                <a:ea typeface="+mj-ea"/>
              </a:rPr>
              <a:t>Social Security</a:t>
            </a:r>
          </a:p>
        </p:txBody>
      </p:sp>
      <p:sp>
        <p:nvSpPr>
          <p:cNvPr id="61442" name="Content Placeholder 2"/>
          <p:cNvSpPr>
            <a:spLocks noGrp="1"/>
          </p:cNvSpPr>
          <p:nvPr>
            <p:ph idx="1"/>
          </p:nvPr>
        </p:nvSpPr>
        <p:spPr/>
        <p:txBody>
          <a:bodyPr/>
          <a:lstStyle/>
          <a:p>
            <a:r>
              <a:rPr lang="en-US" altLang="en-US">
                <a:latin typeface="Arial" charset="0"/>
                <a:cs typeface="Arial" charset="0"/>
              </a:rPr>
              <a:t>At $586 billion in 2007 – the single largest government program in the world.</a:t>
            </a:r>
          </a:p>
          <a:p>
            <a:r>
              <a:rPr lang="en-US" altLang="en-US">
                <a:latin typeface="Arial" charset="0"/>
                <a:cs typeface="Arial" charset="0"/>
              </a:rPr>
              <a:t>Runs on a “pay as you go” basis.</a:t>
            </a:r>
          </a:p>
          <a:p>
            <a:pPr lvl="1"/>
            <a:r>
              <a:rPr lang="en-US" altLang="en-US">
                <a:latin typeface="Arial" charset="0"/>
                <a:cs typeface="Arial" charset="0"/>
              </a:rPr>
              <a:t>Current contributions pay for benefits of current retirees.</a:t>
            </a:r>
          </a:p>
          <a:p>
            <a:pPr lvl="1"/>
            <a:r>
              <a:rPr lang="en-US" altLang="en-US">
                <a:latin typeface="Arial" charset="0"/>
                <a:cs typeface="Arial" charset="0"/>
              </a:rPr>
              <a:t>No one has a Social Security account in their name.</a:t>
            </a:r>
          </a:p>
          <a:p>
            <a:r>
              <a:rPr lang="en-US" altLang="en-US">
                <a:latin typeface="Arial" charset="0"/>
                <a:cs typeface="Arial" charset="0"/>
              </a:rPr>
              <a:t>Don’t count on living solely on Social Security when you retire.</a:t>
            </a:r>
          </a:p>
        </p:txBody>
      </p:sp>
      <p:sp>
        <p:nvSpPr>
          <p:cNvPr id="4608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D2B05400-8774-6146-8B7F-D39613BA8DA9}" type="slidenum">
              <a:rPr lang="en-US" altLang="en-US" sz="1200">
                <a:solidFill>
                  <a:srgbClr val="000000"/>
                </a:solidFill>
                <a:latin typeface="Calibri" charset="0"/>
              </a:rPr>
              <a:pPr>
                <a:spcBef>
                  <a:spcPct val="0"/>
                </a:spcBef>
                <a:buClrTx/>
                <a:buFontTx/>
                <a:buNone/>
              </a:pPr>
              <a:t>24</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wipe(left)">
                                      <p:cBhvr>
                                        <p:cTn id="7" dur="500"/>
                                        <p:tgtEl>
                                          <p:spTgt spid="61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wipe(left)">
                                      <p:cBhvr>
                                        <p:cTn id="12" dur="500"/>
                                        <p:tgtEl>
                                          <p:spTgt spid="61442">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42">
                                            <p:txEl>
                                              <p:pRg st="2" end="2"/>
                                            </p:txEl>
                                          </p:spTgt>
                                        </p:tgtEl>
                                        <p:attrNameLst>
                                          <p:attrName>style.visibility</p:attrName>
                                        </p:attrNameLst>
                                      </p:cBhvr>
                                      <p:to>
                                        <p:strVal val="visible"/>
                                      </p:to>
                                    </p:set>
                                    <p:animEffect transition="in" filter="wipe(left)">
                                      <p:cBhvr>
                                        <p:cTn id="16" dur="500"/>
                                        <p:tgtEl>
                                          <p:spTgt spid="61442">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1442">
                                            <p:txEl>
                                              <p:pRg st="3" end="3"/>
                                            </p:txEl>
                                          </p:spTgt>
                                        </p:tgtEl>
                                        <p:attrNameLst>
                                          <p:attrName>style.visibility</p:attrName>
                                        </p:attrNameLst>
                                      </p:cBhvr>
                                      <p:to>
                                        <p:strVal val="visible"/>
                                      </p:to>
                                    </p:set>
                                    <p:animEffect transition="in" filter="wipe(left)">
                                      <p:cBhvr>
                                        <p:cTn id="20" dur="500"/>
                                        <p:tgtEl>
                                          <p:spTgt spid="6144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1442">
                                            <p:txEl>
                                              <p:pRg st="4" end="4"/>
                                            </p:txEl>
                                          </p:spTgt>
                                        </p:tgtEl>
                                        <p:attrNameLst>
                                          <p:attrName>style.visibility</p:attrName>
                                        </p:attrNameLst>
                                      </p:cBhvr>
                                      <p:to>
                                        <p:strVal val="visible"/>
                                      </p:to>
                                    </p:set>
                                    <p:animEffect transition="in" filter="wipe(left)">
                                      <p:cBhvr>
                                        <p:cTn id="25" dur="500"/>
                                        <p:tgtEl>
                                          <p:spTgt spid="61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dirty="0">
                <a:ea typeface="+mj-ea"/>
              </a:rPr>
              <a:t>Social Security</a:t>
            </a:r>
            <a:endParaRPr lang="en-US" dirty="0" smtClean="0">
              <a:ea typeface="+mj-ea"/>
            </a:endParaRPr>
          </a:p>
        </p:txBody>
      </p:sp>
      <p:sp>
        <p:nvSpPr>
          <p:cNvPr id="62466" name="Content Placeholder 2"/>
          <p:cNvSpPr>
            <a:spLocks noGrp="1"/>
          </p:cNvSpPr>
          <p:nvPr>
            <p:ph idx="1"/>
          </p:nvPr>
        </p:nvSpPr>
        <p:spPr/>
        <p:txBody>
          <a:bodyPr/>
          <a:lstStyle/>
          <a:p>
            <a:r>
              <a:rPr lang="en-US" altLang="en-US">
                <a:latin typeface="Arial" charset="0"/>
                <a:cs typeface="Arial" charset="0"/>
              </a:rPr>
              <a:t>Some people advocate raising the full retirement age – you might want to keep an eye on that.</a:t>
            </a:r>
          </a:p>
          <a:p>
            <a:r>
              <a:rPr lang="en-US" altLang="en-US">
                <a:latin typeface="Arial" charset="0"/>
                <a:cs typeface="Arial" charset="0"/>
              </a:rPr>
              <a:t>Benefits are indexed.</a:t>
            </a:r>
          </a:p>
          <a:p>
            <a:r>
              <a:rPr lang="en-US" altLang="en-US">
                <a:latin typeface="Arial" charset="0"/>
                <a:cs typeface="Arial" charset="0"/>
              </a:rPr>
              <a:t>Net benefits are declining over time. </a:t>
            </a:r>
          </a:p>
          <a:p>
            <a:pPr lvl="1"/>
            <a:r>
              <a:rPr lang="en-US" altLang="en-US">
                <a:latin typeface="Arial" charset="0"/>
                <a:cs typeface="Arial" charset="0"/>
              </a:rPr>
              <a:t>Higher taxes on today’s workers funds larger benefits for yesterday’s workers.</a:t>
            </a:r>
          </a:p>
          <a:p>
            <a:pPr lvl="1"/>
            <a:r>
              <a:rPr lang="en-US" altLang="en-US">
                <a:latin typeface="Arial" charset="0"/>
                <a:cs typeface="Arial" charset="0"/>
              </a:rPr>
              <a:t>The next table shows this.</a:t>
            </a:r>
          </a:p>
        </p:txBody>
      </p:sp>
      <p:sp>
        <p:nvSpPr>
          <p:cNvPr id="4711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3B31438B-73E1-5F4C-9C31-2487F3AE4E48}" type="slidenum">
              <a:rPr lang="en-US" altLang="en-US" sz="1200">
                <a:solidFill>
                  <a:srgbClr val="000000"/>
                </a:solidFill>
                <a:latin typeface="Calibri" charset="0"/>
              </a:rPr>
              <a:pPr>
                <a:spcBef>
                  <a:spcPct val="0"/>
                </a:spcBef>
                <a:buClrTx/>
                <a:buFontTx/>
                <a:buNone/>
              </a:pPr>
              <a:t>25</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086600" y="5334000"/>
            <a:ext cx="1066800" cy="1588"/>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wipe(left)">
                                      <p:cBhvr>
                                        <p:cTn id="7" dur="500"/>
                                        <p:tgtEl>
                                          <p:spTgt spid="62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wipe(left)">
                                      <p:cBhvr>
                                        <p:cTn id="12" dur="500"/>
                                        <p:tgtEl>
                                          <p:spTgt spid="624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wipe(left)">
                                      <p:cBhvr>
                                        <p:cTn id="17" dur="500"/>
                                        <p:tgtEl>
                                          <p:spTgt spid="62466">
                                            <p:txEl>
                                              <p:pRg st="2" end="2"/>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62466">
                                            <p:txEl>
                                              <p:pRg st="3" end="3"/>
                                            </p:txEl>
                                          </p:spTgt>
                                        </p:tgtEl>
                                        <p:attrNameLst>
                                          <p:attrName>style.visibility</p:attrName>
                                        </p:attrNameLst>
                                      </p:cBhvr>
                                      <p:to>
                                        <p:strVal val="visible"/>
                                      </p:to>
                                    </p:set>
                                    <p:animEffect transition="in" filter="wipe(left)">
                                      <p:cBhvr>
                                        <p:cTn id="21" dur="500"/>
                                        <p:tgtEl>
                                          <p:spTgt spid="62466">
                                            <p:txEl>
                                              <p:pRg st="3" end="3"/>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62466">
                                            <p:txEl>
                                              <p:pRg st="4" end="4"/>
                                            </p:txEl>
                                          </p:spTgt>
                                        </p:tgtEl>
                                        <p:attrNameLst>
                                          <p:attrName>style.visibility</p:attrName>
                                        </p:attrNameLst>
                                      </p:cBhvr>
                                      <p:to>
                                        <p:strVal val="visible"/>
                                      </p:to>
                                    </p:set>
                                    <p:animEffect transition="in" filter="wipe(left)">
                                      <p:cBhvr>
                                        <p:cTn id="25" dur="500"/>
                                        <p:tgtEl>
                                          <p:spTgt spid="62466">
                                            <p:txEl>
                                              <p:pRg st="4" end="4"/>
                                            </p:txEl>
                                          </p:spTgt>
                                        </p:tgtEl>
                                      </p:cBhvr>
                                    </p:animEffect>
                                  </p:childTnLst>
                                </p:cTn>
                              </p:par>
                            </p:childTnLst>
                          </p:cTn>
                        </p:par>
                        <p:par>
                          <p:cTn id="26" fill="hold" nodeType="afterGroup">
                            <p:stCondLst>
                              <p:cond delay="15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US" dirty="0" smtClean="0">
                <a:ea typeface="+mj-ea"/>
              </a:rPr>
              <a:t>Social Security</a:t>
            </a:r>
          </a:p>
        </p:txBody>
      </p:sp>
      <p:sp>
        <p:nvSpPr>
          <p:cNvPr id="5" name="Content Placeholder 4"/>
          <p:cNvSpPr>
            <a:spLocks noGrp="1"/>
          </p:cNvSpPr>
          <p:nvPr>
            <p:ph idx="1"/>
          </p:nvPr>
        </p:nvSpPr>
        <p:spPr>
          <a:xfrm>
            <a:off x="381000" y="1371600"/>
            <a:ext cx="8305800" cy="1143000"/>
          </a:xfrm>
        </p:spPr>
        <p:txBody>
          <a:bodyPr/>
          <a:lstStyle/>
          <a:p>
            <a:r>
              <a:rPr lang="en-US" altLang="en-US" sz="2600">
                <a:latin typeface="Arial" charset="0"/>
                <a:cs typeface="Arial" charset="0"/>
              </a:rPr>
              <a:t>Net benefits of Social Security (Single male assuming various retirement years and average wages.)</a:t>
            </a:r>
          </a:p>
        </p:txBody>
      </p:sp>
      <p:sp>
        <p:nvSpPr>
          <p:cNvPr id="4813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C6DCCF94-0FE7-2543-81BB-93C03284E0A3}" type="slidenum">
              <a:rPr lang="en-US" altLang="en-US" sz="1200">
                <a:solidFill>
                  <a:srgbClr val="000000"/>
                </a:solidFill>
                <a:latin typeface="Calibri" charset="0"/>
              </a:rPr>
              <a:pPr>
                <a:spcBef>
                  <a:spcPct val="0"/>
                </a:spcBef>
                <a:buClrTx/>
                <a:buFontTx/>
                <a:buNone/>
              </a:pPr>
              <a:t>26</a:t>
            </a:fld>
            <a:endParaRPr lang="en-US" altLang="en-US" sz="1200">
              <a:solidFill>
                <a:srgbClr val="000000"/>
              </a:solidFill>
              <a:latin typeface="Calibri" charset="0"/>
            </a:endParaRPr>
          </a:p>
        </p:txBody>
      </p:sp>
      <p:pic>
        <p:nvPicPr>
          <p:cNvPr id="338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2667000"/>
            <a:ext cx="8274050" cy="352425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3800"/>
                                        </p:tgtEl>
                                        <p:attrNameLst>
                                          <p:attrName>style.visibility</p:attrName>
                                        </p:attrNameLst>
                                      </p:cBhvr>
                                      <p:to>
                                        <p:strVal val="visible"/>
                                      </p:to>
                                    </p:set>
                                    <p:animEffect transition="in" filter="wipe(up)">
                                      <p:cBhvr>
                                        <p:cTn id="11"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US" dirty="0">
                <a:ea typeface="+mj-ea"/>
              </a:rPr>
              <a:t>Social Security</a:t>
            </a:r>
            <a:endParaRPr lang="en-US" dirty="0" smtClean="0">
              <a:ea typeface="+mj-ea"/>
            </a:endParaRPr>
          </a:p>
        </p:txBody>
      </p:sp>
      <p:sp>
        <p:nvSpPr>
          <p:cNvPr id="65538" name="Content Placeholder 2"/>
          <p:cNvSpPr>
            <a:spLocks noGrp="1"/>
          </p:cNvSpPr>
          <p:nvPr>
            <p:ph idx="1"/>
          </p:nvPr>
        </p:nvSpPr>
        <p:spPr/>
        <p:txBody>
          <a:bodyPr/>
          <a:lstStyle/>
          <a:p>
            <a:r>
              <a:rPr lang="en-US" altLang="en-US">
                <a:latin typeface="Arial" charset="0"/>
                <a:cs typeface="Arial" charset="0"/>
              </a:rPr>
              <a:t>Redistributes wealth across income classes.</a:t>
            </a:r>
          </a:p>
          <a:p>
            <a:pPr lvl="1"/>
            <a:r>
              <a:rPr lang="en-US" altLang="en-US">
                <a:latin typeface="Arial" charset="0"/>
                <a:cs typeface="Arial" charset="0"/>
              </a:rPr>
              <a:t>Net benefits for wage earners retiring in 2030…</a:t>
            </a:r>
          </a:p>
          <a:p>
            <a:pPr lvl="2"/>
            <a:r>
              <a:rPr lang="en-US" altLang="en-US">
                <a:latin typeface="Arial" charset="0"/>
                <a:cs typeface="Arial" charset="0"/>
              </a:rPr>
              <a:t>Low wage earner = $3,062</a:t>
            </a:r>
          </a:p>
          <a:p>
            <a:pPr lvl="2"/>
            <a:r>
              <a:rPr lang="en-US" altLang="en-US">
                <a:latin typeface="Arial" charset="0"/>
                <a:cs typeface="Arial" charset="0"/>
              </a:rPr>
              <a:t>High wage earner = - $193,874</a:t>
            </a:r>
          </a:p>
          <a:p>
            <a:pPr lvl="1"/>
            <a:r>
              <a:rPr lang="en-US" altLang="en-US">
                <a:latin typeface="Arial" charset="0"/>
                <a:cs typeface="Arial" charset="0"/>
              </a:rPr>
              <a:t>Social Security is also a welfare system.</a:t>
            </a:r>
          </a:p>
          <a:p>
            <a:pPr lvl="4"/>
            <a:endParaRPr lang="en-US" altLang="en-US">
              <a:latin typeface="Arial" charset="0"/>
              <a:cs typeface="Arial" charset="0"/>
            </a:endParaRPr>
          </a:p>
          <a:p>
            <a:pPr lvl="3"/>
            <a:endParaRPr lang="en-US" altLang="en-US">
              <a:latin typeface="Arial" charset="0"/>
              <a:cs typeface="Arial" charset="0"/>
            </a:endParaRPr>
          </a:p>
          <a:p>
            <a:pPr lvl="3"/>
            <a:endParaRPr lang="en-US" altLang="en-US">
              <a:latin typeface="Arial" charset="0"/>
              <a:cs typeface="Arial" charset="0"/>
            </a:endParaRPr>
          </a:p>
        </p:txBody>
      </p:sp>
      <p:sp>
        <p:nvSpPr>
          <p:cNvPr id="5018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1EEC4A25-FA8A-E944-AF4F-D8FC93268BC9}" type="slidenum">
              <a:rPr lang="en-US" altLang="en-US" sz="1200">
                <a:solidFill>
                  <a:srgbClr val="000000"/>
                </a:solidFill>
                <a:latin typeface="Calibri" charset="0"/>
              </a:rPr>
              <a:pPr>
                <a:spcBef>
                  <a:spcPct val="0"/>
                </a:spcBef>
                <a:buClrTx/>
                <a:buFontTx/>
                <a:buNone/>
              </a:pPr>
              <a:t>27</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wipe(left)">
                                      <p:cBhvr>
                                        <p:cTn id="7" dur="500"/>
                                        <p:tgtEl>
                                          <p:spTgt spid="6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wipe(left)">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wipe(left)">
                                      <p:cBhvr>
                                        <p:cTn id="17" dur="500"/>
                                        <p:tgtEl>
                                          <p:spTgt spid="655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Effect transition="in" filter="wipe(left)">
                                      <p:cBhvr>
                                        <p:cTn id="22" dur="500"/>
                                        <p:tgtEl>
                                          <p:spTgt spid="655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5538">
                                            <p:txEl>
                                              <p:pRg st="4" end="4"/>
                                            </p:txEl>
                                          </p:spTgt>
                                        </p:tgtEl>
                                        <p:attrNameLst>
                                          <p:attrName>style.visibility</p:attrName>
                                        </p:attrNameLst>
                                      </p:cBhvr>
                                      <p:to>
                                        <p:strVal val="visible"/>
                                      </p:to>
                                    </p:set>
                                    <p:animEffect transition="in" filter="wipe(left)">
                                      <p:cBhvr>
                                        <p:cTn id="27" dur="500"/>
                                        <p:tgtEl>
                                          <p:spTgt spid="6553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dirty="0" smtClean="0">
                <a:ea typeface="+mj-ea"/>
              </a:rPr>
              <a:t>Social Security</a:t>
            </a:r>
          </a:p>
        </p:txBody>
      </p:sp>
      <p:sp>
        <p:nvSpPr>
          <p:cNvPr id="66562" name="Content Placeholder 2"/>
          <p:cNvSpPr>
            <a:spLocks noGrp="1"/>
          </p:cNvSpPr>
          <p:nvPr>
            <p:ph idx="1"/>
          </p:nvPr>
        </p:nvSpPr>
        <p:spPr/>
        <p:txBody>
          <a:bodyPr>
            <a:normAutofit lnSpcReduction="10000"/>
          </a:bodyPr>
          <a:lstStyle/>
          <a:p>
            <a:pPr>
              <a:buFont typeface="Wingdings" panose="05000000000000000000" pitchFamily="2" charset="2"/>
              <a:buChar char="§"/>
              <a:defRPr/>
            </a:pPr>
            <a:r>
              <a:rPr lang="en-US" dirty="0" smtClean="0">
                <a:latin typeface="Arial" charset="0"/>
                <a:ea typeface="+mn-ea"/>
                <a:cs typeface="Arial" charset="0"/>
              </a:rPr>
              <a:t>Complications</a:t>
            </a:r>
          </a:p>
          <a:p>
            <a:pPr lvl="1">
              <a:defRPr/>
            </a:pPr>
            <a:r>
              <a:rPr lang="en-US" dirty="0" smtClean="0">
                <a:latin typeface="Arial" charset="0"/>
                <a:ea typeface="+mn-ea"/>
                <a:cs typeface="Arial" charset="0"/>
              </a:rPr>
              <a:t>More beneficial for married couples than singles.</a:t>
            </a:r>
          </a:p>
          <a:p>
            <a:pPr lvl="1">
              <a:defRPr/>
            </a:pPr>
            <a:r>
              <a:rPr lang="en-US" dirty="0" smtClean="0">
                <a:latin typeface="Arial" charset="0"/>
                <a:ea typeface="+mn-ea"/>
                <a:cs typeface="Arial" charset="0"/>
              </a:rPr>
              <a:t>You don’t own your account.</a:t>
            </a:r>
          </a:p>
          <a:p>
            <a:pPr lvl="2">
              <a:buFont typeface="Wingdings" panose="05000000000000000000" pitchFamily="2" charset="2"/>
              <a:buChar char="§"/>
              <a:defRPr/>
            </a:pPr>
            <a:r>
              <a:rPr lang="en-US" dirty="0" smtClean="0">
                <a:latin typeface="Arial" charset="0"/>
                <a:ea typeface="+mn-ea"/>
                <a:cs typeface="Arial" charset="0"/>
              </a:rPr>
              <a:t>Your cannot borrow from the account.</a:t>
            </a:r>
          </a:p>
          <a:p>
            <a:pPr lvl="2">
              <a:buFont typeface="Wingdings" panose="05000000000000000000" pitchFamily="2" charset="2"/>
              <a:buChar char="§"/>
              <a:defRPr/>
            </a:pPr>
            <a:r>
              <a:rPr lang="en-US" dirty="0" smtClean="0">
                <a:latin typeface="Arial" charset="0"/>
                <a:ea typeface="+mn-ea"/>
                <a:cs typeface="Arial" charset="0"/>
              </a:rPr>
              <a:t>You can’t make an early withdrawal even an emergency such as a terminal illness.</a:t>
            </a:r>
          </a:p>
          <a:p>
            <a:pPr lvl="2">
              <a:buFont typeface="Wingdings" panose="05000000000000000000" pitchFamily="2" charset="2"/>
              <a:buChar char="§"/>
              <a:defRPr/>
            </a:pPr>
            <a:r>
              <a:rPr lang="en-US" dirty="0" smtClean="0">
                <a:latin typeface="Arial" charset="0"/>
                <a:ea typeface="+mn-ea"/>
                <a:cs typeface="Arial" charset="0"/>
              </a:rPr>
              <a:t>Your </a:t>
            </a:r>
            <a:r>
              <a:rPr lang="en-US" smtClean="0">
                <a:latin typeface="Arial" charset="0"/>
                <a:ea typeface="+mn-ea"/>
                <a:cs typeface="Arial" charset="0"/>
              </a:rPr>
              <a:t>survivors do </a:t>
            </a:r>
            <a:r>
              <a:rPr lang="en-US" dirty="0" smtClean="0">
                <a:latin typeface="Arial" charset="0"/>
                <a:ea typeface="+mn-ea"/>
                <a:cs typeface="Arial" charset="0"/>
              </a:rPr>
              <a:t>not inherit the money you have put in your account.</a:t>
            </a:r>
          </a:p>
          <a:p>
            <a:pPr lvl="1">
              <a:defRPr/>
            </a:pPr>
            <a:r>
              <a:rPr lang="en-US" dirty="0" smtClean="0">
                <a:latin typeface="Arial" charset="0"/>
                <a:ea typeface="+mn-ea"/>
                <a:cs typeface="Arial" charset="0"/>
              </a:rPr>
              <a:t>It’s better for females than for males because females live longer.</a:t>
            </a:r>
          </a:p>
        </p:txBody>
      </p:sp>
      <p:sp>
        <p:nvSpPr>
          <p:cNvPr id="5120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7059B84C-8077-C44E-BA1B-F182A160BD1D}" type="slidenum">
              <a:rPr lang="en-US" altLang="en-US" sz="1200">
                <a:solidFill>
                  <a:srgbClr val="000000"/>
                </a:solidFill>
                <a:latin typeface="Calibri" charset="0"/>
              </a:rPr>
              <a:pPr>
                <a:spcBef>
                  <a:spcPct val="0"/>
                </a:spcBef>
                <a:buClrTx/>
                <a:buFontTx/>
                <a:buNone/>
              </a:pPr>
              <a:t>28</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Effect transition="in" filter="wipe(left)">
                                      <p:cBhvr>
                                        <p:cTn id="7" dur="500"/>
                                        <p:tgtEl>
                                          <p:spTgt spid="66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2">
                                            <p:txEl>
                                              <p:pRg st="1" end="1"/>
                                            </p:txEl>
                                          </p:spTgt>
                                        </p:tgtEl>
                                        <p:attrNameLst>
                                          <p:attrName>style.visibility</p:attrName>
                                        </p:attrNameLst>
                                      </p:cBhvr>
                                      <p:to>
                                        <p:strVal val="visible"/>
                                      </p:to>
                                    </p:set>
                                    <p:animEffect transition="in" filter="wipe(left)">
                                      <p:cBhvr>
                                        <p:cTn id="12" dur="500"/>
                                        <p:tgtEl>
                                          <p:spTgt spid="665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2">
                                            <p:txEl>
                                              <p:pRg st="2" end="2"/>
                                            </p:txEl>
                                          </p:spTgt>
                                        </p:tgtEl>
                                        <p:attrNameLst>
                                          <p:attrName>style.visibility</p:attrName>
                                        </p:attrNameLst>
                                      </p:cBhvr>
                                      <p:to>
                                        <p:strVal val="visible"/>
                                      </p:to>
                                    </p:set>
                                    <p:animEffect transition="in" filter="wipe(left)">
                                      <p:cBhvr>
                                        <p:cTn id="17" dur="500"/>
                                        <p:tgtEl>
                                          <p:spTgt spid="665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2">
                                            <p:txEl>
                                              <p:pRg st="3" end="3"/>
                                            </p:txEl>
                                          </p:spTgt>
                                        </p:tgtEl>
                                        <p:attrNameLst>
                                          <p:attrName>style.visibility</p:attrName>
                                        </p:attrNameLst>
                                      </p:cBhvr>
                                      <p:to>
                                        <p:strVal val="visible"/>
                                      </p:to>
                                    </p:set>
                                    <p:animEffect transition="in" filter="wipe(left)">
                                      <p:cBhvr>
                                        <p:cTn id="22" dur="500"/>
                                        <p:tgtEl>
                                          <p:spTgt spid="665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2">
                                            <p:txEl>
                                              <p:pRg st="4" end="4"/>
                                            </p:txEl>
                                          </p:spTgt>
                                        </p:tgtEl>
                                        <p:attrNameLst>
                                          <p:attrName>style.visibility</p:attrName>
                                        </p:attrNameLst>
                                      </p:cBhvr>
                                      <p:to>
                                        <p:strVal val="visible"/>
                                      </p:to>
                                    </p:set>
                                    <p:animEffect transition="in" filter="wipe(left)">
                                      <p:cBhvr>
                                        <p:cTn id="27" dur="500"/>
                                        <p:tgtEl>
                                          <p:spTgt spid="665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6562">
                                            <p:txEl>
                                              <p:pRg st="5" end="5"/>
                                            </p:txEl>
                                          </p:spTgt>
                                        </p:tgtEl>
                                        <p:attrNameLst>
                                          <p:attrName>style.visibility</p:attrName>
                                        </p:attrNameLst>
                                      </p:cBhvr>
                                      <p:to>
                                        <p:strVal val="visible"/>
                                      </p:to>
                                    </p:set>
                                    <p:animEffect transition="in" filter="wipe(left)">
                                      <p:cBhvr>
                                        <p:cTn id="32" dur="500"/>
                                        <p:tgtEl>
                                          <p:spTgt spid="665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562">
                                            <p:txEl>
                                              <p:pRg st="6" end="6"/>
                                            </p:txEl>
                                          </p:spTgt>
                                        </p:tgtEl>
                                        <p:attrNameLst>
                                          <p:attrName>style.visibility</p:attrName>
                                        </p:attrNameLst>
                                      </p:cBhvr>
                                      <p:to>
                                        <p:strVal val="visible"/>
                                      </p:to>
                                    </p:set>
                                    <p:animEffect transition="in" filter="wipe(left)">
                                      <p:cBhvr>
                                        <p:cTn id="37" dur="500"/>
                                        <p:tgtEl>
                                          <p:spTgt spid="665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US" dirty="0" smtClean="0">
                <a:ea typeface="+mj-ea"/>
              </a:rPr>
              <a:t>Defense</a:t>
            </a:r>
          </a:p>
        </p:txBody>
      </p:sp>
      <p:sp>
        <p:nvSpPr>
          <p:cNvPr id="67586" name="Content Placeholder 2"/>
          <p:cNvSpPr>
            <a:spLocks noGrp="1"/>
          </p:cNvSpPr>
          <p:nvPr>
            <p:ph idx="1"/>
          </p:nvPr>
        </p:nvSpPr>
        <p:spPr/>
        <p:txBody>
          <a:bodyPr/>
          <a:lstStyle/>
          <a:p>
            <a:r>
              <a:rPr lang="en-US" altLang="en-US">
                <a:latin typeface="Arial" charset="0"/>
                <a:cs typeface="Arial" charset="0"/>
              </a:rPr>
              <a:t>2007: Spending on defense was $549 billion.</a:t>
            </a:r>
          </a:p>
          <a:p>
            <a:pPr lvl="1"/>
            <a:r>
              <a:rPr lang="en-US" altLang="en-US">
                <a:latin typeface="Arial" charset="0"/>
                <a:cs typeface="Arial" charset="0"/>
              </a:rPr>
              <a:t>Excludes most spending on the wars in Iraq and Afghanistan.</a:t>
            </a:r>
          </a:p>
          <a:p>
            <a:r>
              <a:rPr lang="en-US" altLang="en-US">
                <a:latin typeface="Arial" charset="0"/>
                <a:cs typeface="Arial" charset="0"/>
              </a:rPr>
              <a:t>The U.S. spends more on its military than any other country.</a:t>
            </a:r>
          </a:p>
          <a:p>
            <a:pPr lvl="1"/>
            <a:r>
              <a:rPr lang="en-US" altLang="en-US">
                <a:latin typeface="Arial" charset="0"/>
                <a:cs typeface="Arial" charset="0"/>
              </a:rPr>
              <a:t>The next table shows the top ten countries listed by military expenditure.</a:t>
            </a:r>
          </a:p>
        </p:txBody>
      </p:sp>
      <p:sp>
        <p:nvSpPr>
          <p:cNvPr id="5223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C26DE8DA-BB4A-DA4E-8997-6CFC26C18386}" type="slidenum">
              <a:rPr lang="en-US" altLang="en-US" sz="1200">
                <a:solidFill>
                  <a:srgbClr val="000000"/>
                </a:solidFill>
                <a:latin typeface="Calibri" charset="0"/>
              </a:rPr>
              <a:pPr>
                <a:spcBef>
                  <a:spcPct val="0"/>
                </a:spcBef>
                <a:buClrTx/>
                <a:buFontTx/>
                <a:buNone/>
              </a:pPr>
              <a:t>29</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391400" y="6019800"/>
            <a:ext cx="990600" cy="1588"/>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500"/>
                            </p:stCondLst>
                            <p:childTnLst>
                              <p:par>
                                <p:cTn id="5" presetID="22" presetClass="entr" presetSubtype="8" fill="hold" nodeType="after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wipe(left)">
                                      <p:cBhvr>
                                        <p:cTn id="7" dur="500"/>
                                        <p:tgtEl>
                                          <p:spTgt spid="67586">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animEffect transition="in" filter="wipe(left)">
                                      <p:cBhvr>
                                        <p:cTn id="11" dur="500"/>
                                        <p:tgtEl>
                                          <p:spTgt spid="67586">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7586">
                                            <p:txEl>
                                              <p:pRg st="2" end="2"/>
                                            </p:txEl>
                                          </p:spTgt>
                                        </p:tgtEl>
                                        <p:attrNameLst>
                                          <p:attrName>style.visibility</p:attrName>
                                        </p:attrNameLst>
                                      </p:cBhvr>
                                      <p:to>
                                        <p:strVal val="visible"/>
                                      </p:to>
                                    </p:set>
                                    <p:animEffect transition="in" filter="wipe(left)">
                                      <p:cBhvr>
                                        <p:cTn id="16" dur="500"/>
                                        <p:tgtEl>
                                          <p:spTgt spid="67586">
                                            <p:txEl>
                                              <p:pRg st="2" end="2"/>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7586">
                                            <p:txEl>
                                              <p:pRg st="3" end="3"/>
                                            </p:txEl>
                                          </p:spTgt>
                                        </p:tgtEl>
                                        <p:attrNameLst>
                                          <p:attrName>style.visibility</p:attrName>
                                        </p:attrNameLst>
                                      </p:cBhvr>
                                      <p:to>
                                        <p:strVal val="visible"/>
                                      </p:to>
                                    </p:set>
                                    <p:animEffect transition="in" filter="wipe(left)">
                                      <p:cBhvr>
                                        <p:cTn id="20" dur="500"/>
                                        <p:tgtEl>
                                          <p:spTgt spid="67586">
                                            <p:txEl>
                                              <p:pRg st="3" end="3"/>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mj-ea"/>
              </a:rPr>
              <a:t>Introduction</a:t>
            </a:r>
            <a:endParaRPr lang="en-US" dirty="0">
              <a:ea typeface="+mj-ea"/>
            </a:endParaRPr>
          </a:p>
        </p:txBody>
      </p:sp>
      <p:sp>
        <p:nvSpPr>
          <p:cNvPr id="9221" name="Content Placeholder 2"/>
          <p:cNvSpPr>
            <a:spLocks noGrp="1"/>
          </p:cNvSpPr>
          <p:nvPr>
            <p:ph idx="1"/>
          </p:nvPr>
        </p:nvSpPr>
        <p:spPr>
          <a:xfrm>
            <a:off x="381000" y="1371600"/>
            <a:ext cx="5405438" cy="4754563"/>
          </a:xfrm>
        </p:spPr>
        <p:txBody>
          <a:bodyPr/>
          <a:lstStyle/>
          <a:p>
            <a:r>
              <a:rPr lang="en-US" altLang="en-US">
                <a:latin typeface="Arial" charset="0"/>
                <a:cs typeface="Arial" charset="0"/>
              </a:rPr>
              <a:t>Ida May Fuller loved social security</a:t>
            </a:r>
          </a:p>
          <a:p>
            <a:pPr lvl="1"/>
            <a:r>
              <a:rPr lang="en-US" altLang="en-US">
                <a:latin typeface="Arial" charset="0"/>
                <a:cs typeface="Arial" charset="0"/>
              </a:rPr>
              <a:t>First person to receive a SS check.</a:t>
            </a:r>
          </a:p>
          <a:p>
            <a:pPr lvl="1"/>
            <a:r>
              <a:rPr lang="en-US" altLang="en-US">
                <a:latin typeface="Arial" charset="0"/>
                <a:cs typeface="Arial" charset="0"/>
              </a:rPr>
              <a:t>Paid $24.75 in; first check was $22.54.</a:t>
            </a:r>
          </a:p>
          <a:p>
            <a:pPr lvl="1"/>
            <a:r>
              <a:rPr lang="en-US" altLang="en-US">
                <a:latin typeface="Arial" charset="0"/>
                <a:cs typeface="Arial" charset="0"/>
              </a:rPr>
              <a:t>Lived to be a 100; received a total of $22,888.92 in benefits</a:t>
            </a:r>
          </a:p>
        </p:txBody>
      </p:sp>
      <p:sp>
        <p:nvSpPr>
          <p:cNvPr id="1024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EBC2EE91-4A77-2448-9EF6-CB0CD3569577}" type="slidenum">
              <a:rPr lang="en-US" altLang="en-US" sz="1200">
                <a:solidFill>
                  <a:srgbClr val="000000"/>
                </a:solidFill>
                <a:latin typeface="Calibri" charset="0"/>
              </a:rPr>
              <a:pPr>
                <a:spcBef>
                  <a:spcPct val="0"/>
                </a:spcBef>
                <a:buClrTx/>
                <a:buFontTx/>
                <a:buNone/>
              </a:pPr>
              <a:t>3</a:t>
            </a:fld>
            <a:endParaRPr lang="en-US" altLang="en-US" sz="1200">
              <a:solidFill>
                <a:srgbClr val="000000"/>
              </a:solidFill>
              <a:latin typeface="Calibri" charset="0"/>
            </a:endParaRPr>
          </a:p>
        </p:txBody>
      </p:sp>
      <p:pic>
        <p:nvPicPr>
          <p:cNvPr id="92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38" y="1600200"/>
            <a:ext cx="3036887" cy="36576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Effect transition="in" filter="wipe(left)">
                                      <p:cBhvr>
                                        <p:cTn id="7" dur="500"/>
                                        <p:tgtEl>
                                          <p:spTgt spid="922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23"/>
                                        </p:tgtEl>
                                        <p:attrNameLst>
                                          <p:attrName>style.visibility</p:attrName>
                                        </p:attrNameLst>
                                      </p:cBhvr>
                                      <p:to>
                                        <p:strVal val="visible"/>
                                      </p:to>
                                    </p:set>
                                    <p:animEffect transition="in" filter="wipe(up)">
                                      <p:cBhvr>
                                        <p:cTn id="11" dur="500"/>
                                        <p:tgtEl>
                                          <p:spTgt spid="92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221">
                                            <p:txEl>
                                              <p:pRg st="1" end="1"/>
                                            </p:txEl>
                                          </p:spTgt>
                                        </p:tgtEl>
                                        <p:attrNameLst>
                                          <p:attrName>style.visibility</p:attrName>
                                        </p:attrNameLst>
                                      </p:cBhvr>
                                      <p:to>
                                        <p:strVal val="visible"/>
                                      </p:to>
                                    </p:set>
                                    <p:animEffect transition="in" filter="wipe(left)">
                                      <p:cBhvr>
                                        <p:cTn id="16" dur="500"/>
                                        <p:tgtEl>
                                          <p:spTgt spid="9221">
                                            <p:txEl>
                                              <p:pRg st="1" end="1"/>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9221">
                                            <p:txEl>
                                              <p:pRg st="2" end="2"/>
                                            </p:txEl>
                                          </p:spTgt>
                                        </p:tgtEl>
                                        <p:attrNameLst>
                                          <p:attrName>style.visibility</p:attrName>
                                        </p:attrNameLst>
                                      </p:cBhvr>
                                      <p:to>
                                        <p:strVal val="visible"/>
                                      </p:to>
                                    </p:set>
                                    <p:animEffect transition="in" filter="wipe(left)">
                                      <p:cBhvr>
                                        <p:cTn id="20" dur="500"/>
                                        <p:tgtEl>
                                          <p:spTgt spid="9221">
                                            <p:txEl>
                                              <p:pRg st="2" end="2"/>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9221">
                                            <p:txEl>
                                              <p:pRg st="3" end="3"/>
                                            </p:txEl>
                                          </p:spTgt>
                                        </p:tgtEl>
                                        <p:attrNameLst>
                                          <p:attrName>style.visibility</p:attrName>
                                        </p:attrNameLst>
                                      </p:cBhvr>
                                      <p:to>
                                        <p:strVal val="visible"/>
                                      </p:to>
                                    </p:set>
                                    <p:animEffect transition="in" filter="wipe(left)">
                                      <p:cBhvr>
                                        <p:cTn id="24"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US" dirty="0" smtClean="0">
                <a:ea typeface="+mj-ea"/>
              </a:rPr>
              <a:t>Defense</a:t>
            </a:r>
          </a:p>
        </p:txBody>
      </p:sp>
      <p:sp>
        <p:nvSpPr>
          <p:cNvPr id="68610" name="Content Placeholder 4"/>
          <p:cNvSpPr>
            <a:spLocks noGrp="1"/>
          </p:cNvSpPr>
          <p:nvPr>
            <p:ph idx="1"/>
          </p:nvPr>
        </p:nvSpPr>
        <p:spPr>
          <a:xfrm>
            <a:off x="419100" y="1220788"/>
            <a:ext cx="8305800" cy="1143000"/>
          </a:xfrm>
        </p:spPr>
        <p:txBody>
          <a:bodyPr/>
          <a:lstStyle/>
          <a:p>
            <a:r>
              <a:rPr lang="en-US" altLang="en-US">
                <a:latin typeface="Arial" charset="0"/>
                <a:cs typeface="Arial" charset="0"/>
              </a:rPr>
              <a:t>Top ten countries by military expenditure (billions of U.S. dollars)</a:t>
            </a:r>
          </a:p>
        </p:txBody>
      </p:sp>
      <p:sp>
        <p:nvSpPr>
          <p:cNvPr id="5325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00BA4465-9DA4-2849-B51A-BEBEB7310A16}" type="slidenum">
              <a:rPr lang="en-US" altLang="en-US" sz="1200">
                <a:solidFill>
                  <a:srgbClr val="000000"/>
                </a:solidFill>
                <a:latin typeface="Calibri" charset="0"/>
              </a:rPr>
              <a:pPr>
                <a:spcBef>
                  <a:spcPct val="0"/>
                </a:spcBef>
                <a:buClrTx/>
                <a:buFontTx/>
                <a:buNone/>
              </a:pPr>
              <a:t>30</a:t>
            </a:fld>
            <a:endParaRPr lang="en-US" altLang="en-US" sz="1200">
              <a:solidFill>
                <a:srgbClr val="000000"/>
              </a:solidFill>
              <a:latin typeface="Calibri" charset="0"/>
            </a:endParaRPr>
          </a:p>
        </p:txBody>
      </p:sp>
      <p:pic>
        <p:nvPicPr>
          <p:cNvPr id="5325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413" y="2376488"/>
            <a:ext cx="3559175" cy="4200525"/>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defRPr/>
            </a:pPr>
            <a:r>
              <a:rPr lang="en-US" dirty="0" smtClean="0">
                <a:ea typeface="+mj-ea"/>
              </a:rPr>
              <a:t>Medicare and Medicaid</a:t>
            </a:r>
          </a:p>
        </p:txBody>
      </p:sp>
      <p:sp>
        <p:nvSpPr>
          <p:cNvPr id="3" name="Content Placeholder 2"/>
          <p:cNvSpPr>
            <a:spLocks noGrp="1"/>
          </p:cNvSpPr>
          <p:nvPr>
            <p:ph idx="1"/>
          </p:nvPr>
        </p:nvSpPr>
        <p:spPr>
          <a:xfrm>
            <a:off x="381000" y="1371600"/>
            <a:ext cx="8305800" cy="4953000"/>
          </a:xfrm>
        </p:spPr>
        <p:txBody>
          <a:bodyPr>
            <a:normAutofit lnSpcReduction="10000"/>
          </a:bodyPr>
          <a:lstStyle/>
          <a:p>
            <a:pPr>
              <a:buFont typeface="Wingdings" panose="05000000000000000000" pitchFamily="2" charset="2"/>
              <a:buChar char="§"/>
              <a:defRPr/>
            </a:pPr>
            <a:r>
              <a:rPr lang="en-US" dirty="0" smtClean="0">
                <a:latin typeface="Arial" charset="0"/>
                <a:ea typeface="+mn-ea"/>
                <a:cs typeface="Arial" charset="0"/>
              </a:rPr>
              <a:t>Medicare: helps the elderly with medical bills. </a:t>
            </a:r>
          </a:p>
          <a:p>
            <a:pPr lvl="1">
              <a:defRPr/>
            </a:pPr>
            <a:r>
              <a:rPr lang="en-US" dirty="0" smtClean="0">
                <a:latin typeface="Arial" charset="0"/>
                <a:ea typeface="+mn-ea"/>
                <a:cs typeface="Arial" charset="0"/>
              </a:rPr>
              <a:t>Covers individuals over 65 who have paid into the system for at least 10 years.</a:t>
            </a:r>
          </a:p>
          <a:p>
            <a:pPr lvl="1">
              <a:defRPr/>
            </a:pPr>
            <a:r>
              <a:rPr lang="en-US" dirty="0" smtClean="0">
                <a:latin typeface="Arial" charset="0"/>
                <a:ea typeface="+mn-ea"/>
                <a:cs typeface="Arial" charset="0"/>
              </a:rPr>
              <a:t>In 2010 amounted to $457.2 billion.</a:t>
            </a:r>
          </a:p>
          <a:p>
            <a:pPr>
              <a:buFont typeface="Wingdings" panose="05000000000000000000" pitchFamily="2" charset="2"/>
              <a:buChar char="§"/>
              <a:defRPr/>
            </a:pPr>
            <a:r>
              <a:rPr lang="en-US" dirty="0" smtClean="0">
                <a:latin typeface="Arial" charset="0"/>
                <a:ea typeface="+mn-ea"/>
                <a:cs typeface="Arial" charset="0"/>
              </a:rPr>
              <a:t>Medicaid: Covers the poor and the disabled.</a:t>
            </a:r>
          </a:p>
          <a:p>
            <a:pPr lvl="1">
              <a:defRPr/>
            </a:pPr>
            <a:r>
              <a:rPr lang="en-US" dirty="0" smtClean="0">
                <a:latin typeface="Arial" charset="0"/>
                <a:ea typeface="+mn-ea"/>
                <a:cs typeface="Arial" charset="0"/>
              </a:rPr>
              <a:t>Paid for jointly by federal and state governments.</a:t>
            </a:r>
          </a:p>
          <a:p>
            <a:pPr lvl="1">
              <a:defRPr/>
            </a:pPr>
            <a:r>
              <a:rPr lang="en-US" dirty="0" smtClean="0">
                <a:latin typeface="Arial" charset="0"/>
                <a:ea typeface="+mn-ea"/>
                <a:cs typeface="Arial" charset="0"/>
              </a:rPr>
              <a:t>In 2010 amounted to about $300 billion.</a:t>
            </a:r>
          </a:p>
        </p:txBody>
      </p:sp>
      <p:sp>
        <p:nvSpPr>
          <p:cNvPr id="5530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BC5EA300-6751-994F-85FD-6109424902A1}" type="slidenum">
              <a:rPr lang="en-US" altLang="en-US" sz="1200">
                <a:solidFill>
                  <a:srgbClr val="000000"/>
                </a:solidFill>
                <a:latin typeface="Calibri" charset="0"/>
              </a:rPr>
              <a:pPr>
                <a:spcBef>
                  <a:spcPct val="0"/>
                </a:spcBef>
                <a:buClrTx/>
                <a:buFontTx/>
                <a:buNone/>
              </a:pPr>
              <a:t>31</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defRPr/>
            </a:pPr>
            <a:r>
              <a:rPr lang="en-US" dirty="0" smtClean="0">
                <a:ea typeface="+mj-ea"/>
              </a:rPr>
              <a:t>Unemployment Insurance and Welfare</a:t>
            </a:r>
          </a:p>
        </p:txBody>
      </p:sp>
      <p:sp>
        <p:nvSpPr>
          <p:cNvPr id="71682" name="Content Placeholder 2"/>
          <p:cNvSpPr>
            <a:spLocks noGrp="1"/>
          </p:cNvSpPr>
          <p:nvPr>
            <p:ph idx="1"/>
          </p:nvPr>
        </p:nvSpPr>
        <p:spPr/>
        <p:txBody>
          <a:bodyPr/>
          <a:lstStyle/>
          <a:p>
            <a:r>
              <a:rPr lang="en-US" altLang="en-US">
                <a:latin typeface="Arial" charset="0"/>
                <a:cs typeface="Arial" charset="0"/>
              </a:rPr>
              <a:t>Important categories of welfare:</a:t>
            </a:r>
          </a:p>
          <a:p>
            <a:pPr lvl="1"/>
            <a:r>
              <a:rPr lang="en-US" altLang="en-US">
                <a:latin typeface="Arial" charset="0"/>
                <a:cs typeface="Arial" charset="0"/>
              </a:rPr>
              <a:t>Personal payments to poor households with children.</a:t>
            </a:r>
          </a:p>
          <a:p>
            <a:pPr lvl="2"/>
            <a:r>
              <a:rPr lang="en-US" altLang="en-US">
                <a:latin typeface="Arial" charset="0"/>
                <a:cs typeface="Arial" charset="0"/>
              </a:rPr>
              <a:t>Largest is TANF – Benefits are limited to 5 years in a lifetime.</a:t>
            </a:r>
          </a:p>
          <a:p>
            <a:pPr lvl="2"/>
            <a:r>
              <a:rPr lang="en-US" altLang="en-US">
                <a:latin typeface="Arial" charset="0"/>
                <a:cs typeface="Arial" charset="0"/>
              </a:rPr>
              <a:t>Housing vouchers are given to subsidize a portion of rent.</a:t>
            </a:r>
          </a:p>
          <a:p>
            <a:pPr lvl="1"/>
            <a:r>
              <a:rPr lang="en-US" altLang="en-US">
                <a:latin typeface="Arial" charset="0"/>
                <a:cs typeface="Arial" charset="0"/>
              </a:rPr>
              <a:t>Earned Income Tax Credit (EITC) – is a direct cash payment based on income.</a:t>
            </a:r>
          </a:p>
          <a:p>
            <a:pPr lvl="1"/>
            <a:r>
              <a:rPr lang="en-US" altLang="en-US">
                <a:latin typeface="Arial" charset="0"/>
                <a:cs typeface="Arial" charset="0"/>
              </a:rPr>
              <a:t>Unemployment insurance (not income tested)</a:t>
            </a:r>
          </a:p>
        </p:txBody>
      </p:sp>
      <p:sp>
        <p:nvSpPr>
          <p:cNvPr id="5632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A22CC45C-B794-904D-BE13-DC03A9AF3B0E}" type="slidenum">
              <a:rPr lang="en-US" altLang="en-US" sz="1200">
                <a:solidFill>
                  <a:srgbClr val="000000"/>
                </a:solidFill>
                <a:latin typeface="Calibri" charset="0"/>
              </a:rPr>
              <a:pPr>
                <a:spcBef>
                  <a:spcPct val="0"/>
                </a:spcBef>
                <a:buClrTx/>
                <a:buFontTx/>
                <a:buNone/>
              </a:pPr>
              <a:t>32</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wipe(left)">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wipe(left)">
                                      <p:cBhvr>
                                        <p:cTn id="12" dur="500"/>
                                        <p:tgtEl>
                                          <p:spTgt spid="71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wipe(left)">
                                      <p:cBhvr>
                                        <p:cTn id="17" dur="500"/>
                                        <p:tgtEl>
                                          <p:spTgt spid="71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wipe(left)">
                                      <p:cBhvr>
                                        <p:cTn id="22" dur="500"/>
                                        <p:tgtEl>
                                          <p:spTgt spid="71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682">
                                            <p:txEl>
                                              <p:pRg st="4" end="4"/>
                                            </p:txEl>
                                          </p:spTgt>
                                        </p:tgtEl>
                                        <p:attrNameLst>
                                          <p:attrName>style.visibility</p:attrName>
                                        </p:attrNameLst>
                                      </p:cBhvr>
                                      <p:to>
                                        <p:strVal val="visible"/>
                                      </p:to>
                                    </p:set>
                                    <p:animEffect transition="in" filter="wipe(left)">
                                      <p:cBhvr>
                                        <p:cTn id="27" dur="500"/>
                                        <p:tgtEl>
                                          <p:spTgt spid="7168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1682">
                                            <p:txEl>
                                              <p:pRg st="5" end="5"/>
                                            </p:txEl>
                                          </p:spTgt>
                                        </p:tgtEl>
                                        <p:attrNameLst>
                                          <p:attrName>style.visibility</p:attrName>
                                        </p:attrNameLst>
                                      </p:cBhvr>
                                      <p:to>
                                        <p:strVal val="visible"/>
                                      </p:to>
                                    </p:set>
                                    <p:animEffect transition="in" filter="wipe(left)">
                                      <p:cBhvr>
                                        <p:cTn id="32" dur="500"/>
                                        <p:tgtEl>
                                          <p:spTgt spid="716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defRPr/>
            </a:pPr>
            <a:r>
              <a:rPr lang="en-US" dirty="0" smtClean="0">
                <a:ea typeface="+mj-ea"/>
              </a:rPr>
              <a:t>Everything Else</a:t>
            </a:r>
          </a:p>
        </p:txBody>
      </p:sp>
      <p:sp>
        <p:nvSpPr>
          <p:cNvPr id="72706" name="Content Placeholder 2"/>
          <p:cNvSpPr>
            <a:spLocks noGrp="1"/>
          </p:cNvSpPr>
          <p:nvPr>
            <p:ph idx="1"/>
          </p:nvPr>
        </p:nvSpPr>
        <p:spPr/>
        <p:txBody>
          <a:bodyPr>
            <a:normAutofit lnSpcReduction="10000"/>
          </a:bodyPr>
          <a:lstStyle/>
          <a:p>
            <a:pPr>
              <a:buFont typeface="Wingdings" panose="05000000000000000000" pitchFamily="2" charset="2"/>
              <a:buChar char="§"/>
              <a:defRPr/>
            </a:pPr>
            <a:r>
              <a:rPr lang="en-US" dirty="0" smtClean="0">
                <a:latin typeface="Arial" charset="0"/>
                <a:ea typeface="+mn-ea"/>
                <a:cs typeface="Arial" charset="0"/>
              </a:rPr>
              <a:t>Add up to a large amount of money</a:t>
            </a:r>
          </a:p>
          <a:p>
            <a:pPr>
              <a:buFont typeface="Wingdings" panose="05000000000000000000" pitchFamily="2" charset="2"/>
              <a:buChar char="§"/>
              <a:defRPr/>
            </a:pPr>
            <a:r>
              <a:rPr lang="en-US" dirty="0" smtClean="0">
                <a:latin typeface="Arial" charset="0"/>
                <a:ea typeface="+mn-ea"/>
                <a:cs typeface="Arial" charset="0"/>
              </a:rPr>
              <a:t>Individually are small compared to Social Security, defense, or Medicare.</a:t>
            </a:r>
          </a:p>
          <a:p>
            <a:pPr>
              <a:buFont typeface="Wingdings" panose="05000000000000000000" pitchFamily="2" charset="2"/>
              <a:buChar char="§"/>
              <a:defRPr/>
            </a:pPr>
            <a:r>
              <a:rPr lang="en-US" dirty="0" smtClean="0">
                <a:latin typeface="Arial" charset="0"/>
                <a:ea typeface="+mn-ea"/>
                <a:cs typeface="Arial" charset="0"/>
              </a:rPr>
              <a:t>What about foreign aid? – amounts to about 1% of the total budget.</a:t>
            </a:r>
          </a:p>
          <a:p>
            <a:pPr>
              <a:buFont typeface="Wingdings" panose="05000000000000000000" pitchFamily="2" charset="2"/>
              <a:buChar char="§"/>
              <a:defRPr/>
            </a:pPr>
            <a:r>
              <a:rPr lang="en-US" dirty="0" smtClean="0">
                <a:latin typeface="Arial" charset="0"/>
                <a:ea typeface="+mn-ea"/>
                <a:cs typeface="Arial" charset="0"/>
              </a:rPr>
              <a:t>What about “earmarks” – when a congressman puts an expenditure for his/her district into a broader bill.</a:t>
            </a:r>
          </a:p>
          <a:p>
            <a:pPr lvl="1">
              <a:defRPr/>
            </a:pPr>
            <a:r>
              <a:rPr lang="en-US" dirty="0" smtClean="0">
                <a:latin typeface="Arial" charset="0"/>
                <a:ea typeface="+mn-ea"/>
                <a:cs typeface="Arial" charset="0"/>
              </a:rPr>
              <a:t>Often wasteful, but cutting them out will not save a lot of money.</a:t>
            </a:r>
          </a:p>
        </p:txBody>
      </p:sp>
      <p:sp>
        <p:nvSpPr>
          <p:cNvPr id="5735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29E59AC8-C7E1-9B49-911E-BBA1B1B2D7C5}" type="slidenum">
              <a:rPr lang="en-US" altLang="en-US" sz="1200">
                <a:solidFill>
                  <a:srgbClr val="000000"/>
                </a:solidFill>
                <a:latin typeface="Calibri" charset="0"/>
              </a:rPr>
              <a:pPr>
                <a:spcBef>
                  <a:spcPct val="0"/>
                </a:spcBef>
                <a:buClrTx/>
                <a:buFontTx/>
                <a:buNone/>
              </a:pPr>
              <a:t>33</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wipe(left)">
                                      <p:cBhvr>
                                        <p:cTn id="7" dur="500"/>
                                        <p:tgtEl>
                                          <p:spTgt spid="72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wipe(left)">
                                      <p:cBhvr>
                                        <p:cTn id="12" dur="500"/>
                                        <p:tgtEl>
                                          <p:spTgt spid="72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2706">
                                            <p:txEl>
                                              <p:pRg st="2" end="2"/>
                                            </p:txEl>
                                          </p:spTgt>
                                        </p:tgtEl>
                                        <p:attrNameLst>
                                          <p:attrName>style.visibility</p:attrName>
                                        </p:attrNameLst>
                                      </p:cBhvr>
                                      <p:to>
                                        <p:strVal val="visible"/>
                                      </p:to>
                                    </p:set>
                                    <p:animEffect transition="in" filter="wipe(left)">
                                      <p:cBhvr>
                                        <p:cTn id="17" dur="500"/>
                                        <p:tgtEl>
                                          <p:spTgt spid="727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2706">
                                            <p:txEl>
                                              <p:pRg st="3" end="3"/>
                                            </p:txEl>
                                          </p:spTgt>
                                        </p:tgtEl>
                                        <p:attrNameLst>
                                          <p:attrName>style.visibility</p:attrName>
                                        </p:attrNameLst>
                                      </p:cBhvr>
                                      <p:to>
                                        <p:strVal val="visible"/>
                                      </p:to>
                                    </p:set>
                                    <p:animEffect transition="in" filter="wipe(left)">
                                      <p:cBhvr>
                                        <p:cTn id="22" dur="500"/>
                                        <p:tgtEl>
                                          <p:spTgt spid="72706">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2706">
                                            <p:txEl>
                                              <p:pRg st="4" end="4"/>
                                            </p:txEl>
                                          </p:spTgt>
                                        </p:tgtEl>
                                        <p:attrNameLst>
                                          <p:attrName>style.visibility</p:attrName>
                                        </p:attrNameLst>
                                      </p:cBhvr>
                                      <p:to>
                                        <p:strVal val="visible"/>
                                      </p:to>
                                    </p:set>
                                    <p:animEffect transition="in" filter="wipe(left)">
                                      <p:cBhvr>
                                        <p:cTn id="26" dur="500"/>
                                        <p:tgtEl>
                                          <p:spTgt spid="72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defRPr/>
            </a:pPr>
            <a:r>
              <a:rPr lang="en-US" dirty="0">
                <a:latin typeface="Arial" charset="0"/>
                <a:ea typeface="+mj-ea"/>
                <a:cs typeface="Arial" charset="0"/>
              </a:rPr>
              <a:t>National Debt, Interest on the National Debt, and Deficits</a:t>
            </a:r>
          </a:p>
        </p:txBody>
      </p:sp>
      <p:sp>
        <p:nvSpPr>
          <p:cNvPr id="73730" name="Content Placeholder 2"/>
          <p:cNvSpPr>
            <a:spLocks noGrp="1"/>
          </p:cNvSpPr>
          <p:nvPr>
            <p:ph idx="1"/>
          </p:nvPr>
        </p:nvSpPr>
        <p:spPr>
          <a:xfrm>
            <a:off x="381000" y="1371600"/>
            <a:ext cx="8305800" cy="3886200"/>
          </a:xfrm>
        </p:spPr>
        <p:txBody>
          <a:bodyPr/>
          <a:lstStyle/>
          <a:p>
            <a:r>
              <a:rPr lang="en-US" altLang="en-US">
                <a:solidFill>
                  <a:srgbClr val="C00000"/>
                </a:solidFill>
                <a:latin typeface="Arial" charset="0"/>
                <a:cs typeface="Arial" charset="0"/>
              </a:rPr>
              <a:t>National Debt held by the public </a:t>
            </a:r>
            <a:r>
              <a:rPr lang="en-US" altLang="en-US">
                <a:latin typeface="Arial" charset="0"/>
                <a:cs typeface="Arial" charset="0"/>
              </a:rPr>
              <a:t>– all federal debt held outside the United States government.</a:t>
            </a:r>
          </a:p>
          <a:p>
            <a:pPr lvl="1"/>
            <a:r>
              <a:rPr lang="en-US" altLang="en-US">
                <a:latin typeface="Arial" charset="0"/>
                <a:cs typeface="Arial" charset="0"/>
              </a:rPr>
              <a:t>At the end of 2011 it equaled just under $10.5 trillion.</a:t>
            </a:r>
          </a:p>
          <a:p>
            <a:pPr lvl="1"/>
            <a:r>
              <a:rPr lang="en-US" altLang="en-US">
                <a:latin typeface="Arial" charset="0"/>
                <a:cs typeface="Arial" charset="0"/>
              </a:rPr>
              <a:t>Debt-to-GDP Ratio about 70% </a:t>
            </a:r>
          </a:p>
          <a:p>
            <a:pPr lvl="2"/>
            <a:r>
              <a:rPr lang="en-US" altLang="en-US">
                <a:latin typeface="Arial" charset="0"/>
                <a:cs typeface="Arial" charset="0"/>
              </a:rPr>
              <a:t>Not necessarily high for the U.S. government.</a:t>
            </a:r>
          </a:p>
          <a:p>
            <a:pPr lvl="2"/>
            <a:r>
              <a:rPr lang="en-US" altLang="en-US">
                <a:latin typeface="Arial" charset="0"/>
                <a:cs typeface="Arial" charset="0"/>
              </a:rPr>
              <a:t>Has been much higher in the past.	</a:t>
            </a:r>
          </a:p>
          <a:p>
            <a:pPr lvl="3"/>
            <a:endParaRPr lang="en-US" altLang="en-US">
              <a:latin typeface="Arial" charset="0"/>
              <a:cs typeface="Arial" charset="0"/>
            </a:endParaRPr>
          </a:p>
          <a:p>
            <a:pPr lvl="2"/>
            <a:endParaRPr lang="en-US" altLang="en-US">
              <a:latin typeface="Arial" charset="0"/>
              <a:cs typeface="Arial" charset="0"/>
            </a:endParaRPr>
          </a:p>
        </p:txBody>
      </p:sp>
      <p:sp>
        <p:nvSpPr>
          <p:cNvPr id="5837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BBC71544-F1F5-A648-B8CE-5EAD502F92FE}" type="slidenum">
              <a:rPr lang="en-US" altLang="en-US" sz="1200">
                <a:solidFill>
                  <a:srgbClr val="000000"/>
                </a:solidFill>
                <a:latin typeface="Calibri" charset="0"/>
              </a:rPr>
              <a:pPr>
                <a:spcBef>
                  <a:spcPct val="0"/>
                </a:spcBef>
                <a:buClrTx/>
                <a:buFontTx/>
                <a:buNone/>
              </a:pPr>
              <a:t>34</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696200" y="5807075"/>
            <a:ext cx="838200" cy="1588"/>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a:spLocks noChangeArrowheads="1"/>
          </p:cNvSpPr>
          <p:nvPr/>
        </p:nvSpPr>
        <p:spPr bwMode="auto">
          <a:xfrm>
            <a:off x="3657600" y="5608638"/>
            <a:ext cx="3889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2000" i="1"/>
              <a:t>Let’s take a look at some history.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wipe(left)">
                                      <p:cBhvr>
                                        <p:cTn id="7" dur="500"/>
                                        <p:tgtEl>
                                          <p:spTgt spid="73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0">
                                            <p:txEl>
                                              <p:pRg st="1" end="1"/>
                                            </p:txEl>
                                          </p:spTgt>
                                        </p:tgtEl>
                                        <p:attrNameLst>
                                          <p:attrName>style.visibility</p:attrName>
                                        </p:attrNameLst>
                                      </p:cBhvr>
                                      <p:to>
                                        <p:strVal val="visible"/>
                                      </p:to>
                                    </p:set>
                                    <p:animEffect transition="in" filter="wipe(left)">
                                      <p:cBhvr>
                                        <p:cTn id="12" dur="500"/>
                                        <p:tgtEl>
                                          <p:spTgt spid="73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0">
                                            <p:txEl>
                                              <p:pRg st="2" end="2"/>
                                            </p:txEl>
                                          </p:spTgt>
                                        </p:tgtEl>
                                        <p:attrNameLst>
                                          <p:attrName>style.visibility</p:attrName>
                                        </p:attrNameLst>
                                      </p:cBhvr>
                                      <p:to>
                                        <p:strVal val="visible"/>
                                      </p:to>
                                    </p:set>
                                    <p:animEffect transition="in" filter="wipe(left)">
                                      <p:cBhvr>
                                        <p:cTn id="17" dur="500"/>
                                        <p:tgtEl>
                                          <p:spTgt spid="73730">
                                            <p:txEl>
                                              <p:pRg st="2" end="2"/>
                                            </p:txEl>
                                          </p:spTgt>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3730">
                                            <p:txEl>
                                              <p:pRg st="3" end="3"/>
                                            </p:txEl>
                                          </p:spTgt>
                                        </p:tgtEl>
                                        <p:attrNameLst>
                                          <p:attrName>style.visibility</p:attrName>
                                        </p:attrNameLst>
                                      </p:cBhvr>
                                      <p:to>
                                        <p:strVal val="visible"/>
                                      </p:to>
                                    </p:set>
                                    <p:animEffect transition="in" filter="wipe(left)">
                                      <p:cBhvr>
                                        <p:cTn id="21" dur="500"/>
                                        <p:tgtEl>
                                          <p:spTgt spid="73730">
                                            <p:txEl>
                                              <p:pRg st="3" end="3"/>
                                            </p:txEl>
                                          </p:spTgt>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73730">
                                            <p:txEl>
                                              <p:pRg st="4" end="4"/>
                                            </p:txEl>
                                          </p:spTgt>
                                        </p:tgtEl>
                                        <p:attrNameLst>
                                          <p:attrName>style.visibility</p:attrName>
                                        </p:attrNameLst>
                                      </p:cBhvr>
                                      <p:to>
                                        <p:strVal val="visible"/>
                                      </p:to>
                                    </p:set>
                                    <p:animEffect transition="in" filter="wipe(left)">
                                      <p:cBhvr>
                                        <p:cTn id="25" dur="500"/>
                                        <p:tgtEl>
                                          <p:spTgt spid="73730">
                                            <p:txEl>
                                              <p:pRg st="4" end="4"/>
                                            </p:txEl>
                                          </p:spTgt>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defRPr/>
            </a:pPr>
            <a:r>
              <a:rPr lang="en-US" dirty="0">
                <a:latin typeface="Arial" charset="0"/>
                <a:ea typeface="+mj-ea"/>
                <a:cs typeface="Arial" charset="0"/>
              </a:rPr>
              <a:t>National Debt, Interest on the National Debt, and Deficits</a:t>
            </a:r>
            <a:endParaRPr lang="en-US" dirty="0" smtClean="0">
              <a:ea typeface="+mj-ea"/>
            </a:endParaRPr>
          </a:p>
        </p:txBody>
      </p:sp>
      <p:sp>
        <p:nvSpPr>
          <p:cNvPr id="60421"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94510DEA-52BE-0B40-833B-7EF7FAE994FB}" type="slidenum">
              <a:rPr lang="en-US" altLang="en-US" sz="1200">
                <a:solidFill>
                  <a:srgbClr val="000000"/>
                </a:solidFill>
                <a:latin typeface="Calibri" charset="0"/>
              </a:rPr>
              <a:pPr>
                <a:spcBef>
                  <a:spcPct val="0"/>
                </a:spcBef>
                <a:buClrTx/>
                <a:buFontTx/>
                <a:buNone/>
              </a:pPr>
              <a:t>35</a:t>
            </a:fld>
            <a:endParaRPr lang="en-US" altLang="en-US" sz="1200">
              <a:solidFill>
                <a:srgbClr val="000000"/>
              </a:solidFill>
              <a:latin typeface="Calibri" charset="0"/>
            </a:endParaRPr>
          </a:p>
        </p:txBody>
      </p:sp>
      <p:pic>
        <p:nvPicPr>
          <p:cNvPr id="604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63" y="1295400"/>
            <a:ext cx="57816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defRPr/>
            </a:pPr>
            <a:r>
              <a:rPr lang="en-US" dirty="0">
                <a:latin typeface="Arial" charset="0"/>
                <a:ea typeface="+mj-ea"/>
                <a:cs typeface="Arial" charset="0"/>
              </a:rPr>
              <a:t>National Debt, Interest on the National Debt, and Deficits</a:t>
            </a:r>
            <a:endParaRPr lang="en-US" dirty="0" smtClean="0">
              <a:ea typeface="+mj-ea"/>
            </a:endParaRPr>
          </a:p>
        </p:txBody>
      </p:sp>
      <p:sp>
        <p:nvSpPr>
          <p:cNvPr id="76802" name="Content Placeholder 2"/>
          <p:cNvSpPr>
            <a:spLocks noGrp="1"/>
          </p:cNvSpPr>
          <p:nvPr>
            <p:ph idx="1"/>
          </p:nvPr>
        </p:nvSpPr>
        <p:spPr/>
        <p:txBody>
          <a:bodyPr>
            <a:normAutofit lnSpcReduction="10000"/>
          </a:bodyPr>
          <a:lstStyle/>
          <a:p>
            <a:pPr>
              <a:buFont typeface="Wingdings" panose="05000000000000000000" pitchFamily="2" charset="2"/>
              <a:buChar char="§"/>
              <a:defRPr/>
            </a:pPr>
            <a:r>
              <a:rPr lang="en-US" dirty="0" smtClean="0">
                <a:latin typeface="Arial" charset="0"/>
                <a:ea typeface="+mn-ea"/>
                <a:cs typeface="Arial" charset="0"/>
              </a:rPr>
              <a:t>Interest on the national debt</a:t>
            </a:r>
          </a:p>
          <a:p>
            <a:pPr lvl="1">
              <a:defRPr/>
            </a:pPr>
            <a:r>
              <a:rPr lang="en-US" dirty="0" smtClean="0">
                <a:latin typeface="Arial" charset="0"/>
                <a:ea typeface="+mn-ea"/>
                <a:cs typeface="Arial" charset="0"/>
              </a:rPr>
              <a:t>Payment of interest to bond holders in 2010 was $180 billion.</a:t>
            </a:r>
          </a:p>
          <a:p>
            <a:pPr lvl="1">
              <a:defRPr/>
            </a:pPr>
            <a:r>
              <a:rPr lang="en-US" dirty="0" smtClean="0">
                <a:latin typeface="Arial" charset="0"/>
                <a:ea typeface="+mn-ea"/>
                <a:cs typeface="Arial" charset="0"/>
              </a:rPr>
              <a:t>Because interests rates were unusually low, the interest paid was unusually low.</a:t>
            </a:r>
          </a:p>
          <a:p>
            <a:pPr>
              <a:buFont typeface="Wingdings" panose="05000000000000000000" pitchFamily="2" charset="2"/>
              <a:buChar char="§"/>
              <a:defRPr/>
            </a:pPr>
            <a:r>
              <a:rPr lang="en-US" dirty="0" smtClean="0">
                <a:latin typeface="Arial" charset="0"/>
                <a:ea typeface="+mn-ea"/>
                <a:cs typeface="Arial" charset="0"/>
              </a:rPr>
              <a:t>Does it matter if a large amount of the debt is owed to foreigners? </a:t>
            </a:r>
          </a:p>
          <a:p>
            <a:pPr lvl="1">
              <a:defRPr/>
            </a:pPr>
            <a:r>
              <a:rPr lang="en-US" dirty="0" smtClean="0">
                <a:latin typeface="Arial" charset="0"/>
                <a:ea typeface="+mn-ea"/>
                <a:cs typeface="Arial" charset="0"/>
              </a:rPr>
              <a:t>From a purely economic point of view, no.</a:t>
            </a:r>
          </a:p>
          <a:p>
            <a:pPr lvl="1">
              <a:defRPr/>
            </a:pPr>
            <a:r>
              <a:rPr lang="en-US" dirty="0" smtClean="0">
                <a:latin typeface="Arial" charset="0"/>
                <a:ea typeface="+mn-ea"/>
                <a:cs typeface="Arial" charset="0"/>
              </a:rPr>
              <a:t>What matters is how the borrowed dollars are spent.</a:t>
            </a:r>
          </a:p>
          <a:p>
            <a:pPr>
              <a:buFont typeface="Wingdings" panose="05000000000000000000" pitchFamily="2" charset="2"/>
              <a:buChar char="§"/>
              <a:defRPr/>
            </a:pPr>
            <a:endParaRPr lang="en-US" dirty="0" smtClean="0">
              <a:latin typeface="Arial" charset="0"/>
              <a:ea typeface="+mn-ea"/>
              <a:cs typeface="Arial" charset="0"/>
            </a:endParaRPr>
          </a:p>
        </p:txBody>
      </p:sp>
      <p:sp>
        <p:nvSpPr>
          <p:cNvPr id="61446"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1B55A8C2-3CCE-FF4C-8718-B054DD4D3507}" type="slidenum">
              <a:rPr lang="en-US" altLang="en-US" sz="1200">
                <a:solidFill>
                  <a:srgbClr val="000000"/>
                </a:solidFill>
                <a:latin typeface="Calibri" charset="0"/>
              </a:rPr>
              <a:pPr>
                <a:spcBef>
                  <a:spcPct val="0"/>
                </a:spcBef>
                <a:buClrTx/>
                <a:buFontTx/>
                <a:buNone/>
              </a:pPr>
              <a:t>36</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wipe(left)">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wipe(left)">
                                      <p:cBhvr>
                                        <p:cTn id="12" dur="500"/>
                                        <p:tgtEl>
                                          <p:spTgt spid="76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2">
                                            <p:txEl>
                                              <p:pRg st="2" end="2"/>
                                            </p:txEl>
                                          </p:spTgt>
                                        </p:tgtEl>
                                        <p:attrNameLst>
                                          <p:attrName>style.visibility</p:attrName>
                                        </p:attrNameLst>
                                      </p:cBhvr>
                                      <p:to>
                                        <p:strVal val="visible"/>
                                      </p:to>
                                    </p:set>
                                    <p:animEffect transition="in" filter="wipe(left)">
                                      <p:cBhvr>
                                        <p:cTn id="17" dur="500"/>
                                        <p:tgtEl>
                                          <p:spTgt spid="768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2">
                                            <p:txEl>
                                              <p:pRg st="3" end="3"/>
                                            </p:txEl>
                                          </p:spTgt>
                                        </p:tgtEl>
                                        <p:attrNameLst>
                                          <p:attrName>style.visibility</p:attrName>
                                        </p:attrNameLst>
                                      </p:cBhvr>
                                      <p:to>
                                        <p:strVal val="visible"/>
                                      </p:to>
                                    </p:set>
                                    <p:animEffect transition="in" filter="wipe(left)">
                                      <p:cBhvr>
                                        <p:cTn id="22" dur="500"/>
                                        <p:tgtEl>
                                          <p:spTgt spid="768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2">
                                            <p:txEl>
                                              <p:pRg st="4" end="4"/>
                                            </p:txEl>
                                          </p:spTgt>
                                        </p:tgtEl>
                                        <p:attrNameLst>
                                          <p:attrName>style.visibility</p:attrName>
                                        </p:attrNameLst>
                                      </p:cBhvr>
                                      <p:to>
                                        <p:strVal val="visible"/>
                                      </p:to>
                                    </p:set>
                                    <p:animEffect transition="in" filter="wipe(left)">
                                      <p:cBhvr>
                                        <p:cTn id="27" dur="500"/>
                                        <p:tgtEl>
                                          <p:spTgt spid="768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2">
                                            <p:txEl>
                                              <p:pRg st="5" end="5"/>
                                            </p:txEl>
                                          </p:spTgt>
                                        </p:tgtEl>
                                        <p:attrNameLst>
                                          <p:attrName>style.visibility</p:attrName>
                                        </p:attrNameLst>
                                      </p:cBhvr>
                                      <p:to>
                                        <p:strVal val="visible"/>
                                      </p:to>
                                    </p:set>
                                    <p:animEffect transition="in" filter="wipe(left)">
                                      <p:cBhvr>
                                        <p:cTn id="32" dur="500"/>
                                        <p:tgtEl>
                                          <p:spTgt spid="768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defRPr/>
            </a:pPr>
            <a:r>
              <a:rPr lang="en-US" dirty="0">
                <a:latin typeface="Arial" charset="0"/>
                <a:ea typeface="+mj-ea"/>
                <a:cs typeface="Arial" charset="0"/>
              </a:rPr>
              <a:t>National Debt, Interest on the National Debt, and Deficits</a:t>
            </a:r>
            <a:endParaRPr lang="en-US" dirty="0" smtClean="0">
              <a:ea typeface="+mj-ea"/>
            </a:endParaRPr>
          </a:p>
        </p:txBody>
      </p:sp>
      <p:sp>
        <p:nvSpPr>
          <p:cNvPr id="78850" name="Content Placeholder 2"/>
          <p:cNvSpPr>
            <a:spLocks noGrp="1"/>
          </p:cNvSpPr>
          <p:nvPr>
            <p:ph idx="1"/>
          </p:nvPr>
        </p:nvSpPr>
        <p:spPr>
          <a:xfrm>
            <a:off x="381000" y="1371600"/>
            <a:ext cx="8305800" cy="2286000"/>
          </a:xfrm>
        </p:spPr>
        <p:txBody>
          <a:bodyPr/>
          <a:lstStyle/>
          <a:p>
            <a:r>
              <a:rPr lang="en-US" altLang="en-US">
                <a:solidFill>
                  <a:srgbClr val="C00000"/>
                </a:solidFill>
                <a:latin typeface="Arial" charset="0"/>
                <a:cs typeface="Arial" charset="0"/>
              </a:rPr>
              <a:t>Deficit</a:t>
            </a:r>
            <a:r>
              <a:rPr lang="en-US" altLang="en-US">
                <a:latin typeface="Arial" charset="0"/>
                <a:cs typeface="Arial" charset="0"/>
              </a:rPr>
              <a:t> – the annual difference between federal spending and revenues.</a:t>
            </a:r>
          </a:p>
          <a:p>
            <a:r>
              <a:rPr lang="en-US" altLang="en-US">
                <a:latin typeface="Arial" charset="0"/>
                <a:cs typeface="Arial" charset="0"/>
              </a:rPr>
              <a:t>Equals the annual change in the national debt.</a:t>
            </a:r>
          </a:p>
        </p:txBody>
      </p:sp>
      <p:sp>
        <p:nvSpPr>
          <p:cNvPr id="6349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48534179-43B2-9C4E-A7A1-69D6D1DDA233}" type="slidenum">
              <a:rPr lang="en-US" altLang="en-US" sz="1200">
                <a:solidFill>
                  <a:srgbClr val="000000"/>
                </a:solidFill>
                <a:latin typeface="Calibri" charset="0"/>
              </a:rPr>
              <a:pPr>
                <a:spcBef>
                  <a:spcPct val="0"/>
                </a:spcBef>
                <a:buClrTx/>
                <a:buFontTx/>
                <a:buNone/>
              </a:pPr>
              <a:t>37</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315200" y="4649788"/>
            <a:ext cx="914400" cy="0"/>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040" name="Rectangle 3"/>
          <p:cNvSpPr>
            <a:spLocks noChangeArrowheads="1"/>
          </p:cNvSpPr>
          <p:nvPr/>
        </p:nvSpPr>
        <p:spPr bwMode="auto">
          <a:xfrm>
            <a:off x="990600" y="4141788"/>
            <a:ext cx="601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2000" i="1"/>
              <a:t>The following figure allows us to see the level of deficit-to-GDP ratio and how it has changed over time.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wipe(left)">
                                      <p:cBhvr>
                                        <p:cTn id="7" dur="500"/>
                                        <p:tgtEl>
                                          <p:spTgt spid="78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50">
                                            <p:txEl>
                                              <p:pRg st="1" end="1"/>
                                            </p:txEl>
                                          </p:spTgt>
                                        </p:tgtEl>
                                        <p:attrNameLst>
                                          <p:attrName>style.visibility</p:attrName>
                                        </p:attrNameLst>
                                      </p:cBhvr>
                                      <p:to>
                                        <p:strVal val="visible"/>
                                      </p:to>
                                    </p:set>
                                    <p:animEffect transition="in" filter="wipe(left)">
                                      <p:cBhvr>
                                        <p:cTn id="12" dur="500"/>
                                        <p:tgtEl>
                                          <p:spTgt spid="78850">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4040"/>
                                        </p:tgtEl>
                                        <p:attrNameLst>
                                          <p:attrName>style.visibility</p:attrName>
                                        </p:attrNameLst>
                                      </p:cBhvr>
                                      <p:to>
                                        <p:strVal val="visible"/>
                                      </p:to>
                                    </p:set>
                                    <p:animEffect transition="in" filter="wipe(left)">
                                      <p:cBhvr>
                                        <p:cTn id="16" dur="500"/>
                                        <p:tgtEl>
                                          <p:spTgt spid="44040"/>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defRPr/>
            </a:pPr>
            <a:r>
              <a:rPr lang="en-US" dirty="0">
                <a:latin typeface="Arial" charset="0"/>
                <a:ea typeface="+mj-ea"/>
                <a:cs typeface="Arial" charset="0"/>
              </a:rPr>
              <a:t>National Debt, Interest on the National Debt, and Deficits</a:t>
            </a:r>
            <a:endParaRPr lang="en-US" dirty="0" smtClean="0">
              <a:ea typeface="+mj-ea"/>
            </a:endParaRPr>
          </a:p>
        </p:txBody>
      </p:sp>
      <p:sp>
        <p:nvSpPr>
          <p:cNvPr id="65541"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499F1C77-76DB-884A-A32E-256D7A8F93DA}" type="slidenum">
              <a:rPr lang="en-US" altLang="en-US" sz="1200">
                <a:solidFill>
                  <a:srgbClr val="000000"/>
                </a:solidFill>
                <a:latin typeface="Calibri" charset="0"/>
              </a:rPr>
              <a:pPr>
                <a:spcBef>
                  <a:spcPct val="0"/>
                </a:spcBef>
                <a:buClrTx/>
                <a:buFontTx/>
                <a:buNone/>
              </a:pPr>
              <a:t>38</a:t>
            </a:fld>
            <a:endParaRPr lang="en-US" altLang="en-US" sz="1200">
              <a:solidFill>
                <a:srgbClr val="000000"/>
              </a:solidFill>
              <a:latin typeface="Calibri" charset="0"/>
            </a:endParaRPr>
          </a:p>
        </p:txBody>
      </p:sp>
      <p:pic>
        <p:nvPicPr>
          <p:cNvPr id="655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538" y="1357313"/>
            <a:ext cx="6130925"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rPr>
              <a:t>Check Yourself</a:t>
            </a:r>
            <a:endParaRPr lang="en-US" dirty="0">
              <a:ea typeface="+mj-ea"/>
            </a:endParaRPr>
          </a:p>
        </p:txBody>
      </p:sp>
      <p:sp>
        <p:nvSpPr>
          <p:cNvPr id="82945" name="Content Placeholder 4"/>
          <p:cNvSpPr>
            <a:spLocks noGrp="1"/>
          </p:cNvSpPr>
          <p:nvPr>
            <p:ph idx="1"/>
          </p:nvPr>
        </p:nvSpPr>
        <p:spPr/>
        <p:txBody>
          <a:bodyPr/>
          <a:lstStyle/>
          <a:p>
            <a:pPr eaLnBrk="1" hangingPunct="1"/>
            <a:r>
              <a:rPr lang="en-US" altLang="en-US" sz="3100">
                <a:latin typeface="Arial" charset="0"/>
                <a:cs typeface="Arial" charset="0"/>
              </a:rPr>
              <a:t>When you retire, you will receive Social Security benefits as will most Americans.  Right now, what percentage of federal spending is represented by Social Security and Medicare payments?</a:t>
            </a:r>
          </a:p>
          <a:p>
            <a:pPr eaLnBrk="1" hangingPunct="1"/>
            <a:r>
              <a:rPr lang="en-US" altLang="en-US" sz="3100">
                <a:latin typeface="Arial" charset="0"/>
                <a:cs typeface="Arial" charset="0"/>
              </a:rPr>
              <a:t>Why is it important to consider the debt-to-GDP ratio rather than just the absolute amount of the national debt?  What does the ratio tell us?</a:t>
            </a:r>
          </a:p>
        </p:txBody>
      </p:sp>
      <p:sp>
        <p:nvSpPr>
          <p:cNvPr id="675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93BDA439-620C-484F-906C-821150621708}" type="slidenum">
              <a:rPr lang="en-US" altLang="en-US" sz="1200">
                <a:solidFill>
                  <a:srgbClr val="000000"/>
                </a:solidFill>
              </a:rPr>
              <a:pPr>
                <a:spcBef>
                  <a:spcPct val="0"/>
                </a:spcBef>
                <a:buClrTx/>
                <a:buFontTx/>
                <a:buNone/>
              </a:pPr>
              <a:t>39</a:t>
            </a:fld>
            <a:endParaRPr lang="en-US" altLang="en-US"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45">
                                            <p:txEl>
                                              <p:pRg st="0" end="0"/>
                                            </p:txEl>
                                          </p:spTgt>
                                        </p:tgtEl>
                                        <p:attrNameLst>
                                          <p:attrName>style.visibility</p:attrName>
                                        </p:attrNameLst>
                                      </p:cBhvr>
                                      <p:to>
                                        <p:strVal val="visible"/>
                                      </p:to>
                                    </p:set>
                                    <p:animEffect transition="in" filter="wipe(left)">
                                      <p:cBhvr>
                                        <p:cTn id="7" dur="500"/>
                                        <p:tgtEl>
                                          <p:spTgt spid="829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945">
                                            <p:txEl>
                                              <p:pRg st="1" end="1"/>
                                            </p:txEl>
                                          </p:spTgt>
                                        </p:tgtEl>
                                        <p:attrNameLst>
                                          <p:attrName>style.visibility</p:attrName>
                                        </p:attrNameLst>
                                      </p:cBhvr>
                                      <p:to>
                                        <p:strVal val="visible"/>
                                      </p:to>
                                    </p:set>
                                    <p:animEffect transition="in" filter="wipe(left)">
                                      <p:cBhvr>
                                        <p:cTn id="12" dur="500"/>
                                        <p:tgtEl>
                                          <p:spTgt spid="829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defRPr/>
            </a:pPr>
            <a:r>
              <a:rPr lang="en-US" smtClean="0">
                <a:ea typeface="+mj-ea"/>
              </a:rPr>
              <a:t>Introduction</a:t>
            </a:r>
          </a:p>
        </p:txBody>
      </p:sp>
      <p:sp>
        <p:nvSpPr>
          <p:cNvPr id="11266" name="Content Placeholder 2"/>
          <p:cNvSpPr>
            <a:spLocks noGrp="1"/>
          </p:cNvSpPr>
          <p:nvPr>
            <p:ph idx="1"/>
          </p:nvPr>
        </p:nvSpPr>
        <p:spPr/>
        <p:txBody>
          <a:bodyPr/>
          <a:lstStyle/>
          <a:p>
            <a:r>
              <a:rPr lang="en-US" altLang="en-US">
                <a:latin typeface="Arial" charset="0"/>
                <a:cs typeface="Arial" charset="0"/>
              </a:rPr>
              <a:t>From 2008 to 2010 the government spent about 25% of GDP.</a:t>
            </a:r>
          </a:p>
          <a:p>
            <a:r>
              <a:rPr lang="en-US" altLang="en-US">
                <a:latin typeface="Arial" charset="0"/>
                <a:cs typeface="Arial" charset="0"/>
              </a:rPr>
              <a:t>Taxes collected are about 18%.</a:t>
            </a:r>
          </a:p>
          <a:p>
            <a:r>
              <a:rPr lang="en-US" altLang="en-US">
                <a:latin typeface="Arial" charset="0"/>
                <a:cs typeface="Arial" charset="0"/>
              </a:rPr>
              <a:t>In this chapter we will answer the following questions:</a:t>
            </a:r>
          </a:p>
          <a:p>
            <a:pPr lvl="1"/>
            <a:r>
              <a:rPr lang="en-US" altLang="en-US">
                <a:latin typeface="Arial" charset="0"/>
                <a:cs typeface="Arial" charset="0"/>
              </a:rPr>
              <a:t>Where does all that money come from?</a:t>
            </a:r>
          </a:p>
          <a:p>
            <a:pPr lvl="1"/>
            <a:r>
              <a:rPr lang="en-US" altLang="en-US">
                <a:latin typeface="Arial" charset="0"/>
                <a:cs typeface="Arial" charset="0"/>
              </a:rPr>
              <a:t>Where does it go?</a:t>
            </a:r>
          </a:p>
          <a:p>
            <a:pPr lvl="1"/>
            <a:r>
              <a:rPr lang="en-US" altLang="en-US">
                <a:latin typeface="Arial" charset="0"/>
                <a:cs typeface="Arial" charset="0"/>
              </a:rPr>
              <a:t>How long can the government keep spending more than it raises in taxes?</a:t>
            </a:r>
          </a:p>
        </p:txBody>
      </p:sp>
      <p:sp>
        <p:nvSpPr>
          <p:cNvPr id="1127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CDCBBBC1-0687-374C-992E-A7CA077E8DAA}" type="slidenum">
              <a:rPr lang="en-US" altLang="en-US" sz="1200">
                <a:solidFill>
                  <a:srgbClr val="000000"/>
                </a:solidFill>
                <a:latin typeface="Calibri" charset="0"/>
              </a:rPr>
              <a:pPr>
                <a:spcBef>
                  <a:spcPct val="0"/>
                </a:spcBef>
                <a:buClrTx/>
                <a:buFontTx/>
                <a:buNone/>
              </a:pPr>
              <a:t>4</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wipe(left)">
                                      <p:cBhvr>
                                        <p:cTn id="7" dur="5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6">
                                            <p:txEl>
                                              <p:pRg st="1" end="1"/>
                                            </p:txEl>
                                          </p:spTgt>
                                        </p:tgtEl>
                                        <p:attrNameLst>
                                          <p:attrName>style.visibility</p:attrName>
                                        </p:attrNameLst>
                                      </p:cBhvr>
                                      <p:to>
                                        <p:strVal val="visible"/>
                                      </p:to>
                                    </p:set>
                                    <p:animEffect transition="in" filter="wipe(left)">
                                      <p:cBhvr>
                                        <p:cTn id="12" dur="5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6">
                                            <p:txEl>
                                              <p:pRg st="2" end="2"/>
                                            </p:txEl>
                                          </p:spTgt>
                                        </p:tgtEl>
                                        <p:attrNameLst>
                                          <p:attrName>style.visibility</p:attrName>
                                        </p:attrNameLst>
                                      </p:cBhvr>
                                      <p:to>
                                        <p:strVal val="visible"/>
                                      </p:to>
                                    </p:set>
                                    <p:animEffect transition="in" filter="wipe(left)">
                                      <p:cBhvr>
                                        <p:cTn id="17" dur="500"/>
                                        <p:tgtEl>
                                          <p:spTgt spid="11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6">
                                            <p:txEl>
                                              <p:pRg st="3" end="3"/>
                                            </p:txEl>
                                          </p:spTgt>
                                        </p:tgtEl>
                                        <p:attrNameLst>
                                          <p:attrName>style.visibility</p:attrName>
                                        </p:attrNameLst>
                                      </p:cBhvr>
                                      <p:to>
                                        <p:strVal val="visible"/>
                                      </p:to>
                                    </p:set>
                                    <p:animEffect transition="in" filter="wipe(left)">
                                      <p:cBhvr>
                                        <p:cTn id="22" dur="500"/>
                                        <p:tgtEl>
                                          <p:spTgt spid="11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6">
                                            <p:txEl>
                                              <p:pRg st="4" end="4"/>
                                            </p:txEl>
                                          </p:spTgt>
                                        </p:tgtEl>
                                        <p:attrNameLst>
                                          <p:attrName>style.visibility</p:attrName>
                                        </p:attrNameLst>
                                      </p:cBhvr>
                                      <p:to>
                                        <p:strVal val="visible"/>
                                      </p:to>
                                    </p:set>
                                    <p:animEffect transition="in" filter="wipe(left)">
                                      <p:cBhvr>
                                        <p:cTn id="27" dur="500"/>
                                        <p:tgtEl>
                                          <p:spTgt spid="11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6">
                                            <p:txEl>
                                              <p:pRg st="5" end="5"/>
                                            </p:txEl>
                                          </p:spTgt>
                                        </p:tgtEl>
                                        <p:attrNameLst>
                                          <p:attrName>style.visibility</p:attrName>
                                        </p:attrNameLst>
                                      </p:cBhvr>
                                      <p:to>
                                        <p:strVal val="visible"/>
                                      </p:to>
                                    </p:set>
                                    <p:animEffect transition="in" filter="wipe(left)">
                                      <p:cBhvr>
                                        <p:cTn id="32" dur="500"/>
                                        <p:tgtEl>
                                          <p:spTgt spid="112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a:defRPr/>
            </a:pPr>
            <a:r>
              <a:rPr lang="en-US" dirty="0" smtClean="0">
                <a:ea typeface="+mj-ea"/>
              </a:rPr>
              <a:t>Will the U.S. Govt. Go Bankrupt?</a:t>
            </a:r>
          </a:p>
        </p:txBody>
      </p:sp>
      <p:sp>
        <p:nvSpPr>
          <p:cNvPr id="84994" name="Content Placeholder 2"/>
          <p:cNvSpPr>
            <a:spLocks noGrp="1"/>
          </p:cNvSpPr>
          <p:nvPr>
            <p:ph idx="1"/>
          </p:nvPr>
        </p:nvSpPr>
        <p:spPr/>
        <p:txBody>
          <a:bodyPr/>
          <a:lstStyle/>
          <a:p>
            <a:r>
              <a:rPr lang="en-US" altLang="en-US">
                <a:latin typeface="Arial" charset="0"/>
                <a:cs typeface="Arial" charset="0"/>
              </a:rPr>
              <a:t>The Congressional Budget Office (CBO):  “under any plausible scenario, the federal budget is on an unsustainable path…”</a:t>
            </a:r>
          </a:p>
          <a:p>
            <a:pPr lvl="1"/>
            <a:r>
              <a:rPr lang="en-US" altLang="en-US">
                <a:latin typeface="Arial" charset="0"/>
                <a:cs typeface="Arial" charset="0"/>
              </a:rPr>
              <a:t>Main forces driving the projections:</a:t>
            </a:r>
          </a:p>
          <a:p>
            <a:pPr lvl="2"/>
            <a:r>
              <a:rPr lang="en-US" altLang="en-US">
                <a:latin typeface="Arial" charset="0"/>
                <a:cs typeface="Arial" charset="0"/>
              </a:rPr>
              <a:t>The population is aging resulting in higher Social Security and Medicare payments.</a:t>
            </a:r>
          </a:p>
          <a:p>
            <a:pPr lvl="2"/>
            <a:r>
              <a:rPr lang="en-US" altLang="en-US">
                <a:latin typeface="Arial" charset="0"/>
                <a:cs typeface="Arial" charset="0"/>
              </a:rPr>
              <a:t>Health costs per person are rising more than twice as fast as GDP per capita.</a:t>
            </a:r>
          </a:p>
        </p:txBody>
      </p:sp>
      <p:sp>
        <p:nvSpPr>
          <p:cNvPr id="69638"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C48CFDB-3FE4-8A40-90A0-B7C24FBBE5BB}" type="slidenum">
              <a:rPr lang="en-US" altLang="en-US" sz="1200">
                <a:solidFill>
                  <a:srgbClr val="000000"/>
                </a:solidFill>
                <a:latin typeface="Calibri" charset="0"/>
              </a:rPr>
              <a:pPr>
                <a:spcBef>
                  <a:spcPct val="0"/>
                </a:spcBef>
                <a:buClrTx/>
                <a:buFontTx/>
                <a:buNone/>
              </a:pPr>
              <a:t>40</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162800" y="5942013"/>
            <a:ext cx="1128713" cy="0"/>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 name="TextBox 2"/>
          <p:cNvSpPr txBox="1">
            <a:spLocks noChangeArrowheads="1"/>
          </p:cNvSpPr>
          <p:nvPr/>
        </p:nvSpPr>
        <p:spPr bwMode="auto">
          <a:xfrm>
            <a:off x="2286000" y="5710238"/>
            <a:ext cx="4632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2400" i="1"/>
              <a:t>The next figure shows the result.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wipe(left)">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994">
                                            <p:txEl>
                                              <p:pRg st="1" end="1"/>
                                            </p:txEl>
                                          </p:spTgt>
                                        </p:tgtEl>
                                        <p:attrNameLst>
                                          <p:attrName>style.visibility</p:attrName>
                                        </p:attrNameLst>
                                      </p:cBhvr>
                                      <p:to>
                                        <p:strVal val="visible"/>
                                      </p:to>
                                    </p:set>
                                    <p:animEffect transition="in" filter="wipe(left)">
                                      <p:cBhvr>
                                        <p:cTn id="12" dur="500"/>
                                        <p:tgtEl>
                                          <p:spTgt spid="84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4994">
                                            <p:txEl>
                                              <p:pRg st="2" end="2"/>
                                            </p:txEl>
                                          </p:spTgt>
                                        </p:tgtEl>
                                        <p:attrNameLst>
                                          <p:attrName>style.visibility</p:attrName>
                                        </p:attrNameLst>
                                      </p:cBhvr>
                                      <p:to>
                                        <p:strVal val="visible"/>
                                      </p:to>
                                    </p:set>
                                    <p:animEffect transition="in" filter="wipe(left)">
                                      <p:cBhvr>
                                        <p:cTn id="17" dur="500"/>
                                        <p:tgtEl>
                                          <p:spTgt spid="84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4994">
                                            <p:txEl>
                                              <p:pRg st="3" end="3"/>
                                            </p:txEl>
                                          </p:spTgt>
                                        </p:tgtEl>
                                        <p:attrNameLst>
                                          <p:attrName>style.visibility</p:attrName>
                                        </p:attrNameLst>
                                      </p:cBhvr>
                                      <p:to>
                                        <p:strVal val="visible"/>
                                      </p:to>
                                    </p:set>
                                    <p:animEffect transition="in" filter="wipe(left)">
                                      <p:cBhvr>
                                        <p:cTn id="22" dur="500"/>
                                        <p:tgtEl>
                                          <p:spTgt spid="84994">
                                            <p:txEl>
                                              <p:pRg st="3" end="3"/>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defRPr/>
            </a:pPr>
            <a:r>
              <a:rPr lang="en-US" dirty="0" smtClean="0">
                <a:ea typeface="+mj-ea"/>
              </a:rPr>
              <a:t>Will the U.S. Govt. Go Bankrupt?</a:t>
            </a:r>
          </a:p>
        </p:txBody>
      </p:sp>
      <p:sp>
        <p:nvSpPr>
          <p:cNvPr id="71685"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1D3759D4-FEA5-DB4B-B5F9-876AB06AC543}" type="slidenum">
              <a:rPr lang="en-US" altLang="en-US" sz="1200">
                <a:solidFill>
                  <a:srgbClr val="000000"/>
                </a:solidFill>
                <a:latin typeface="Calibri" charset="0"/>
              </a:rPr>
              <a:pPr>
                <a:spcBef>
                  <a:spcPct val="0"/>
                </a:spcBef>
                <a:buClrTx/>
                <a:buFontTx/>
                <a:buNone/>
              </a:pPr>
              <a:t>41</a:t>
            </a:fld>
            <a:endParaRPr lang="en-US" altLang="en-US" sz="1200">
              <a:solidFill>
                <a:srgbClr val="000000"/>
              </a:solidFill>
              <a:latin typeface="Calibri" charset="0"/>
            </a:endParaRPr>
          </a:p>
        </p:txBody>
      </p:sp>
      <p:pic>
        <p:nvPicPr>
          <p:cNvPr id="7168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1227138"/>
            <a:ext cx="5105400"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defRPr/>
            </a:pPr>
            <a:r>
              <a:rPr lang="en-US" smtClean="0">
                <a:ea typeface="+mj-ea"/>
              </a:rPr>
              <a:t>Will the U.S. Govt. Go Bankrupt?</a:t>
            </a:r>
          </a:p>
        </p:txBody>
      </p:sp>
      <p:sp>
        <p:nvSpPr>
          <p:cNvPr id="89090" name="Content Placeholder 2"/>
          <p:cNvSpPr>
            <a:spLocks noGrp="1"/>
          </p:cNvSpPr>
          <p:nvPr>
            <p:ph idx="1"/>
          </p:nvPr>
        </p:nvSpPr>
        <p:spPr>
          <a:xfrm>
            <a:off x="381000" y="1343025"/>
            <a:ext cx="8305800" cy="4141788"/>
          </a:xfrm>
        </p:spPr>
        <p:txBody>
          <a:bodyPr/>
          <a:lstStyle/>
          <a:p>
            <a:r>
              <a:rPr lang="en-US" altLang="en-US">
                <a:latin typeface="Arial" charset="0"/>
                <a:cs typeface="Arial" charset="0"/>
              </a:rPr>
              <a:t>We need to distinguish between the national debt and the deficit.</a:t>
            </a:r>
          </a:p>
          <a:p>
            <a:pPr lvl="1"/>
            <a:r>
              <a:rPr lang="en-US" altLang="en-US">
                <a:latin typeface="Arial" charset="0"/>
                <a:cs typeface="Arial" charset="0"/>
              </a:rPr>
              <a:t>Over the past 40 years spending and revenue have fluctuated around 18% of GDP.</a:t>
            </a:r>
          </a:p>
          <a:p>
            <a:pPr lvl="1"/>
            <a:r>
              <a:rPr lang="en-US" altLang="en-US">
                <a:latin typeface="Arial" charset="0"/>
                <a:cs typeface="Arial" charset="0"/>
              </a:rPr>
              <a:t>Spending is projected to take off after 2010 while revenue remains close the historical level.</a:t>
            </a:r>
          </a:p>
          <a:p>
            <a:pPr lvl="1"/>
            <a:r>
              <a:rPr lang="en-US" altLang="en-US">
                <a:latin typeface="Arial" charset="0"/>
                <a:cs typeface="Arial" charset="0"/>
              </a:rPr>
              <a:t>The main reason is Medicare and Medicaid</a:t>
            </a:r>
          </a:p>
        </p:txBody>
      </p:sp>
      <p:sp>
        <p:nvSpPr>
          <p:cNvPr id="7373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109113A6-BE85-E647-B444-5CF5ABD91EA0}" type="slidenum">
              <a:rPr lang="en-US" altLang="en-US" sz="1200">
                <a:solidFill>
                  <a:srgbClr val="000000"/>
                </a:solidFill>
                <a:latin typeface="Calibri" charset="0"/>
              </a:rPr>
              <a:pPr>
                <a:spcBef>
                  <a:spcPct val="0"/>
                </a:spcBef>
                <a:buClrTx/>
                <a:buFontTx/>
                <a:buNone/>
              </a:pPr>
              <a:t>42</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162800" y="5715000"/>
            <a:ext cx="990600" cy="0"/>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 name="TextBox 3"/>
          <p:cNvSpPr txBox="1">
            <a:spLocks noChangeArrowheads="1"/>
          </p:cNvSpPr>
          <p:nvPr/>
        </p:nvSpPr>
        <p:spPr bwMode="auto">
          <a:xfrm>
            <a:off x="2362200" y="5484813"/>
            <a:ext cx="4616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2400" i="1"/>
              <a:t>The next diagram illustrates this.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Effect transition="in" filter="wipe(left)">
                                      <p:cBhvr>
                                        <p:cTn id="7" dur="500"/>
                                        <p:tgtEl>
                                          <p:spTgt spid="89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0">
                                            <p:txEl>
                                              <p:pRg st="1" end="1"/>
                                            </p:txEl>
                                          </p:spTgt>
                                        </p:tgtEl>
                                        <p:attrNameLst>
                                          <p:attrName>style.visibility</p:attrName>
                                        </p:attrNameLst>
                                      </p:cBhvr>
                                      <p:to>
                                        <p:strVal val="visible"/>
                                      </p:to>
                                    </p:set>
                                    <p:animEffect transition="in" filter="wipe(left)">
                                      <p:cBhvr>
                                        <p:cTn id="12" dur="500"/>
                                        <p:tgtEl>
                                          <p:spTgt spid="890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0">
                                            <p:txEl>
                                              <p:pRg st="2" end="2"/>
                                            </p:txEl>
                                          </p:spTgt>
                                        </p:tgtEl>
                                        <p:attrNameLst>
                                          <p:attrName>style.visibility</p:attrName>
                                        </p:attrNameLst>
                                      </p:cBhvr>
                                      <p:to>
                                        <p:strVal val="visible"/>
                                      </p:to>
                                    </p:set>
                                    <p:animEffect transition="in" filter="wipe(left)">
                                      <p:cBhvr>
                                        <p:cTn id="17" dur="500"/>
                                        <p:tgtEl>
                                          <p:spTgt spid="890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0">
                                            <p:txEl>
                                              <p:pRg st="3" end="3"/>
                                            </p:txEl>
                                          </p:spTgt>
                                        </p:tgtEl>
                                        <p:attrNameLst>
                                          <p:attrName>style.visibility</p:attrName>
                                        </p:attrNameLst>
                                      </p:cBhvr>
                                      <p:to>
                                        <p:strVal val="visible"/>
                                      </p:to>
                                    </p:set>
                                    <p:animEffect transition="in" filter="wipe(left)">
                                      <p:cBhvr>
                                        <p:cTn id="22" dur="500"/>
                                        <p:tgtEl>
                                          <p:spTgt spid="89090">
                                            <p:txEl>
                                              <p:pRg st="3" end="3"/>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defRPr/>
            </a:pPr>
            <a:r>
              <a:rPr lang="en-US" smtClean="0">
                <a:ea typeface="+mj-ea"/>
              </a:rPr>
              <a:t>Will the U.S. Govt. Go Bankrupt?</a:t>
            </a:r>
          </a:p>
        </p:txBody>
      </p:sp>
      <p:sp>
        <p:nvSpPr>
          <p:cNvPr id="75781"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B9A5C533-66A2-1640-9B8C-73B3627C052E}" type="slidenum">
              <a:rPr lang="en-US" altLang="en-US" sz="1200">
                <a:solidFill>
                  <a:srgbClr val="000000"/>
                </a:solidFill>
                <a:latin typeface="Calibri" charset="0"/>
              </a:rPr>
              <a:pPr>
                <a:spcBef>
                  <a:spcPct val="0"/>
                </a:spcBef>
                <a:buClrTx/>
                <a:buFontTx/>
                <a:buNone/>
              </a:pPr>
              <a:t>43</a:t>
            </a:fld>
            <a:endParaRPr lang="en-US" altLang="en-US" sz="1200">
              <a:solidFill>
                <a:srgbClr val="000000"/>
              </a:solidFill>
              <a:latin typeface="Calibri" charset="0"/>
            </a:endParaRPr>
          </a:p>
        </p:txBody>
      </p:sp>
      <p:pic>
        <p:nvPicPr>
          <p:cNvPr id="7578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713" y="1274763"/>
            <a:ext cx="688657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defRPr/>
            </a:pPr>
            <a:r>
              <a:rPr lang="en-US" dirty="0" smtClean="0">
                <a:ea typeface="+mj-ea"/>
              </a:rPr>
              <a:t>The Future is Hard to Predict</a:t>
            </a:r>
          </a:p>
        </p:txBody>
      </p:sp>
      <p:sp>
        <p:nvSpPr>
          <p:cNvPr id="3" name="Content Placeholder 2"/>
          <p:cNvSpPr>
            <a:spLocks noGrp="1"/>
          </p:cNvSpPr>
          <p:nvPr>
            <p:ph idx="1"/>
          </p:nvPr>
        </p:nvSpPr>
        <p:spPr>
          <a:xfrm>
            <a:off x="381000" y="1371600"/>
            <a:ext cx="8305800" cy="4267200"/>
          </a:xfrm>
        </p:spPr>
        <p:txBody>
          <a:bodyPr/>
          <a:lstStyle/>
          <a:p>
            <a:r>
              <a:rPr lang="en-US" altLang="en-US">
                <a:latin typeface="Arial" charset="0"/>
                <a:cs typeface="Arial" charset="0"/>
              </a:rPr>
              <a:t>History of relatively low taxes.</a:t>
            </a:r>
          </a:p>
          <a:p>
            <a:pPr lvl="1"/>
            <a:r>
              <a:rPr lang="en-US" altLang="en-US">
                <a:latin typeface="Arial" charset="0"/>
                <a:cs typeface="Arial" charset="0"/>
              </a:rPr>
              <a:t>The American Revolution was in part about taxes in spite of one of the lowest tax burdens in the world.</a:t>
            </a:r>
          </a:p>
          <a:p>
            <a:pPr lvl="1"/>
            <a:r>
              <a:rPr lang="en-US" altLang="en-US">
                <a:latin typeface="Arial" charset="0"/>
                <a:cs typeface="Arial" charset="0"/>
              </a:rPr>
              <a:t>The income tax is fairly new—started in 1913.</a:t>
            </a:r>
          </a:p>
          <a:p>
            <a:pPr lvl="1"/>
            <a:r>
              <a:rPr lang="en-US" altLang="en-US">
                <a:latin typeface="Arial" charset="0"/>
                <a:cs typeface="Arial" charset="0"/>
              </a:rPr>
              <a:t>Taxes and federal spending increased dramatically during WWI and WWII.</a:t>
            </a:r>
          </a:p>
          <a:p>
            <a:pPr lvl="2"/>
            <a:r>
              <a:rPr lang="en-US" altLang="en-US">
                <a:latin typeface="Arial" charset="0"/>
                <a:cs typeface="Arial" charset="0"/>
              </a:rPr>
              <a:t>Since then, they have remained fairly stable around 18% of GDP until recent years.</a:t>
            </a:r>
          </a:p>
        </p:txBody>
      </p:sp>
      <p:sp>
        <p:nvSpPr>
          <p:cNvPr id="7783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A45A6278-7255-D044-B747-0BF5877004CE}" type="slidenum">
              <a:rPr lang="en-US" altLang="en-US" sz="1200">
                <a:solidFill>
                  <a:srgbClr val="000000"/>
                </a:solidFill>
                <a:latin typeface="Calibri" charset="0"/>
              </a:rPr>
              <a:pPr>
                <a:spcBef>
                  <a:spcPct val="0"/>
                </a:spcBef>
                <a:buClrTx/>
                <a:buFontTx/>
                <a:buNone/>
              </a:pPr>
              <a:t>44</a:t>
            </a:fld>
            <a:endParaRPr lang="en-US" altLang="en-US" sz="1200">
              <a:solidFill>
                <a:srgbClr val="000000"/>
              </a:solidFill>
              <a:latin typeface="Calibri" charset="0"/>
            </a:endParaRPr>
          </a:p>
        </p:txBody>
      </p:sp>
      <p:cxnSp>
        <p:nvCxnSpPr>
          <p:cNvPr id="6" name="Straight Arrow Connector 5"/>
          <p:cNvCxnSpPr>
            <a:cxnSpLocks noChangeShapeType="1"/>
          </p:cNvCxnSpPr>
          <p:nvPr/>
        </p:nvCxnSpPr>
        <p:spPr bwMode="auto">
          <a:xfrm>
            <a:off x="7646988" y="6013450"/>
            <a:ext cx="914400" cy="0"/>
          </a:xfrm>
          <a:prstGeom prst="straightConnector1">
            <a:avLst/>
          </a:prstGeom>
          <a:noFill/>
          <a:ln w="13335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5" name="TextBox 4"/>
          <p:cNvSpPr txBox="1">
            <a:spLocks noChangeArrowheads="1"/>
          </p:cNvSpPr>
          <p:nvPr/>
        </p:nvSpPr>
        <p:spPr bwMode="auto">
          <a:xfrm>
            <a:off x="1295400" y="5813425"/>
            <a:ext cx="605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eaLnBrk="1" hangingPunct="1">
              <a:spcBef>
                <a:spcPct val="0"/>
              </a:spcBef>
              <a:buClrTx/>
              <a:buFontTx/>
              <a:buNone/>
            </a:pPr>
            <a:r>
              <a:rPr lang="en-US" altLang="en-US" sz="2000" i="1"/>
              <a:t>Let’s see how the U.S. compares to other countries.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nodeType="afterGroup">
                            <p:stCondLst>
                              <p:cond delay="1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defRPr/>
            </a:pPr>
            <a:r>
              <a:rPr lang="en-US" dirty="0" smtClean="0">
                <a:ea typeface="+mj-ea"/>
              </a:rPr>
              <a:t>U.S. Government*Spending Compared with Other Countries</a:t>
            </a:r>
          </a:p>
        </p:txBody>
      </p:sp>
      <p:sp>
        <p:nvSpPr>
          <p:cNvPr id="78853" name="Content Placeholder 4"/>
          <p:cNvSpPr>
            <a:spLocks noGrp="1"/>
          </p:cNvSpPr>
          <p:nvPr>
            <p:ph idx="1"/>
          </p:nvPr>
        </p:nvSpPr>
        <p:spPr>
          <a:xfrm>
            <a:off x="381000" y="5945188"/>
            <a:ext cx="8305800" cy="760412"/>
          </a:xfrm>
        </p:spPr>
        <p:txBody>
          <a:bodyPr/>
          <a:lstStyle/>
          <a:p>
            <a:pPr marL="0" indent="0">
              <a:buFont typeface="Wingdings" charset="2"/>
              <a:buNone/>
            </a:pPr>
            <a:r>
              <a:rPr lang="en-US" altLang="en-US">
                <a:latin typeface="Arial" charset="0"/>
                <a:cs typeface="Arial" charset="0"/>
              </a:rPr>
              <a:t>*Includes all levels of government</a:t>
            </a:r>
          </a:p>
        </p:txBody>
      </p:sp>
      <p:sp>
        <p:nvSpPr>
          <p:cNvPr id="7885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7F41C38D-D196-F246-834B-E48AA856337B}" type="slidenum">
              <a:rPr lang="en-US" altLang="en-US" sz="1200">
                <a:solidFill>
                  <a:srgbClr val="000000"/>
                </a:solidFill>
                <a:latin typeface="Calibri" charset="0"/>
              </a:rPr>
              <a:pPr>
                <a:spcBef>
                  <a:spcPct val="0"/>
                </a:spcBef>
                <a:buClrTx/>
                <a:buFontTx/>
                <a:buNone/>
              </a:pPr>
              <a:t>45</a:t>
            </a:fld>
            <a:endParaRPr lang="en-US" altLang="en-US" sz="1200">
              <a:solidFill>
                <a:srgbClr val="000000"/>
              </a:solidFill>
              <a:latin typeface="Calibri" charset="0"/>
            </a:endParaRPr>
          </a:p>
        </p:txBody>
      </p:sp>
      <p:pic>
        <p:nvPicPr>
          <p:cNvPr id="78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295400"/>
            <a:ext cx="5410200" cy="4649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ea typeface="+mj-ea"/>
              </a:rPr>
              <a:t>Check Yourself</a:t>
            </a:r>
            <a:endParaRPr lang="en-US" dirty="0">
              <a:ea typeface="+mj-ea"/>
            </a:endParaRPr>
          </a:p>
        </p:txBody>
      </p:sp>
      <p:sp>
        <p:nvSpPr>
          <p:cNvPr id="98305" name="Content Placeholder 4"/>
          <p:cNvSpPr>
            <a:spLocks noGrp="1"/>
          </p:cNvSpPr>
          <p:nvPr>
            <p:ph idx="1"/>
          </p:nvPr>
        </p:nvSpPr>
        <p:spPr>
          <a:xfrm>
            <a:off x="457200" y="1500188"/>
            <a:ext cx="8229600" cy="4824412"/>
          </a:xfrm>
        </p:spPr>
        <p:txBody>
          <a:bodyPr>
            <a:normAutofit lnSpcReduction="10000"/>
          </a:bodyPr>
          <a:lstStyle/>
          <a:p>
            <a:pPr eaLnBrk="1" hangingPunct="1">
              <a:buFont typeface="Wingdings" panose="05000000000000000000" pitchFamily="2" charset="2"/>
              <a:buChar char="§"/>
              <a:defRPr/>
            </a:pPr>
            <a:r>
              <a:rPr lang="en-US" sz="3000" dirty="0" smtClean="0">
                <a:latin typeface="Arial" charset="0"/>
                <a:ea typeface="+mn-ea"/>
                <a:cs typeface="Arial" charset="0"/>
              </a:rPr>
              <a:t>Projecting forward for the next 40 years, what categories of spending are likely to increase or decrease?  What does this mean to overall government spending? Will it grow, fall, or remain the same?</a:t>
            </a:r>
          </a:p>
          <a:p>
            <a:pPr eaLnBrk="1" hangingPunct="1">
              <a:buFont typeface="Wingdings" panose="05000000000000000000" pitchFamily="2" charset="2"/>
              <a:buChar char="§"/>
              <a:defRPr/>
            </a:pPr>
            <a:r>
              <a:rPr lang="en-US" sz="3000" dirty="0" smtClean="0">
                <a:latin typeface="Arial" charset="0"/>
                <a:ea typeface="+mn-ea"/>
                <a:cs typeface="Arial" charset="0"/>
              </a:rPr>
              <a:t>If the pace of idea generation quickens, the Solow growth curve might shift permanently.  If this happens, how would this affect the debt-to-GDP ratio?  Explain what this means for our nation’s ability to pay for increased benefits to retirees.</a:t>
            </a:r>
          </a:p>
        </p:txBody>
      </p:sp>
      <p:sp>
        <p:nvSpPr>
          <p:cNvPr id="809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1166879E-9CB1-6142-A07D-15D1ABCD3970}" type="slidenum">
              <a:rPr lang="en-US" altLang="en-US" sz="1200">
                <a:solidFill>
                  <a:srgbClr val="000000"/>
                </a:solidFill>
              </a:rPr>
              <a:pPr>
                <a:spcBef>
                  <a:spcPct val="0"/>
                </a:spcBef>
                <a:buClrTx/>
                <a:buFontTx/>
                <a:buNone/>
              </a:pPr>
              <a:t>46</a:t>
            </a:fld>
            <a:endParaRPr lang="en-US" altLang="en-US" sz="1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305">
                                            <p:txEl>
                                              <p:pRg st="0" end="0"/>
                                            </p:txEl>
                                          </p:spTgt>
                                        </p:tgtEl>
                                        <p:attrNameLst>
                                          <p:attrName>style.visibility</p:attrName>
                                        </p:attrNameLst>
                                      </p:cBhvr>
                                      <p:to>
                                        <p:strVal val="visible"/>
                                      </p:to>
                                    </p:set>
                                    <p:animEffect transition="in" filter="wipe(left)">
                                      <p:cBhvr>
                                        <p:cTn id="7" dur="500"/>
                                        <p:tgtEl>
                                          <p:spTgt spid="983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305">
                                            <p:txEl>
                                              <p:pRg st="1" end="1"/>
                                            </p:txEl>
                                          </p:spTgt>
                                        </p:tgtEl>
                                        <p:attrNameLst>
                                          <p:attrName>style.visibility</p:attrName>
                                        </p:attrNameLst>
                                      </p:cBhvr>
                                      <p:to>
                                        <p:strVal val="visible"/>
                                      </p:to>
                                    </p:set>
                                    <p:animEffect transition="in" filter="wipe(left)">
                                      <p:cBhvr>
                                        <p:cTn id="12" dur="500"/>
                                        <p:tgtEl>
                                          <p:spTgt spid="983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ea typeface="+mj-ea"/>
              </a:rPr>
              <a:t>Revenues/Spending Undercount the Role of Govt. in the Economy</a:t>
            </a:r>
            <a:endParaRPr lang="en-US" dirty="0">
              <a:ea typeface="+mj-ea"/>
            </a:endParaRPr>
          </a:p>
        </p:txBody>
      </p:sp>
      <p:sp>
        <p:nvSpPr>
          <p:cNvPr id="100354" name="Content Placeholder 2"/>
          <p:cNvSpPr>
            <a:spLocks noGrp="1"/>
          </p:cNvSpPr>
          <p:nvPr>
            <p:ph idx="1"/>
          </p:nvPr>
        </p:nvSpPr>
        <p:spPr/>
        <p:txBody>
          <a:bodyPr>
            <a:normAutofit lnSpcReduction="10000"/>
          </a:bodyPr>
          <a:lstStyle/>
          <a:p>
            <a:pPr>
              <a:buFont typeface="Wingdings" panose="05000000000000000000" pitchFamily="2" charset="2"/>
              <a:buChar char="§"/>
              <a:defRPr/>
            </a:pPr>
            <a:r>
              <a:rPr lang="en-US" dirty="0" smtClean="0">
                <a:latin typeface="Arial" charset="0"/>
                <a:ea typeface="+mn-ea"/>
                <a:cs typeface="Arial" charset="0"/>
              </a:rPr>
              <a:t>The federal government imposes other costs that aren’t part of the budget: examples</a:t>
            </a:r>
          </a:p>
          <a:p>
            <a:pPr lvl="1">
              <a:defRPr/>
            </a:pPr>
            <a:r>
              <a:rPr lang="en-US" dirty="0" smtClean="0">
                <a:latin typeface="Arial" charset="0"/>
                <a:ea typeface="+mn-ea"/>
                <a:cs typeface="Arial" charset="0"/>
              </a:rPr>
              <a:t>Environment and other regulations</a:t>
            </a:r>
          </a:p>
          <a:p>
            <a:pPr lvl="1">
              <a:defRPr/>
            </a:pPr>
            <a:r>
              <a:rPr lang="en-US" dirty="0" smtClean="0">
                <a:latin typeface="Arial" charset="0"/>
                <a:ea typeface="+mn-ea"/>
                <a:cs typeface="Arial" charset="0"/>
              </a:rPr>
              <a:t>Military draft</a:t>
            </a:r>
          </a:p>
          <a:p>
            <a:pPr lvl="2">
              <a:buFont typeface="Wingdings" panose="05000000000000000000" pitchFamily="2" charset="2"/>
              <a:buChar char="§"/>
              <a:defRPr/>
            </a:pPr>
            <a:r>
              <a:rPr lang="en-US" dirty="0" smtClean="0">
                <a:latin typeface="Arial" charset="0"/>
                <a:ea typeface="+mn-ea"/>
                <a:cs typeface="Arial" charset="0"/>
              </a:rPr>
              <a:t>Opportunity cost of taking labor and skills out of the economy.</a:t>
            </a:r>
          </a:p>
          <a:p>
            <a:pPr lvl="2">
              <a:buFont typeface="Wingdings" panose="05000000000000000000" pitchFamily="2" charset="2"/>
              <a:buChar char="§"/>
              <a:defRPr/>
            </a:pPr>
            <a:r>
              <a:rPr lang="en-US" dirty="0" smtClean="0">
                <a:latin typeface="Arial" charset="0"/>
                <a:ea typeface="+mn-ea"/>
                <a:cs typeface="Arial" charset="0"/>
              </a:rPr>
              <a:t>The voluntary army reduced the total cost to the economy of providing national defense.</a:t>
            </a:r>
          </a:p>
          <a:p>
            <a:pPr lvl="2">
              <a:buFont typeface="Wingdings" panose="05000000000000000000" pitchFamily="2" charset="2"/>
              <a:buChar char="§"/>
              <a:defRPr/>
            </a:pPr>
            <a:r>
              <a:rPr lang="en-US" dirty="0" smtClean="0">
                <a:latin typeface="Arial" charset="0"/>
                <a:ea typeface="+mn-ea"/>
                <a:cs typeface="Arial" charset="0"/>
              </a:rPr>
              <a:t>Why? More productive labor was freed up to produce other goods and services.</a:t>
            </a:r>
          </a:p>
        </p:txBody>
      </p:sp>
      <p:sp>
        <p:nvSpPr>
          <p:cNvPr id="8295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3ED5A298-77CF-3041-919C-D3179A02052E}" type="slidenum">
              <a:rPr lang="en-US" altLang="en-US" sz="1200">
                <a:solidFill>
                  <a:srgbClr val="000000"/>
                </a:solidFill>
                <a:latin typeface="Calibri" charset="0"/>
              </a:rPr>
              <a:pPr>
                <a:spcBef>
                  <a:spcPct val="0"/>
                </a:spcBef>
                <a:buClrTx/>
                <a:buFontTx/>
                <a:buNone/>
              </a:pPr>
              <a:t>47</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animEffect transition="in" filter="wipe(left)">
                                      <p:cBhvr>
                                        <p:cTn id="7" dur="500"/>
                                        <p:tgtEl>
                                          <p:spTgt spid="1003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4">
                                            <p:txEl>
                                              <p:pRg st="1" end="1"/>
                                            </p:txEl>
                                          </p:spTgt>
                                        </p:tgtEl>
                                        <p:attrNameLst>
                                          <p:attrName>style.visibility</p:attrName>
                                        </p:attrNameLst>
                                      </p:cBhvr>
                                      <p:to>
                                        <p:strVal val="visible"/>
                                      </p:to>
                                    </p:set>
                                    <p:animEffect transition="in" filter="wipe(left)">
                                      <p:cBhvr>
                                        <p:cTn id="12" dur="500"/>
                                        <p:tgtEl>
                                          <p:spTgt spid="1003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354">
                                            <p:txEl>
                                              <p:pRg st="2" end="2"/>
                                            </p:txEl>
                                          </p:spTgt>
                                        </p:tgtEl>
                                        <p:attrNameLst>
                                          <p:attrName>style.visibility</p:attrName>
                                        </p:attrNameLst>
                                      </p:cBhvr>
                                      <p:to>
                                        <p:strVal val="visible"/>
                                      </p:to>
                                    </p:set>
                                    <p:animEffect transition="in" filter="wipe(left)">
                                      <p:cBhvr>
                                        <p:cTn id="17" dur="500"/>
                                        <p:tgtEl>
                                          <p:spTgt spid="1003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354">
                                            <p:txEl>
                                              <p:pRg st="3" end="3"/>
                                            </p:txEl>
                                          </p:spTgt>
                                        </p:tgtEl>
                                        <p:attrNameLst>
                                          <p:attrName>style.visibility</p:attrName>
                                        </p:attrNameLst>
                                      </p:cBhvr>
                                      <p:to>
                                        <p:strVal val="visible"/>
                                      </p:to>
                                    </p:set>
                                    <p:animEffect transition="in" filter="wipe(left)">
                                      <p:cBhvr>
                                        <p:cTn id="22" dur="500"/>
                                        <p:tgtEl>
                                          <p:spTgt spid="1003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354">
                                            <p:txEl>
                                              <p:pRg st="4" end="4"/>
                                            </p:txEl>
                                          </p:spTgt>
                                        </p:tgtEl>
                                        <p:attrNameLst>
                                          <p:attrName>style.visibility</p:attrName>
                                        </p:attrNameLst>
                                      </p:cBhvr>
                                      <p:to>
                                        <p:strVal val="visible"/>
                                      </p:to>
                                    </p:set>
                                    <p:animEffect transition="in" filter="wipe(left)">
                                      <p:cBhvr>
                                        <p:cTn id="27" dur="500"/>
                                        <p:tgtEl>
                                          <p:spTgt spid="1003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0354">
                                            <p:txEl>
                                              <p:pRg st="5" end="5"/>
                                            </p:txEl>
                                          </p:spTgt>
                                        </p:tgtEl>
                                        <p:attrNameLst>
                                          <p:attrName>style.visibility</p:attrName>
                                        </p:attrNameLst>
                                      </p:cBhvr>
                                      <p:to>
                                        <p:strVal val="visible"/>
                                      </p:to>
                                    </p:set>
                                    <p:animEffect transition="in" filter="wipe(left)">
                                      <p:cBhvr>
                                        <p:cTn id="32" dur="500"/>
                                        <p:tgtEl>
                                          <p:spTgt spid="1003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lstStyle/>
          <a:p>
            <a:pPr>
              <a:defRPr/>
            </a:pPr>
            <a:r>
              <a:rPr lang="en-US" smtClean="0">
                <a:ea typeface="+mj-ea"/>
              </a:rPr>
              <a:t>Takeaway</a:t>
            </a:r>
          </a:p>
        </p:txBody>
      </p:sp>
      <p:sp>
        <p:nvSpPr>
          <p:cNvPr id="56323" name="Content Placeholder 2"/>
          <p:cNvSpPr>
            <a:spLocks noGrp="1"/>
          </p:cNvSpPr>
          <p:nvPr>
            <p:ph idx="1"/>
          </p:nvPr>
        </p:nvSpPr>
        <p:spPr/>
        <p:txBody>
          <a:bodyPr/>
          <a:lstStyle/>
          <a:p>
            <a:r>
              <a:rPr lang="en-US" altLang="en-US">
                <a:latin typeface="Arial" charset="0"/>
                <a:cs typeface="Arial" charset="0"/>
              </a:rPr>
              <a:t>The federal government takes in and spends a great deal of money.</a:t>
            </a:r>
          </a:p>
          <a:p>
            <a:r>
              <a:rPr lang="en-US" altLang="en-US">
                <a:latin typeface="Arial" charset="0"/>
                <a:cs typeface="Arial" charset="0"/>
              </a:rPr>
              <a:t>Huge majority of tax revenues come from individuals.</a:t>
            </a:r>
          </a:p>
          <a:p>
            <a:pPr lvl="1"/>
            <a:r>
              <a:rPr lang="en-US" altLang="en-US">
                <a:latin typeface="Arial" charset="0"/>
                <a:cs typeface="Arial" charset="0"/>
              </a:rPr>
              <a:t>Income tax.</a:t>
            </a:r>
          </a:p>
          <a:p>
            <a:pPr lvl="1"/>
            <a:r>
              <a:rPr lang="en-US" altLang="en-US">
                <a:latin typeface="Arial" charset="0"/>
                <a:cs typeface="Arial" charset="0"/>
              </a:rPr>
              <a:t>Social Security and Medicare taxes.</a:t>
            </a:r>
          </a:p>
          <a:p>
            <a:r>
              <a:rPr lang="en-US" altLang="en-US">
                <a:latin typeface="Arial" charset="0"/>
                <a:cs typeface="Arial" charset="0"/>
              </a:rPr>
              <a:t>General transfers to the elderly are far greater than expenditures for welfare.</a:t>
            </a:r>
          </a:p>
        </p:txBody>
      </p:sp>
      <p:sp>
        <p:nvSpPr>
          <p:cNvPr id="839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14CBE86B-992B-7D41-8851-0A00553133FA}" type="slidenum">
              <a:rPr lang="en-US" altLang="en-US" sz="1200">
                <a:solidFill>
                  <a:srgbClr val="000000"/>
                </a:solidFill>
              </a:rPr>
              <a:pPr>
                <a:spcBef>
                  <a:spcPct val="0"/>
                </a:spcBef>
                <a:buClrTx/>
                <a:buFontTx/>
                <a:buNone/>
              </a:pPr>
              <a:t>48</a:t>
            </a:fld>
            <a:endParaRPr lang="en-US" altLang="en-US" sz="12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6323">
                                            <p:txEl>
                                              <p:pRg st="2" end="2"/>
                                            </p:txEl>
                                          </p:spTgt>
                                        </p:tgtEl>
                                        <p:attrNameLst>
                                          <p:attrName>style.visibility</p:attrName>
                                        </p:attrNameLst>
                                      </p:cBhvr>
                                      <p:to>
                                        <p:strVal val="visible"/>
                                      </p:to>
                                    </p:set>
                                    <p:animEffect transition="in" filter="wipe(left)">
                                      <p:cBhvr>
                                        <p:cTn id="16" dur="500"/>
                                        <p:tgtEl>
                                          <p:spTgt spid="56323">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6323">
                                            <p:txEl>
                                              <p:pRg st="3" end="3"/>
                                            </p:txEl>
                                          </p:spTgt>
                                        </p:tgtEl>
                                        <p:attrNameLst>
                                          <p:attrName>style.visibility</p:attrName>
                                        </p:attrNameLst>
                                      </p:cBhvr>
                                      <p:to>
                                        <p:strVal val="visible"/>
                                      </p:to>
                                    </p:set>
                                    <p:animEffect transition="in" filter="wipe(left)">
                                      <p:cBhvr>
                                        <p:cTn id="20" dur="500"/>
                                        <p:tgtEl>
                                          <p:spTgt spid="5632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6323">
                                            <p:txEl>
                                              <p:pRg st="4" end="4"/>
                                            </p:txEl>
                                          </p:spTgt>
                                        </p:tgtEl>
                                        <p:attrNameLst>
                                          <p:attrName>style.visibility</p:attrName>
                                        </p:attrNameLst>
                                      </p:cBhvr>
                                      <p:to>
                                        <p:strVal val="visible"/>
                                      </p:to>
                                    </p:set>
                                    <p:animEffect transition="in" filter="wipe(left)">
                                      <p:cBhvr>
                                        <p:cTn id="25" dur="500"/>
                                        <p:tgtEl>
                                          <p:spTgt spid="56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lstStyle/>
          <a:p>
            <a:pPr>
              <a:defRPr/>
            </a:pPr>
            <a:r>
              <a:rPr lang="en-US" smtClean="0">
                <a:ea typeface="+mj-ea"/>
              </a:rPr>
              <a:t>Takeaway</a:t>
            </a:r>
          </a:p>
        </p:txBody>
      </p:sp>
      <p:sp>
        <p:nvSpPr>
          <p:cNvPr id="101378" name="Content Placeholder 2"/>
          <p:cNvSpPr>
            <a:spLocks noGrp="1"/>
          </p:cNvSpPr>
          <p:nvPr>
            <p:ph idx="1"/>
          </p:nvPr>
        </p:nvSpPr>
        <p:spPr/>
        <p:txBody>
          <a:bodyPr/>
          <a:lstStyle/>
          <a:p>
            <a:r>
              <a:rPr lang="en-US" altLang="en-US">
                <a:latin typeface="Arial" charset="0"/>
                <a:cs typeface="Arial" charset="0"/>
              </a:rPr>
              <a:t>Spending is going to go up.</a:t>
            </a:r>
          </a:p>
          <a:p>
            <a:r>
              <a:rPr lang="en-US" altLang="en-US">
                <a:latin typeface="Arial" charset="0"/>
                <a:cs typeface="Arial" charset="0"/>
              </a:rPr>
              <a:t>The biggest problem is Medicare and Medicaid.</a:t>
            </a:r>
          </a:p>
          <a:p>
            <a:r>
              <a:rPr lang="en-US" altLang="en-US">
                <a:latin typeface="Arial" charset="0"/>
                <a:cs typeface="Arial" charset="0"/>
              </a:rPr>
              <a:t>One question is whether federal revenues rise to keep the budget sufficiently close to balance.</a:t>
            </a:r>
          </a:p>
        </p:txBody>
      </p:sp>
      <p:sp>
        <p:nvSpPr>
          <p:cNvPr id="860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4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400">
                <a:solidFill>
                  <a:schemeClr val="tx1"/>
                </a:solidFill>
                <a:latin typeface="Arial" charset="0"/>
                <a:ea typeface="Arial" charset="0"/>
                <a:cs typeface="Arial" charset="0"/>
              </a:defRPr>
            </a:lvl9pPr>
          </a:lstStyle>
          <a:p>
            <a:pPr>
              <a:spcBef>
                <a:spcPct val="0"/>
              </a:spcBef>
              <a:buClrTx/>
              <a:buFontTx/>
              <a:buNone/>
            </a:pPr>
            <a:fld id="{D55294E4-A6FA-2644-988A-34C5F2DD2064}" type="slidenum">
              <a:rPr lang="en-US" altLang="en-US" sz="1200">
                <a:solidFill>
                  <a:srgbClr val="000000"/>
                </a:solidFill>
              </a:rPr>
              <a:pPr>
                <a:spcBef>
                  <a:spcPct val="0"/>
                </a:spcBef>
                <a:buClrTx/>
                <a:buFontTx/>
                <a:buNone/>
              </a:pPr>
              <a:t>49</a:t>
            </a:fld>
            <a:endParaRPr lang="en-US" altLang="en-US" sz="120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wipe(left)">
                                      <p:cBhvr>
                                        <p:cTn id="7" dur="500"/>
                                        <p:tgtEl>
                                          <p:spTgt spid="101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78">
                                            <p:txEl>
                                              <p:pRg st="1" end="1"/>
                                            </p:txEl>
                                          </p:spTgt>
                                        </p:tgtEl>
                                        <p:attrNameLst>
                                          <p:attrName>style.visibility</p:attrName>
                                        </p:attrNameLst>
                                      </p:cBhvr>
                                      <p:to>
                                        <p:strVal val="visible"/>
                                      </p:to>
                                    </p:set>
                                    <p:animEffect transition="in" filter="wipe(left)">
                                      <p:cBhvr>
                                        <p:cTn id="12" dur="500"/>
                                        <p:tgtEl>
                                          <p:spTgt spid="101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378">
                                            <p:txEl>
                                              <p:pRg st="2" end="2"/>
                                            </p:txEl>
                                          </p:spTgt>
                                        </p:tgtEl>
                                        <p:attrNameLst>
                                          <p:attrName>style.visibility</p:attrName>
                                        </p:attrNameLst>
                                      </p:cBhvr>
                                      <p:to>
                                        <p:strVal val="visible"/>
                                      </p:to>
                                    </p:set>
                                    <p:animEffect transition="in" filter="wipe(left)">
                                      <p:cBhvr>
                                        <p:cTn id="17" dur="500"/>
                                        <p:tgtEl>
                                          <p:spTgt spid="1013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r>
              <a:rPr lang="en-US" smtClean="0">
                <a:ea typeface="+mj-ea"/>
              </a:rPr>
              <a:t>Tax Revenues</a:t>
            </a:r>
          </a:p>
        </p:txBody>
      </p:sp>
      <p:sp>
        <p:nvSpPr>
          <p:cNvPr id="12290" name="Content Placeholder 2"/>
          <p:cNvSpPr>
            <a:spLocks noGrp="1"/>
          </p:cNvSpPr>
          <p:nvPr>
            <p:ph idx="1"/>
          </p:nvPr>
        </p:nvSpPr>
        <p:spPr/>
        <p:txBody>
          <a:bodyPr/>
          <a:lstStyle/>
          <a:p>
            <a:r>
              <a:rPr lang="en-US" altLang="en-US">
                <a:latin typeface="Arial" charset="0"/>
                <a:cs typeface="Arial" charset="0"/>
              </a:rPr>
              <a:t>2010 – Federal Government Revenue was about $2.2 trillion.</a:t>
            </a:r>
          </a:p>
          <a:p>
            <a:r>
              <a:rPr lang="en-US" altLang="en-US">
                <a:latin typeface="Arial" charset="0"/>
                <a:cs typeface="Arial" charset="0"/>
              </a:rPr>
              <a:t>Major Sources of Revenue</a:t>
            </a:r>
          </a:p>
          <a:p>
            <a:pPr lvl="1"/>
            <a:r>
              <a:rPr lang="en-US" altLang="en-US">
                <a:latin typeface="Arial" charset="0"/>
                <a:cs typeface="Arial" charset="0"/>
              </a:rPr>
              <a:t>Individual income tax</a:t>
            </a:r>
          </a:p>
          <a:p>
            <a:pPr lvl="1"/>
            <a:r>
              <a:rPr lang="en-US" altLang="en-US">
                <a:latin typeface="Arial" charset="0"/>
                <a:cs typeface="Arial" charset="0"/>
              </a:rPr>
              <a:t>Social Security and Medicare taxes</a:t>
            </a:r>
          </a:p>
          <a:p>
            <a:pPr lvl="1"/>
            <a:r>
              <a:rPr lang="en-US" altLang="en-US">
                <a:latin typeface="Arial" charset="0"/>
                <a:cs typeface="Arial" charset="0"/>
              </a:rPr>
              <a:t>Corporate income tax</a:t>
            </a:r>
          </a:p>
          <a:p>
            <a:r>
              <a:rPr lang="en-US" altLang="en-US">
                <a:latin typeface="Arial" charset="0"/>
                <a:cs typeface="Arial" charset="0"/>
              </a:rPr>
              <a:t>The following figure helps us see the magnitudes and relative values of these sources.  </a:t>
            </a:r>
          </a:p>
          <a:p>
            <a:pPr lvl="1"/>
            <a:endParaRPr lang="en-US" altLang="en-US">
              <a:latin typeface="Arial" charset="0"/>
              <a:cs typeface="Arial" charset="0"/>
            </a:endParaRPr>
          </a:p>
        </p:txBody>
      </p:sp>
      <p:sp>
        <p:nvSpPr>
          <p:cNvPr id="12294"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687DC66E-83FC-A24C-B915-41EC17026460}" type="slidenum">
              <a:rPr lang="en-US" altLang="en-US" sz="1200">
                <a:solidFill>
                  <a:srgbClr val="000000"/>
                </a:solidFill>
                <a:latin typeface="Calibri" charset="0"/>
              </a:rPr>
              <a:pPr>
                <a:spcBef>
                  <a:spcPct val="0"/>
                </a:spcBef>
                <a:buClrTx/>
                <a:buFontTx/>
                <a:buNone/>
              </a:pPr>
              <a:t>5</a:t>
            </a:fld>
            <a:endParaRPr lang="en-US" altLang="en-US" sz="1200">
              <a:solidFill>
                <a:srgbClr val="000000"/>
              </a:solidFill>
              <a:latin typeface="Calibri" charset="0"/>
            </a:endParaRPr>
          </a:p>
        </p:txBody>
      </p:sp>
      <p:cxnSp>
        <p:nvCxnSpPr>
          <p:cNvPr id="5" name="Straight Arrow Connector 4"/>
          <p:cNvCxnSpPr>
            <a:cxnSpLocks noChangeShapeType="1"/>
          </p:cNvCxnSpPr>
          <p:nvPr/>
        </p:nvCxnSpPr>
        <p:spPr bwMode="auto">
          <a:xfrm>
            <a:off x="7251700" y="6172200"/>
            <a:ext cx="990600" cy="0"/>
          </a:xfrm>
          <a:prstGeom prst="straightConnector1">
            <a:avLst/>
          </a:prstGeom>
          <a:noFill/>
          <a:ln w="127000">
            <a:solidFill>
              <a:schemeClr val="tx1"/>
            </a:solidFill>
            <a:round/>
            <a:headEnd/>
            <a:tailEnd type="triangle"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left)">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wipe(left)">
                                      <p:cBhvr>
                                        <p:cTn id="12" dur="500"/>
                                        <p:tgtEl>
                                          <p:spTgt spid="122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wipe(left)">
                                      <p:cBhvr>
                                        <p:cTn id="17" dur="500"/>
                                        <p:tgtEl>
                                          <p:spTgt spid="122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wipe(left)">
                                      <p:cBhvr>
                                        <p:cTn id="22" dur="500"/>
                                        <p:tgtEl>
                                          <p:spTgt spid="122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0">
                                            <p:txEl>
                                              <p:pRg st="4" end="4"/>
                                            </p:txEl>
                                          </p:spTgt>
                                        </p:tgtEl>
                                        <p:attrNameLst>
                                          <p:attrName>style.visibility</p:attrName>
                                        </p:attrNameLst>
                                      </p:cBhvr>
                                      <p:to>
                                        <p:strVal val="visible"/>
                                      </p:to>
                                    </p:set>
                                    <p:animEffect transition="in" filter="wipe(left)">
                                      <p:cBhvr>
                                        <p:cTn id="27" dur="500"/>
                                        <p:tgtEl>
                                          <p:spTgt spid="122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0">
                                            <p:txEl>
                                              <p:pRg st="5" end="5"/>
                                            </p:txEl>
                                          </p:spTgt>
                                        </p:tgtEl>
                                        <p:attrNameLst>
                                          <p:attrName>style.visibility</p:attrName>
                                        </p:attrNameLst>
                                      </p:cBhvr>
                                      <p:to>
                                        <p:strVal val="visible"/>
                                      </p:to>
                                    </p:set>
                                    <p:animEffect transition="in" filter="wipe(left)">
                                      <p:cBhvr>
                                        <p:cTn id="32" dur="500"/>
                                        <p:tgtEl>
                                          <p:spTgt spid="12290">
                                            <p:txEl>
                                              <p:pRg st="5" end="5"/>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14313"/>
            <a:ext cx="5929313" cy="1309687"/>
          </a:xfrm>
          <a:noFill/>
        </p:spPr>
        <p:txBody>
          <a:bodyPr/>
          <a:lstStyle/>
          <a:p>
            <a:pPr>
              <a:defRPr/>
            </a:pPr>
            <a:r>
              <a:rPr lang="en-US" b="1" dirty="0" smtClean="0">
                <a:ea typeface="+mj-ea"/>
              </a:rPr>
              <a:t>End of Chapter 17</a:t>
            </a:r>
            <a:endParaRPr lang="en-US" b="1" dirty="0">
              <a:ea typeface="+mj-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defRPr/>
            </a:pPr>
            <a:r>
              <a:rPr lang="en-US" smtClean="0">
                <a:ea typeface="+mj-ea"/>
              </a:rPr>
              <a:t>Tax Revenues</a:t>
            </a:r>
          </a:p>
        </p:txBody>
      </p:sp>
      <p:sp>
        <p:nvSpPr>
          <p:cNvPr id="13317"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6A19BCE-30CD-DD47-A3BE-293CDECF8ACC}" type="slidenum">
              <a:rPr lang="en-US" altLang="en-US" sz="1200">
                <a:solidFill>
                  <a:srgbClr val="000000"/>
                </a:solidFill>
                <a:latin typeface="Calibri" charset="0"/>
              </a:rPr>
              <a:pPr>
                <a:spcBef>
                  <a:spcPct val="0"/>
                </a:spcBef>
                <a:buClrTx/>
                <a:buFontTx/>
                <a:buNone/>
              </a:pPr>
              <a:t>6</a:t>
            </a:fld>
            <a:endParaRPr lang="en-US" altLang="en-US" sz="1200">
              <a:solidFill>
                <a:srgbClr val="000000"/>
              </a:solidFill>
              <a:latin typeface="Calibri" charset="0"/>
            </a:endParaRPr>
          </a:p>
        </p:txBody>
      </p:sp>
      <p:sp>
        <p:nvSpPr>
          <p:cNvPr id="6" name="Rectangle 5"/>
          <p:cNvSpPr/>
          <p:nvPr/>
        </p:nvSpPr>
        <p:spPr>
          <a:xfrm>
            <a:off x="762000" y="1219200"/>
            <a:ext cx="75438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3733800" y="1219200"/>
            <a:ext cx="1944688"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332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1371600"/>
            <a:ext cx="7702550" cy="494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defRPr/>
            </a:pPr>
            <a:r>
              <a:rPr lang="en-US" dirty="0" smtClean="0">
                <a:ea typeface="+mj-ea"/>
              </a:rPr>
              <a:t>The Individual Income Tax</a:t>
            </a:r>
          </a:p>
        </p:txBody>
      </p:sp>
      <p:sp>
        <p:nvSpPr>
          <p:cNvPr id="14338" name="Content Placeholder 2"/>
          <p:cNvSpPr>
            <a:spLocks noGrp="1"/>
          </p:cNvSpPr>
          <p:nvPr>
            <p:ph idx="1"/>
          </p:nvPr>
        </p:nvSpPr>
        <p:spPr/>
        <p:txBody>
          <a:bodyPr/>
          <a:lstStyle/>
          <a:p>
            <a:r>
              <a:rPr lang="en-US" altLang="en-US">
                <a:solidFill>
                  <a:srgbClr val="C00000"/>
                </a:solidFill>
                <a:latin typeface="Arial" charset="0"/>
                <a:cs typeface="Arial" charset="0"/>
              </a:rPr>
              <a:t>Marginal tax rate (MTR) </a:t>
            </a:r>
            <a:r>
              <a:rPr lang="en-US" altLang="en-US">
                <a:latin typeface="Arial" charset="0"/>
                <a:cs typeface="Arial" charset="0"/>
              </a:rPr>
              <a:t>– the percent paid in taxes on an extra dollar of income.</a:t>
            </a:r>
          </a:p>
          <a:p>
            <a:pPr lvl="1"/>
            <a:r>
              <a:rPr lang="en-US" altLang="en-US">
                <a:latin typeface="Arial" charset="0"/>
                <a:cs typeface="Arial" charset="0"/>
              </a:rPr>
              <a:t>Example: If the marginal tax rate is 10%, </a:t>
            </a:r>
          </a:p>
          <a:p>
            <a:pPr lvl="1"/>
            <a:r>
              <a:rPr lang="en-US" altLang="en-US">
                <a:latin typeface="Arial" charset="0"/>
                <a:cs typeface="Arial" charset="0"/>
              </a:rPr>
              <a:t>	tax owed on an additional $100 will be     (.10) x $100 = $10. </a:t>
            </a:r>
          </a:p>
          <a:p>
            <a:pPr lvl="1"/>
            <a:r>
              <a:rPr lang="en-US" altLang="en-US">
                <a:latin typeface="Arial" charset="0"/>
                <a:cs typeface="Arial" charset="0"/>
              </a:rPr>
              <a:t>MTR is important because it affects incentives.</a:t>
            </a:r>
          </a:p>
          <a:p>
            <a:pPr lvl="1"/>
            <a:r>
              <a:rPr lang="en-US" altLang="en-US">
                <a:latin typeface="Arial" charset="0"/>
                <a:cs typeface="Arial" charset="0"/>
              </a:rPr>
              <a:t>Changes in the marginal tax rate cause two effects:</a:t>
            </a:r>
          </a:p>
          <a:p>
            <a:pPr lvl="2"/>
            <a:r>
              <a:rPr lang="en-US" altLang="en-US">
                <a:latin typeface="Arial" charset="0"/>
                <a:cs typeface="Arial" charset="0"/>
              </a:rPr>
              <a:t>Revenue effect</a:t>
            </a:r>
          </a:p>
          <a:p>
            <a:pPr lvl="2"/>
            <a:r>
              <a:rPr lang="en-US" altLang="en-US">
                <a:latin typeface="Arial" charset="0"/>
                <a:cs typeface="Arial" charset="0"/>
              </a:rPr>
              <a:t>Incentive effect</a:t>
            </a:r>
          </a:p>
          <a:p>
            <a:pPr lvl="1"/>
            <a:endParaRPr lang="en-US" altLang="en-US">
              <a:latin typeface="Arial" charset="0"/>
              <a:cs typeface="Arial" charset="0"/>
            </a:endParaRPr>
          </a:p>
          <a:p>
            <a:pPr lvl="1"/>
            <a:endParaRPr lang="en-US" altLang="en-US">
              <a:latin typeface="Arial" charset="0"/>
              <a:cs typeface="Arial" charset="0"/>
            </a:endParaRPr>
          </a:p>
        </p:txBody>
      </p:sp>
      <p:sp>
        <p:nvSpPr>
          <p:cNvPr id="14342"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E4DEED06-39A6-A54F-8503-5937BE8CD699}" type="slidenum">
              <a:rPr lang="en-US" altLang="en-US" sz="1200">
                <a:solidFill>
                  <a:srgbClr val="000000"/>
                </a:solidFill>
                <a:latin typeface="Calibri" charset="0"/>
              </a:rPr>
              <a:pPr>
                <a:spcBef>
                  <a:spcPct val="0"/>
                </a:spcBef>
                <a:buClrTx/>
                <a:buFontTx/>
                <a:buNone/>
              </a:pPr>
              <a:t>7</a:t>
            </a:fld>
            <a:endParaRPr lang="en-US" altLang="en-US" sz="1200">
              <a:solidFill>
                <a:srgbClr val="000000"/>
              </a:solidFill>
              <a:latin typeface="Calibri"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left)">
                                      <p:cBhvr>
                                        <p:cTn id="7" dur="500"/>
                                        <p:tgtEl>
                                          <p:spTgt spid="14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Effect transition="in" filter="wipe(left)">
                                      <p:cBhvr>
                                        <p:cTn id="12" dur="500"/>
                                        <p:tgtEl>
                                          <p:spTgt spid="14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38">
                                            <p:txEl>
                                              <p:pRg st="2" end="2"/>
                                            </p:txEl>
                                          </p:spTgt>
                                        </p:tgtEl>
                                        <p:attrNameLst>
                                          <p:attrName>style.visibility</p:attrName>
                                        </p:attrNameLst>
                                      </p:cBhvr>
                                      <p:to>
                                        <p:strVal val="visible"/>
                                      </p:to>
                                    </p:set>
                                    <p:animEffect transition="in" filter="wipe(left)">
                                      <p:cBhvr>
                                        <p:cTn id="17" dur="500"/>
                                        <p:tgtEl>
                                          <p:spTgt spid="143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38">
                                            <p:txEl>
                                              <p:pRg st="3" end="3"/>
                                            </p:txEl>
                                          </p:spTgt>
                                        </p:tgtEl>
                                        <p:attrNameLst>
                                          <p:attrName>style.visibility</p:attrName>
                                        </p:attrNameLst>
                                      </p:cBhvr>
                                      <p:to>
                                        <p:strVal val="visible"/>
                                      </p:to>
                                    </p:set>
                                    <p:animEffect transition="in" filter="wipe(left)">
                                      <p:cBhvr>
                                        <p:cTn id="22" dur="500"/>
                                        <p:tgtEl>
                                          <p:spTgt spid="143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38">
                                            <p:txEl>
                                              <p:pRg st="4" end="4"/>
                                            </p:txEl>
                                          </p:spTgt>
                                        </p:tgtEl>
                                        <p:attrNameLst>
                                          <p:attrName>style.visibility</p:attrName>
                                        </p:attrNameLst>
                                      </p:cBhvr>
                                      <p:to>
                                        <p:strVal val="visible"/>
                                      </p:to>
                                    </p:set>
                                    <p:animEffect transition="in" filter="wipe(left)">
                                      <p:cBhvr>
                                        <p:cTn id="27" dur="500"/>
                                        <p:tgtEl>
                                          <p:spTgt spid="143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338">
                                            <p:txEl>
                                              <p:pRg st="5" end="5"/>
                                            </p:txEl>
                                          </p:spTgt>
                                        </p:tgtEl>
                                        <p:attrNameLst>
                                          <p:attrName>style.visibility</p:attrName>
                                        </p:attrNameLst>
                                      </p:cBhvr>
                                      <p:to>
                                        <p:strVal val="visible"/>
                                      </p:to>
                                    </p:set>
                                    <p:animEffect transition="in" filter="wipe(left)">
                                      <p:cBhvr>
                                        <p:cTn id="32" dur="500"/>
                                        <p:tgtEl>
                                          <p:spTgt spid="143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338">
                                            <p:txEl>
                                              <p:pRg st="6" end="6"/>
                                            </p:txEl>
                                          </p:spTgt>
                                        </p:tgtEl>
                                        <p:attrNameLst>
                                          <p:attrName>style.visibility</p:attrName>
                                        </p:attrNameLst>
                                      </p:cBhvr>
                                      <p:to>
                                        <p:strVal val="visible"/>
                                      </p:to>
                                    </p:set>
                                    <p:animEffect transition="in" filter="wipe(left)">
                                      <p:cBhvr>
                                        <p:cTn id="37"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defRPr/>
            </a:pPr>
            <a:r>
              <a:rPr lang="en-US" dirty="0" smtClean="0">
                <a:ea typeface="+mj-ea"/>
              </a:rPr>
              <a:t>The Individual Income Tax</a:t>
            </a:r>
          </a:p>
        </p:txBody>
      </p:sp>
      <p:sp>
        <p:nvSpPr>
          <p:cNvPr id="15364" name="Content Placeholder 2"/>
          <p:cNvSpPr>
            <a:spLocks noGrp="1"/>
          </p:cNvSpPr>
          <p:nvPr>
            <p:ph idx="1"/>
          </p:nvPr>
        </p:nvSpPr>
        <p:spPr/>
        <p:txBody>
          <a:bodyPr/>
          <a:lstStyle/>
          <a:p>
            <a:r>
              <a:rPr lang="en-US" altLang="en-US">
                <a:solidFill>
                  <a:srgbClr val="C00000"/>
                </a:solidFill>
                <a:latin typeface="Arial" charset="0"/>
                <a:cs typeface="Arial" charset="0"/>
              </a:rPr>
              <a:t>Average tax rate (ATR) </a:t>
            </a:r>
            <a:r>
              <a:rPr lang="en-US" altLang="en-US">
                <a:latin typeface="Arial" charset="0"/>
                <a:cs typeface="Arial" charset="0"/>
              </a:rPr>
              <a:t>– total tax payment divided by total income.</a:t>
            </a:r>
          </a:p>
          <a:p>
            <a:pPr lvl="1"/>
            <a:r>
              <a:rPr lang="en-US" altLang="en-US">
                <a:latin typeface="Arial" charset="0"/>
                <a:cs typeface="Arial" charset="0"/>
              </a:rPr>
              <a:t>Example: If income is $50,000 and tax owed is $6,662, the average tax rate is…</a:t>
            </a:r>
          </a:p>
          <a:p>
            <a:pPr lvl="1"/>
            <a:endParaRPr lang="en-US" altLang="en-US">
              <a:latin typeface="Arial" charset="0"/>
              <a:cs typeface="Arial" charset="0"/>
            </a:endParaRPr>
          </a:p>
          <a:p>
            <a:pPr lvl="1"/>
            <a:endParaRPr lang="en-US" altLang="en-US">
              <a:latin typeface="Arial" charset="0"/>
              <a:cs typeface="Arial" charset="0"/>
            </a:endParaRPr>
          </a:p>
          <a:p>
            <a:r>
              <a:rPr lang="en-US" altLang="en-US">
                <a:latin typeface="Arial" charset="0"/>
                <a:cs typeface="Arial" charset="0"/>
              </a:rPr>
              <a:t>Marginal tax rates are set by government, while the average tax rate is calculated after tax owed is known.</a:t>
            </a:r>
          </a:p>
        </p:txBody>
      </p:sp>
      <p:sp>
        <p:nvSpPr>
          <p:cNvPr id="16390"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CD8383C5-B39A-2649-B45B-9B5F866AFA83}" type="slidenum">
              <a:rPr lang="en-US" altLang="en-US" sz="1200">
                <a:solidFill>
                  <a:srgbClr val="000000"/>
                </a:solidFill>
                <a:latin typeface="Calibri" charset="0"/>
              </a:rPr>
              <a:pPr>
                <a:spcBef>
                  <a:spcPct val="0"/>
                </a:spcBef>
                <a:buClrTx/>
                <a:buFontTx/>
                <a:buNone/>
              </a:pPr>
              <a:t>8</a:t>
            </a:fld>
            <a:endParaRPr lang="en-US" altLang="en-US" sz="1200">
              <a:solidFill>
                <a:srgbClr val="000000"/>
              </a:solidFill>
              <a:latin typeface="Calibri" charset="0"/>
            </a:endParaRPr>
          </a:p>
        </p:txBody>
      </p:sp>
      <p:graphicFrame>
        <p:nvGraphicFramePr>
          <p:cNvPr id="15362" name="Object 2"/>
          <p:cNvGraphicFramePr>
            <a:graphicFrameLocks noChangeAspect="1"/>
          </p:cNvGraphicFramePr>
          <p:nvPr/>
        </p:nvGraphicFramePr>
        <p:xfrm>
          <a:off x="2987675" y="3505200"/>
          <a:ext cx="3170238" cy="762000"/>
        </p:xfrm>
        <a:graphic>
          <a:graphicData uri="http://schemas.openxmlformats.org/presentationml/2006/ole">
            <mc:AlternateContent xmlns:mc="http://schemas.openxmlformats.org/markup-compatibility/2006">
              <mc:Choice xmlns:v="urn:schemas-microsoft-com:vml" Requires="v">
                <p:oleObj spid="_x0000_s16393" name="Equation" r:id="rId3" imgW="1701800" imgH="419100" progId="Equation.3">
                  <p:embed/>
                </p:oleObj>
              </mc:Choice>
              <mc:Fallback>
                <p:oleObj name="Equation" r:id="rId3" imgW="17018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505200"/>
                        <a:ext cx="31702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7239000" y="6019800"/>
            <a:ext cx="914400" cy="0"/>
          </a:xfrm>
          <a:prstGeom prst="straightConnector1">
            <a:avLst/>
          </a:prstGeom>
          <a:ln w="1270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wipe(left)">
                                      <p:cBhvr>
                                        <p:cTn id="7" dur="500"/>
                                        <p:tgtEl>
                                          <p:spTgt spid="15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Effect transition="in" filter="wipe(left)">
                                      <p:cBhvr>
                                        <p:cTn id="12" dur="500"/>
                                        <p:tgtEl>
                                          <p:spTgt spid="15364">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5362"/>
                                        </p:tgtEl>
                                        <p:attrNameLst>
                                          <p:attrName>style.visibility</p:attrName>
                                        </p:attrNameLst>
                                      </p:cBhvr>
                                      <p:to>
                                        <p:strVal val="visible"/>
                                      </p:to>
                                    </p:set>
                                    <p:animEffect transition="in" filter="wipe(left)">
                                      <p:cBhvr>
                                        <p:cTn id="16" dur="500"/>
                                        <p:tgtEl>
                                          <p:spTgt spid="153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364">
                                            <p:txEl>
                                              <p:pRg st="4" end="4"/>
                                            </p:txEl>
                                          </p:spTgt>
                                        </p:tgtEl>
                                        <p:attrNameLst>
                                          <p:attrName>style.visibility</p:attrName>
                                        </p:attrNameLst>
                                      </p:cBhvr>
                                      <p:to>
                                        <p:strVal val="visible"/>
                                      </p:to>
                                    </p:set>
                                    <p:animEffect transition="in" filter="wipe(left)">
                                      <p:cBhvr>
                                        <p:cTn id="21" dur="500"/>
                                        <p:tgtEl>
                                          <p:spTgt spid="15364">
                                            <p:txEl>
                                              <p:pRg st="4" end="4"/>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defRPr/>
            </a:pPr>
            <a:r>
              <a:rPr lang="en-US" dirty="0">
                <a:ea typeface="+mj-ea"/>
              </a:rPr>
              <a:t>The Individual Income Tax</a:t>
            </a:r>
            <a:endParaRPr lang="en-US" dirty="0" smtClean="0">
              <a:ea typeface="+mj-ea"/>
            </a:endParaRPr>
          </a:p>
        </p:txBody>
      </p:sp>
      <p:sp>
        <p:nvSpPr>
          <p:cNvPr id="17413"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99"/>
              </a:buClr>
              <a:buFont typeface="Wingdings" charset="2"/>
              <a:buChar char="§"/>
              <a:defRPr sz="3200">
                <a:solidFill>
                  <a:schemeClr val="tx1"/>
                </a:solidFill>
                <a:latin typeface="Arial" charset="0"/>
                <a:ea typeface="Arial" charset="0"/>
                <a:cs typeface="Arial" charset="0"/>
              </a:defRPr>
            </a:lvl1pPr>
            <a:lvl2pPr marL="742950" indent="-285750">
              <a:spcBef>
                <a:spcPct val="20000"/>
              </a:spcBef>
              <a:buClr>
                <a:srgbClr val="333399"/>
              </a:buClr>
              <a:buFont typeface="Arial" charset="0"/>
              <a:buChar char="•"/>
              <a:defRPr sz="2800">
                <a:solidFill>
                  <a:schemeClr val="tx1"/>
                </a:solidFill>
                <a:latin typeface="Arial" charset="0"/>
                <a:ea typeface="Arial" charset="0"/>
                <a:cs typeface="Arial" charset="0"/>
              </a:defRPr>
            </a:lvl2pPr>
            <a:lvl3pPr marL="1143000" indent="-228600">
              <a:spcBef>
                <a:spcPct val="20000"/>
              </a:spcBef>
              <a:buClr>
                <a:srgbClr val="009999"/>
              </a:buClr>
              <a:buFont typeface="Wingdings" charset="2"/>
              <a:buChar char="§"/>
              <a:defRPr sz="2400">
                <a:solidFill>
                  <a:schemeClr val="tx1"/>
                </a:solidFill>
                <a:latin typeface="Arial" charset="0"/>
                <a:ea typeface="Arial" charset="0"/>
                <a:cs typeface="Arial" charset="0"/>
              </a:defRPr>
            </a:lvl3pPr>
            <a:lvl4pPr marL="1600200" indent="-228600">
              <a:spcBef>
                <a:spcPct val="20000"/>
              </a:spcBef>
              <a:buClr>
                <a:srgbClr val="333399"/>
              </a:buClr>
              <a:buFont typeface="Arial" charset="0"/>
              <a:buChar char="•"/>
              <a:defRPr sz="2400">
                <a:solidFill>
                  <a:schemeClr val="tx1"/>
                </a:solidFill>
                <a:latin typeface="Arial" charset="0"/>
                <a:ea typeface="Arial" charset="0"/>
                <a:cs typeface="Arial" charset="0"/>
              </a:defRPr>
            </a:lvl4pPr>
            <a:lvl5pPr marL="2057400" indent="-228600">
              <a:spcBef>
                <a:spcPct val="20000"/>
              </a:spcBef>
              <a:buFont typeface="Arial" charset="0"/>
              <a:buChar char="»"/>
              <a:defRPr sz="2000">
                <a:solidFill>
                  <a:schemeClr val="tx1"/>
                </a:solidFill>
                <a:latin typeface="Arial" charset="0"/>
                <a:ea typeface="Arial"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Arial" charset="0"/>
                <a:cs typeface="Arial" charset="0"/>
              </a:defRPr>
            </a:lvl9pPr>
          </a:lstStyle>
          <a:p>
            <a:pPr>
              <a:spcBef>
                <a:spcPct val="0"/>
              </a:spcBef>
              <a:buClrTx/>
              <a:buFontTx/>
              <a:buNone/>
            </a:pPr>
            <a:fld id="{8CD770B3-6334-C042-858D-61DFE417032E}" type="slidenum">
              <a:rPr lang="en-US" altLang="en-US" sz="1200">
                <a:solidFill>
                  <a:srgbClr val="000000"/>
                </a:solidFill>
                <a:latin typeface="Calibri" charset="0"/>
              </a:rPr>
              <a:pPr>
                <a:spcBef>
                  <a:spcPct val="0"/>
                </a:spcBef>
                <a:buClrTx/>
                <a:buFontTx/>
                <a:buNone/>
              </a:pPr>
              <a:t>9</a:t>
            </a:fld>
            <a:endParaRPr lang="en-US" altLang="en-US" sz="1200">
              <a:solidFill>
                <a:srgbClr val="000000"/>
              </a:solidFill>
              <a:latin typeface="Calibri" charset="0"/>
            </a:endParaRPr>
          </a:p>
        </p:txBody>
      </p:sp>
      <p:pic>
        <p:nvPicPr>
          <p:cNvPr id="174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0638"/>
            <a:ext cx="6553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1750">
          <a:solidFill>
            <a:schemeClr val="tx1"/>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7254</TotalTime>
  <Words>2937</Words>
  <Application>Microsoft Macintosh PowerPoint</Application>
  <PresentationFormat>On-screen Show (4:3)</PresentationFormat>
  <Paragraphs>335</Paragraphs>
  <Slides>50</Slides>
  <Notes>29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8" baseType="lpstr">
      <vt:lpstr>Arial</vt:lpstr>
      <vt:lpstr>Wingdings</vt:lpstr>
      <vt:lpstr>Calibri</vt:lpstr>
      <vt:lpstr>SimSun</vt:lpstr>
      <vt:lpstr>Times New Roman</vt:lpstr>
      <vt:lpstr>Custom Design</vt:lpstr>
      <vt:lpstr>2_Office Theme</vt:lpstr>
      <vt:lpstr>Microsoft Equation 3.0</vt:lpstr>
      <vt:lpstr>Chapter 17</vt:lpstr>
      <vt:lpstr>Chapter Outline</vt:lpstr>
      <vt:lpstr>Introduction</vt:lpstr>
      <vt:lpstr>Introduction</vt:lpstr>
      <vt:lpstr>Tax Revenues</vt:lpstr>
      <vt:lpstr>Tax Revenues</vt:lpstr>
      <vt:lpstr>The Individual Income Tax</vt:lpstr>
      <vt:lpstr>The Individual Income Tax</vt:lpstr>
      <vt:lpstr>The Individual Income Tax</vt:lpstr>
      <vt:lpstr>The Individual Income Tax</vt:lpstr>
      <vt:lpstr>Taxes on Capital Gains, Interest, and Dividends</vt:lpstr>
      <vt:lpstr>Taxes on Capital Gains, Interest, and Dividends</vt:lpstr>
      <vt:lpstr>The Alternative Minimum Tax (AMT)</vt:lpstr>
      <vt:lpstr>Social Security and Medicare Taxes</vt:lpstr>
      <vt:lpstr>The Corporate Income Tax</vt:lpstr>
      <vt:lpstr>Bottom Line on the Distribution of Federal Taxes</vt:lpstr>
      <vt:lpstr>Bottom Line on the Distribution of Federal Taxes</vt:lpstr>
      <vt:lpstr>Bottom Line on the Distribution of Federal Taxes</vt:lpstr>
      <vt:lpstr>Bottom Line on the Distribution of Federal Taxes</vt:lpstr>
      <vt:lpstr>Tax Revenues</vt:lpstr>
      <vt:lpstr>Check Yourself</vt:lpstr>
      <vt:lpstr>Spending</vt:lpstr>
      <vt:lpstr>Spending</vt:lpstr>
      <vt:lpstr>Social Security</vt:lpstr>
      <vt:lpstr>Social Security</vt:lpstr>
      <vt:lpstr>Social Security</vt:lpstr>
      <vt:lpstr>Social Security</vt:lpstr>
      <vt:lpstr>Social Security</vt:lpstr>
      <vt:lpstr>Defense</vt:lpstr>
      <vt:lpstr>Defense</vt:lpstr>
      <vt:lpstr>Medicare and Medicaid</vt:lpstr>
      <vt:lpstr>Unemployment Insurance and Welfare</vt:lpstr>
      <vt:lpstr>Everything Else</vt:lpstr>
      <vt:lpstr>National Debt, Interest on the National Debt, and Deficits</vt:lpstr>
      <vt:lpstr>National Debt, Interest on the National Debt, and Deficits</vt:lpstr>
      <vt:lpstr>National Debt, Interest on the National Debt, and Deficits</vt:lpstr>
      <vt:lpstr>National Debt, Interest on the National Debt, and Deficits</vt:lpstr>
      <vt:lpstr>National Debt, Interest on the National Debt, and Deficits</vt:lpstr>
      <vt:lpstr>Check Yourself</vt:lpstr>
      <vt:lpstr>Will the U.S. Govt. Go Bankrupt?</vt:lpstr>
      <vt:lpstr>Will the U.S. Govt. Go Bankrupt?</vt:lpstr>
      <vt:lpstr>Will the U.S. Govt. Go Bankrupt?</vt:lpstr>
      <vt:lpstr>Will the U.S. Govt. Go Bankrupt?</vt:lpstr>
      <vt:lpstr>The Future is Hard to Predict</vt:lpstr>
      <vt:lpstr>U.S. Government*Spending Compared with Other Countries</vt:lpstr>
      <vt:lpstr>Check Yourself</vt:lpstr>
      <vt:lpstr>Revenues/Spending Undercount the Role of Govt. in the Economy</vt:lpstr>
      <vt:lpstr>Takeaway</vt:lpstr>
      <vt:lpstr>Takeaway</vt:lpstr>
      <vt:lpstr>End of Chapter 17</vt:lpstr>
    </vt:vector>
  </TitlesOfParts>
  <Company>Oklahoma State University</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Spears School of Business</dc:creator>
  <cp:lastModifiedBy>Megan Du</cp:lastModifiedBy>
  <cp:revision>891</cp:revision>
  <dcterms:created xsi:type="dcterms:W3CDTF">2009-02-07T20:27:33Z</dcterms:created>
  <dcterms:modified xsi:type="dcterms:W3CDTF">2018-04-22T00:58:23Z</dcterms:modified>
</cp:coreProperties>
</file>