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abfef84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abfef84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abfef84b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abfef84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abfef84b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abfef84b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abfef84b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abfef84b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abfef84b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abfef84b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abfef84b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abfef84b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rxiv.org/pdf/2411.0000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60808" y="-3746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80"/>
              <a:t>Personality-Guided Code Generation Using Large Language Models</a:t>
            </a:r>
            <a:endParaRPr sz="3780"/>
          </a:p>
        </p:txBody>
      </p:sp>
      <p:sp>
        <p:nvSpPr>
          <p:cNvPr id="55" name="Google Shape;55;p13"/>
          <p:cNvSpPr txBox="1"/>
          <p:nvPr>
            <p:ph idx="1" type="subTitle"/>
          </p:nvPr>
        </p:nvSpPr>
        <p:spPr>
          <a:xfrm>
            <a:off x="160800" y="1966375"/>
            <a:ext cx="8520600" cy="79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Research paper: </a:t>
            </a:r>
            <a:r>
              <a:rPr lang="en" sz="1500" u="sng">
                <a:solidFill>
                  <a:schemeClr val="hlink"/>
                </a:solidFill>
                <a:highlight>
                  <a:srgbClr val="FFFFFF"/>
                </a:highlight>
                <a:latin typeface="Georgia"/>
                <a:ea typeface="Georgia"/>
                <a:cs typeface="Georgia"/>
                <a:sym typeface="Georgia"/>
                <a:hlinkClick r:id="rId3"/>
              </a:rPr>
              <a:t>https://arxiv.org/pdf/2411.00006</a:t>
            </a:r>
            <a:endParaRPr/>
          </a:p>
          <a:p>
            <a:pPr indent="0" lvl="0" marL="0" rtl="0" algn="l">
              <a:spcBef>
                <a:spcPts val="0"/>
              </a:spcBef>
              <a:spcAft>
                <a:spcPts val="0"/>
              </a:spcAft>
              <a:buNone/>
            </a:pPr>
            <a:r>
              <a:t/>
            </a:r>
            <a:endParaRPr/>
          </a:p>
        </p:txBody>
      </p:sp>
      <p:sp>
        <p:nvSpPr>
          <p:cNvPr id="56" name="Google Shape;56;p13"/>
          <p:cNvSpPr txBox="1"/>
          <p:nvPr/>
        </p:nvSpPr>
        <p:spPr>
          <a:xfrm>
            <a:off x="4292525" y="3967650"/>
            <a:ext cx="4439400" cy="10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Ppt by: </a:t>
            </a:r>
            <a:r>
              <a:rPr lang="en" sz="1800">
                <a:solidFill>
                  <a:schemeClr val="dk2"/>
                </a:solidFill>
              </a:rPr>
              <a:t>Aishly</a:t>
            </a:r>
            <a:r>
              <a:rPr lang="en" sz="1800">
                <a:solidFill>
                  <a:schemeClr val="dk2"/>
                </a:solidFill>
              </a:rPr>
              <a:t> Manglani</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602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Generating code using personality guided LLM for better performance. A </a:t>
            </a:r>
            <a:r>
              <a:rPr lang="en"/>
              <a:t> comprehensive evaluation is conducted of personality-guided code generation using seven widely-used LLMs and four well-recognized datasets.</a:t>
            </a:r>
            <a:endParaRPr/>
          </a:p>
          <a:p>
            <a:pPr indent="0" lvl="0" marL="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1433625" y="2114900"/>
            <a:ext cx="5209062" cy="2928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Idea</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The study proposes a method in which LLMs are given different personality characteristics relevant to coding activities based on MBTI(Myers-Briggs Type Indicator)framework. This also helps to make sure that the models reflect “personalities” most appropriate for given tasks helping them make better decisions and be as accurate as possible.</a:t>
            </a:r>
            <a:endParaRPr sz="1500">
              <a:solidFill>
                <a:srgbClr val="242424"/>
              </a:solidFill>
              <a:highlight>
                <a:srgbClr val="FFFFFF"/>
              </a:highlight>
              <a:latin typeface="Georgia"/>
              <a:ea typeface="Georgia"/>
              <a:cs typeface="Georgia"/>
              <a:sym typeface="Georgia"/>
            </a:endParaRPr>
          </a:p>
          <a:p>
            <a:pPr indent="0" lvl="0" marL="0" rtl="0" algn="l">
              <a:spcBef>
                <a:spcPts val="1200"/>
              </a:spcBef>
              <a:spcAft>
                <a:spcPts val="0"/>
              </a:spcAft>
              <a:buNone/>
            </a:pPr>
            <a:r>
              <a:rPr b="1" lang="en" sz="1500">
                <a:solidFill>
                  <a:srgbClr val="242424"/>
                </a:solidFill>
                <a:highlight>
                  <a:srgbClr val="FFFFFF"/>
                </a:highlight>
                <a:latin typeface="Georgia"/>
                <a:ea typeface="Georgia"/>
                <a:cs typeface="Georgia"/>
                <a:sym typeface="Georgia"/>
              </a:rPr>
              <a:t>Personality Generation:</a:t>
            </a:r>
            <a:r>
              <a:rPr lang="en" sz="1500">
                <a:solidFill>
                  <a:srgbClr val="242424"/>
                </a:solidFill>
                <a:highlight>
                  <a:srgbClr val="FFFFFF"/>
                </a:highlight>
                <a:latin typeface="Georgia"/>
                <a:ea typeface="Georgia"/>
                <a:cs typeface="Georgia"/>
                <a:sym typeface="Georgia"/>
              </a:rPr>
              <a:t> For a given coding task, we prompt GPT-4o, an advanced LLM for general text understanding, to generate an appropriate personality type most suited for solving the task. We adopt the Myers-Briggs Type Indicator (MBTI) framework.</a:t>
            </a:r>
            <a:endParaRPr sz="1500">
              <a:solidFill>
                <a:srgbClr val="242424"/>
              </a:solidFill>
              <a:highlight>
                <a:srgbClr val="FFFFFF"/>
              </a:highlight>
              <a:latin typeface="Georgia"/>
              <a:ea typeface="Georgia"/>
              <a:cs typeface="Georgia"/>
              <a:sym typeface="Georgia"/>
            </a:endParaRPr>
          </a:p>
          <a:p>
            <a:pPr indent="0" lvl="0" marL="0" rtl="0" algn="l">
              <a:spcBef>
                <a:spcPts val="1200"/>
              </a:spcBef>
              <a:spcAft>
                <a:spcPts val="1200"/>
              </a:spcAft>
              <a:buNone/>
            </a:pPr>
            <a:r>
              <a:rPr b="1" lang="en" sz="1500">
                <a:solidFill>
                  <a:srgbClr val="242424"/>
                </a:solidFill>
                <a:highlight>
                  <a:srgbClr val="FFFFFF"/>
                </a:highlight>
                <a:latin typeface="Georgia"/>
                <a:ea typeface="Georgia"/>
                <a:cs typeface="Georgia"/>
                <a:sym typeface="Georgia"/>
              </a:rPr>
              <a:t>Code Generation:</a:t>
            </a:r>
            <a:r>
              <a:rPr lang="en" sz="1500">
                <a:solidFill>
                  <a:srgbClr val="242424"/>
                </a:solidFill>
                <a:highlight>
                  <a:srgbClr val="FFFFFF"/>
                </a:highlight>
                <a:latin typeface="Georgia"/>
                <a:ea typeface="Georgia"/>
                <a:cs typeface="Georgia"/>
                <a:sym typeface="Georgia"/>
              </a:rPr>
              <a:t> Once the corresponding MBTI personality of a given task is generated, we move on to code generation. We prompt the LLM to take on the role of a programmer with the specified MBTI personality, providing a detailed description of that personality, and then it generates the code to solve the task. </a:t>
            </a:r>
            <a:endParaRPr sz="15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study</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sz="1500">
              <a:solidFill>
                <a:srgbClr val="242424"/>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Clr>
                <a:schemeClr val="dk1"/>
              </a:buClr>
              <a:buSzPts val="1100"/>
              <a:buFont typeface="Arial"/>
              <a:buNone/>
            </a:pPr>
            <a:r>
              <a:t/>
            </a:r>
            <a:endParaRPr sz="1500">
              <a:solidFill>
                <a:srgbClr val="242424"/>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
        <p:nvSpPr>
          <p:cNvPr id="76" name="Google Shape;76;p16"/>
          <p:cNvSpPr txBox="1"/>
          <p:nvPr/>
        </p:nvSpPr>
        <p:spPr>
          <a:xfrm>
            <a:off x="255700" y="964150"/>
            <a:ext cx="9054600" cy="22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Evaluating personality-guided code generation using four widely recognized datasets: MBPP Sanitized , MBPP+ , HumanEval+ , and APPS . </a:t>
            </a:r>
            <a:endParaRPr sz="1800">
              <a:solidFill>
                <a:schemeClr val="dk2"/>
              </a:solidFill>
            </a:endParaRPr>
          </a:p>
          <a:p>
            <a:pPr indent="0" lvl="0" marL="0" rtl="0" algn="l">
              <a:lnSpc>
                <a:spcPct val="115000"/>
              </a:lnSpc>
              <a:spcBef>
                <a:spcPts val="1200"/>
              </a:spcBef>
              <a:spcAft>
                <a:spcPts val="0"/>
              </a:spcAft>
              <a:buNone/>
            </a:pPr>
            <a:r>
              <a:rPr lang="en" sz="1800">
                <a:solidFill>
                  <a:schemeClr val="dk2"/>
                </a:solidFill>
              </a:rPr>
              <a:t>We adopt seven LLMs for evaluation, consisting of four general-purpose LLMs and three specifically designed for code-related tasks. The general LLMs include GPT-4o , GPT-4o mini , Llama3.1 , and Qwen-Long, while the code specific LLMs include DeepSeek-Coder , Codestral , and CodeLlama. </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The code generation accuracy is evaluated by calculating pass rate across all tasks in the dataset. The pass rate P of an LLM on a dataset is calculated as:</a:t>
            </a:r>
            <a:endParaRPr sz="1800">
              <a:solidFill>
                <a:schemeClr val="dk2"/>
              </a:solidFill>
            </a:endParaRPr>
          </a:p>
          <a:p>
            <a:pPr indent="0" lvl="0" marL="0" rtl="0" algn="l">
              <a:lnSpc>
                <a:spcPct val="218181"/>
              </a:lnSpc>
              <a:spcBef>
                <a:spcPts val="3200"/>
              </a:spcBef>
              <a:spcAft>
                <a:spcPts val="0"/>
              </a:spcAft>
              <a:buClr>
                <a:schemeClr val="dk1"/>
              </a:buClr>
              <a:buSzPts val="1100"/>
              <a:buFont typeface="Arial"/>
              <a:buNone/>
            </a:pPr>
            <a:r>
              <a:t/>
            </a:r>
            <a:endParaRPr sz="1771">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where cnt represents the total number of tasks in the dataset, and ci is the number of tasks successfully passed by the LLM in the </a:t>
            </a:r>
            <a:r>
              <a:rPr i="1" lang="en" sz="1500">
                <a:solidFill>
                  <a:srgbClr val="242424"/>
                </a:solidFill>
                <a:highlight>
                  <a:srgbClr val="FFFFFF"/>
                </a:highlight>
                <a:latin typeface="Georgia"/>
                <a:ea typeface="Georgia"/>
                <a:cs typeface="Georgia"/>
                <a:sym typeface="Georgia"/>
              </a:rPr>
              <a:t>i</a:t>
            </a:r>
            <a:r>
              <a:rPr lang="en" sz="1500">
                <a:solidFill>
                  <a:srgbClr val="242424"/>
                </a:solidFill>
                <a:highlight>
                  <a:srgbClr val="FFFFFF"/>
                </a:highlight>
                <a:latin typeface="Georgia"/>
                <a:ea typeface="Georgia"/>
                <a:cs typeface="Georgia"/>
                <a:sym typeface="Georgia"/>
              </a:rPr>
              <a:t>th run.</a:t>
            </a:r>
            <a:endParaRPr sz="1800">
              <a:solidFill>
                <a:schemeClr val="dk2"/>
              </a:solidFill>
            </a:endParaRPr>
          </a:p>
        </p:txBody>
      </p:sp>
      <p:pic>
        <p:nvPicPr>
          <p:cNvPr id="77" name="Google Shape;77;p16"/>
          <p:cNvPicPr preferRelativeResize="0"/>
          <p:nvPr/>
        </p:nvPicPr>
        <p:blipFill>
          <a:blip r:embed="rId3">
            <a:alphaModFix/>
          </a:blip>
          <a:stretch>
            <a:fillRect/>
          </a:stretch>
        </p:blipFill>
        <p:spPr>
          <a:xfrm>
            <a:off x="3303388" y="3955088"/>
            <a:ext cx="1933575" cy="96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Results/Performance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42424"/>
                </a:solidFill>
                <a:highlight>
                  <a:srgbClr val="FFFFFF"/>
                </a:highlight>
                <a:latin typeface="Georgia"/>
                <a:ea typeface="Georgia"/>
                <a:cs typeface="Georgia"/>
                <a:sym typeface="Georgia"/>
              </a:rPr>
              <a:t>#Overall, the personality-guided approach improves the pass rate of code generation in 23 out of 28 combinations of LLMs and datasets.</a:t>
            </a:r>
            <a:endParaRPr sz="1500">
              <a:solidFill>
                <a:srgbClr val="242424"/>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500">
                <a:solidFill>
                  <a:srgbClr val="242424"/>
                </a:solidFill>
                <a:highlight>
                  <a:srgbClr val="FFFFFF"/>
                </a:highlight>
                <a:latin typeface="Georgia"/>
                <a:ea typeface="Georgia"/>
                <a:cs typeface="Georgia"/>
                <a:sym typeface="Georgia"/>
              </a:rPr>
              <a:t>#The LLM’s performance, dataset difficulty, and personality diversity are potential factors influencing the effectiveness of personality-guided code generation. LLMs with moderate performance benefit more than those with either very strong or very weak performance.</a:t>
            </a:r>
            <a:endParaRPr sz="1500">
              <a:solidFill>
                <a:srgbClr val="242424"/>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1500">
                <a:solidFill>
                  <a:srgbClr val="242424"/>
                </a:solidFill>
                <a:highlight>
                  <a:srgbClr val="FFFFFF"/>
                </a:highlight>
                <a:latin typeface="Georgia"/>
                <a:ea typeface="Georgia"/>
                <a:cs typeface="Georgia"/>
                <a:sym typeface="Georgia"/>
              </a:rPr>
              <a:t>#Overall, using GPT-4o for personality generation outperforms using each LLM individually for this task.</a:t>
            </a:r>
            <a:endParaRPr sz="15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existing research typically involves LLMs role-playing as programmers to generate code, this research investigates whether assigning these “programmers” with appropriate personalities can further improve code generation accuracy. To explore this,  an extensive evaluation is conducted using four widely-adopted datasets and seven advanced LLMs. The results show that personality guidance significantly enhances code generation accuracy, with pass rates improving in 23 out of 28 LLM-dataset combinations. Notably, in 11 cases, the improvement exceeds 5%, and in 5 instances, it surpasses 10%, with the highest gain reaching 12.9%.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95" name="Google Shape;95;p19"/>
          <p:cNvSpPr txBox="1"/>
          <p:nvPr>
            <p:ph idx="1" type="body"/>
          </p:nvPr>
        </p:nvSpPr>
        <p:spPr>
          <a:xfrm>
            <a:off x="71350" y="1140475"/>
            <a:ext cx="8520600" cy="3416400"/>
          </a:xfrm>
          <a:prstGeom prst="rect">
            <a:avLst/>
          </a:prstGeom>
        </p:spPr>
        <p:txBody>
          <a:bodyPr anchorCtr="0" anchor="t" bIns="91425" lIns="91425" spcFirstLastPara="1" rIns="91425" wrap="square" tIns="91425">
            <a:normAutofit/>
          </a:bodyPr>
          <a:lstStyle/>
          <a:p>
            <a:pPr indent="-323850" lvl="0" marL="749300" rtl="0" algn="l">
              <a:lnSpc>
                <a:spcPct val="218181"/>
              </a:lnSpc>
              <a:spcBef>
                <a:spcPts val="3200"/>
              </a:spcBef>
              <a:spcAft>
                <a:spcPts val="0"/>
              </a:spcAft>
              <a:buClr>
                <a:srgbClr val="242424"/>
              </a:buClr>
              <a:buSzPts val="1500"/>
              <a:buFont typeface="Georgia"/>
              <a:buAutoNum type="arabicPeriod"/>
            </a:pPr>
            <a:r>
              <a:rPr lang="en" sz="1500">
                <a:solidFill>
                  <a:srgbClr val="242424"/>
                </a:solidFill>
                <a:highlight>
                  <a:srgbClr val="FFFFFF"/>
                </a:highlight>
                <a:latin typeface="Georgia"/>
                <a:ea typeface="Georgia"/>
                <a:cs typeface="Georgia"/>
                <a:sym typeface="Georgia"/>
              </a:rPr>
              <a:t>The personality traits examined are limited to the MBTI framework.</a:t>
            </a:r>
            <a:endParaRPr sz="1500">
              <a:solidFill>
                <a:srgbClr val="242424"/>
              </a:solidFill>
              <a:highlight>
                <a:srgbClr val="FFFFFF"/>
              </a:highlight>
              <a:latin typeface="Georgia"/>
              <a:ea typeface="Georgia"/>
              <a:cs typeface="Georgia"/>
              <a:sym typeface="Georgia"/>
            </a:endParaRPr>
          </a:p>
          <a:p>
            <a:pPr indent="-323850" lvl="0" marL="749300" rtl="0" algn="l">
              <a:lnSpc>
                <a:spcPct val="218181"/>
              </a:lnSpc>
              <a:spcBef>
                <a:spcPts val="0"/>
              </a:spcBef>
              <a:spcAft>
                <a:spcPts val="0"/>
              </a:spcAft>
              <a:buClr>
                <a:srgbClr val="242424"/>
              </a:buClr>
              <a:buSzPts val="1500"/>
              <a:buFont typeface="Georgia"/>
              <a:buAutoNum type="arabicPeriod"/>
            </a:pPr>
            <a:r>
              <a:rPr lang="en" sz="1500">
                <a:solidFill>
                  <a:srgbClr val="242424"/>
                </a:solidFill>
                <a:highlight>
                  <a:srgbClr val="FFFFFF"/>
                </a:highlight>
                <a:latin typeface="Georgia"/>
                <a:ea typeface="Georgia"/>
                <a:cs typeface="Georgia"/>
                <a:sym typeface="Georgia"/>
              </a:rPr>
              <a:t>Even after evaluating seven LLMs, including both general-purpose and code-task-specific models, the generalizability of the findings to other LLMs requires further research.</a:t>
            </a:r>
            <a:endParaRPr sz="1500">
              <a:solidFill>
                <a:srgbClr val="242424"/>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