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4" r:id="rId7"/>
    <p:sldId id="261" r:id="rId8"/>
    <p:sldId id="262" r:id="rId9"/>
    <p:sldId id="263" r:id="rId10"/>
    <p:sldId id="265"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4B31C-67F9-432A-9B09-C8B45560F9D2}" v="28" dt="2025-05-05T02:08:21.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2" d="100"/>
          <a:sy n="92" d="100"/>
        </p:scale>
        <p:origin x="540" y="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ly manglani" userId="6ee6fc6dabc384c4" providerId="LiveId" clId="{AC14B31C-67F9-432A-9B09-C8B45560F9D2}"/>
    <pc:docChg chg="undo redo custSel addSld modSld">
      <pc:chgData name="aishly manglani" userId="6ee6fc6dabc384c4" providerId="LiveId" clId="{AC14B31C-67F9-432A-9B09-C8B45560F9D2}" dt="2025-05-05T02:11:05.246" v="651" actId="20577"/>
      <pc:docMkLst>
        <pc:docMk/>
      </pc:docMkLst>
      <pc:sldChg chg="modSp mod">
        <pc:chgData name="aishly manglani" userId="6ee6fc6dabc384c4" providerId="LiveId" clId="{AC14B31C-67F9-432A-9B09-C8B45560F9D2}" dt="2025-05-05T01:39:04.179" v="5"/>
        <pc:sldMkLst>
          <pc:docMk/>
          <pc:sldMk cId="0" sldId="256"/>
        </pc:sldMkLst>
        <pc:spChg chg="mod">
          <ac:chgData name="aishly manglani" userId="6ee6fc6dabc384c4" providerId="LiveId" clId="{AC14B31C-67F9-432A-9B09-C8B45560F9D2}" dt="2025-05-05T01:38:44.628" v="0"/>
          <ac:spMkLst>
            <pc:docMk/>
            <pc:sldMk cId="0" sldId="256"/>
            <ac:spMk id="4" creationId="{65032D32-F775-0218-BC91-3D171307B380}"/>
          </ac:spMkLst>
        </pc:spChg>
        <pc:spChg chg="mod">
          <ac:chgData name="aishly manglani" userId="6ee6fc6dabc384c4" providerId="LiveId" clId="{AC14B31C-67F9-432A-9B09-C8B45560F9D2}" dt="2025-05-05T01:39:04.179" v="5"/>
          <ac:spMkLst>
            <pc:docMk/>
            <pc:sldMk cId="0" sldId="256"/>
            <ac:spMk id="54" creationId="{00000000-0000-0000-0000-000000000000}"/>
          </ac:spMkLst>
        </pc:spChg>
      </pc:sldChg>
      <pc:sldChg chg="addSp delSp modSp mod">
        <pc:chgData name="aishly manglani" userId="6ee6fc6dabc384c4" providerId="LiveId" clId="{AC14B31C-67F9-432A-9B09-C8B45560F9D2}" dt="2025-05-05T02:10:38.810" v="648" actId="113"/>
        <pc:sldMkLst>
          <pc:docMk/>
          <pc:sldMk cId="0" sldId="257"/>
        </pc:sldMkLst>
        <pc:spChg chg="add mod">
          <ac:chgData name="aishly manglani" userId="6ee6fc6dabc384c4" providerId="LiveId" clId="{AC14B31C-67F9-432A-9B09-C8B45560F9D2}" dt="2025-05-05T02:10:38.810" v="648" actId="113"/>
          <ac:spMkLst>
            <pc:docMk/>
            <pc:sldMk cId="0" sldId="257"/>
            <ac:spMk id="2" creationId="{1CFC2B52-B077-E4BA-49B3-6E0E5B0CE2BE}"/>
          </ac:spMkLst>
        </pc:spChg>
        <pc:spChg chg="add">
          <ac:chgData name="aishly manglani" userId="6ee6fc6dabc384c4" providerId="LiveId" clId="{AC14B31C-67F9-432A-9B09-C8B45560F9D2}" dt="2025-05-05T01:42:34.403" v="25"/>
          <ac:spMkLst>
            <pc:docMk/>
            <pc:sldMk cId="0" sldId="257"/>
            <ac:spMk id="3" creationId="{8D41F3B4-3088-E73C-4648-75835C0CC766}"/>
          </ac:spMkLst>
        </pc:spChg>
        <pc:spChg chg="add mod">
          <ac:chgData name="aishly manglani" userId="6ee6fc6dabc384c4" providerId="LiveId" clId="{AC14B31C-67F9-432A-9B09-C8B45560F9D2}" dt="2025-05-05T01:42:45.574" v="29"/>
          <ac:spMkLst>
            <pc:docMk/>
            <pc:sldMk cId="0" sldId="257"/>
            <ac:spMk id="4" creationId="{12325390-F9F7-4E52-0F74-FA5F2B65581B}"/>
          </ac:spMkLst>
        </pc:spChg>
        <pc:spChg chg="add mod">
          <ac:chgData name="aishly manglani" userId="6ee6fc6dabc384c4" providerId="LiveId" clId="{AC14B31C-67F9-432A-9B09-C8B45560F9D2}" dt="2025-05-05T01:42:44.665" v="28"/>
          <ac:spMkLst>
            <pc:docMk/>
            <pc:sldMk cId="0" sldId="257"/>
            <ac:spMk id="5" creationId="{9A5F17A3-67CA-EB70-E6F2-1917B5042B5E}"/>
          </ac:spMkLst>
        </pc:spChg>
        <pc:spChg chg="add del mod">
          <ac:chgData name="aishly manglani" userId="6ee6fc6dabc384c4" providerId="LiveId" clId="{AC14B31C-67F9-432A-9B09-C8B45560F9D2}" dt="2025-05-05T01:44:22.138" v="49"/>
          <ac:spMkLst>
            <pc:docMk/>
            <pc:sldMk cId="0" sldId="257"/>
            <ac:spMk id="6" creationId="{EE7BEFE2-A9F0-0A78-A5B3-BE4987AAFFEE}"/>
          </ac:spMkLst>
        </pc:spChg>
        <pc:spChg chg="mod">
          <ac:chgData name="aishly manglani" userId="6ee6fc6dabc384c4" providerId="LiveId" clId="{AC14B31C-67F9-432A-9B09-C8B45560F9D2}" dt="2025-05-05T02:10:35.970" v="647" actId="113"/>
          <ac:spMkLst>
            <pc:docMk/>
            <pc:sldMk cId="0" sldId="257"/>
            <ac:spMk id="61" creationId="{00000000-0000-0000-0000-000000000000}"/>
          </ac:spMkLst>
        </pc:spChg>
        <pc:spChg chg="mod">
          <ac:chgData name="aishly manglani" userId="6ee6fc6dabc384c4" providerId="LiveId" clId="{AC14B31C-67F9-432A-9B09-C8B45560F9D2}" dt="2025-05-05T01:44:06.009" v="46" actId="255"/>
          <ac:spMkLst>
            <pc:docMk/>
            <pc:sldMk cId="0" sldId="257"/>
            <ac:spMk id="62" creationId="{00000000-0000-0000-0000-000000000000}"/>
          </ac:spMkLst>
        </pc:spChg>
        <pc:picChg chg="del">
          <ac:chgData name="aishly manglani" userId="6ee6fc6dabc384c4" providerId="LiveId" clId="{AC14B31C-67F9-432A-9B09-C8B45560F9D2}" dt="2025-05-05T01:40:59.207" v="7" actId="478"/>
          <ac:picMkLst>
            <pc:docMk/>
            <pc:sldMk cId="0" sldId="257"/>
            <ac:picMk id="63" creationId="{00000000-0000-0000-0000-000000000000}"/>
          </ac:picMkLst>
        </pc:picChg>
      </pc:sldChg>
      <pc:sldChg chg="addSp modSp mod">
        <pc:chgData name="aishly manglani" userId="6ee6fc6dabc384c4" providerId="LiveId" clId="{AC14B31C-67F9-432A-9B09-C8B45560F9D2}" dt="2025-05-05T01:47:03.404" v="86" actId="1076"/>
        <pc:sldMkLst>
          <pc:docMk/>
          <pc:sldMk cId="0" sldId="258"/>
        </pc:sldMkLst>
        <pc:spChg chg="mod">
          <ac:chgData name="aishly manglani" userId="6ee6fc6dabc384c4" providerId="LiveId" clId="{AC14B31C-67F9-432A-9B09-C8B45560F9D2}" dt="2025-05-05T01:47:03.404" v="86" actId="1076"/>
          <ac:spMkLst>
            <pc:docMk/>
            <pc:sldMk cId="0" sldId="258"/>
            <ac:spMk id="2" creationId="{E99AF16E-056B-C7F9-2B57-EF5133D63101}"/>
          </ac:spMkLst>
        </pc:spChg>
        <pc:spChg chg="mod">
          <ac:chgData name="aishly manglani" userId="6ee6fc6dabc384c4" providerId="LiveId" clId="{AC14B31C-67F9-432A-9B09-C8B45560F9D2}" dt="2025-05-05T01:46:36.177" v="78" actId="1076"/>
          <ac:spMkLst>
            <pc:docMk/>
            <pc:sldMk cId="0" sldId="258"/>
            <ac:spMk id="68" creationId="{00000000-0000-0000-0000-000000000000}"/>
          </ac:spMkLst>
        </pc:spChg>
        <pc:picChg chg="add mod modCrop">
          <ac:chgData name="aishly manglani" userId="6ee6fc6dabc384c4" providerId="LiveId" clId="{AC14B31C-67F9-432A-9B09-C8B45560F9D2}" dt="2025-05-05T01:46:49.351" v="84" actId="1076"/>
          <ac:picMkLst>
            <pc:docMk/>
            <pc:sldMk cId="0" sldId="258"/>
            <ac:picMk id="4" creationId="{197B12AC-E7A5-F702-B28F-5E3B6E80C0FC}"/>
          </ac:picMkLst>
        </pc:picChg>
      </pc:sldChg>
      <pc:sldChg chg="addSp delSp modSp mod">
        <pc:chgData name="aishly manglani" userId="6ee6fc6dabc384c4" providerId="LiveId" clId="{AC14B31C-67F9-432A-9B09-C8B45560F9D2}" dt="2025-05-05T02:11:05.246" v="651" actId="20577"/>
        <pc:sldMkLst>
          <pc:docMk/>
          <pc:sldMk cId="0" sldId="259"/>
        </pc:sldMkLst>
        <pc:spChg chg="del mod">
          <ac:chgData name="aishly manglani" userId="6ee6fc6dabc384c4" providerId="LiveId" clId="{AC14B31C-67F9-432A-9B09-C8B45560F9D2}" dt="2025-05-05T01:48:18.990" v="93" actId="478"/>
          <ac:spMkLst>
            <pc:docMk/>
            <pc:sldMk cId="0" sldId="259"/>
            <ac:spMk id="2" creationId="{B6CF127C-DC0A-72D2-2A08-E883D95DAFCD}"/>
          </ac:spMkLst>
        </pc:spChg>
        <pc:spChg chg="add">
          <ac:chgData name="aishly manglani" userId="6ee6fc6dabc384c4" providerId="LiveId" clId="{AC14B31C-67F9-432A-9B09-C8B45560F9D2}" dt="2025-05-05T01:49:44.845" v="121"/>
          <ac:spMkLst>
            <pc:docMk/>
            <pc:sldMk cId="0" sldId="259"/>
            <ac:spMk id="3" creationId="{D1A8465C-BC09-840F-8B44-D690A368A54A}"/>
          </ac:spMkLst>
        </pc:spChg>
        <pc:spChg chg="add del mod">
          <ac:chgData name="aishly manglani" userId="6ee6fc6dabc384c4" providerId="LiveId" clId="{AC14B31C-67F9-432A-9B09-C8B45560F9D2}" dt="2025-05-05T01:51:45.232" v="327"/>
          <ac:spMkLst>
            <pc:docMk/>
            <pc:sldMk cId="0" sldId="259"/>
            <ac:spMk id="4" creationId="{2F6FBAC7-9AA6-D4A7-6EAB-15B7F3A6F20D}"/>
          </ac:spMkLst>
        </pc:spChg>
        <pc:spChg chg="add del mod">
          <ac:chgData name="aishly manglani" userId="6ee6fc6dabc384c4" providerId="LiveId" clId="{AC14B31C-67F9-432A-9B09-C8B45560F9D2}" dt="2025-05-05T01:51:45.232" v="329"/>
          <ac:spMkLst>
            <pc:docMk/>
            <pc:sldMk cId="0" sldId="259"/>
            <ac:spMk id="5" creationId="{7C523593-9270-DF2A-A31F-63A12B0BED53}"/>
          </ac:spMkLst>
        </pc:spChg>
        <pc:spChg chg="add del mod">
          <ac:chgData name="aishly manglani" userId="6ee6fc6dabc384c4" providerId="LiveId" clId="{AC14B31C-67F9-432A-9B09-C8B45560F9D2}" dt="2025-05-05T01:51:45.232" v="331"/>
          <ac:spMkLst>
            <pc:docMk/>
            <pc:sldMk cId="0" sldId="259"/>
            <ac:spMk id="6" creationId="{9514595D-1661-3A5F-CDE0-6A06672B0020}"/>
          </ac:spMkLst>
        </pc:spChg>
        <pc:spChg chg="mod">
          <ac:chgData name="aishly manglani" userId="6ee6fc6dabc384c4" providerId="LiveId" clId="{AC14B31C-67F9-432A-9B09-C8B45560F9D2}" dt="2025-05-05T02:10:24.851" v="646" actId="113"/>
          <ac:spMkLst>
            <pc:docMk/>
            <pc:sldMk cId="0" sldId="259"/>
            <ac:spMk id="74" creationId="{00000000-0000-0000-0000-000000000000}"/>
          </ac:spMkLst>
        </pc:spChg>
        <pc:spChg chg="mod">
          <ac:chgData name="aishly manglani" userId="6ee6fc6dabc384c4" providerId="LiveId" clId="{AC14B31C-67F9-432A-9B09-C8B45560F9D2}" dt="2025-05-05T02:11:05.246" v="651" actId="20577"/>
          <ac:spMkLst>
            <pc:docMk/>
            <pc:sldMk cId="0" sldId="259"/>
            <ac:spMk id="76" creationId="{00000000-0000-0000-0000-000000000000}"/>
          </ac:spMkLst>
        </pc:spChg>
        <pc:picChg chg="del">
          <ac:chgData name="aishly manglani" userId="6ee6fc6dabc384c4" providerId="LiveId" clId="{AC14B31C-67F9-432A-9B09-C8B45560F9D2}" dt="2025-05-05T01:48:20.330" v="94" actId="478"/>
          <ac:picMkLst>
            <pc:docMk/>
            <pc:sldMk cId="0" sldId="259"/>
            <ac:picMk id="77" creationId="{00000000-0000-0000-0000-000000000000}"/>
          </ac:picMkLst>
        </pc:picChg>
      </pc:sldChg>
      <pc:sldChg chg="addSp delSp modSp mod">
        <pc:chgData name="aishly manglani" userId="6ee6fc6dabc384c4" providerId="LiveId" clId="{AC14B31C-67F9-432A-9B09-C8B45560F9D2}" dt="2025-05-05T02:10:19.133" v="645" actId="255"/>
        <pc:sldMkLst>
          <pc:docMk/>
          <pc:sldMk cId="0" sldId="260"/>
        </pc:sldMkLst>
        <pc:spChg chg="mod">
          <ac:chgData name="aishly manglani" userId="6ee6fc6dabc384c4" providerId="LiveId" clId="{AC14B31C-67F9-432A-9B09-C8B45560F9D2}" dt="2025-05-05T02:10:19.133" v="645" actId="255"/>
          <ac:spMkLst>
            <pc:docMk/>
            <pc:sldMk cId="0" sldId="260"/>
            <ac:spMk id="2" creationId="{49CA2E2D-F1E4-6E67-B837-B954FF77DE09}"/>
          </ac:spMkLst>
        </pc:spChg>
        <pc:spChg chg="add del mod">
          <ac:chgData name="aishly manglani" userId="6ee6fc6dabc384c4" providerId="LiveId" clId="{AC14B31C-67F9-432A-9B09-C8B45560F9D2}" dt="2025-05-05T01:54:27.047" v="391"/>
          <ac:spMkLst>
            <pc:docMk/>
            <pc:sldMk cId="0" sldId="260"/>
            <ac:spMk id="3" creationId="{6F61A021-B9D4-DB58-2C62-63825407C96E}"/>
          </ac:spMkLst>
        </pc:spChg>
        <pc:spChg chg="mod">
          <ac:chgData name="aishly manglani" userId="6ee6fc6dabc384c4" providerId="LiveId" clId="{AC14B31C-67F9-432A-9B09-C8B45560F9D2}" dt="2025-05-05T01:52:15.342" v="367" actId="20577"/>
          <ac:spMkLst>
            <pc:docMk/>
            <pc:sldMk cId="0" sldId="260"/>
            <ac:spMk id="82" creationId="{00000000-0000-0000-0000-000000000000}"/>
          </ac:spMkLst>
        </pc:spChg>
      </pc:sldChg>
      <pc:sldChg chg="addSp delSp modSp mod">
        <pc:chgData name="aishly manglani" userId="6ee6fc6dabc384c4" providerId="LiveId" clId="{AC14B31C-67F9-432A-9B09-C8B45560F9D2}" dt="2025-05-05T02:09:54.454" v="643" actId="27636"/>
        <pc:sldMkLst>
          <pc:docMk/>
          <pc:sldMk cId="0" sldId="261"/>
        </pc:sldMkLst>
        <pc:spChg chg="add del mod">
          <ac:chgData name="aishly manglani" userId="6ee6fc6dabc384c4" providerId="LiveId" clId="{AC14B31C-67F9-432A-9B09-C8B45560F9D2}" dt="2025-05-05T01:57:28.685" v="406" actId="478"/>
          <ac:spMkLst>
            <pc:docMk/>
            <pc:sldMk cId="0" sldId="261"/>
            <ac:spMk id="2" creationId="{B65871CF-B74C-E5D1-849D-9DFE756F75D6}"/>
          </ac:spMkLst>
        </pc:spChg>
        <pc:spChg chg="add del mod">
          <ac:chgData name="aishly manglani" userId="6ee6fc6dabc384c4" providerId="LiveId" clId="{AC14B31C-67F9-432A-9B09-C8B45560F9D2}" dt="2025-05-05T02:01:12.031" v="456"/>
          <ac:spMkLst>
            <pc:docMk/>
            <pc:sldMk cId="0" sldId="261"/>
            <ac:spMk id="3" creationId="{F1440D33-6621-9956-5BB5-8B9F7BE90316}"/>
          </ac:spMkLst>
        </pc:spChg>
        <pc:spChg chg="add del mod">
          <ac:chgData name="aishly manglani" userId="6ee6fc6dabc384c4" providerId="LiveId" clId="{AC14B31C-67F9-432A-9B09-C8B45560F9D2}" dt="2025-05-05T02:01:12.031" v="458"/>
          <ac:spMkLst>
            <pc:docMk/>
            <pc:sldMk cId="0" sldId="261"/>
            <ac:spMk id="4" creationId="{EE2C0ED1-B05C-2015-2FD1-4CDF79C660DA}"/>
          </ac:spMkLst>
        </pc:spChg>
        <pc:spChg chg="add del mod">
          <ac:chgData name="aishly manglani" userId="6ee6fc6dabc384c4" providerId="LiveId" clId="{AC14B31C-67F9-432A-9B09-C8B45560F9D2}" dt="2025-05-05T02:01:12.031" v="460"/>
          <ac:spMkLst>
            <pc:docMk/>
            <pc:sldMk cId="0" sldId="261"/>
            <ac:spMk id="5" creationId="{52F2C4C9-771C-4AAD-F682-A817F1D9F9BA}"/>
          </ac:spMkLst>
        </pc:spChg>
        <pc:spChg chg="del mod">
          <ac:chgData name="aishly manglani" userId="6ee6fc6dabc384c4" providerId="LiveId" clId="{AC14B31C-67F9-432A-9B09-C8B45560F9D2}" dt="2025-05-05T01:56:06.425" v="395" actId="478"/>
          <ac:spMkLst>
            <pc:docMk/>
            <pc:sldMk cId="0" sldId="261"/>
            <ac:spMk id="88" creationId="{00000000-0000-0000-0000-000000000000}"/>
          </ac:spMkLst>
        </pc:spChg>
        <pc:spChg chg="mod">
          <ac:chgData name="aishly manglani" userId="6ee6fc6dabc384c4" providerId="LiveId" clId="{AC14B31C-67F9-432A-9B09-C8B45560F9D2}" dt="2025-05-05T02:09:54.454" v="643" actId="27636"/>
          <ac:spMkLst>
            <pc:docMk/>
            <pc:sldMk cId="0" sldId="261"/>
            <ac:spMk id="89" creationId="{00000000-0000-0000-0000-000000000000}"/>
          </ac:spMkLst>
        </pc:spChg>
        <pc:picChg chg="add mod modCrop">
          <ac:chgData name="aishly manglani" userId="6ee6fc6dabc384c4" providerId="LiveId" clId="{AC14B31C-67F9-432A-9B09-C8B45560F9D2}" dt="2025-05-05T02:02:24.692" v="481" actId="1076"/>
          <ac:picMkLst>
            <pc:docMk/>
            <pc:sldMk cId="0" sldId="261"/>
            <ac:picMk id="7" creationId="{94193120-D6E3-9538-3439-3BE43566B48D}"/>
          </ac:picMkLst>
        </pc:picChg>
      </pc:sldChg>
      <pc:sldChg chg="addSp delSp modSp mod">
        <pc:chgData name="aishly manglani" userId="6ee6fc6dabc384c4" providerId="LiveId" clId="{AC14B31C-67F9-432A-9B09-C8B45560F9D2}" dt="2025-05-05T02:05:05.466" v="559" actId="20577"/>
        <pc:sldMkLst>
          <pc:docMk/>
          <pc:sldMk cId="0" sldId="262"/>
        </pc:sldMkLst>
        <pc:spChg chg="mod">
          <ac:chgData name="aishly manglani" userId="6ee6fc6dabc384c4" providerId="LiveId" clId="{AC14B31C-67F9-432A-9B09-C8B45560F9D2}" dt="2025-05-05T02:05:05.466" v="559" actId="20577"/>
          <ac:spMkLst>
            <pc:docMk/>
            <pc:sldMk cId="0" sldId="262"/>
            <ac:spMk id="2" creationId="{82A2CAC9-4D03-9813-A493-39DB0A9BC148}"/>
          </ac:spMkLst>
        </pc:spChg>
        <pc:spChg chg="add del mod">
          <ac:chgData name="aishly manglani" userId="6ee6fc6dabc384c4" providerId="LiveId" clId="{AC14B31C-67F9-432A-9B09-C8B45560F9D2}" dt="2025-05-05T02:04:20.538" v="532"/>
          <ac:spMkLst>
            <pc:docMk/>
            <pc:sldMk cId="0" sldId="262"/>
            <ac:spMk id="3" creationId="{C799FBEA-711C-6202-C4EC-DAC991318E57}"/>
          </ac:spMkLst>
        </pc:spChg>
        <pc:spChg chg="mod">
          <ac:chgData name="aishly manglani" userId="6ee6fc6dabc384c4" providerId="LiveId" clId="{AC14B31C-67F9-432A-9B09-C8B45560F9D2}" dt="2025-05-05T02:02:34.768" v="510" actId="20577"/>
          <ac:spMkLst>
            <pc:docMk/>
            <pc:sldMk cId="0" sldId="262"/>
            <ac:spMk id="94" creationId="{00000000-0000-0000-0000-000000000000}"/>
          </ac:spMkLst>
        </pc:spChg>
      </pc:sldChg>
      <pc:sldChg chg="addSp modSp new mod">
        <pc:chgData name="aishly manglani" userId="6ee6fc6dabc384c4" providerId="LiveId" clId="{AC14B31C-67F9-432A-9B09-C8B45560F9D2}" dt="2025-05-05T02:09:34.815" v="640" actId="255"/>
        <pc:sldMkLst>
          <pc:docMk/>
          <pc:sldMk cId="4242233016" sldId="263"/>
        </pc:sldMkLst>
        <pc:spChg chg="add mod">
          <ac:chgData name="aishly manglani" userId="6ee6fc6dabc384c4" providerId="LiveId" clId="{AC14B31C-67F9-432A-9B09-C8B45560F9D2}" dt="2025-05-05T02:09:34.815" v="640" actId="255"/>
          <ac:spMkLst>
            <pc:docMk/>
            <pc:sldMk cId="4242233016" sldId="263"/>
            <ac:spMk id="4" creationId="{8897AB9D-F33D-4A41-B188-33E5E4D31E9A}"/>
          </ac:spMkLst>
        </pc:spChg>
        <pc:picChg chg="add mod modCrop">
          <ac:chgData name="aishly manglani" userId="6ee6fc6dabc384c4" providerId="LiveId" clId="{AC14B31C-67F9-432A-9B09-C8B45560F9D2}" dt="2025-05-05T02:07:23.569" v="610" actId="1076"/>
          <ac:picMkLst>
            <pc:docMk/>
            <pc:sldMk cId="4242233016" sldId="263"/>
            <ac:picMk id="3" creationId="{139573A8-008D-FC8F-EF1F-3C4AC015C08D}"/>
          </ac:picMkLst>
        </pc:picChg>
      </pc:sldChg>
      <pc:sldChg chg="addSp modSp new mod">
        <pc:chgData name="aishly manglani" userId="6ee6fc6dabc384c4" providerId="LiveId" clId="{AC14B31C-67F9-432A-9B09-C8B45560F9D2}" dt="2025-05-05T02:06:00.145" v="570" actId="1076"/>
        <pc:sldMkLst>
          <pc:docMk/>
          <pc:sldMk cId="2338460264" sldId="264"/>
        </pc:sldMkLst>
        <pc:picChg chg="add mod modCrop">
          <ac:chgData name="aishly manglani" userId="6ee6fc6dabc384c4" providerId="LiveId" clId="{AC14B31C-67F9-432A-9B09-C8B45560F9D2}" dt="2025-05-05T02:06:00.145" v="570" actId="1076"/>
          <ac:picMkLst>
            <pc:docMk/>
            <pc:sldMk cId="2338460264" sldId="264"/>
            <ac:picMk id="3" creationId="{5086F8B3-68E9-50C2-5A89-9D6C70423BE1}"/>
          </ac:picMkLst>
        </pc:picChg>
      </pc:sldChg>
      <pc:sldChg chg="addSp delSp modSp new mod">
        <pc:chgData name="aishly manglani" userId="6ee6fc6dabc384c4" providerId="LiveId" clId="{AC14B31C-67F9-432A-9B09-C8B45560F9D2}" dt="2025-05-05T02:09:27.667" v="639" actId="255"/>
        <pc:sldMkLst>
          <pc:docMk/>
          <pc:sldMk cId="1427920076" sldId="265"/>
        </pc:sldMkLst>
        <pc:spChg chg="add mod">
          <ac:chgData name="aishly manglani" userId="6ee6fc6dabc384c4" providerId="LiveId" clId="{AC14B31C-67F9-432A-9B09-C8B45560F9D2}" dt="2025-05-05T02:09:27.667" v="639" actId="255"/>
          <ac:spMkLst>
            <pc:docMk/>
            <pc:sldMk cId="1427920076" sldId="265"/>
            <ac:spMk id="2" creationId="{75E0FB07-1E89-14EB-79A6-760B9AA2F9FA}"/>
          </ac:spMkLst>
        </pc:spChg>
        <pc:spChg chg="add del mod">
          <ac:chgData name="aishly manglani" userId="6ee6fc6dabc384c4" providerId="LiveId" clId="{AC14B31C-67F9-432A-9B09-C8B45560F9D2}" dt="2025-05-05T02:09:04.830" v="637"/>
          <ac:spMkLst>
            <pc:docMk/>
            <pc:sldMk cId="1427920076" sldId="265"/>
            <ac:spMk id="3" creationId="{B229AB6F-51DF-7748-9307-7E73072D968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1abfef84b7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1abfef84b7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1abfef84b7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1abfef84b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1abfef84b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1abfef84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1abfef84b7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31abfef84b7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abfef84b7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1abfef84b7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abfef84b7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1abfef84b7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932605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98671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4"/>
            <a:ext cx="1971675" cy="4358879"/>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1"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068501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26425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CAD8AD6-6219-4C10-B09D-F2EAAA2B5B88}"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1302878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3442099"/>
            <a:ext cx="7886700" cy="1125140"/>
          </a:xfrm>
        </p:spPr>
        <p:txBody>
          <a:bodyPr/>
          <a:lstStyle>
            <a:lvl1pPr marL="0" indent="0">
              <a:buNone/>
              <a:defRPr sz="1800">
                <a:solidFill>
                  <a:schemeClr val="tx1">
                    <a:tint val="75000"/>
                  </a:schemeClr>
                </a:solidFill>
              </a:defRPr>
            </a:lvl1pPr>
            <a:lvl2pPr marL="342892" indent="0">
              <a:buNone/>
              <a:defRPr sz="1500">
                <a:solidFill>
                  <a:schemeClr val="tx1">
                    <a:tint val="75000"/>
                  </a:schemeClr>
                </a:solidFill>
              </a:defRPr>
            </a:lvl2pPr>
            <a:lvl3pPr marL="685783" indent="0">
              <a:buNone/>
              <a:defRPr sz="1350">
                <a:solidFill>
                  <a:schemeClr val="tx1">
                    <a:tint val="75000"/>
                  </a:schemeClr>
                </a:solidFill>
              </a:defRPr>
            </a:lvl3pPr>
            <a:lvl4pPr marL="1028675" indent="0">
              <a:buNone/>
              <a:defRPr sz="1200">
                <a:solidFill>
                  <a:schemeClr val="tx1">
                    <a:tint val="75000"/>
                  </a:schemeClr>
                </a:solidFill>
              </a:defRPr>
            </a:lvl4pPr>
            <a:lvl5pPr marL="1371566" indent="0">
              <a:buNone/>
              <a:defRPr sz="1200">
                <a:solidFill>
                  <a:schemeClr val="tx1">
                    <a:tint val="75000"/>
                  </a:schemeClr>
                </a:solidFill>
              </a:defRPr>
            </a:lvl5pPr>
            <a:lvl6pPr marL="1714457" indent="0">
              <a:buNone/>
              <a:defRPr sz="1200">
                <a:solidFill>
                  <a:schemeClr val="tx1">
                    <a:tint val="75000"/>
                  </a:schemeClr>
                </a:solidFill>
              </a:defRPr>
            </a:lvl6pPr>
            <a:lvl7pPr marL="2057348" indent="0">
              <a:buNone/>
              <a:defRPr sz="1200">
                <a:solidFill>
                  <a:schemeClr val="tx1">
                    <a:tint val="75000"/>
                  </a:schemeClr>
                </a:solidFill>
              </a:defRPr>
            </a:lvl7pPr>
            <a:lvl8pPr marL="2400240" indent="0">
              <a:buNone/>
              <a:defRPr sz="1200">
                <a:solidFill>
                  <a:schemeClr val="tx1">
                    <a:tint val="75000"/>
                  </a:schemeClr>
                </a:solidFill>
              </a:defRPr>
            </a:lvl8pPr>
            <a:lvl9pPr marL="2743132"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AD8AD6-6219-4C10-B09D-F2EAAA2B5B88}" type="datetimeFigureOut">
              <a:rPr lang="en-IN" smtClean="0"/>
              <a:t>04-05-2025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5108052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AD8AD6-6219-4C10-B09D-F2EAAA2B5B88}"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945862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6"/>
            <a:ext cx="7886700" cy="994172"/>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1800" b="1"/>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CAD8AD6-6219-4C10-B09D-F2EAAA2B5B88}" type="datetimeFigureOut">
              <a:rPr lang="en-IN" smtClean="0"/>
              <a:t>04-05-2025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170425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CAD8AD6-6219-4C10-B09D-F2EAAA2B5B88}" type="datetimeFigureOut">
              <a:rPr lang="en-IN" smtClean="0"/>
              <a:t>04-05-2025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1225996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AD8AD6-6219-4C10-B09D-F2EAAA2B5B88}" type="datetimeFigureOut">
              <a:rPr lang="en-IN" smtClean="0"/>
              <a:t>04-05-2025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32647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740571"/>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CAD8AD6-6219-4C10-B09D-F2EAAA2B5B88}"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6213984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740571"/>
            <a:ext cx="4629150" cy="3655219"/>
          </a:xfrm>
        </p:spPr>
        <p:txBody>
          <a:bodyPr/>
          <a:lstStyle>
            <a:lvl1pPr marL="0" indent="0">
              <a:buNone/>
              <a:defRPr sz="2400"/>
            </a:lvl1pPr>
            <a:lvl2pPr marL="342892" indent="0">
              <a:buNone/>
              <a:defRPr sz="2100"/>
            </a:lvl2pPr>
            <a:lvl3pPr marL="685783" indent="0">
              <a:buNone/>
              <a:defRPr sz="1800"/>
            </a:lvl3pPr>
            <a:lvl4pPr marL="1028675" indent="0">
              <a:buNone/>
              <a:defRPr sz="1500"/>
            </a:lvl4pPr>
            <a:lvl5pPr marL="1371566" indent="0">
              <a:buNone/>
              <a:defRPr sz="1500"/>
            </a:lvl5pPr>
            <a:lvl6pPr marL="1714457" indent="0">
              <a:buNone/>
              <a:defRPr sz="1500"/>
            </a:lvl6pPr>
            <a:lvl7pPr marL="2057348" indent="0">
              <a:buNone/>
              <a:defRPr sz="1500"/>
            </a:lvl7pPr>
            <a:lvl8pPr marL="2400240" indent="0">
              <a:buNone/>
              <a:defRPr sz="1500"/>
            </a:lvl8pPr>
            <a:lvl9pPr marL="2743132" indent="0">
              <a:buNone/>
              <a:defRPr sz="1500"/>
            </a:lvl9pPr>
          </a:lstStyle>
          <a:p>
            <a:r>
              <a:rPr lang="en-US"/>
              <a:t>Click icon to add picture</a:t>
            </a:r>
            <a:endParaRPr lang="en-IN"/>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CAD8AD6-6219-4C10-B09D-F2EAAA2B5B88}" type="datetimeFigureOut">
              <a:rPr lang="en-IN" smtClean="0"/>
              <a:t>04-05-2025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23181207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0070C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6"/>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0CAD8AD6-6219-4C10-B09D-F2EAAA2B5B88}" type="datetimeFigureOut">
              <a:rPr lang="en-IN" smtClean="0"/>
              <a:t>04-05-2025</a:t>
            </a:fld>
            <a:endParaRPr lang="en-IN"/>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13518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60808" y="-3746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n-US" sz="3780" dirty="0">
                <a:latin typeface="Agency FB" panose="020B0503020202020204" pitchFamily="34" charset="0"/>
                <a:cs typeface="Aharoni" panose="020F0502020204030204" pitchFamily="2" charset="-79"/>
              </a:rPr>
              <a:t>Leveraging Large Language Models for Mental Health Detection</a:t>
            </a:r>
          </a:p>
        </p:txBody>
      </p:sp>
      <p:sp>
        <p:nvSpPr>
          <p:cNvPr id="56" name="Google Shape;56;p13"/>
          <p:cNvSpPr txBox="1"/>
          <p:nvPr/>
        </p:nvSpPr>
        <p:spPr>
          <a:xfrm>
            <a:off x="4993794" y="4290784"/>
            <a:ext cx="4439400" cy="1018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2"/>
                </a:solidFill>
              </a:rPr>
              <a:t>                          Ppt by: Aishly Manglani</a:t>
            </a:r>
          </a:p>
        </p:txBody>
      </p:sp>
      <p:sp>
        <p:nvSpPr>
          <p:cNvPr id="4" name="TextBox 3">
            <a:extLst>
              <a:ext uri="{FF2B5EF4-FFF2-40B4-BE49-F238E27FC236}">
                <a16:creationId xmlns:a16="http://schemas.microsoft.com/office/drawing/2014/main" id="{65032D32-F775-0218-BC91-3D171307B380}"/>
              </a:ext>
            </a:extLst>
          </p:cNvPr>
          <p:cNvSpPr txBox="1"/>
          <p:nvPr/>
        </p:nvSpPr>
        <p:spPr>
          <a:xfrm>
            <a:off x="1711036" y="1875866"/>
            <a:ext cx="5855259" cy="400110"/>
          </a:xfrm>
          <a:prstGeom prst="rect">
            <a:avLst/>
          </a:prstGeom>
          <a:noFill/>
        </p:spPr>
        <p:txBody>
          <a:bodyPr wrap="square" rtlCol="0">
            <a:spAutoFit/>
          </a:bodyPr>
          <a:lstStyle/>
          <a:p>
            <a:r>
              <a:rPr lang="en-US" sz="2000" dirty="0">
                <a:solidFill>
                  <a:schemeClr val="bg2"/>
                </a:solidFill>
              </a:rPr>
              <a:t>Research paper: https://arxiv.org/pdf/2504.02800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E0FB07-1E89-14EB-79A6-760B9AA2F9FA}"/>
              </a:ext>
            </a:extLst>
          </p:cNvPr>
          <p:cNvSpPr txBox="1"/>
          <p:nvPr/>
        </p:nvSpPr>
        <p:spPr>
          <a:xfrm>
            <a:off x="602672" y="422563"/>
            <a:ext cx="5957454" cy="4708981"/>
          </a:xfrm>
          <a:prstGeom prst="rect">
            <a:avLst/>
          </a:prstGeom>
          <a:noFill/>
        </p:spPr>
        <p:txBody>
          <a:bodyPr wrap="square" rtlCol="0">
            <a:spAutoFit/>
          </a:bodyPr>
          <a:lstStyle/>
          <a:p>
            <a:r>
              <a:rPr lang="en-US" sz="3000" b="1" dirty="0">
                <a:latin typeface="+mj-lt"/>
              </a:rPr>
              <a:t>Conclusion: </a:t>
            </a:r>
          </a:p>
          <a:p>
            <a:endParaRPr lang="en-US" dirty="0"/>
          </a:p>
          <a:p>
            <a:r>
              <a:rPr kumimoji="0" lang="en-US" altLang="en-US" sz="1800" b="0" i="0" u="none" strike="noStrike" cap="none" normalizeH="0" baseline="0" dirty="0">
                <a:ln>
                  <a:noFill/>
                </a:ln>
                <a:solidFill>
                  <a:schemeClr val="tx1"/>
                </a:solidFill>
                <a:effectLst/>
              </a:rPr>
              <a:t>The survey offers a thorough analysis of using LLMs to identify mental illnesses on social media, emphasizing the developments, advantages, and disadvantages of models, datasets, and techniques. Although LLMs excel at comprehending complicated language, their generative design and absence of domain-specific classification heads result in unsatisfactory direct performance on classification and prediction tasks. Effective use of LLMs for direct prediction, explainable predictions, integrating various models and multimodal data, cross-platform applications, and examining the safety and dependability of LLMs in mental health contexts—particularly with regard to numerical data—should be the goals of future research.</a:t>
            </a:r>
          </a:p>
          <a:p>
            <a:endParaRPr lang="en-US" dirty="0"/>
          </a:p>
        </p:txBody>
      </p:sp>
    </p:spTree>
    <p:extLst>
      <p:ext uri="{BB962C8B-B14F-4D97-AF65-F5344CB8AC3E}">
        <p14:creationId xmlns:p14="http://schemas.microsoft.com/office/powerpoint/2010/main" val="1427920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30231" y="188716"/>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Introduction</a:t>
            </a:r>
            <a:endParaRPr b="1" dirty="0"/>
          </a:p>
        </p:txBody>
      </p:sp>
      <p:sp>
        <p:nvSpPr>
          <p:cNvPr id="62" name="Google Shape;62;p14"/>
          <p:cNvSpPr txBox="1">
            <a:spLocks noGrp="1"/>
          </p:cNvSpPr>
          <p:nvPr>
            <p:ph type="body" idx="1"/>
          </p:nvPr>
        </p:nvSpPr>
        <p:spPr>
          <a:xfrm>
            <a:off x="311700" y="71072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000" b="0" i="0" dirty="0">
                <a:solidFill>
                  <a:srgbClr val="131314"/>
                </a:solidFill>
                <a:effectLst/>
              </a:rPr>
              <a:t>This paper provides a comprehensive survey of the current state of research applying Large Language Models (LLMs) for the detection of mental health disorders on social media. It highlights the significant potential of LLMs to analyze vast amounts of social media data for early identification and intervention of mental health issues, which represent a critical global challenge.</a:t>
            </a:r>
            <a:endParaRPr sz="2000" dirty="0"/>
          </a:p>
        </p:txBody>
      </p:sp>
      <p:sp>
        <p:nvSpPr>
          <p:cNvPr id="2" name="TextBox 1">
            <a:extLst>
              <a:ext uri="{FF2B5EF4-FFF2-40B4-BE49-F238E27FC236}">
                <a16:creationId xmlns:a16="http://schemas.microsoft.com/office/drawing/2014/main" id="{1CFC2B52-B077-E4BA-49B3-6E0E5B0CE2BE}"/>
              </a:ext>
            </a:extLst>
          </p:cNvPr>
          <p:cNvSpPr txBox="1"/>
          <p:nvPr/>
        </p:nvSpPr>
        <p:spPr>
          <a:xfrm>
            <a:off x="311700" y="2571750"/>
            <a:ext cx="7273637" cy="3323987"/>
          </a:xfrm>
          <a:prstGeom prst="rect">
            <a:avLst/>
          </a:prstGeom>
          <a:noFill/>
        </p:spPr>
        <p:txBody>
          <a:bodyPr wrap="square" rtlCol="0">
            <a:spAutoFit/>
          </a:bodyPr>
          <a:lstStyle/>
          <a:p>
            <a:r>
              <a:rPr lang="en-US" sz="3000" b="1" dirty="0">
                <a:latin typeface="+mj-lt"/>
              </a:rPr>
              <a:t>Background</a:t>
            </a:r>
          </a:p>
          <a:p>
            <a:endParaRPr lang="en-US" dirty="0"/>
          </a:p>
          <a:p>
            <a:r>
              <a:rPr kumimoji="0" lang="en-US" altLang="en-US" b="0" i="0" u="none" strike="noStrike" cap="none" normalizeH="0" baseline="0" dirty="0">
                <a:ln>
                  <a:noFill/>
                </a:ln>
                <a:solidFill>
                  <a:srgbClr val="131314"/>
                </a:solidFill>
                <a:effectLst/>
              </a:rPr>
              <a:t>Mental health issues are a significant challenge globally, affecting nearly 1 billion people worldwide in 2019, including 14% of adolescents. These disorders impact various aspects of life, such as learning, productivity, and relationships. The economic cost is substantial, with an estimated 12 billion workdays lost annually due to depression and anxiety, totaling up to $1 trillion per year, projected to reach $16 trillion by 2030.</a:t>
            </a:r>
            <a:r>
              <a:rPr kumimoji="0" lang="en-US" altLang="en-US" b="0" i="0" u="none" strike="noStrike" cap="none" normalizeH="0" baseline="0" dirty="0">
                <a:ln>
                  <a:noFill/>
                </a:ln>
                <a:solidFill>
                  <a:schemeClr val="tx1"/>
                </a:solidFill>
                <a:effectLst/>
              </a:rPr>
              <a:t> </a:t>
            </a:r>
          </a:p>
          <a:p>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167934"/>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Key Idea</a:t>
            </a:r>
            <a:endParaRPr b="1" dirty="0"/>
          </a:p>
        </p:txBody>
      </p:sp>
      <p:sp>
        <p:nvSpPr>
          <p:cNvPr id="2" name="TextBox 1">
            <a:extLst>
              <a:ext uri="{FF2B5EF4-FFF2-40B4-BE49-F238E27FC236}">
                <a16:creationId xmlns:a16="http://schemas.microsoft.com/office/drawing/2014/main" id="{E99AF16E-056B-C7F9-2B57-EF5133D63101}"/>
              </a:ext>
            </a:extLst>
          </p:cNvPr>
          <p:cNvSpPr txBox="1"/>
          <p:nvPr/>
        </p:nvSpPr>
        <p:spPr>
          <a:xfrm>
            <a:off x="311700" y="612349"/>
            <a:ext cx="7647709" cy="2308324"/>
          </a:xfrm>
          <a:prstGeom prst="rect">
            <a:avLst/>
          </a:prstGeom>
          <a:noFill/>
        </p:spPr>
        <p:txBody>
          <a:bodyPr wrap="square" rtlCol="0">
            <a:spAutoFit/>
          </a:bodyPr>
          <a:lstStyle/>
          <a:p>
            <a:pPr algn="l"/>
            <a:r>
              <a:rPr lang="en-US" sz="1600" b="0" i="0" dirty="0">
                <a:solidFill>
                  <a:srgbClr val="131314"/>
                </a:solidFill>
                <a:effectLst/>
              </a:rPr>
              <a:t>Social media platforms are highlighted as crucial sources of data for mental health research due to the immense volume of real-time, emotionally charged, and personal content shared by users.</a:t>
            </a:r>
          </a:p>
          <a:p>
            <a:pPr algn="l"/>
            <a:endParaRPr lang="en-US" sz="1600" b="0" i="0" dirty="0">
              <a:solidFill>
                <a:srgbClr val="131314"/>
              </a:solidFill>
              <a:effectLst/>
            </a:endParaRPr>
          </a:p>
          <a:p>
            <a:pPr algn="l">
              <a:buFont typeface="Arial" panose="020B0604020202020204" pitchFamily="34" charset="0"/>
              <a:buChar char="•"/>
            </a:pPr>
            <a:r>
              <a:rPr lang="en-US" sz="1600" dirty="0">
                <a:solidFill>
                  <a:srgbClr val="131314"/>
                </a:solidFill>
              </a:rPr>
              <a:t> </a:t>
            </a:r>
            <a:r>
              <a:rPr lang="en-US" sz="1600" b="0" i="0" dirty="0">
                <a:solidFill>
                  <a:srgbClr val="131314"/>
                </a:solidFill>
                <a:effectLst/>
              </a:rPr>
              <a:t>social media data has been recognized as an important resource for mental health research.</a:t>
            </a:r>
          </a:p>
          <a:p>
            <a:pPr algn="l">
              <a:buFont typeface="Arial" panose="020B0604020202020204" pitchFamily="34" charset="0"/>
              <a:buChar char="•"/>
            </a:pPr>
            <a:r>
              <a:rPr lang="en-US" sz="1600" b="0" i="0" dirty="0">
                <a:solidFill>
                  <a:srgbClr val="131314"/>
                </a:solidFill>
                <a:effectLst/>
              </a:rPr>
              <a:t>Users often post emotionally charged content on social media platforms. By analyzing this content, LLMs can not only identify symptoms of mental disorders but also diagnose potential diseases based on these symptoms and provide reasonable explanations.</a:t>
            </a:r>
          </a:p>
        </p:txBody>
      </p:sp>
      <p:pic>
        <p:nvPicPr>
          <p:cNvPr id="4" name="Picture 3" descr="A diagram of a social media framework&#10;&#10;AI-generated content may be incorrect.">
            <a:extLst>
              <a:ext uri="{FF2B5EF4-FFF2-40B4-BE49-F238E27FC236}">
                <a16:creationId xmlns:a16="http://schemas.microsoft.com/office/drawing/2014/main" id="{197B12AC-E7A5-F702-B28F-5E3B6E80C0FC}"/>
              </a:ext>
            </a:extLst>
          </p:cNvPr>
          <p:cNvPicPr>
            <a:picLocks noChangeAspect="1"/>
          </p:cNvPicPr>
          <p:nvPr/>
        </p:nvPicPr>
        <p:blipFill>
          <a:blip r:embed="rId3"/>
          <a:srcRect l="1237" t="4704" r="2431" b="13324"/>
          <a:stretch/>
        </p:blipFill>
        <p:spPr>
          <a:xfrm>
            <a:off x="1923575" y="2976092"/>
            <a:ext cx="4050066" cy="21426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152373" y="12637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Role of Large Language Models (LLMs)</a:t>
            </a:r>
          </a:p>
        </p:txBody>
      </p:sp>
      <p:sp>
        <p:nvSpPr>
          <p:cNvPr id="75" name="Google Shape;75;p16"/>
          <p:cNvSpPr txBox="1">
            <a:spLocks noGrp="1"/>
          </p:cNvSpPr>
          <p:nvPr>
            <p:ph type="body" idx="1"/>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a:t>
            </a:r>
            <a:endParaRPr sz="1500">
              <a:solidFill>
                <a:srgbClr val="242424"/>
              </a:solidFill>
              <a:highlight>
                <a:srgbClr val="FFFFFF"/>
              </a:highlight>
              <a:latin typeface="Georgia"/>
              <a:ea typeface="Georgia"/>
              <a:cs typeface="Georgia"/>
              <a:sym typeface="Georgia"/>
            </a:endParaRPr>
          </a:p>
          <a:p>
            <a:pPr marL="0" lvl="0" indent="0" algn="l" rtl="0">
              <a:lnSpc>
                <a:spcPct val="218181"/>
              </a:lnSpc>
              <a:spcBef>
                <a:spcPts val="3200"/>
              </a:spcBef>
              <a:spcAft>
                <a:spcPts val="0"/>
              </a:spcAft>
              <a:buClr>
                <a:schemeClr val="dk1"/>
              </a:buClr>
              <a:buSzPts val="1100"/>
              <a:buFont typeface="Arial"/>
              <a:buNone/>
            </a:pPr>
            <a:endParaRPr sz="1500">
              <a:solidFill>
                <a:srgbClr val="242424"/>
              </a:solidFill>
              <a:highlight>
                <a:srgbClr val="FFFFFF"/>
              </a:highlight>
              <a:latin typeface="Georgia"/>
              <a:ea typeface="Georgia"/>
              <a:cs typeface="Georgia"/>
              <a:sym typeface="Georgia"/>
            </a:endParaRPr>
          </a:p>
          <a:p>
            <a:pPr marL="0" lvl="0" indent="0" algn="l" rtl="0">
              <a:spcBef>
                <a:spcPts val="0"/>
              </a:spcBef>
              <a:spcAft>
                <a:spcPts val="1200"/>
              </a:spcAft>
              <a:buNone/>
            </a:pPr>
            <a:endParaRPr/>
          </a:p>
        </p:txBody>
      </p:sp>
      <p:sp>
        <p:nvSpPr>
          <p:cNvPr id="76" name="Google Shape;76;p16"/>
          <p:cNvSpPr txBox="1"/>
          <p:nvPr/>
        </p:nvSpPr>
        <p:spPr>
          <a:xfrm>
            <a:off x="152373" y="922757"/>
            <a:ext cx="9054600" cy="3337516"/>
          </a:xfrm>
          <a:prstGeom prst="rect">
            <a:avLst/>
          </a:prstGeom>
          <a:noFill/>
          <a:ln>
            <a:noFill/>
          </a:ln>
        </p:spPr>
        <p:txBody>
          <a:bodyPr spcFirstLastPara="1" wrap="square" lIns="91425" tIns="91425" rIns="91425" bIns="91425" anchor="t" anchorCtr="0">
            <a:noAutofit/>
          </a:bodyPr>
          <a:lstStyle/>
          <a:p>
            <a:pPr algn="l"/>
            <a:r>
              <a:rPr lang="en-US" b="0" i="0" dirty="0">
                <a:solidFill>
                  <a:srgbClr val="131314"/>
                </a:solidFill>
                <a:effectLst/>
              </a:rPr>
              <a:t>LLMs are presented as powerful tools for analyzing the complex language patterns found in social media data, offering advantages in understanding semantic and contextual information.</a:t>
            </a:r>
          </a:p>
          <a:p>
            <a:pPr algn="l"/>
            <a:endParaRPr lang="en-US" b="0" i="0" dirty="0">
              <a:solidFill>
                <a:srgbClr val="131314"/>
              </a:solidFill>
              <a:effectLst/>
            </a:endParaRPr>
          </a:p>
          <a:p>
            <a:pPr>
              <a:buFont typeface="Arial" panose="020B0604020202020204" pitchFamily="34" charset="0"/>
              <a:buChar char="•"/>
            </a:pPr>
            <a:r>
              <a:rPr kumimoji="0" lang="en-US" altLang="en-US" sz="1800" b="0" i="0" u="none" strike="noStrike" cap="none" normalizeH="0" baseline="0" dirty="0">
                <a:ln>
                  <a:noFill/>
                </a:ln>
                <a:solidFill>
                  <a:schemeClr val="tx1"/>
                </a:solidFill>
                <a:effectLst/>
              </a:rPr>
              <a:t>Large volumes of text data are processed and analyzed effectively using models like GPT, </a:t>
            </a:r>
            <a:r>
              <a:rPr kumimoji="0" lang="en-US" altLang="en-US" sz="1800" b="0" i="0" u="none" strike="noStrike" cap="none" normalizeH="0" baseline="0" dirty="0" err="1">
                <a:ln>
                  <a:noFill/>
                </a:ln>
                <a:solidFill>
                  <a:schemeClr val="tx1"/>
                </a:solidFill>
                <a:effectLst/>
              </a:rPr>
              <a:t>LLaMA</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err="1">
                <a:ln>
                  <a:noFill/>
                </a:ln>
                <a:solidFill>
                  <a:schemeClr val="tx1"/>
                </a:solidFill>
                <a:effectLst/>
              </a:rPr>
              <a:t>DeepSeek</a:t>
            </a:r>
            <a:r>
              <a:rPr kumimoji="0" lang="en-US" altLang="en-US" sz="1800" b="0" i="0" u="none" strike="noStrike" cap="none" normalizeH="0" baseline="0" dirty="0">
                <a:ln>
                  <a:noFill/>
                </a:ln>
                <a:solidFill>
                  <a:schemeClr val="tx1"/>
                </a:solidFill>
                <a:effectLst/>
              </a:rPr>
              <a:t>.</a:t>
            </a:r>
          </a:p>
          <a:p>
            <a:pPr>
              <a:buFont typeface="Arial" panose="020B0604020202020204" pitchFamily="34" charset="0"/>
              <a:buChar char="•"/>
            </a:pPr>
            <a:endParaRPr lang="en-US" altLang="en-US" dirty="0"/>
          </a:p>
          <a:p>
            <a:pPr>
              <a:buFont typeface="Arial" panose="020B0604020202020204" pitchFamily="34" charset="0"/>
              <a:buChar char="•"/>
            </a:pPr>
            <a:r>
              <a:rPr kumimoji="0" lang="en-US" altLang="en-US" sz="1800" b="0" i="0" u="none" strike="noStrike" cap="none" normalizeH="0" baseline="0" dirty="0">
                <a:ln>
                  <a:noFill/>
                </a:ln>
                <a:solidFill>
                  <a:schemeClr val="tx1"/>
                </a:solidFill>
                <a:effectLst/>
              </a:rPr>
              <a:t>Understanding the syntactic, semantic, and contextual subtleties of social media content is one of LLM's competencies.</a:t>
            </a:r>
          </a:p>
          <a:p>
            <a:pPr>
              <a:buFont typeface="Arial" panose="020B0604020202020204" pitchFamily="34" charset="0"/>
              <a:buChar char="•"/>
            </a:pPr>
            <a:endParaRPr lang="en-US" altLang="en-US" dirty="0"/>
          </a:p>
          <a:p>
            <a:pPr>
              <a:buFont typeface="Arial" panose="020B0604020202020204" pitchFamily="34" charset="0"/>
              <a:buChar char="•"/>
            </a:pPr>
            <a:r>
              <a:rPr lang="en-US" altLang="en-US" dirty="0" err="1"/>
              <a:t>A</a:t>
            </a:r>
            <a:r>
              <a:rPr kumimoji="0" lang="en-US" altLang="en-US" sz="1800" b="0" i="0" u="none" strike="noStrike" cap="none" normalizeH="0" baseline="0" dirty="0" err="1">
                <a:ln>
                  <a:noFill/>
                </a:ln>
                <a:solidFill>
                  <a:schemeClr val="tx1"/>
                </a:solidFill>
                <a:effectLst/>
              </a:rPr>
              <a:t>blity</a:t>
            </a:r>
            <a:r>
              <a:rPr kumimoji="0" lang="en-US" altLang="en-US" sz="1800" b="0" i="0" u="none" strike="noStrike" cap="none" normalizeH="0" baseline="0" dirty="0">
                <a:ln>
                  <a:noFill/>
                </a:ln>
                <a:solidFill>
                  <a:schemeClr val="tx1"/>
                </a:solidFill>
                <a:effectLst/>
              </a:rPr>
              <a:t> to use transformer architecture and self-attention processes to do out tasks like text classification, sentiment analysis, and psychological evaluations.</a:t>
            </a:r>
          </a:p>
          <a:p>
            <a:pPr>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buFont typeface="Arial" panose="020B0604020202020204" pitchFamily="34" charset="0"/>
              <a:buChar char="•"/>
            </a:pPr>
            <a:endParaRPr lang="en-US" altLang="en-US" dirty="0">
              <a:latin typeface="Arial" panose="020B0604020202020204" pitchFamily="34" charset="0"/>
            </a:endParaRPr>
          </a:p>
          <a:p>
            <a:pPr>
              <a:buFont typeface="Arial" panose="020B0604020202020204" pitchFamily="34" charset="0"/>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l"/>
            <a:endParaRPr lang="en-US" b="0" i="0" dirty="0">
              <a:solidFill>
                <a:srgbClr val="131314"/>
              </a:solidFill>
              <a:effectLst/>
            </a:endParaRPr>
          </a:p>
          <a:p>
            <a:pPr algn="l">
              <a:buFont typeface="Arial" panose="020B0604020202020204" pitchFamily="34" charset="0"/>
              <a:buChar char="•"/>
            </a:pPr>
            <a:endParaRPr lang="en-US" dirty="0">
              <a:solidFill>
                <a:srgbClr val="131314"/>
              </a:solidFill>
            </a:endParaRPr>
          </a:p>
          <a:p>
            <a:pPr marL="0" lvl="0" indent="0" algn="l" rtl="0">
              <a:lnSpc>
                <a:spcPct val="115000"/>
              </a:lnSpc>
              <a:spcBef>
                <a:spcPts val="1200"/>
              </a:spcBef>
              <a:spcAft>
                <a:spcPts val="0"/>
              </a:spcAft>
              <a:buClr>
                <a:schemeClr val="dk1"/>
              </a:buClr>
              <a:buSzPts val="1100"/>
              <a:buFont typeface="Arial"/>
              <a:buNone/>
            </a:pPr>
            <a:endParaRPr sz="1800" dirty="0">
              <a:solidFill>
                <a:schemeClr val="dk2"/>
              </a:solidFill>
            </a:endParaRPr>
          </a:p>
          <a:p>
            <a:pPr marL="0" lvl="0" indent="0" algn="l" rtl="0">
              <a:lnSpc>
                <a:spcPct val="218181"/>
              </a:lnSpc>
              <a:spcBef>
                <a:spcPts val="3200"/>
              </a:spcBef>
              <a:spcAft>
                <a:spcPts val="0"/>
              </a:spcAft>
              <a:buClr>
                <a:schemeClr val="dk1"/>
              </a:buClr>
              <a:buSzPts val="1100"/>
              <a:buFont typeface="Arial"/>
              <a:buNone/>
            </a:pPr>
            <a:endParaRPr sz="1771" dirty="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Classification of Mental disorders</a:t>
            </a:r>
            <a:endParaRPr b="1" dirty="0"/>
          </a:p>
        </p:txBody>
      </p:sp>
      <p:sp>
        <p:nvSpPr>
          <p:cNvPr id="2" name="TextBox 1">
            <a:extLst>
              <a:ext uri="{FF2B5EF4-FFF2-40B4-BE49-F238E27FC236}">
                <a16:creationId xmlns:a16="http://schemas.microsoft.com/office/drawing/2014/main" id="{49CA2E2D-F1E4-6E67-B837-B954FF77DE09}"/>
              </a:ext>
            </a:extLst>
          </p:cNvPr>
          <p:cNvSpPr txBox="1"/>
          <p:nvPr/>
        </p:nvSpPr>
        <p:spPr>
          <a:xfrm>
            <a:off x="311700" y="934597"/>
            <a:ext cx="7419109" cy="4124206"/>
          </a:xfrm>
          <a:prstGeom prst="rect">
            <a:avLst/>
          </a:prstGeom>
          <a:noFill/>
        </p:spPr>
        <p:txBody>
          <a:bodyPr wrap="square" rtlCol="0">
            <a:spAutoFit/>
          </a:bodyPr>
          <a:lstStyle/>
          <a:p>
            <a:r>
              <a:rPr lang="en-US" sz="1600" b="0" i="0" dirty="0">
                <a:solidFill>
                  <a:srgbClr val="131314"/>
                </a:solidFill>
                <a:effectLst/>
              </a:rPr>
              <a:t>The paper proposes a classification of mental disorders into three groups: Emotional Internalization, Psychotic, and Externalizing disorders, and details their typical manifestations on social media.</a:t>
            </a:r>
          </a:p>
          <a:p>
            <a:endParaRPr lang="en-US" sz="1600"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1.</a:t>
            </a:r>
            <a:r>
              <a:rPr kumimoji="0" lang="en-US" altLang="en-US" sz="1600" b="1" i="0" u="none" strike="noStrike" cap="none" normalizeH="0" baseline="0" dirty="0">
                <a:ln>
                  <a:noFill/>
                </a:ln>
                <a:solidFill>
                  <a:schemeClr val="tx1"/>
                </a:solidFill>
                <a:effectLst/>
              </a:rPr>
              <a:t>Emotional Internalization Disorders</a:t>
            </a:r>
            <a:r>
              <a:rPr kumimoji="0" lang="en-US" altLang="en-US" sz="1600" b="0" i="0" u="none" strike="noStrike" cap="none" normalizeH="0" baseline="0" dirty="0">
                <a:ln>
                  <a:noFill/>
                </a:ln>
                <a:solidFill>
                  <a:schemeClr val="tx1"/>
                </a:solidFill>
                <a:effectLst/>
              </a:rPr>
              <a:t>: Characterized by internal distress, persistent negative emotions, excessive worry, and hopelessness. Symptoms include depressed mood, loss of interest/pleasure, fatigue, and thoughts of suicide (Depression); and excessive worry, nervousness, fear, and sleep disturbances (Anxiety).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2.</a:t>
            </a:r>
            <a:r>
              <a:rPr kumimoji="0" lang="en-US" altLang="en-US" sz="1600" b="1" i="0" u="none" strike="noStrike" cap="none" normalizeH="0" baseline="0" dirty="0">
                <a:ln>
                  <a:noFill/>
                </a:ln>
                <a:solidFill>
                  <a:schemeClr val="tx1"/>
                </a:solidFill>
                <a:effectLst/>
              </a:rPr>
              <a:t>Psychotic Disorders</a:t>
            </a:r>
            <a:r>
              <a:rPr kumimoji="0" lang="en-US" altLang="en-US" sz="1600" b="0" i="0" u="none" strike="noStrike" cap="none" normalizeH="0" baseline="0" dirty="0">
                <a:ln>
                  <a:noFill/>
                </a:ln>
                <a:solidFill>
                  <a:schemeClr val="tx1"/>
                </a:solidFill>
                <a:effectLst/>
              </a:rPr>
              <a:t>: Characterized by perceptual disturbances and a fundamental break from reality, often manifesting as hallucinations, delusions, and disorganized thinking, leading to severe impairments in cognition and social functioning. Symptoms include hallucinations, delusions, and disorganized thinking/speech (Schizophrenia).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rPr>
              <a:t>3.</a:t>
            </a:r>
            <a:r>
              <a:rPr kumimoji="0" lang="en-US" altLang="en-US" sz="1600" b="1" i="0" u="none" strike="noStrike" cap="none" normalizeH="0" baseline="0" dirty="0">
                <a:ln>
                  <a:noFill/>
                </a:ln>
                <a:solidFill>
                  <a:schemeClr val="tx1"/>
                </a:solidFill>
                <a:effectLst/>
              </a:rPr>
              <a:t>Externalizing Disorders</a:t>
            </a:r>
            <a:r>
              <a:rPr kumimoji="0" lang="en-US" altLang="en-US" sz="1600" b="0" i="0" u="none" strike="noStrike" cap="none" normalizeH="0" baseline="0" dirty="0">
                <a:ln>
                  <a:noFill/>
                </a:ln>
                <a:solidFill>
                  <a:schemeClr val="tx1"/>
                </a:solidFill>
                <a:effectLst/>
              </a:rPr>
              <a:t>: Primarily characterized by impulsivity, aggression, and rule-breaking behaviors. Conditions like conduct disorder involve contempt for social norms, aggression against others, impulsive behavior, deception, manipulation, and lack of empathy. </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hart of psychological disorders&#10;&#10;AI-generated content may be incorrect.">
            <a:extLst>
              <a:ext uri="{FF2B5EF4-FFF2-40B4-BE49-F238E27FC236}">
                <a16:creationId xmlns:a16="http://schemas.microsoft.com/office/drawing/2014/main" id="{5086F8B3-68E9-50C2-5A89-9D6C70423BE1}"/>
              </a:ext>
            </a:extLst>
          </p:cNvPr>
          <p:cNvPicPr>
            <a:picLocks noChangeAspect="1"/>
          </p:cNvPicPr>
          <p:nvPr/>
        </p:nvPicPr>
        <p:blipFill>
          <a:blip r:embed="rId2"/>
          <a:srcRect l="3511" t="4462" r="1042" b="7085"/>
          <a:stretch/>
        </p:blipFill>
        <p:spPr>
          <a:xfrm>
            <a:off x="1988128" y="237259"/>
            <a:ext cx="4821381" cy="4668982"/>
          </a:xfrm>
          <a:prstGeom prst="rect">
            <a:avLst/>
          </a:prstGeom>
        </p:spPr>
      </p:pic>
    </p:spTree>
    <p:extLst>
      <p:ext uri="{BB962C8B-B14F-4D97-AF65-F5344CB8AC3E}">
        <p14:creationId xmlns:p14="http://schemas.microsoft.com/office/powerpoint/2010/main" val="2338460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87"/>
        <p:cNvGrpSpPr/>
        <p:nvPr/>
      </p:nvGrpSpPr>
      <p:grpSpPr>
        <a:xfrm>
          <a:off x="0" y="0"/>
          <a:ext cx="0" cy="0"/>
          <a:chOff x="0" y="0"/>
          <a:chExt cx="0" cy="0"/>
        </a:xfrm>
      </p:grpSpPr>
      <p:sp>
        <p:nvSpPr>
          <p:cNvPr id="89" name="Google Shape;89;p18"/>
          <p:cNvSpPr txBox="1">
            <a:spLocks noGrp="1"/>
          </p:cNvSpPr>
          <p:nvPr>
            <p:ph type="body" idx="1"/>
          </p:nvPr>
        </p:nvSpPr>
        <p:spPr>
          <a:xfrm>
            <a:off x="242427" y="154949"/>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sz="1600" b="1" dirty="0"/>
              <a:t>1. LLMs in Depression and Suicide Risk Detection:</a:t>
            </a:r>
          </a:p>
          <a:p>
            <a:pPr marL="0" lvl="0" indent="0" algn="l" rtl="0">
              <a:spcBef>
                <a:spcPts val="0"/>
              </a:spcBef>
              <a:spcAft>
                <a:spcPts val="1200"/>
              </a:spcAft>
              <a:buNone/>
            </a:pPr>
            <a:r>
              <a:rPr kumimoji="0" lang="en-US" altLang="en-US" sz="1600" b="0" i="0" u="none" strike="noStrike" cap="none" normalizeH="0" baseline="0" dirty="0">
                <a:ln>
                  <a:noFill/>
                </a:ln>
                <a:solidFill>
                  <a:schemeClr val="tx1"/>
                </a:solidFill>
                <a:effectLst/>
              </a:rPr>
              <a:t>As a result, depression is the primary focus of a large portion of contemporary study. </a:t>
            </a:r>
            <a:br>
              <a:rPr kumimoji="0" lang="en-US" altLang="en-US" sz="1600" b="0" i="0" u="none" strike="noStrike" cap="none" normalizeH="0" baseline="0" dirty="0">
                <a:ln>
                  <a:noFill/>
                </a:ln>
                <a:solidFill>
                  <a:schemeClr val="tx1"/>
                </a:solidFill>
                <a:effectLst/>
              </a:rPr>
            </a:br>
            <a:r>
              <a:rPr kumimoji="0" lang="en-US" altLang="en-US" sz="1600" b="0" i="0" u="none" strike="noStrike" cap="none" normalizeH="0" baseline="0" dirty="0">
                <a:ln>
                  <a:noFill/>
                </a:ln>
                <a:solidFill>
                  <a:schemeClr val="tx1"/>
                </a:solidFill>
                <a:effectLst/>
              </a:rPr>
              <a:t>The focus has shifted in recent years to examining how users' vocabulary changes before and after receiving a diagnosis of depression. Researchers can obtain a more thorough and convincing picture of users’ mental health status by looking at changes in their posts over time.</a:t>
            </a:r>
          </a:p>
          <a:p>
            <a:pPr marL="0" lvl="0" indent="0" algn="l" rtl="0">
              <a:spcBef>
                <a:spcPts val="0"/>
              </a:spcBef>
              <a:spcAft>
                <a:spcPts val="1200"/>
              </a:spcAft>
              <a:buNone/>
            </a:pPr>
            <a:r>
              <a:rPr lang="en-US" altLang="en-US" sz="1600" dirty="0"/>
              <a:t>2. </a:t>
            </a:r>
            <a:r>
              <a:rPr lang="en-US" sz="1600" b="1" i="0" dirty="0">
                <a:solidFill>
                  <a:srgbClr val="131314"/>
                </a:solidFill>
                <a:effectLst/>
              </a:rPr>
              <a:t>LLMs in Psychotic Disorder Detection (Schizophrenia): </a:t>
            </a:r>
            <a:endParaRPr kumimoji="0" lang="en-US" altLang="en-US" sz="1600" b="1" i="0" u="none" strike="noStrike" cap="none" normalizeH="0" baseline="0" dirty="0">
              <a:ln>
                <a:noFill/>
              </a:ln>
              <a:solidFill>
                <a:schemeClr val="tx1"/>
              </a:solidFill>
              <a:effectLst/>
            </a:endParaRPr>
          </a:p>
          <a:p>
            <a:pPr marL="0" indent="0">
              <a:spcAft>
                <a:spcPts val="1200"/>
              </a:spcAft>
              <a:buNone/>
            </a:pPr>
            <a:r>
              <a:rPr kumimoji="0" lang="en-US" altLang="en-US" sz="1600" b="0" i="0" u="none" strike="noStrike" cap="none" normalizeH="0" baseline="0" dirty="0">
                <a:ln>
                  <a:noFill/>
                </a:ln>
                <a:solidFill>
                  <a:schemeClr val="tx1"/>
                </a:solidFill>
                <a:effectLst/>
              </a:rPr>
              <a:t>Although less developed, research in this field has promise. LLMs have the ability to evaluate linguistic context and maybe offer doctors diagnostic justifications. LLMs have a lot of promise for managing natural language's complexity, spotting minute emotional changes, and facilitating automated analysis.</a:t>
            </a:r>
          </a:p>
          <a:p>
            <a:pPr marL="0" indent="0">
              <a:spcAft>
                <a:spcPts val="1200"/>
              </a:spcAft>
              <a:buNone/>
            </a:pPr>
            <a:r>
              <a:rPr lang="en-US" altLang="en-US" sz="1600" dirty="0"/>
              <a:t>3. </a:t>
            </a:r>
            <a:r>
              <a:rPr lang="en-US" sz="1600" b="1" i="0" dirty="0">
                <a:solidFill>
                  <a:srgbClr val="131314"/>
                </a:solidFill>
                <a:effectLst/>
              </a:rPr>
              <a:t>LLMs in Externalizing Disorder Detection:</a:t>
            </a:r>
          </a:p>
          <a:p>
            <a:pPr marL="0" indent="0">
              <a:spcAft>
                <a:spcPts val="1200"/>
              </a:spcAft>
              <a:buNone/>
            </a:pPr>
            <a:r>
              <a:rPr kumimoji="0" lang="en-US" altLang="en-US" sz="1600" b="0" i="0" u="none" strike="noStrike" cap="none" normalizeH="0" baseline="0" dirty="0">
                <a:ln>
                  <a:noFill/>
                </a:ln>
                <a:solidFill>
                  <a:schemeClr val="tx1"/>
                </a:solidFill>
                <a:effectLst/>
              </a:rPr>
              <a:t>Current study in this field is limited, in part because it can be challenging to differentiate externalizing tendencies from ordinary online hostility and violence. Currently, there is limited research on the application of LLMs for detecting externalizing disorders on social media or other platforms.</a:t>
            </a:r>
          </a:p>
          <a:p>
            <a:pPr marL="0" indent="0">
              <a:spcAft>
                <a:spcPts val="1200"/>
              </a:spcAft>
              <a:buNone/>
            </a:pPr>
            <a:endParaRPr kumimoji="0" lang="en-US" altLang="en-US" sz="2000" b="0" i="0" u="none" strike="noStrike" cap="none" normalizeH="0" baseline="0" dirty="0">
              <a:ln>
                <a:noFill/>
              </a:ln>
              <a:solidFill>
                <a:schemeClr val="tx1"/>
              </a:solidFill>
              <a:effectLst/>
              <a:latin typeface="+mj-lt"/>
            </a:endParaRPr>
          </a:p>
          <a:p>
            <a:pPr marL="0" indent="0">
              <a:spcAft>
                <a:spcPts val="1200"/>
              </a:spcAft>
              <a:buNone/>
            </a:pPr>
            <a:endParaRPr kumimoji="0" lang="en-US" altLang="en-US" sz="1800" b="0" i="0" u="none" strike="noStrike" cap="none" normalizeH="0" baseline="0" dirty="0">
              <a:ln>
                <a:noFill/>
              </a:ln>
              <a:solidFill>
                <a:schemeClr val="tx1"/>
              </a:solidFill>
              <a:effectLst/>
            </a:endParaRPr>
          </a:p>
          <a:p>
            <a:pPr marL="0" lvl="0" indent="0" algn="l" rtl="0">
              <a:spcBef>
                <a:spcPts val="0"/>
              </a:spcBef>
              <a:spcAft>
                <a:spcPts val="1200"/>
              </a:spcAft>
              <a:buNone/>
            </a:pPr>
            <a:endParaRPr sz="1600" dirty="0"/>
          </a:p>
        </p:txBody>
      </p:sp>
      <p:pic>
        <p:nvPicPr>
          <p:cNvPr id="7" name="Picture 6" descr="A graph of numbers and a number of individuals&#10;&#10;AI-generated content may be incorrect.">
            <a:extLst>
              <a:ext uri="{FF2B5EF4-FFF2-40B4-BE49-F238E27FC236}">
                <a16:creationId xmlns:a16="http://schemas.microsoft.com/office/drawing/2014/main" id="{94193120-D6E3-9538-3439-3BE43566B48D}"/>
              </a:ext>
            </a:extLst>
          </p:cNvPr>
          <p:cNvPicPr>
            <a:picLocks noChangeAspect="1"/>
          </p:cNvPicPr>
          <p:nvPr/>
        </p:nvPicPr>
        <p:blipFill>
          <a:blip r:embed="rId3"/>
          <a:srcRect l="5251" t="2611" r="5613"/>
          <a:stretch/>
        </p:blipFill>
        <p:spPr>
          <a:xfrm>
            <a:off x="4080163" y="3131127"/>
            <a:ext cx="3713019" cy="201237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9"/>
          <p:cNvSpPr txBox="1">
            <a:spLocks noGrp="1"/>
          </p:cNvSpPr>
          <p:nvPr>
            <p:ph type="title"/>
          </p:nvPr>
        </p:nvSpPr>
        <p:spPr>
          <a:xfrm>
            <a:off x="394827" y="438098"/>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dirty="0"/>
              <a:t>Dataset and Evaluation Metric</a:t>
            </a:r>
            <a:endParaRPr b="1" dirty="0"/>
          </a:p>
        </p:txBody>
      </p:sp>
      <p:sp>
        <p:nvSpPr>
          <p:cNvPr id="2" name="TextBox 1">
            <a:extLst>
              <a:ext uri="{FF2B5EF4-FFF2-40B4-BE49-F238E27FC236}">
                <a16:creationId xmlns:a16="http://schemas.microsoft.com/office/drawing/2014/main" id="{82A2CAC9-4D03-9813-A493-39DB0A9BC148}"/>
              </a:ext>
            </a:extLst>
          </p:cNvPr>
          <p:cNvSpPr txBox="1"/>
          <p:nvPr/>
        </p:nvSpPr>
        <p:spPr>
          <a:xfrm>
            <a:off x="464099" y="1140589"/>
            <a:ext cx="7155873" cy="3139321"/>
          </a:xfrm>
          <a:prstGeom prst="rect">
            <a:avLst/>
          </a:prstGeom>
          <a:noFill/>
        </p:spPr>
        <p:txBody>
          <a:bodyPr wrap="square" rtlCol="0">
            <a:spAutoFit/>
          </a:bodyPr>
          <a:lstStyle/>
          <a:p>
            <a:r>
              <a:rPr kumimoji="0" lang="en-US" altLang="en-US" b="0" i="0" u="none" strike="noStrike" cap="none" normalizeH="0" baseline="0" dirty="0">
                <a:ln>
                  <a:noFill/>
                </a:ln>
                <a:solidFill>
                  <a:srgbClr val="131314"/>
                </a:solidFill>
                <a:effectLst/>
              </a:rPr>
              <a:t>1. The survey reviews popular social media datasets used for mental health analysis. These datasets are primarily sourced from Reddit (e.g., UMD Suicidality, </a:t>
            </a:r>
            <a:r>
              <a:rPr kumimoji="0" lang="en-US" altLang="en-US" b="0" i="0" u="none" strike="noStrike" cap="none" normalizeH="0" baseline="0" dirty="0" err="1">
                <a:ln>
                  <a:noFill/>
                </a:ln>
                <a:solidFill>
                  <a:srgbClr val="131314"/>
                </a:solidFill>
                <a:effectLst/>
              </a:rPr>
              <a:t>Dreaddit</a:t>
            </a:r>
            <a:r>
              <a:rPr kumimoji="0" lang="en-US" altLang="en-US" b="0" i="0" u="none" strike="noStrike" cap="none" normalizeH="0" baseline="0" dirty="0">
                <a:ln>
                  <a:noFill/>
                </a:ln>
                <a:solidFill>
                  <a:srgbClr val="131314"/>
                </a:solidFill>
                <a:effectLst/>
              </a:rPr>
              <a:t>, </a:t>
            </a:r>
            <a:r>
              <a:rPr kumimoji="0" lang="en-US" altLang="en-US" b="0" i="0" u="none" strike="noStrike" cap="none" normalizeH="0" baseline="0" dirty="0" err="1">
                <a:ln>
                  <a:noFill/>
                </a:ln>
                <a:solidFill>
                  <a:srgbClr val="131314"/>
                </a:solidFill>
                <a:effectLst/>
              </a:rPr>
              <a:t>DepSeverity</a:t>
            </a:r>
            <a:r>
              <a:rPr kumimoji="0" lang="en-US" altLang="en-US" b="0" i="0" u="none" strike="noStrike" cap="none" normalizeH="0" baseline="0" dirty="0">
                <a:ln>
                  <a:noFill/>
                </a:ln>
                <a:solidFill>
                  <a:srgbClr val="131314"/>
                </a:solidFill>
                <a:effectLst/>
              </a:rPr>
              <a:t>, SDCNL, CSSRS-Suicide, RSDD) and Twitter/Weibo (e.g., Twt-60Users, TMDD, SOS-HL-1K, SWDD, WU3D). They support tasks like binary classification (depression/non-depression, suicidal/non-suicidal) and multi-level classification (depression severity, suicide risk levels). </a:t>
            </a:r>
            <a:endParaRPr lang="en-US" altLang="en-US" dirty="0">
              <a:solidFill>
                <a:srgbClr val="131314"/>
              </a:solidFill>
            </a:endParaRPr>
          </a:p>
          <a:p>
            <a:endParaRPr lang="en-US" dirty="0"/>
          </a:p>
          <a:p>
            <a:r>
              <a:rPr lang="en-US" dirty="0"/>
              <a:t>2. </a:t>
            </a:r>
            <a:r>
              <a:rPr lang="en-US" b="0" i="0" dirty="0">
                <a:solidFill>
                  <a:srgbClr val="131314"/>
                </a:solidFill>
                <a:effectLst/>
              </a:rPr>
              <a:t>Commonly used metrics include accuracy, precision, sensitivity,  specificity, recall, F1-score, ROC, PRC, AUC, and Kappa statistics.</a:t>
            </a:r>
            <a:endParaRPr lang="en-US" dirty="0"/>
          </a:p>
          <a:p>
            <a:endParaRPr kumimoji="0" lang="en-US" altLang="en-US" sz="1800" b="0" i="0" u="none" strike="noStrike" cap="none" normalizeH="0" baseline="0" dirty="0">
              <a:ln>
                <a:noFill/>
              </a:ln>
              <a:solidFill>
                <a:srgbClr val="131314"/>
              </a:solidFill>
              <a:effectLst/>
              <a:latin typeface="Google Sans Tex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ocial media account&#10;&#10;AI-generated content may be incorrect.">
            <a:extLst>
              <a:ext uri="{FF2B5EF4-FFF2-40B4-BE49-F238E27FC236}">
                <a16:creationId xmlns:a16="http://schemas.microsoft.com/office/drawing/2014/main" id="{139573A8-008D-FC8F-EF1F-3C4AC015C08D}"/>
              </a:ext>
            </a:extLst>
          </p:cNvPr>
          <p:cNvPicPr>
            <a:picLocks noChangeAspect="1"/>
          </p:cNvPicPr>
          <p:nvPr/>
        </p:nvPicPr>
        <p:blipFill>
          <a:blip r:embed="rId2"/>
          <a:srcRect l="1398" t="4901" r="1025" b="3425"/>
          <a:stretch/>
        </p:blipFill>
        <p:spPr>
          <a:xfrm>
            <a:off x="1780310" y="131619"/>
            <a:ext cx="4703617" cy="2648029"/>
          </a:xfrm>
          <a:prstGeom prst="rect">
            <a:avLst/>
          </a:prstGeom>
        </p:spPr>
      </p:pic>
      <p:sp>
        <p:nvSpPr>
          <p:cNvPr id="4" name="TextBox 3">
            <a:extLst>
              <a:ext uri="{FF2B5EF4-FFF2-40B4-BE49-F238E27FC236}">
                <a16:creationId xmlns:a16="http://schemas.microsoft.com/office/drawing/2014/main" id="{8897AB9D-F33D-4A41-B188-33E5E4D31E9A}"/>
              </a:ext>
            </a:extLst>
          </p:cNvPr>
          <p:cNvSpPr txBox="1"/>
          <p:nvPr/>
        </p:nvSpPr>
        <p:spPr>
          <a:xfrm>
            <a:off x="415637" y="2949778"/>
            <a:ext cx="5999018" cy="2139047"/>
          </a:xfrm>
          <a:prstGeom prst="rect">
            <a:avLst/>
          </a:prstGeom>
          <a:noFill/>
        </p:spPr>
        <p:txBody>
          <a:bodyPr wrap="square" rtlCol="0">
            <a:spAutoFit/>
          </a:bodyPr>
          <a:lstStyle/>
          <a:p>
            <a:r>
              <a:rPr lang="en-US" sz="2500" b="1" dirty="0">
                <a:latin typeface="+mj-lt"/>
              </a:rPr>
              <a:t>Future Scope:</a:t>
            </a:r>
          </a:p>
          <a:p>
            <a:r>
              <a:rPr lang="en-US" b="0" i="0" dirty="0">
                <a:solidFill>
                  <a:srgbClr val="131314"/>
                </a:solidFill>
                <a:effectLst/>
              </a:rPr>
              <a:t>The paper suggests several avenues for future research, including improving direct prediction capabilities, enhancing explainability, integrating diverse LLMs and models, exploring multimodal and cross-platform data, integrating with social event detection for risk mitigation, and advancing data synthesis techniques.</a:t>
            </a:r>
            <a:endParaRPr lang="en-US" dirty="0"/>
          </a:p>
        </p:txBody>
      </p:sp>
    </p:spTree>
    <p:extLst>
      <p:ext uri="{BB962C8B-B14F-4D97-AF65-F5344CB8AC3E}">
        <p14:creationId xmlns:p14="http://schemas.microsoft.com/office/powerpoint/2010/main" val="4242233016"/>
      </p:ext>
    </p:extLst>
  </p:cSld>
  <p:clrMapOvr>
    <a:masterClrMapping/>
  </p:clrMapOvr>
</p:sld>
</file>

<file path=ppt/theme/theme1.xml><?xml version="1.0" encoding="utf-8"?>
<a:theme xmlns:a="http://schemas.openxmlformats.org/drawingml/2006/main" name="64499-Presentation Background Scien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64499-Presentation Background Science</Template>
  <TotalTime>33</TotalTime>
  <Words>1005</Words>
  <Application>Microsoft Office PowerPoint</Application>
  <PresentationFormat>On-screen Show (16:9)</PresentationFormat>
  <Paragraphs>50</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Agency FB</vt:lpstr>
      <vt:lpstr>Arial</vt:lpstr>
      <vt:lpstr>Calibri</vt:lpstr>
      <vt:lpstr>Calibri Light</vt:lpstr>
      <vt:lpstr>Georgia</vt:lpstr>
      <vt:lpstr>Google Sans Text</vt:lpstr>
      <vt:lpstr>64499-Presentation Background Science</vt:lpstr>
      <vt:lpstr>Leveraging Large Language Models for Mental Health Detection</vt:lpstr>
      <vt:lpstr>Introduction</vt:lpstr>
      <vt:lpstr>Key Idea</vt:lpstr>
      <vt:lpstr>Role of Large Language Models (LLMs)</vt:lpstr>
      <vt:lpstr>Classification of Mental disorders</vt:lpstr>
      <vt:lpstr>PowerPoint Presentation</vt:lpstr>
      <vt:lpstr>PowerPoint Presentation</vt:lpstr>
      <vt:lpstr>Dataset and Evaluation Metric</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aishly manglani</dc:creator>
  <cp:lastModifiedBy>aishly manglani</cp:lastModifiedBy>
  <cp:revision>1</cp:revision>
  <dcterms:modified xsi:type="dcterms:W3CDTF">2025-05-05T02:11:07Z</dcterms:modified>
</cp:coreProperties>
</file>