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1"/>
  </p:notesMasterIdLst>
  <p:sldIdLst>
    <p:sldId id="257" r:id="rId2"/>
    <p:sldId id="258" r:id="rId3"/>
    <p:sldId id="267" r:id="rId4"/>
    <p:sldId id="271" r:id="rId5"/>
    <p:sldId id="268" r:id="rId6"/>
    <p:sldId id="260" r:id="rId7"/>
    <p:sldId id="269" r:id="rId8"/>
    <p:sldId id="270" r:id="rId9"/>
    <p:sldId id="265" r:id="rId10"/>
    <p:sldId id="261" r:id="rId11"/>
    <p:sldId id="262" r:id="rId12"/>
    <p:sldId id="263" r:id="rId13"/>
    <p:sldId id="272" r:id="rId14"/>
    <p:sldId id="275" r:id="rId15"/>
    <p:sldId id="273" r:id="rId16"/>
    <p:sldId id="259" r:id="rId17"/>
    <p:sldId id="276" r:id="rId18"/>
    <p:sldId id="274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F8164-ED49-47B3-9922-08DEC8925362}" type="datetimeFigureOut">
              <a:rPr lang="ru-KZ" smtClean="0"/>
              <a:t>03.02.2020</a:t>
            </a:fld>
            <a:endParaRPr lang="ru-KZ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KZ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6BD63-4B1D-43D1-B151-88DEEB875DE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66869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https://forms.gle/iWpSt6Ao4DzLXqkV9</a:t>
            </a:r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6BD63-4B1D-43D1-B151-88DEEB875DED}" type="slidenum">
              <a:rPr lang="ru-KZ" smtClean="0"/>
              <a:t>4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97375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a markup as semantic as possible</a:t>
            </a:r>
          </a:p>
          <a:p>
            <a:r>
              <a:rPr lang="en-US" dirty="0"/>
              <a:t>https://developer.mozilla.org/en-US/docs/Web/HTML/Element/table</a:t>
            </a:r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6BD63-4B1D-43D1-B151-88DEEB875DED}" type="slidenum">
              <a:rPr lang="ru-KZ" smtClean="0"/>
              <a:t>5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90169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&lt;input&gt; </a:t>
            </a:r>
            <a:r>
              <a:rPr lang="en-US" dirty="0"/>
              <a:t>tag creates interactive controls. The “type” attribute determines the type of input</a:t>
            </a:r>
            <a:endParaRPr lang="ru-KZ" dirty="0"/>
          </a:p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6BD63-4B1D-43D1-B151-88DEEB875DED}" type="slidenum">
              <a:rPr lang="ru-KZ" smtClean="0"/>
              <a:t>8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61507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Labels are really important for making our website accessible </a:t>
            </a:r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6BD63-4B1D-43D1-B151-88DEEB875DED}" type="slidenum">
              <a:rPr lang="ru-KZ" smtClean="0"/>
              <a:t>16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7232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1/27/2020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datalist.asp" TargetMode="External"/><Relationship Id="rId2" Type="http://schemas.openxmlformats.org/officeDocument/2006/relationships/hyperlink" Target="https://www.w3schools.com/tags/tag_selec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Forms/Form_validation" TargetMode="External"/><Relationship Id="rId2" Type="http://schemas.openxmlformats.org/officeDocument/2006/relationships/hyperlink" Target="https://developer.mozilla.org/en-US/docs/Web/HTML/Element/for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10281962/is-there-a-minlength-validation-attribute-in-html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3A14D-84B5-4E7F-95CC-B4A205D5E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Introduction to Web development</a:t>
            </a:r>
            <a:endParaRPr lang="ru-KZ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0D2EA0-5759-4113-AB0E-98A3C0F2A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772" y="4415341"/>
            <a:ext cx="8902827" cy="106984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ea typeface="Verdana" panose="020B0604030504040204" pitchFamily="34" charset="0"/>
              </a:rPr>
              <a:t>Lecturers: </a:t>
            </a:r>
            <a:r>
              <a:rPr lang="en-US" dirty="0">
                <a:ea typeface="Verdana" panose="020B0604030504040204" pitchFamily="34" charset="0"/>
              </a:rPr>
              <a:t>Umarov Fahriddin Alisherovich (</a:t>
            </a:r>
            <a:r>
              <a:rPr lang="en-US" dirty="0">
                <a:ea typeface="Verdana" panose="020B0604030504040204" pitchFamily="34" charset="0"/>
                <a:cs typeface="Times New Roman" panose="02020603050405020304" pitchFamily="18" charset="0"/>
              </a:rPr>
              <a:t>Sarsenova Zh.N.)</a:t>
            </a:r>
          </a:p>
          <a:p>
            <a:r>
              <a:rPr lang="en-US" b="1" dirty="0">
                <a:ea typeface="Verdana" panose="020B0604030504040204" pitchFamily="34" charset="0"/>
              </a:rPr>
              <a:t>Labs: </a:t>
            </a:r>
            <a:r>
              <a:rPr lang="en-US" dirty="0">
                <a:ea typeface="Verdana" panose="020B0604030504040204" pitchFamily="34" charset="0"/>
              </a:rPr>
              <a:t>Aitim A.K., (Myrzakanurov A.S.)</a:t>
            </a:r>
          </a:p>
          <a:p>
            <a:r>
              <a:rPr lang="en-US" b="1" dirty="0">
                <a:ea typeface="Verdana" panose="020B0604030504040204" pitchFamily="34" charset="0"/>
              </a:rPr>
              <a:t>Email:</a:t>
            </a:r>
            <a:r>
              <a:rPr lang="en-US" dirty="0">
                <a:ea typeface="Verdana" panose="020B0604030504040204" pitchFamily="34" charset="0"/>
              </a:rPr>
              <a:t>umarovf19@gmail.com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00DB87-2310-4EE6-AC0E-A49AFA0AE581}"/>
              </a:ext>
            </a:extLst>
          </p:cNvPr>
          <p:cNvSpPr txBox="1"/>
          <p:nvPr/>
        </p:nvSpPr>
        <p:spPr>
          <a:xfrm>
            <a:off x="9972675" y="4181475"/>
            <a:ext cx="495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dirty="0">
                <a:solidFill>
                  <a:schemeClr val="bg1"/>
                </a:solidFill>
              </a:rPr>
              <a:t>2</a:t>
            </a:r>
            <a:endParaRPr lang="ru-KZ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96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DE9B1-16BC-5E41-93A3-D6807AA1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 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cap="none" dirty="0">
                <a:solidFill>
                  <a:srgbClr val="00B050"/>
                </a:solidFill>
              </a:rPr>
              <a:t>input&gt;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73468-7CE8-A84D-A2DD-E052EB176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49" y="1690688"/>
            <a:ext cx="7658100" cy="142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04ACDC-B076-2F4D-9DD1-D758FFF1C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13088"/>
            <a:ext cx="1815578" cy="181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9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5D64-965D-3E4F-9C5A-CB7E2F15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Submit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4B8C5-D947-0542-B474-1C3246F8B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B050"/>
                </a:solidFill>
              </a:rPr>
              <a:t>input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type</a:t>
            </a:r>
            <a:r>
              <a:rPr lang="en-US" dirty="0"/>
              <a:t>="submit"&gt; defines a button for </a:t>
            </a:r>
            <a:r>
              <a:rPr lang="en-US" b="1" dirty="0"/>
              <a:t>submitting</a:t>
            </a:r>
            <a:r>
              <a:rPr lang="en-US" dirty="0"/>
              <a:t> the form data to a </a:t>
            </a:r>
            <a:r>
              <a:rPr lang="en-US" b="1" dirty="0"/>
              <a:t>form-handler</a:t>
            </a:r>
            <a:r>
              <a:rPr lang="en-US" dirty="0"/>
              <a:t>.</a:t>
            </a:r>
          </a:p>
          <a:p>
            <a:r>
              <a:rPr lang="en-US" dirty="0"/>
              <a:t>The form-handler is typically a server page with a script for processing input data.</a:t>
            </a:r>
          </a:p>
          <a:p>
            <a:r>
              <a:rPr lang="en-US" dirty="0"/>
              <a:t>The form-handler is specified in the form's </a:t>
            </a:r>
            <a:r>
              <a:rPr lang="en-US" b="1" dirty="0"/>
              <a:t>action</a:t>
            </a:r>
            <a:r>
              <a:rPr lang="en-US" dirty="0"/>
              <a:t> attribute: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CFA47-3F2A-8F44-B031-D1233CEC4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83063"/>
            <a:ext cx="6883400" cy="199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05ECA0-53C8-0248-93B2-19B3822F0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611" y="4183063"/>
            <a:ext cx="2668131" cy="189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4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05EE-28FF-5044-A110-59A203EF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675"/>
            <a:ext cx="10515600" cy="857251"/>
          </a:xfrm>
        </p:spPr>
        <p:txBody>
          <a:bodyPr>
            <a:normAutofit/>
          </a:bodyPr>
          <a:lstStyle/>
          <a:p>
            <a:r>
              <a:rPr lang="en-US" dirty="0"/>
              <a:t>Grouping Form Data with </a:t>
            </a:r>
            <a:r>
              <a:rPr lang="en-US" cap="none" dirty="0">
                <a:solidFill>
                  <a:srgbClr val="00B050"/>
                </a:solidFill>
              </a:rPr>
              <a:t>&lt;</a:t>
            </a:r>
            <a:r>
              <a:rPr lang="en-US" cap="none" dirty="0" err="1">
                <a:solidFill>
                  <a:srgbClr val="00B050"/>
                </a:solidFill>
              </a:rPr>
              <a:t>fieldset</a:t>
            </a:r>
            <a:r>
              <a:rPr lang="en-US" cap="none" dirty="0">
                <a:solidFill>
                  <a:srgbClr val="00B050"/>
                </a:solidFill>
              </a:rPr>
              <a:t>&gt;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2B2F5-28D6-3E46-8928-F7438618F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440" y="1119966"/>
            <a:ext cx="10515600" cy="857251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fieldset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r>
              <a:rPr lang="en-US" dirty="0"/>
              <a:t> element is used to group related data in a form.</a:t>
            </a:r>
          </a:p>
          <a:p>
            <a:r>
              <a:rPr lang="en-US" dirty="0"/>
              <a:t>The </a:t>
            </a:r>
            <a:r>
              <a:rPr lang="en-US" dirty="0">
                <a:solidFill>
                  <a:srgbClr val="00B050"/>
                </a:solidFill>
              </a:rPr>
              <a:t>&lt;legend&gt; </a:t>
            </a:r>
            <a:r>
              <a:rPr lang="en-US" dirty="0"/>
              <a:t>element defines a caption for the 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fieldset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r>
              <a:rPr lang="en-US" dirty="0"/>
              <a:t> element.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2FD8E-3342-E848-A7B5-85E4F21BA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980" y="1954661"/>
            <a:ext cx="6126271" cy="2404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85A6AE-D69E-D448-B74D-DA0D1A6DF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980" y="4359058"/>
            <a:ext cx="9771314" cy="239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6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50C2-418F-3543-BC6D-9C8368C6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cap="none" dirty="0">
                <a:solidFill>
                  <a:srgbClr val="00B050"/>
                </a:solidFill>
              </a:rPr>
              <a:t>&lt;select&gt; </a:t>
            </a:r>
            <a:r>
              <a:rPr lang="en-US" dirty="0"/>
              <a:t>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47A8-9996-F449-9705-81EE8E54D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en-US" dirty="0">
                <a:solidFill>
                  <a:srgbClr val="00B050"/>
                </a:solidFill>
              </a:rPr>
              <a:t> &lt;select&gt;</a:t>
            </a:r>
            <a:r>
              <a:rPr lang="en-US" dirty="0"/>
              <a:t> element defines a </a:t>
            </a:r>
            <a:r>
              <a:rPr lang="en-US" b="1" dirty="0"/>
              <a:t>drop-down list</a:t>
            </a:r>
            <a:r>
              <a:rPr lang="en-US" dirty="0"/>
              <a:t>:</a:t>
            </a:r>
          </a:p>
          <a:p>
            <a:r>
              <a:rPr lang="en-US" dirty="0"/>
              <a:t>The </a:t>
            </a:r>
            <a:r>
              <a:rPr lang="en-US" dirty="0">
                <a:solidFill>
                  <a:srgbClr val="00B050"/>
                </a:solidFill>
              </a:rPr>
              <a:t>&lt;option&gt;</a:t>
            </a:r>
            <a:r>
              <a:rPr lang="en-US" dirty="0"/>
              <a:t> elements defines an option that can be selected.</a:t>
            </a:r>
          </a:p>
          <a:p>
            <a:r>
              <a:rPr lang="en-US" dirty="0"/>
              <a:t>By default, the first item in the drop-down list is selected.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define a pre-selected option, add the selected attribute to the option: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1C929-A414-5C49-8766-363D9BB64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918" y="3271174"/>
            <a:ext cx="4360164" cy="1798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720B92-4224-D14B-B0C4-D0CF9B6BF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505" y="5461946"/>
            <a:ext cx="51562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84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A7C0-8F84-D445-8B91-BE8DF19E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rgbClr val="00B050"/>
                </a:solidFill>
              </a:rPr>
              <a:t>&lt;option&gt;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588A-1D66-4B46-873C-B3A0B485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1408"/>
            <a:ext cx="10290048" cy="85547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&lt;option&gt; </a:t>
            </a:r>
            <a:r>
              <a:rPr lang="en-US" dirty="0"/>
              <a:t>tag defines an option in a select list.</a:t>
            </a:r>
          </a:p>
          <a:p>
            <a:r>
              <a:rPr lang="en-US" dirty="0">
                <a:solidFill>
                  <a:srgbClr val="00B050"/>
                </a:solidFill>
              </a:rPr>
              <a:t>&lt;option&gt; </a:t>
            </a:r>
            <a:r>
              <a:rPr lang="en-US" dirty="0"/>
              <a:t>elements go inside a </a:t>
            </a:r>
            <a:r>
              <a:rPr lang="en-US" dirty="0">
                <a:hlinkClick r:id="rId2"/>
              </a:rPr>
              <a:t>&lt;select&gt;</a:t>
            </a:r>
            <a:r>
              <a:rPr lang="en-US" dirty="0"/>
              <a:t> or </a:t>
            </a:r>
            <a:r>
              <a:rPr lang="en-US" dirty="0">
                <a:hlinkClick r:id="rId3"/>
              </a:rPr>
              <a:t>&lt;datalist&gt;</a:t>
            </a:r>
            <a:r>
              <a:rPr lang="en-US" dirty="0"/>
              <a:t> element.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741ED-BF1C-414E-BDF0-CFF55079B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65463"/>
            <a:ext cx="4521200" cy="311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130522-2A5D-EB41-AC1A-F0B6D6F37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622" y="3745630"/>
            <a:ext cx="13589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36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7C07-0815-8247-80A4-923DBA83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cap="none" dirty="0">
                <a:solidFill>
                  <a:srgbClr val="00B050"/>
                </a:solidFill>
              </a:rPr>
              <a:t>&lt;</a:t>
            </a:r>
            <a:r>
              <a:rPr lang="en-US" cap="none" dirty="0" err="1">
                <a:solidFill>
                  <a:srgbClr val="00B050"/>
                </a:solidFill>
              </a:rPr>
              <a:t>textarea</a:t>
            </a:r>
            <a:r>
              <a:rPr lang="en-US" cap="none" dirty="0">
                <a:solidFill>
                  <a:srgbClr val="00B050"/>
                </a:solidFill>
              </a:rPr>
              <a:t>&gt; </a:t>
            </a:r>
            <a:r>
              <a:rPr lang="en-US" dirty="0"/>
              <a:t>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64832-8EA4-AA47-9ABC-B3BE44E2B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textarea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r>
              <a:rPr lang="en-US" dirty="0"/>
              <a:t> element defines a multi-line input field (</a:t>
            </a:r>
            <a:r>
              <a:rPr lang="en-US" b="1" dirty="0"/>
              <a:t>a text area</a:t>
            </a:r>
            <a:r>
              <a:rPr lang="en-US" dirty="0"/>
              <a:t>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rows</a:t>
            </a:r>
            <a:r>
              <a:rPr lang="en-US" dirty="0"/>
              <a:t> attribute specifies the visible number of lines in a text area.</a:t>
            </a:r>
          </a:p>
          <a:p>
            <a:r>
              <a:rPr lang="en-US" dirty="0"/>
              <a:t>The </a:t>
            </a:r>
            <a:r>
              <a:rPr lang="en-US" b="1" dirty="0"/>
              <a:t>cols</a:t>
            </a:r>
            <a:r>
              <a:rPr lang="en-US" dirty="0"/>
              <a:t> attribute specifies the visible width of a text area.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19B30-4545-D746-A97C-B425A8B8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1257"/>
            <a:ext cx="5384800" cy="100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90CEE9-00B1-7F47-A242-D5815A657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400" y="2401257"/>
            <a:ext cx="25400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65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31F23-CD2F-F84F-88ED-C07621B0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  <a:endParaRPr lang="en-US" cap="none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CE658-14DF-C64D-AD09-700FED15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&lt;label&gt; </a:t>
            </a:r>
            <a:r>
              <a:rPr lang="en-US" dirty="0"/>
              <a:t>element does not render as anything special for the user. However, it provides a usability improvement for mouse users, because if the user clicks on the text within the </a:t>
            </a:r>
            <a:r>
              <a:rPr lang="en-US" dirty="0">
                <a:solidFill>
                  <a:srgbClr val="00B050"/>
                </a:solidFill>
              </a:rPr>
              <a:t>&lt;label&gt; </a:t>
            </a:r>
            <a:r>
              <a:rPr lang="en-US" dirty="0"/>
              <a:t>element, it toggles the control.</a:t>
            </a:r>
          </a:p>
        </p:txBody>
      </p:sp>
    </p:spTree>
    <p:extLst>
      <p:ext uri="{BB962C8B-B14F-4D97-AF65-F5344CB8AC3E}">
        <p14:creationId xmlns:p14="http://schemas.microsoft.com/office/powerpoint/2010/main" val="3542119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248E7-36F1-49BF-9E0E-CA3E33C9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Labels(example)</a:t>
            </a:r>
            <a:endParaRPr lang="ru-KZ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8C2B89A3-89C3-4505-A368-23C2FE41E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440" y="1600085"/>
            <a:ext cx="8270240" cy="5212195"/>
          </a:xfrm>
        </p:spPr>
      </p:pic>
    </p:spTree>
    <p:extLst>
      <p:ext uri="{BB962C8B-B14F-4D97-AF65-F5344CB8AC3E}">
        <p14:creationId xmlns:p14="http://schemas.microsoft.com/office/powerpoint/2010/main" val="1870808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1F9F-A973-634D-A2BC-7081C41D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683"/>
            <a:ext cx="10515600" cy="668511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solidFill>
                  <a:srgbClr val="00B050"/>
                </a:solidFill>
              </a:rPr>
              <a:t>&lt;</a:t>
            </a:r>
            <a:r>
              <a:rPr lang="en-US" cap="none" dirty="0" err="1">
                <a:solidFill>
                  <a:srgbClr val="00B050"/>
                </a:solidFill>
              </a:rPr>
              <a:t>optgroup</a:t>
            </a:r>
            <a:r>
              <a:rPr lang="en-US" cap="none" dirty="0">
                <a:solidFill>
                  <a:srgbClr val="00B050"/>
                </a:solidFill>
              </a:rPr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85722-1F36-8145-8001-B21FEAABE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67" y="760913"/>
            <a:ext cx="10515600" cy="4351338"/>
          </a:xfrm>
        </p:spPr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optgroup</a:t>
            </a:r>
            <a:r>
              <a:rPr lang="en-US" dirty="0"/>
              <a:t>&gt; is used to group related options in a drop-down list.</a:t>
            </a:r>
          </a:p>
          <a:p>
            <a:r>
              <a:rPr lang="en-US" dirty="0"/>
              <a:t>If you have a long list of options, groups of related options are easier to handle for a user.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75278-C841-DF48-A339-6D75D5E84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164806"/>
            <a:ext cx="5435600" cy="393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A8DAED-35D6-9C44-8053-0191D3302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320" y="2444206"/>
            <a:ext cx="33528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28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0AEA3-8411-4355-81C7-A96D5A8C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links: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60A669-9BC8-47B5-8B5D-46A01C41E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"/>
              </a:rPr>
              <a:t>https://developer.mozilla.org/en-US/docs/Web/HTML/Element/table</a:t>
            </a:r>
          </a:p>
          <a:p>
            <a:r>
              <a:rPr lang="en-US" dirty="0">
                <a:hlinkClick r:id=""/>
              </a:rPr>
              <a:t>https://developer.mozilla.org/en-US/docs/Web/HTML/Element/input</a:t>
            </a:r>
          </a:p>
          <a:p>
            <a:r>
              <a:rPr lang="en-US" dirty="0">
                <a:hlinkClick r:id="rId2"/>
              </a:rPr>
              <a:t>https://developer.mozilla.org/en-US/docs/Web/HTML/Element/form</a:t>
            </a:r>
            <a:endParaRPr lang="en-US" dirty="0"/>
          </a:p>
          <a:p>
            <a:r>
              <a:rPr lang="en-US" dirty="0">
                <a:hlinkClick r:id="rId3"/>
              </a:rPr>
              <a:t>https://developer.mozilla.org/en-US/docs/Learn/Forms/Form_validation</a:t>
            </a:r>
            <a:endParaRPr lang="en-US" dirty="0"/>
          </a:p>
          <a:p>
            <a:r>
              <a:rPr lang="en-US" dirty="0">
                <a:hlinkClick r:id="rId4"/>
              </a:rPr>
              <a:t>https://stackoverflow.com/questions/10281962/is-there-a-minlength-validation-attribute-in-html5</a:t>
            </a:r>
            <a:endParaRPr lang="en-US" dirty="0"/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25345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B6232-91F7-454F-9404-8F6C4183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618DC7-6551-4A59-B7CE-17F57820E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Table</a:t>
            </a:r>
          </a:p>
          <a:p>
            <a:r>
              <a:rPr lang="en-US" dirty="0"/>
              <a:t>HTML5 Table Extra Tags</a:t>
            </a:r>
          </a:p>
          <a:p>
            <a:r>
              <a:rPr lang="en-US" dirty="0"/>
              <a:t>The &lt;form&gt; element</a:t>
            </a:r>
          </a:p>
          <a:p>
            <a:r>
              <a:rPr lang="en-US" dirty="0"/>
              <a:t>&lt;input&gt; tags and types</a:t>
            </a:r>
          </a:p>
          <a:p>
            <a:r>
              <a:rPr lang="en-US" dirty="0"/>
              <a:t>Grouping FORM data with&lt;</a:t>
            </a:r>
            <a:r>
              <a:rPr lang="en-US" dirty="0" err="1"/>
              <a:t>fieldset</a:t>
            </a:r>
            <a:r>
              <a:rPr lang="en-US" dirty="0"/>
              <a:t>&gt;</a:t>
            </a:r>
          </a:p>
          <a:p>
            <a:r>
              <a:rPr lang="en-US" dirty="0"/>
              <a:t>FORM attributes tags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57771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2CB42-1626-46C6-A616-8BA179FB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table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E84420-6EA6-43E1-91FC-C5350299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3654552" cy="40507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&lt;table </a:t>
            </a:r>
            <a:r>
              <a:rPr lang="en-US" dirty="0">
                <a:solidFill>
                  <a:srgbClr val="FF0000"/>
                </a:solidFill>
              </a:rPr>
              <a:t>border=“1”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</a:rPr>
              <a:t>&lt;tr&gt;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th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r>
              <a:rPr lang="en-US" dirty="0"/>
              <a:t>Name</a:t>
            </a: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dirty="0" err="1">
                <a:solidFill>
                  <a:srgbClr val="00B050"/>
                </a:solidFill>
              </a:rPr>
              <a:t>th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th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r>
              <a:rPr lang="en-US" dirty="0"/>
              <a:t>Age</a:t>
            </a: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dirty="0" err="1">
                <a:solidFill>
                  <a:srgbClr val="00B050"/>
                </a:solidFill>
              </a:rPr>
              <a:t>th</a:t>
            </a:r>
            <a:r>
              <a:rPr lang="en-US" dirty="0">
                <a:solidFill>
                  <a:srgbClr val="00B05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</a:rPr>
              <a:t>&lt;/tr&gt;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</a:rPr>
              <a:t>&lt;tr&gt;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B050"/>
                </a:solidFill>
              </a:rPr>
              <a:t>&lt;td&gt;</a:t>
            </a:r>
            <a:r>
              <a:rPr lang="en-US" dirty="0"/>
              <a:t>Brad</a:t>
            </a:r>
            <a:r>
              <a:rPr lang="en-US" dirty="0">
                <a:solidFill>
                  <a:srgbClr val="00B050"/>
                </a:solidFill>
              </a:rPr>
              <a:t>&lt;/td&gt;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B050"/>
                </a:solidFill>
              </a:rPr>
              <a:t>&lt;td&gt;</a:t>
            </a:r>
            <a:r>
              <a:rPr lang="en-US" dirty="0"/>
              <a:t>35</a:t>
            </a:r>
            <a:r>
              <a:rPr lang="en-US" dirty="0">
                <a:solidFill>
                  <a:srgbClr val="00B050"/>
                </a:solidFill>
              </a:rPr>
              <a:t>&lt;/td&gt;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</a:rPr>
              <a:t>&lt;/tr&gt;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&lt;/table&gt;</a:t>
            </a:r>
            <a:endParaRPr lang="ru-KZ" dirty="0">
              <a:solidFill>
                <a:srgbClr val="00B05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E4A511-3591-43B2-930F-0159AA690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46804"/>
            <a:ext cx="1466850" cy="9048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60D313-FC53-4C68-9C0C-05F2CA892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082164"/>
            <a:ext cx="1771650" cy="1038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566A30-AA08-4A10-9783-5234E33D9C27}"/>
              </a:ext>
            </a:extLst>
          </p:cNvPr>
          <p:cNvSpPr txBox="1"/>
          <p:nvPr/>
        </p:nvSpPr>
        <p:spPr>
          <a:xfrm>
            <a:off x="6095999" y="1404221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WITHOUT BORDER:</a:t>
            </a:r>
            <a:endParaRPr lang="ru-KZ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59087-446E-417C-BE1F-31C78221EAF6}"/>
              </a:ext>
            </a:extLst>
          </p:cNvPr>
          <p:cNvSpPr txBox="1"/>
          <p:nvPr/>
        </p:nvSpPr>
        <p:spPr>
          <a:xfrm>
            <a:off x="6095999" y="3429000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WITH BORDER:</a:t>
            </a:r>
            <a:endParaRPr lang="ru-KZ" b="1" dirty="0"/>
          </a:p>
        </p:txBody>
      </p:sp>
    </p:spTree>
    <p:extLst>
      <p:ext uri="{BB962C8B-B14F-4D97-AF65-F5344CB8AC3E}">
        <p14:creationId xmlns:p14="http://schemas.microsoft.com/office/powerpoint/2010/main" val="336253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04EE0-849B-449A-AB0B-F1A3EA7C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make a quiz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696EE55-B02C-4A84-AF52-821F6E478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0640" y="213360"/>
            <a:ext cx="5801360" cy="5801360"/>
          </a:xfrm>
        </p:spPr>
      </p:pic>
    </p:spTree>
    <p:extLst>
      <p:ext uri="{BB962C8B-B14F-4D97-AF65-F5344CB8AC3E}">
        <p14:creationId xmlns:p14="http://schemas.microsoft.com/office/powerpoint/2010/main" val="252987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50983-7FE8-4494-ADBA-A47B35B7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Table Extra tags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6AD2A-E15E-4F07-9449-5B455EB29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</a:t>
            </a:r>
            <a:r>
              <a:rPr lang="en-US" dirty="0">
                <a:solidFill>
                  <a:srgbClr val="00B050"/>
                </a:solidFill>
              </a:rPr>
              <a:t>&lt;caption&gt; </a:t>
            </a:r>
            <a:r>
              <a:rPr lang="en-US" dirty="0"/>
              <a:t>element specifies the caption (or title) of a table.</a:t>
            </a:r>
          </a:p>
          <a:p>
            <a:r>
              <a:rPr lang="en-US" dirty="0"/>
              <a:t>The HTML 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colgroup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r>
              <a:rPr lang="en-US" dirty="0"/>
              <a:t>element defines a group of columns within a table.</a:t>
            </a:r>
          </a:p>
          <a:p>
            <a:r>
              <a:rPr lang="en-US" dirty="0"/>
              <a:t>The HTML </a:t>
            </a:r>
            <a:r>
              <a:rPr lang="en-US" dirty="0">
                <a:solidFill>
                  <a:srgbClr val="00B050"/>
                </a:solidFill>
              </a:rPr>
              <a:t>&lt;col&gt; </a:t>
            </a:r>
            <a:r>
              <a:rPr lang="en-US" dirty="0"/>
              <a:t>element defines a column within a table and is used for defining common semantics on all common cells. It is generally found within a &lt;</a:t>
            </a:r>
            <a:r>
              <a:rPr lang="en-US" dirty="0" err="1"/>
              <a:t>colgroup</a:t>
            </a:r>
            <a:r>
              <a:rPr lang="en-US" dirty="0"/>
              <a:t>&gt; element.</a:t>
            </a:r>
          </a:p>
          <a:p>
            <a:r>
              <a:rPr lang="en-US" dirty="0"/>
              <a:t>The HTML 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thead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r>
              <a:rPr lang="en-US" dirty="0"/>
              <a:t>element defines a set of rows defining the head of the columns of the table.</a:t>
            </a:r>
          </a:p>
          <a:p>
            <a:r>
              <a:rPr lang="en-US" dirty="0"/>
              <a:t>The HTML Table Body element (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tbody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r>
              <a:rPr lang="en-US" dirty="0"/>
              <a:t>) encapsulates a set of table rows (&lt;tr&gt; elements), indicating that they comprise the body of the table (&lt;table&gt;).</a:t>
            </a:r>
          </a:p>
          <a:p>
            <a:r>
              <a:rPr lang="en-US" dirty="0"/>
              <a:t>The HTML 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tfoot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r>
              <a:rPr lang="en-US" dirty="0"/>
              <a:t>element defines a set of rows summarizing the columns of the table.</a:t>
            </a:r>
          </a:p>
          <a:p>
            <a:endParaRPr lang="en-US" dirty="0"/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15505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B922-DABB-714B-A128-B149437D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&lt;form&gt;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A5B90-13B1-D54D-89D5-CB4A8A709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Getting user input</a:t>
            </a:r>
          </a:p>
          <a:p>
            <a:r>
              <a:rPr lang="en-US" dirty="0"/>
              <a:t>The HTML </a:t>
            </a:r>
            <a:r>
              <a:rPr lang="en-US" dirty="0">
                <a:solidFill>
                  <a:srgbClr val="00B050"/>
                </a:solidFill>
              </a:rPr>
              <a:t>&lt;form&gt;</a:t>
            </a:r>
            <a:r>
              <a:rPr lang="en-US" dirty="0"/>
              <a:t> element defines a form that is used to collect user input</a:t>
            </a:r>
          </a:p>
          <a:p>
            <a:r>
              <a:rPr lang="en-US" dirty="0"/>
              <a:t>Form elements are different types of </a:t>
            </a:r>
            <a:r>
              <a:rPr lang="en-US" b="1" dirty="0"/>
              <a:t>input elements</a:t>
            </a:r>
            <a:r>
              <a:rPr lang="en-US" dirty="0"/>
              <a:t>, like </a:t>
            </a:r>
            <a:r>
              <a:rPr lang="en-US" b="1" dirty="0"/>
              <a:t>text fields</a:t>
            </a:r>
            <a:r>
              <a:rPr lang="en-US" dirty="0"/>
              <a:t>, </a:t>
            </a:r>
            <a:r>
              <a:rPr lang="en-US" b="1" dirty="0"/>
              <a:t>checkboxes</a:t>
            </a:r>
            <a:r>
              <a:rPr lang="en-US" dirty="0"/>
              <a:t>, </a:t>
            </a:r>
            <a:r>
              <a:rPr lang="en-US" b="1" dirty="0"/>
              <a:t>radio buttons</a:t>
            </a:r>
            <a:r>
              <a:rPr lang="en-US" dirty="0"/>
              <a:t>, </a:t>
            </a:r>
            <a:r>
              <a:rPr lang="en-US" b="1" dirty="0"/>
              <a:t>submit buttons</a:t>
            </a:r>
            <a:r>
              <a:rPr lang="en-US" dirty="0"/>
              <a:t>, and more.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2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27234-511D-48E2-B118-0CDE4ACD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Forms</a:t>
            </a:r>
            <a:endParaRPr lang="ru-KZ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B05AC06-7547-4E2D-BECD-DEA1BB1C9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863725"/>
            <a:ext cx="3522150" cy="40513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793771-639A-499C-8DC6-1C162B672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276" y="1792251"/>
            <a:ext cx="3662747" cy="41227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47AF92-4E34-4895-8901-9F5393244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330" y="2671763"/>
            <a:ext cx="3667987" cy="186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5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B994B-7BAD-41FA-8217-C2C6A57D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cap="none" dirty="0">
                <a:solidFill>
                  <a:srgbClr val="00B050"/>
                </a:solidFill>
              </a:rPr>
              <a:t>&lt;input&gt; </a:t>
            </a:r>
            <a:r>
              <a:rPr lang="en-US" dirty="0"/>
              <a:t>tag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90AAB9-D3F9-4D0B-B0BE-734ED764C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6174232" cy="3872992"/>
          </a:xfrm>
        </p:spPr>
        <p:txBody>
          <a:bodyPr>
            <a:normAutofit/>
          </a:bodyPr>
          <a:lstStyle/>
          <a:p>
            <a:r>
              <a:rPr lang="en-US" sz="3600" dirty="0"/>
              <a:t>&lt;</a:t>
            </a:r>
            <a:r>
              <a:rPr lang="en-US" sz="3600" dirty="0">
                <a:solidFill>
                  <a:srgbClr val="00B050"/>
                </a:solidFill>
              </a:rPr>
              <a:t>input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type</a:t>
            </a:r>
            <a:r>
              <a:rPr lang="en-US" sz="3600" dirty="0"/>
              <a:t>="text"&gt;</a:t>
            </a:r>
          </a:p>
          <a:p>
            <a:r>
              <a:rPr lang="en-US" sz="3600" dirty="0"/>
              <a:t>&lt;</a:t>
            </a:r>
            <a:r>
              <a:rPr lang="en-US" sz="3600" dirty="0">
                <a:solidFill>
                  <a:srgbClr val="00B050"/>
                </a:solidFill>
              </a:rPr>
              <a:t>input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type</a:t>
            </a:r>
            <a:r>
              <a:rPr lang="en-US" sz="3600" dirty="0"/>
              <a:t>="date"&gt;</a:t>
            </a:r>
          </a:p>
          <a:p>
            <a:r>
              <a:rPr lang="en-US" sz="3600" dirty="0"/>
              <a:t>&lt;</a:t>
            </a:r>
            <a:r>
              <a:rPr lang="en-US" sz="3600" dirty="0">
                <a:solidFill>
                  <a:srgbClr val="00B050"/>
                </a:solidFill>
              </a:rPr>
              <a:t>input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type</a:t>
            </a:r>
            <a:r>
              <a:rPr lang="en-US" sz="3600" dirty="0"/>
              <a:t>="color"&gt;</a:t>
            </a:r>
          </a:p>
          <a:p>
            <a:r>
              <a:rPr lang="en-US" sz="3600" dirty="0"/>
              <a:t>&lt;</a:t>
            </a:r>
            <a:r>
              <a:rPr lang="en-US" sz="3600" dirty="0">
                <a:solidFill>
                  <a:srgbClr val="00B050"/>
                </a:solidFill>
              </a:rPr>
              <a:t>input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type</a:t>
            </a:r>
            <a:r>
              <a:rPr lang="en-US" sz="3600" dirty="0"/>
              <a:t>="checkbox"&gt;</a:t>
            </a:r>
          </a:p>
          <a:p>
            <a:r>
              <a:rPr lang="en-US" sz="3600" dirty="0"/>
              <a:t>&lt;</a:t>
            </a:r>
            <a:r>
              <a:rPr lang="en-US" sz="3600" dirty="0">
                <a:solidFill>
                  <a:srgbClr val="00B050"/>
                </a:solidFill>
              </a:rPr>
              <a:t>input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type</a:t>
            </a:r>
            <a:r>
              <a:rPr lang="en-US" sz="3600" dirty="0"/>
              <a:t>=“submit"&gt;</a:t>
            </a:r>
          </a:p>
          <a:p>
            <a:endParaRPr lang="ru-KZ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B5F59D-AA36-4455-9BFD-A428E8DE2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618" y="1880616"/>
            <a:ext cx="4851662" cy="36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6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29E7-7AA5-2C43-BF55-2C8291D7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cap="none" dirty="0">
                <a:solidFill>
                  <a:srgbClr val="00B050"/>
                </a:solidFill>
              </a:rPr>
              <a:t>input</a:t>
            </a:r>
            <a:r>
              <a:rPr lang="en-US" dirty="0"/>
              <a:t> </a:t>
            </a:r>
            <a:r>
              <a:rPr lang="en-US" cap="none" dirty="0">
                <a:solidFill>
                  <a:schemeClr val="accent1"/>
                </a:solidFill>
              </a:rPr>
              <a:t>type</a:t>
            </a:r>
            <a:r>
              <a:rPr lang="en-US" cap="none" dirty="0"/>
              <a:t>=“text”&gt;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F721C-6732-2546-91D8-F5B4F28CB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5122"/>
            <a:ext cx="4953000" cy="175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0D8559-9E44-E040-A413-9236D0113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27772"/>
            <a:ext cx="56769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65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9626</TotalTime>
  <Words>631</Words>
  <Application>Microsoft Office PowerPoint</Application>
  <PresentationFormat>Широкоэкранный</PresentationFormat>
  <Paragraphs>97</Paragraphs>
  <Slides>19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</vt:lpstr>
      <vt:lpstr>Rockwell</vt:lpstr>
      <vt:lpstr>Rockwell Condensed</vt:lpstr>
      <vt:lpstr>Wingdings</vt:lpstr>
      <vt:lpstr>Дерево</vt:lpstr>
      <vt:lpstr>Introduction to Web development</vt:lpstr>
      <vt:lpstr>Agenda</vt:lpstr>
      <vt:lpstr>Simple table</vt:lpstr>
      <vt:lpstr>Time to make a quiz</vt:lpstr>
      <vt:lpstr>HTML5 Table Extra tags</vt:lpstr>
      <vt:lpstr>The &lt;form&gt; Element</vt:lpstr>
      <vt:lpstr>Examples of Forms</vt:lpstr>
      <vt:lpstr>The &lt;input&gt; tag</vt:lpstr>
      <vt:lpstr>&lt;input type=“text”&gt;</vt:lpstr>
      <vt:lpstr>Radio Button &lt;input&gt;</vt:lpstr>
      <vt:lpstr>The Submit Button</vt:lpstr>
      <vt:lpstr>Grouping Form Data with &lt;fieldset&gt;</vt:lpstr>
      <vt:lpstr>The &lt;select&gt; Element</vt:lpstr>
      <vt:lpstr>&lt;option&gt;</vt:lpstr>
      <vt:lpstr>The &lt;textarea&gt; Element</vt:lpstr>
      <vt:lpstr>Labels</vt:lpstr>
      <vt:lpstr>Labels(example)</vt:lpstr>
      <vt:lpstr>&lt;optgroup&gt;</vt:lpstr>
      <vt:lpstr>Useful links: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>Fahriddin Umarov</dc:creator>
  <cp:lastModifiedBy>Fahriddin Umarov</cp:lastModifiedBy>
  <cp:revision>17</cp:revision>
  <dcterms:created xsi:type="dcterms:W3CDTF">2020-01-27T07:40:36Z</dcterms:created>
  <dcterms:modified xsi:type="dcterms:W3CDTF">2020-02-03T00:07:03Z</dcterms:modified>
</cp:coreProperties>
</file>