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88" r:id="rId2"/>
  </p:sldIdLst>
  <p:sldSz cx="16202025" cy="32404050"/>
  <p:notesSz cx="6735763" cy="9866313"/>
  <p:defaultTextStyle>
    <a:defPPr>
      <a:defRPr lang="en-US"/>
    </a:defPPr>
    <a:lvl1pPr marL="0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29315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58628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87941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17255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146571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575885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05198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434513" algn="l" defTabSz="28586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8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22047">
          <p15:clr>
            <a:srgbClr val="A4A3A4"/>
          </p15:clr>
        </p15:guide>
        <p15:guide id="4" orient="horz">
          <p15:clr>
            <a:srgbClr val="A4A3A4"/>
          </p15:clr>
        </p15:guide>
        <p15:guide id="5" pos="238">
          <p15:clr>
            <a:srgbClr val="A4A3A4"/>
          </p15:clr>
        </p15:guide>
        <p15:guide id="6" pos="11081">
          <p15:clr>
            <a:srgbClr val="A4A3A4"/>
          </p15:clr>
        </p15:guide>
        <p15:guide id="7" orient="horz" pos="2599">
          <p15:clr>
            <a:srgbClr val="A4A3A4"/>
          </p15:clr>
        </p15:guide>
        <p15:guide id="8" orient="horz" pos="283">
          <p15:clr>
            <a:srgbClr val="A4A3A4"/>
          </p15:clr>
        </p15:guide>
        <p15:guide id="9" orient="horz" pos="19845">
          <p15:clr>
            <a:srgbClr val="A4A3A4"/>
          </p15:clr>
        </p15:guide>
        <p15:guide id="10" pos="215">
          <p15:clr>
            <a:srgbClr val="A4A3A4"/>
          </p15:clr>
        </p15:guide>
        <p15:guide id="11" pos="99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F71"/>
    <a:srgbClr val="834040"/>
    <a:srgbClr val="A91EB6"/>
    <a:srgbClr val="435FAA"/>
    <a:srgbClr val="F3F5FA"/>
    <a:srgbClr val="CDD2DE"/>
    <a:srgbClr val="EAEAEA"/>
    <a:srgbClr val="CDD2FA"/>
    <a:srgbClr val="E3E9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5" autoAdjust="0"/>
    <p:restoredTop sz="96182" autoAdjust="0"/>
  </p:normalViewPr>
  <p:slideViewPr>
    <p:cSldViewPr snapToGrid="0" snapToObjects="1" showGuides="1">
      <p:cViewPr>
        <p:scale>
          <a:sx n="50" d="100"/>
          <a:sy n="50" d="100"/>
        </p:scale>
        <p:origin x="2526" y="-2388"/>
      </p:cViewPr>
      <p:guideLst>
        <p:guide orient="horz" pos="2888"/>
        <p:guide orient="horz" pos="315"/>
        <p:guide orient="horz" pos="22047"/>
        <p:guide orient="horz"/>
        <p:guide pos="238"/>
        <p:guide pos="11081"/>
        <p:guide orient="horz" pos="2599"/>
        <p:guide orient="horz" pos="283"/>
        <p:guide orient="horz" pos="19845"/>
        <p:guide pos="215"/>
        <p:guide pos="99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6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739775"/>
            <a:ext cx="1849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1429315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2858628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4287941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5717255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7146571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8575885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10005198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11434513" algn="l" defTabSz="2858628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43163" y="739775"/>
            <a:ext cx="18494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3774" y="4655227"/>
            <a:ext cx="7652307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40475" y="4130127"/>
            <a:ext cx="7646267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40474" y="13990444"/>
            <a:ext cx="7648136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OBJECTIVES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214993" y="4130127"/>
            <a:ext cx="7646168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214993" y="4655227"/>
            <a:ext cx="7646168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216044" y="13998962"/>
            <a:ext cx="7644068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8214579" y="14530918"/>
            <a:ext cx="7646997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8217957" y="25278161"/>
            <a:ext cx="7640241" cy="521916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>
              <a:buNone/>
              <a:defRPr sz="2600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edit)  ACKNOWLEDGEMENTS or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216044" y="25893848"/>
            <a:ext cx="7644068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 hasCustomPrompt="1"/>
          </p:nvPr>
        </p:nvSpPr>
        <p:spPr>
          <a:xfrm>
            <a:off x="333774" y="14523808"/>
            <a:ext cx="7652968" cy="577572"/>
          </a:xfrm>
          <a:prstGeom prst="rect">
            <a:avLst/>
          </a:prstGeom>
        </p:spPr>
        <p:txBody>
          <a:bodyPr wrap="square" lIns="148888" tIns="148888" rIns="148888" bIns="148888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67765" indent="-372217">
              <a:defRPr sz="1600">
                <a:latin typeface="Trebuchet MS" pitchFamily="34" charset="0"/>
              </a:defRPr>
            </a:lvl2pPr>
            <a:lvl3pPr marL="1339982" indent="-372217">
              <a:defRPr sz="1600">
                <a:latin typeface="Trebuchet MS" pitchFamily="34" charset="0"/>
              </a:defRPr>
            </a:lvl3pPr>
            <a:lvl4pPr marL="1749421" indent="-409440">
              <a:defRPr sz="1600">
                <a:latin typeface="Trebuchet MS" pitchFamily="34" charset="0"/>
              </a:defRPr>
            </a:lvl4pPr>
            <a:lvl5pPr marL="2047195" indent="-297774">
              <a:defRPr sz="16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078361" y="2578364"/>
            <a:ext cx="12045302" cy="672758"/>
          </a:xfrm>
          <a:prstGeom prst="rect">
            <a:avLst/>
          </a:prstGeom>
        </p:spPr>
        <p:txBody>
          <a:bodyPr lIns="82347" tIns="41174" rIns="82347" bIns="41174">
            <a:normAutofit/>
          </a:bodyPr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500"/>
            </a:lvl2pPr>
            <a:lvl3pPr>
              <a:buFontTx/>
              <a:buNone/>
              <a:defRPr sz="6500"/>
            </a:lvl3pPr>
            <a:lvl4pPr>
              <a:buFontTx/>
              <a:buNone/>
              <a:defRPr sz="6500"/>
            </a:lvl4pPr>
            <a:lvl5pPr>
              <a:buFontTx/>
              <a:buNone/>
              <a:defRPr sz="65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078361" y="1508375"/>
            <a:ext cx="12045302" cy="1069990"/>
          </a:xfrm>
          <a:prstGeom prst="rect">
            <a:avLst/>
          </a:prstGeom>
        </p:spPr>
        <p:txBody>
          <a:bodyPr lIns="82347" tIns="41174" rIns="82347" bIns="41174" anchor="t" anchorCtr="1">
            <a:normAutofit/>
          </a:bodyPr>
          <a:lstStyle>
            <a:lvl1pPr marL="0" indent="0" algn="ctr">
              <a:buFontTx/>
              <a:buNone/>
              <a:defRPr sz="5900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500"/>
            </a:lvl2pPr>
            <a:lvl3pPr>
              <a:buFontTx/>
              <a:buNone/>
              <a:defRPr sz="6500"/>
            </a:lvl3pPr>
            <a:lvl4pPr>
              <a:buFontTx/>
              <a:buNone/>
              <a:defRPr sz="6500"/>
            </a:lvl4pPr>
            <a:lvl5pPr>
              <a:buFontTx/>
              <a:buNone/>
              <a:defRPr sz="65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078361" y="205768"/>
            <a:ext cx="12045302" cy="1193450"/>
          </a:xfrm>
          <a:prstGeom prst="rect">
            <a:avLst/>
          </a:prstGeom>
        </p:spPr>
        <p:txBody>
          <a:bodyPr lIns="82347" tIns="41174" rIns="82347" bIns="41174" anchor="t" anchorCtr="1">
            <a:normAutofit/>
          </a:bodyPr>
          <a:lstStyle>
            <a:lvl1pPr marL="0" indent="0" algn="ctr">
              <a:buFontTx/>
              <a:buNone/>
              <a:defRPr sz="79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500"/>
            </a:lvl2pPr>
            <a:lvl3pPr>
              <a:buFontTx/>
              <a:buNone/>
              <a:defRPr sz="6500"/>
            </a:lvl3pPr>
            <a:lvl4pPr>
              <a:buFontTx/>
              <a:buNone/>
              <a:defRPr sz="6500"/>
            </a:lvl4pPr>
            <a:lvl5pPr>
              <a:buFontTx/>
              <a:buNone/>
              <a:defRPr sz="65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1" y="1"/>
            <a:ext cx="16202025" cy="48216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9555" tIns="29777" rIns="59555" bIns="2977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" y="4671670"/>
            <a:ext cx="16202025" cy="1500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59555" tIns="29777" rIns="59555" bIns="2977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340703" y="5403273"/>
            <a:ext cx="7647796" cy="26392908"/>
          </a:xfrm>
          <a:prstGeom prst="roundRect">
            <a:avLst>
              <a:gd name="adj" fmla="val 4247"/>
            </a:avLst>
          </a:prstGeom>
          <a:gradFill flip="none" rotWithShape="1">
            <a:gsLst>
              <a:gs pos="0">
                <a:srgbClr val="CDD2DE"/>
              </a:gs>
              <a:gs pos="0">
                <a:srgbClr val="E3E9E5"/>
              </a:gs>
              <a:gs pos="100000">
                <a:srgbClr val="F3F5FA"/>
              </a:gs>
            </a:gsLst>
            <a:lin ang="16200000" scaled="1"/>
            <a:tileRect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47" tIns="41174" rIns="82347" bIns="41174" rtlCol="0" anchor="ctr"/>
          <a:lstStyle>
            <a:defPPr>
              <a:defRPr lang="en-US"/>
            </a:defPPr>
            <a:lvl1pPr marL="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4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890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780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2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67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1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56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8246184" y="5403272"/>
            <a:ext cx="7647796" cy="26392909"/>
          </a:xfrm>
          <a:prstGeom prst="roundRect">
            <a:avLst>
              <a:gd name="adj" fmla="val 3749"/>
            </a:avLst>
          </a:prstGeom>
          <a:gradFill flip="none" rotWithShape="1">
            <a:gsLst>
              <a:gs pos="0">
                <a:srgbClr val="CDD2DE"/>
              </a:gs>
              <a:gs pos="0">
                <a:srgbClr val="E3E9E5"/>
              </a:gs>
              <a:gs pos="100000">
                <a:srgbClr val="F3F5FA"/>
              </a:gs>
            </a:gsLst>
            <a:lin ang="16200000" scaled="1"/>
            <a:tileRect/>
          </a:gra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347" tIns="41174" rIns="82347" bIns="41174" rtlCol="0" anchor="ctr"/>
          <a:lstStyle>
            <a:defPPr>
              <a:defRPr lang="en-US"/>
            </a:defPPr>
            <a:lvl1pPr marL="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4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8900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35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7801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2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67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152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5603" algn="l" defTabSz="438890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2858628" rtl="0" eaLnBrk="1" latinLnBrk="0" hangingPunct="1">
        <a:spcBef>
          <a:spcPct val="0"/>
        </a:spcBef>
        <a:buNone/>
        <a:defRPr sz="57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071986" indent="-1071986" algn="l" defTabSz="2858628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635" indent="-893321" algn="l" defTabSz="2858628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73286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02599" indent="-714658" algn="l" defTabSz="2858628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31912" indent="-714658" algn="l" defTabSz="2858628" rtl="0" eaLnBrk="1" latinLnBrk="0" hangingPunct="1">
        <a:spcBef>
          <a:spcPct val="20000"/>
        </a:spcBef>
        <a:buFont typeface="Arial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861227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290540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19855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149169" indent="-714658" algn="l" defTabSz="285862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29315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58628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87941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17255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46571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575885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05198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4513" algn="l" defTabSz="2858628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8380415" y="5583894"/>
            <a:ext cx="7368683" cy="4264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32769" y="12110264"/>
            <a:ext cx="7329992" cy="499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0214" y="21684729"/>
            <a:ext cx="7213447" cy="383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2350" y="6214201"/>
            <a:ext cx="7490629" cy="5061411"/>
          </a:xfrm>
        </p:spPr>
        <p:txBody>
          <a:bodyPr/>
          <a:lstStyle/>
          <a:p>
            <a:pPr indent="720000" algn="just">
              <a:lnSpc>
                <a:spcPct val="124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随着社会经济的发展，肥胖症及糖尿病等现代文明疾病的患病率呈显著增高趋势，除了与饮食中膳食纤维摄入量偏低有关外，还与摄入能量过剩有很大关系。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 algn="just">
              <a:lnSpc>
                <a:spcPct val="124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近年来，控制每餐摄入热量受到肥胖患者的青睐，餐前食物识别可以有效的控制热量摄入、限制食物原料和均衡营养，从而使肥胖患者更容易坚持实施结构化的膳食计划，从而达到减肥的目的。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9286" y="5391932"/>
            <a:ext cx="7646267" cy="838885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126" y="11681522"/>
            <a:ext cx="7646168" cy="838885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项目内容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8214271" y="24549172"/>
            <a:ext cx="7644068" cy="838885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未来工作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51"/>
          </p:nvPr>
        </p:nvSpPr>
        <p:spPr>
          <a:xfrm>
            <a:off x="787661" y="2382452"/>
            <a:ext cx="14471266" cy="810317"/>
          </a:xfrm>
        </p:spPr>
        <p:txBody>
          <a:bodyPr>
            <a:normAutofit/>
          </a:bodyPr>
          <a:lstStyle/>
          <a:p>
            <a:r>
              <a:rPr lang="zh-CN" altLang="en-US" sz="3300" b="1" dirty="0"/>
              <a:t>范博坤</a:t>
            </a:r>
            <a:endParaRPr lang="en-US" sz="3300" b="1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3"/>
          </p:nvPr>
        </p:nvSpPr>
        <p:spPr>
          <a:xfrm>
            <a:off x="788817" y="221568"/>
            <a:ext cx="14624390" cy="1767414"/>
          </a:xfrm>
        </p:spPr>
        <p:txBody>
          <a:bodyPr>
            <a:noAutofit/>
          </a:bodyPr>
          <a:lstStyle/>
          <a:p>
            <a:pPr algn="ctr" defTabSz="913497">
              <a:defRPr/>
            </a:pPr>
            <a:r>
              <a:rPr lang="zh-CN" alt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基于神经网络的食品</a:t>
            </a:r>
            <a:endParaRPr lang="en-US" altLang="zh-CN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497">
              <a:defRPr/>
            </a:pPr>
            <a:r>
              <a:rPr lang="zh-CN" altLang="en-US" sz="5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r>
              <a:rPr lang="zh-CN" alt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与热量分析</a:t>
            </a:r>
            <a:endParaRPr lang="en-US" altLang="zh-CN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51"/>
          <p:cNvSpPr txBox="1">
            <a:spLocks/>
          </p:cNvSpPr>
          <p:nvPr/>
        </p:nvSpPr>
        <p:spPr>
          <a:xfrm>
            <a:off x="161510" y="3183092"/>
            <a:ext cx="15879005" cy="810317"/>
          </a:xfrm>
          <a:prstGeom prst="rect">
            <a:avLst/>
          </a:prstGeom>
        </p:spPr>
        <p:txBody>
          <a:bodyPr lIns="82347" tIns="41174" rIns="82347" bIns="41174" anchor="t" anchorCtr="1">
            <a:noAutofit/>
          </a:bodyPr>
          <a:lstStyle>
            <a:lvl1pPr marL="0" indent="0" algn="ctr" defTabSz="3657405" rtl="0" eaLnBrk="1" latinLnBrk="0" hangingPunct="1">
              <a:spcBef>
                <a:spcPct val="20000"/>
              </a:spcBef>
              <a:buFontTx/>
              <a:buNone/>
              <a:defRPr sz="7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971641" indent="-1142939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758" indent="-914353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0459" indent="-914353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161" indent="-914353" algn="l" defTabSz="3657405" rtl="0" eaLnBrk="1" latinLnBrk="0" hangingPunct="1">
              <a:spcBef>
                <a:spcPct val="20000"/>
              </a:spcBef>
              <a:buFontTx/>
              <a:buNone/>
              <a:defRPr sz="8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7865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6566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5270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3973" indent="-914353" algn="l" defTabSz="36574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00" b="1" dirty="0"/>
              <a:t>深圳先进技术研究院</a:t>
            </a:r>
            <a:endParaRPr lang="en-US" altLang="zh-CN" sz="3300" b="1" dirty="0"/>
          </a:p>
          <a:p>
            <a:r>
              <a:rPr lang="en-US" altLang="zh-CN" sz="3300" b="1" dirty="0"/>
              <a:t>e-mail: xjy109213@siat.ac.cn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439264" y="12519864"/>
            <a:ext cx="7539864" cy="4214128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Chinese-food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常见中餐数据集并爬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种常见水果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神经网络来识别中餐数据集，搭建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yolo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神经网络识别常见水果数据集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，训练建成的神经网络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Bef>
                <a:spcPts val="469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，计算食物对应的热量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8365049" y="25927050"/>
            <a:ext cx="7399417" cy="4368410"/>
          </a:xfrm>
        </p:spPr>
        <p:txBody>
          <a:bodyPr/>
          <a:lstStyle/>
          <a:p>
            <a:pPr algn="just">
              <a:spcBef>
                <a:spcPts val="469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性能小结 （数字参数）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项目中需要进行优化的部分，未完成的部分；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469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可能的建议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512" y="-27015"/>
            <a:ext cx="16202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256533" y="16909259"/>
            <a:ext cx="7646168" cy="1016282"/>
          </a:xfrm>
        </p:spPr>
        <p:txBody>
          <a:bodyPr/>
          <a:lstStyle/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主要创新点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28597" y="30587101"/>
            <a:ext cx="6934200" cy="1162458"/>
          </a:xfrm>
        </p:spPr>
        <p:txBody>
          <a:bodyPr/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用于识别常见菜品的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的网络结构</a:t>
            </a:r>
          </a:p>
        </p:txBody>
      </p:sp>
      <p:pic>
        <p:nvPicPr>
          <p:cNvPr id="41" name="图片 4">
            <a:extLst>
              <a:ext uri="{FF2B5EF4-FFF2-40B4-BE49-F238E27FC236}">
                <a16:creationId xmlns:a16="http://schemas.microsoft.com/office/drawing/2014/main" id="{18308E13-D110-4870-A388-BEDB9D04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21974" r="74953" b="30893"/>
          <a:stretch>
            <a:fillRect/>
          </a:stretch>
        </p:blipFill>
        <p:spPr bwMode="auto">
          <a:xfrm>
            <a:off x="-129004" y="-240837"/>
            <a:ext cx="1988766" cy="20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5">
            <a:extLst>
              <a:ext uri="{FF2B5EF4-FFF2-40B4-BE49-F238E27FC236}">
                <a16:creationId xmlns:a16="http://schemas.microsoft.com/office/drawing/2014/main" id="{DF2A8FBC-BEE3-44FB-8CF8-661B5F5A5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67"/>
          <a:stretch>
            <a:fillRect/>
          </a:stretch>
        </p:blipFill>
        <p:spPr bwMode="auto">
          <a:xfrm>
            <a:off x="14299165" y="36290"/>
            <a:ext cx="1988766" cy="187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A75061CD-645F-46AE-9E32-F2C2D8BB3365}"/>
              </a:ext>
            </a:extLst>
          </p:cNvPr>
          <p:cNvSpPr txBox="1"/>
          <p:nvPr/>
        </p:nvSpPr>
        <p:spPr>
          <a:xfrm>
            <a:off x="793606" y="18347776"/>
            <a:ext cx="70365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复现了华为的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神经网络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极大的提升了食物识别准确率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）快速识别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）覆盖食物广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C0C60961-42F6-407D-AA4E-343DA929FBAF}"/>
              </a:ext>
            </a:extLst>
          </p:cNvPr>
          <p:cNvSpPr txBox="1">
            <a:spLocks/>
          </p:cNvSpPr>
          <p:nvPr/>
        </p:nvSpPr>
        <p:spPr>
          <a:xfrm>
            <a:off x="161510" y="20730739"/>
            <a:ext cx="7646168" cy="838885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 defTabSz="2858628" rtl="0" eaLnBrk="1" latinLnBrk="0" hangingPunct="1">
              <a:spcBef>
                <a:spcPct val="20000"/>
              </a:spcBef>
              <a:buFont typeface="Arial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22635" indent="-893321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3286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0259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31912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61227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90540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9855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916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37D9D9-34E7-4F92-A2BB-36D2DBD1B2B4}"/>
              </a:ext>
            </a:extLst>
          </p:cNvPr>
          <p:cNvSpPr txBox="1"/>
          <p:nvPr/>
        </p:nvSpPr>
        <p:spPr>
          <a:xfrm>
            <a:off x="377126" y="25693367"/>
            <a:ext cx="7334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用于爬取常见水果的爬虫技术的整个实现过程与步骤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444B3C5-3197-41C5-A8FA-C91A2B733315}"/>
              </a:ext>
            </a:extLst>
          </p:cNvPr>
          <p:cNvSpPr/>
          <p:nvPr/>
        </p:nvSpPr>
        <p:spPr>
          <a:xfrm>
            <a:off x="626286" y="27412433"/>
            <a:ext cx="6365064" cy="3101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11" descr="C:\Users\Admin\Desktop\图片5.png">
            <a:extLst>
              <a:ext uri="{FF2B5EF4-FFF2-40B4-BE49-F238E27FC236}">
                <a16:creationId xmlns:a16="http://schemas.microsoft.com/office/drawing/2014/main" id="{73194B34-8EF3-46B2-ACB9-52440426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808" y="5560389"/>
            <a:ext cx="4374814" cy="409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04740E2C-0250-4AA3-BFEF-50578C47BE92}"/>
              </a:ext>
            </a:extLst>
          </p:cNvPr>
          <p:cNvSpPr txBox="1"/>
          <p:nvPr/>
        </p:nvSpPr>
        <p:spPr>
          <a:xfrm>
            <a:off x="8986104" y="9964562"/>
            <a:ext cx="820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建立个性化的血糖监测标定模型流程框图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14A5B757-AC88-4B95-80E1-5F1D85DD508F}"/>
              </a:ext>
            </a:extLst>
          </p:cNvPr>
          <p:cNvSpPr txBox="1">
            <a:spLocks/>
          </p:cNvSpPr>
          <p:nvPr/>
        </p:nvSpPr>
        <p:spPr>
          <a:xfrm>
            <a:off x="8349202" y="11012640"/>
            <a:ext cx="7646168" cy="838885"/>
          </a:xfrm>
          <a:prstGeom prst="rect">
            <a:avLst/>
          </a:prstGeom>
          <a:noFill/>
        </p:spPr>
        <p:txBody>
          <a:bodyPr wrap="square" lIns="59555" tIns="59555" rIns="59555" bIns="59555" anchor="ctr" anchorCtr="0">
            <a:spAutoFit/>
          </a:bodyPr>
          <a:lstStyle>
            <a:lvl1pPr marL="0" indent="0" algn="ctr" defTabSz="2858628" rtl="0" eaLnBrk="1" latinLnBrk="0" hangingPunct="1">
              <a:spcBef>
                <a:spcPct val="20000"/>
              </a:spcBef>
              <a:buFont typeface="Arial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22635" indent="-893321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3286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0259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31912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861227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90540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19855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49169" indent="-714658" algn="l" defTabSz="28586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700" dirty="0">
                <a:solidFill>
                  <a:srgbClr val="83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结果与讨论</a:t>
            </a:r>
            <a:endParaRPr lang="en-US" sz="4700" dirty="0">
              <a:solidFill>
                <a:srgbClr val="83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0" name="Picture 3">
            <a:extLst>
              <a:ext uri="{FF2B5EF4-FFF2-40B4-BE49-F238E27FC236}">
                <a16:creationId xmlns:a16="http://schemas.microsoft.com/office/drawing/2014/main" id="{8149EB30-CF09-49C3-B37F-C3BA657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60" y="15234200"/>
            <a:ext cx="27892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EE99FD23-4DB4-49F7-BBCA-696E977B780D}"/>
              </a:ext>
            </a:extLst>
          </p:cNvPr>
          <p:cNvSpPr txBox="1"/>
          <p:nvPr/>
        </p:nvSpPr>
        <p:spPr>
          <a:xfrm>
            <a:off x="8445097" y="17157119"/>
            <a:ext cx="7432236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在实现了基于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in Transformer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的神经网络的常见中餐识别的过程中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A596EF4-B432-4964-8DA3-32CA01EAA725}"/>
              </a:ext>
            </a:extLst>
          </p:cNvPr>
          <p:cNvSpPr txBox="1"/>
          <p:nvPr/>
        </p:nvSpPr>
        <p:spPr>
          <a:xfrm>
            <a:off x="9109829" y="10383844"/>
            <a:ext cx="690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让人知道你们是怎么做的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9938F82-872C-47B0-B22D-350FEBD377A5}"/>
              </a:ext>
            </a:extLst>
          </p:cNvPr>
          <p:cNvSpPr txBox="1"/>
          <p:nvPr/>
        </p:nvSpPr>
        <p:spPr>
          <a:xfrm>
            <a:off x="8861321" y="22593668"/>
            <a:ext cx="690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把最亮的结果放在这里，最好有数据证明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968CAD3-E42E-414B-B8D0-77DBB9EB9AFE}"/>
              </a:ext>
            </a:extLst>
          </p:cNvPr>
          <p:cNvSpPr txBox="1"/>
          <p:nvPr/>
        </p:nvSpPr>
        <p:spPr>
          <a:xfrm>
            <a:off x="728597" y="17062320"/>
            <a:ext cx="690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1EAF6F-AEFC-4E23-82C8-F2EFBDB7E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5" y="27031168"/>
            <a:ext cx="7159814" cy="34920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7C18D0-8E4F-44BE-8338-A5A962CD6E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62" y="12383129"/>
            <a:ext cx="3200400" cy="42688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F478DF-D5EA-4B9B-8E59-38F273C4BF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830" y="12385105"/>
            <a:ext cx="3200401" cy="4268869"/>
          </a:xfrm>
          <a:prstGeom prst="rect">
            <a:avLst/>
          </a:prstGeom>
        </p:spPr>
      </p:pic>
      <p:pic>
        <p:nvPicPr>
          <p:cNvPr id="44" name="ECB019B1-382A-4266-B25C-5B523AA43C14-1" descr="wps">
            <a:extLst>
              <a:ext uri="{FF2B5EF4-FFF2-40B4-BE49-F238E27FC236}">
                <a16:creationId xmlns:a16="http://schemas.microsoft.com/office/drawing/2014/main" id="{D5E7BB61-1733-42ED-98FC-899B25F7DD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7612" y="21331920"/>
            <a:ext cx="2738820" cy="42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84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200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PosterPresentations.com-100CMx200CM</Template>
  <TotalTime>4775</TotalTime>
  <Words>306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Trebuchet MS</vt:lpstr>
      <vt:lpstr>PosterPresentations.com-100CMx200CM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ce</cp:lastModifiedBy>
  <cp:revision>109</cp:revision>
  <cp:lastPrinted>2017-06-28T01:12:09Z</cp:lastPrinted>
  <dcterms:created xsi:type="dcterms:W3CDTF">2011-04-21T17:30:39Z</dcterms:created>
  <dcterms:modified xsi:type="dcterms:W3CDTF">2021-12-06T01:09:18Z</dcterms:modified>
</cp:coreProperties>
</file>