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288" r:id="rId2"/>
  </p:sldIdLst>
  <p:sldSz cx="16202025" cy="32404050"/>
  <p:notesSz cx="6735763" cy="9866313"/>
  <p:defaultTextStyle>
    <a:defPPr>
      <a:defRPr lang="en-US"/>
    </a:defPPr>
    <a:lvl1pPr marL="0" algn="l" defTabSz="28586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1429315" algn="l" defTabSz="28586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2858628" algn="l" defTabSz="28586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4287941" algn="l" defTabSz="28586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5717255" algn="l" defTabSz="28586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7146571" algn="l" defTabSz="28586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8575885" algn="l" defTabSz="28586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0005198" algn="l" defTabSz="28586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1434513" algn="l" defTabSz="28586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8">
          <p15:clr>
            <a:srgbClr val="A4A3A4"/>
          </p15:clr>
        </p15:guide>
        <p15:guide id="2" orient="horz" pos="315">
          <p15:clr>
            <a:srgbClr val="A4A3A4"/>
          </p15:clr>
        </p15:guide>
        <p15:guide id="3" orient="horz" pos="22047">
          <p15:clr>
            <a:srgbClr val="A4A3A4"/>
          </p15:clr>
        </p15:guide>
        <p15:guide id="4" orient="horz">
          <p15:clr>
            <a:srgbClr val="A4A3A4"/>
          </p15:clr>
        </p15:guide>
        <p15:guide id="5" pos="238">
          <p15:clr>
            <a:srgbClr val="A4A3A4"/>
          </p15:clr>
        </p15:guide>
        <p15:guide id="6" pos="11081">
          <p15:clr>
            <a:srgbClr val="A4A3A4"/>
          </p15:clr>
        </p15:guide>
        <p15:guide id="7" orient="horz" pos="2599">
          <p15:clr>
            <a:srgbClr val="A4A3A4"/>
          </p15:clr>
        </p15:guide>
        <p15:guide id="8" orient="horz" pos="283">
          <p15:clr>
            <a:srgbClr val="A4A3A4"/>
          </p15:clr>
        </p15:guide>
        <p15:guide id="9" orient="horz" pos="19845">
          <p15:clr>
            <a:srgbClr val="A4A3A4"/>
          </p15:clr>
        </p15:guide>
        <p15:guide id="10" pos="215">
          <p15:clr>
            <a:srgbClr val="A4A3A4"/>
          </p15:clr>
        </p15:guide>
        <p15:guide id="11" pos="99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08">
          <p15:clr>
            <a:srgbClr val="A4A3A4"/>
          </p15:clr>
        </p15:guide>
        <p15:guide id="4" pos="21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F71"/>
    <a:srgbClr val="834040"/>
    <a:srgbClr val="A91EB6"/>
    <a:srgbClr val="435FAA"/>
    <a:srgbClr val="F3F5FA"/>
    <a:srgbClr val="CDD2DE"/>
    <a:srgbClr val="EAEAEA"/>
    <a:srgbClr val="CDD2FA"/>
    <a:srgbClr val="E3E9E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75" autoAdjust="0"/>
    <p:restoredTop sz="96182" autoAdjust="0"/>
  </p:normalViewPr>
  <p:slideViewPr>
    <p:cSldViewPr snapToGrid="0" snapToObjects="1" showGuides="1">
      <p:cViewPr>
        <p:scale>
          <a:sx n="75" d="100"/>
          <a:sy n="75" d="100"/>
        </p:scale>
        <p:origin x="226" y="-6850"/>
      </p:cViewPr>
      <p:guideLst>
        <p:guide orient="horz" pos="2888"/>
        <p:guide orient="horz" pos="315"/>
        <p:guide orient="horz" pos="22047"/>
        <p:guide orient="horz"/>
        <p:guide pos="238"/>
        <p:guide pos="11081"/>
        <p:guide orient="horz" pos="2599"/>
        <p:guide orient="horz" pos="283"/>
        <p:guide orient="horz" pos="19845"/>
        <p:guide pos="215"/>
        <p:guide pos="99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2730" y="-84"/>
      </p:cViewPr>
      <p:guideLst>
        <p:guide orient="horz" pos="2880"/>
        <p:guide pos="2160"/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C5BC-9A70-462C-B28D-9600239EAC64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31B7-05CA-4AEE-9267-6D0ED4DC84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6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43163" y="739775"/>
            <a:ext cx="184943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3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858628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1pPr>
    <a:lvl2pPr marL="1429315" algn="l" defTabSz="2858628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2pPr>
    <a:lvl3pPr marL="2858628" algn="l" defTabSz="2858628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3pPr>
    <a:lvl4pPr marL="4287941" algn="l" defTabSz="2858628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4pPr>
    <a:lvl5pPr marL="5717255" algn="l" defTabSz="2858628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5pPr>
    <a:lvl6pPr marL="7146571" algn="l" defTabSz="2858628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6pPr>
    <a:lvl7pPr marL="8575885" algn="l" defTabSz="2858628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7pPr>
    <a:lvl8pPr marL="10005198" algn="l" defTabSz="2858628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8pPr>
    <a:lvl9pPr marL="11434513" algn="l" defTabSz="2858628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43163" y="739775"/>
            <a:ext cx="1849437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1A87D-CAF7-4BDC-A0D3-C0DBEDE8161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9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33774" y="4655227"/>
            <a:ext cx="7652307" cy="577572"/>
          </a:xfrm>
          <a:prstGeom prst="rect">
            <a:avLst/>
          </a:prstGeom>
        </p:spPr>
        <p:txBody>
          <a:bodyPr wrap="square" lIns="148888" tIns="148888" rIns="148888" bIns="14888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67765" indent="-372217">
              <a:defRPr sz="1600">
                <a:latin typeface="Trebuchet MS" pitchFamily="34" charset="0"/>
              </a:defRPr>
            </a:lvl2pPr>
            <a:lvl3pPr marL="1339982" indent="-372217">
              <a:defRPr sz="1600">
                <a:latin typeface="Trebuchet MS" pitchFamily="34" charset="0"/>
              </a:defRPr>
            </a:lvl3pPr>
            <a:lvl4pPr marL="1749421" indent="-409440">
              <a:defRPr sz="1600">
                <a:latin typeface="Trebuchet MS" pitchFamily="34" charset="0"/>
              </a:defRPr>
            </a:lvl4pPr>
            <a:lvl5pPr marL="2047195" indent="-297774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5" y="4130127"/>
            <a:ext cx="7646267" cy="521916"/>
          </a:xfrm>
          <a:prstGeom prst="rect">
            <a:avLst/>
          </a:prstGeom>
          <a:noFill/>
        </p:spPr>
        <p:txBody>
          <a:bodyPr wrap="square" lIns="59555" tIns="59555" rIns="59555" bIns="59555" anchor="ctr" anchorCtr="0">
            <a:spAutoFit/>
          </a:bodyPr>
          <a:lstStyle>
            <a:lvl1pPr marL="0" indent="0"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INTRODUCTION or ABSTRACT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340474" y="13990444"/>
            <a:ext cx="7648136" cy="521916"/>
          </a:xfrm>
          <a:prstGeom prst="rect">
            <a:avLst/>
          </a:prstGeom>
          <a:noFill/>
        </p:spPr>
        <p:txBody>
          <a:bodyPr wrap="square" lIns="59555" tIns="59555" rIns="59555" bIns="59555" anchor="ctr" anchorCtr="0">
            <a:spAutoFit/>
          </a:bodyPr>
          <a:lstStyle>
            <a:lvl1pPr marL="0" indent="0"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OBJECTIVES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214993" y="4130127"/>
            <a:ext cx="7646168" cy="521916"/>
          </a:xfrm>
          <a:prstGeom prst="rect">
            <a:avLst/>
          </a:prstGeom>
          <a:noFill/>
        </p:spPr>
        <p:txBody>
          <a:bodyPr wrap="square" lIns="59555" tIns="59555" rIns="59555" bIns="59555" anchor="ctr" anchorCtr="0">
            <a:spAutoFit/>
          </a:bodyPr>
          <a:lstStyle>
            <a:lvl1pPr marL="0" indent="0"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CONCLUSIONS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214993" y="4655227"/>
            <a:ext cx="7646168" cy="577572"/>
          </a:xfrm>
          <a:prstGeom prst="rect">
            <a:avLst/>
          </a:prstGeom>
        </p:spPr>
        <p:txBody>
          <a:bodyPr wrap="square" lIns="148888" tIns="148888" rIns="148888" bIns="14888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67765" indent="-372217">
              <a:defRPr sz="1600">
                <a:latin typeface="Trebuchet MS" pitchFamily="34" charset="0"/>
              </a:defRPr>
            </a:lvl2pPr>
            <a:lvl3pPr marL="1339982" indent="-372217">
              <a:defRPr sz="1600">
                <a:latin typeface="Trebuchet MS" pitchFamily="34" charset="0"/>
              </a:defRPr>
            </a:lvl3pPr>
            <a:lvl4pPr marL="1749421" indent="-409440">
              <a:defRPr sz="1600">
                <a:latin typeface="Trebuchet MS" pitchFamily="34" charset="0"/>
              </a:defRPr>
            </a:lvl4pPr>
            <a:lvl5pPr marL="2047195" indent="-297774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216044" y="13998962"/>
            <a:ext cx="7644068" cy="521916"/>
          </a:xfrm>
          <a:prstGeom prst="rect">
            <a:avLst/>
          </a:prstGeom>
          <a:noFill/>
        </p:spPr>
        <p:txBody>
          <a:bodyPr wrap="square" lIns="59555" tIns="59555" rIns="59555" bIns="59555" anchor="ctr" anchorCtr="0">
            <a:spAutoFit/>
          </a:bodyPr>
          <a:lstStyle>
            <a:lvl1pPr marL="0" indent="0"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REFERENCES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8214579" y="14530918"/>
            <a:ext cx="7646997" cy="577572"/>
          </a:xfrm>
          <a:prstGeom prst="rect">
            <a:avLst/>
          </a:prstGeom>
        </p:spPr>
        <p:txBody>
          <a:bodyPr wrap="square" lIns="148888" tIns="148888" rIns="148888" bIns="14888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67765" indent="-372217">
              <a:defRPr sz="1600">
                <a:latin typeface="Trebuchet MS" pitchFamily="34" charset="0"/>
              </a:defRPr>
            </a:lvl2pPr>
            <a:lvl3pPr marL="1339982" indent="-372217">
              <a:defRPr sz="1600">
                <a:latin typeface="Trebuchet MS" pitchFamily="34" charset="0"/>
              </a:defRPr>
            </a:lvl3pPr>
            <a:lvl4pPr marL="1749421" indent="-409440">
              <a:defRPr sz="1600">
                <a:latin typeface="Trebuchet MS" pitchFamily="34" charset="0"/>
              </a:defRPr>
            </a:lvl4pPr>
            <a:lvl5pPr marL="2047195" indent="-297774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8217957" y="25278161"/>
            <a:ext cx="7640241" cy="521916"/>
          </a:xfrm>
          <a:prstGeom prst="rect">
            <a:avLst/>
          </a:prstGeom>
          <a:noFill/>
        </p:spPr>
        <p:txBody>
          <a:bodyPr wrap="square" lIns="59555" tIns="59555" rIns="59555" bIns="59555" anchor="ctr" anchorCtr="0">
            <a:spAutoFit/>
          </a:bodyPr>
          <a:lstStyle>
            <a:lvl1pPr marL="0" indent="0"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ACKNOWLEDGEMENTS or  CONTACT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8216044" y="25893848"/>
            <a:ext cx="7644068" cy="577572"/>
          </a:xfrm>
          <a:prstGeom prst="rect">
            <a:avLst/>
          </a:prstGeom>
        </p:spPr>
        <p:txBody>
          <a:bodyPr wrap="square" lIns="148888" tIns="148888" rIns="148888" bIns="14888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67765" indent="-372217">
              <a:defRPr sz="1600">
                <a:latin typeface="Trebuchet MS" pitchFamily="34" charset="0"/>
              </a:defRPr>
            </a:lvl2pPr>
            <a:lvl3pPr marL="1339982" indent="-372217">
              <a:defRPr sz="1600">
                <a:latin typeface="Trebuchet MS" pitchFamily="34" charset="0"/>
              </a:defRPr>
            </a:lvl3pPr>
            <a:lvl4pPr marL="1749421" indent="-409440">
              <a:defRPr sz="1600">
                <a:latin typeface="Trebuchet MS" pitchFamily="34" charset="0"/>
              </a:defRPr>
            </a:lvl4pPr>
            <a:lvl5pPr marL="2047195" indent="-297774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333774" y="14523808"/>
            <a:ext cx="7652968" cy="577572"/>
          </a:xfrm>
          <a:prstGeom prst="rect">
            <a:avLst/>
          </a:prstGeom>
        </p:spPr>
        <p:txBody>
          <a:bodyPr wrap="square" lIns="148888" tIns="148888" rIns="148888" bIns="14888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67765" indent="-372217">
              <a:defRPr sz="1600">
                <a:latin typeface="Trebuchet MS" pitchFamily="34" charset="0"/>
              </a:defRPr>
            </a:lvl2pPr>
            <a:lvl3pPr marL="1339982" indent="-372217">
              <a:defRPr sz="1600">
                <a:latin typeface="Trebuchet MS" pitchFamily="34" charset="0"/>
              </a:defRPr>
            </a:lvl3pPr>
            <a:lvl4pPr marL="1749421" indent="-409440">
              <a:defRPr sz="1600">
                <a:latin typeface="Trebuchet MS" pitchFamily="34" charset="0"/>
              </a:defRPr>
            </a:lvl4pPr>
            <a:lvl5pPr marL="2047195" indent="-297774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2078361" y="2578364"/>
            <a:ext cx="12045302" cy="672758"/>
          </a:xfrm>
          <a:prstGeom prst="rect">
            <a:avLst/>
          </a:prstGeom>
        </p:spPr>
        <p:txBody>
          <a:bodyPr lIns="82347" tIns="41174" rIns="82347" bIns="41174">
            <a:normAutofit/>
          </a:bodyPr>
          <a:lstStyle>
            <a:lvl1pPr marL="0" indent="0" algn="ctr">
              <a:buFontTx/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6500"/>
            </a:lvl2pPr>
            <a:lvl3pPr>
              <a:buFontTx/>
              <a:buNone/>
              <a:defRPr sz="6500"/>
            </a:lvl3pPr>
            <a:lvl4pPr>
              <a:buFontTx/>
              <a:buNone/>
              <a:defRPr sz="6500"/>
            </a:lvl4pPr>
            <a:lvl5pPr>
              <a:buFontTx/>
              <a:buNone/>
              <a:defRPr sz="6500"/>
            </a:lvl5pPr>
          </a:lstStyle>
          <a:p>
            <a:pPr lvl="0"/>
            <a:r>
              <a:rPr lang="en-US" dirty="0"/>
              <a:t>Click here to add affiliations</a:t>
            </a:r>
          </a:p>
        </p:txBody>
      </p:sp>
      <p:sp>
        <p:nvSpPr>
          <p:cNvPr id="77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2078361" y="1508375"/>
            <a:ext cx="12045302" cy="1069990"/>
          </a:xfrm>
          <a:prstGeom prst="rect">
            <a:avLst/>
          </a:prstGeom>
        </p:spPr>
        <p:txBody>
          <a:bodyPr lIns="82347" tIns="41174" rIns="82347" bIns="41174" anchor="t" anchorCtr="1">
            <a:normAutofit/>
          </a:bodyPr>
          <a:lstStyle>
            <a:lvl1pPr marL="0" indent="0" algn="ctr">
              <a:buFontTx/>
              <a:buNone/>
              <a:defRPr sz="59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6500"/>
            </a:lvl2pPr>
            <a:lvl3pPr>
              <a:buFontTx/>
              <a:buNone/>
              <a:defRPr sz="6500"/>
            </a:lvl3pPr>
            <a:lvl4pPr>
              <a:buFontTx/>
              <a:buNone/>
              <a:defRPr sz="6500"/>
            </a:lvl4pPr>
            <a:lvl5pPr>
              <a:buFontTx/>
              <a:buNone/>
              <a:defRPr sz="6500"/>
            </a:lvl5pPr>
          </a:lstStyle>
          <a:p>
            <a:pPr lvl="0"/>
            <a:r>
              <a:rPr lang="en-US" dirty="0"/>
              <a:t>Click here to add authors</a:t>
            </a:r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2078361" y="205768"/>
            <a:ext cx="12045302" cy="1193450"/>
          </a:xfrm>
          <a:prstGeom prst="rect">
            <a:avLst/>
          </a:prstGeom>
        </p:spPr>
        <p:txBody>
          <a:bodyPr lIns="82347" tIns="41174" rIns="82347" bIns="41174" anchor="t" anchorCtr="1">
            <a:normAutofit/>
          </a:bodyPr>
          <a:lstStyle>
            <a:lvl1pPr marL="0" indent="0" algn="ctr">
              <a:buFontTx/>
              <a:buNone/>
              <a:defRPr sz="7900" b="1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6500"/>
            </a:lvl2pPr>
            <a:lvl3pPr>
              <a:buFontTx/>
              <a:buNone/>
              <a:defRPr sz="6500"/>
            </a:lvl3pPr>
            <a:lvl4pPr>
              <a:buFontTx/>
              <a:buNone/>
              <a:defRPr sz="6500"/>
            </a:lvl4pPr>
            <a:lvl5pPr>
              <a:buFontTx/>
              <a:buNone/>
              <a:defRPr sz="6500"/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1" y="1"/>
            <a:ext cx="16202025" cy="482168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59555" tIns="29777" rIns="59555" bIns="2977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" y="4671670"/>
            <a:ext cx="16202025" cy="15001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59555" tIns="29777" rIns="59555" bIns="2977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" name="Rounded Rectangle 20"/>
          <p:cNvSpPr/>
          <p:nvPr userDrawn="1"/>
        </p:nvSpPr>
        <p:spPr>
          <a:xfrm>
            <a:off x="340703" y="5403273"/>
            <a:ext cx="7647796" cy="26392908"/>
          </a:xfrm>
          <a:prstGeom prst="roundRect">
            <a:avLst>
              <a:gd name="adj" fmla="val 4247"/>
            </a:avLst>
          </a:prstGeom>
          <a:gradFill flip="none" rotWithShape="1">
            <a:gsLst>
              <a:gs pos="0">
                <a:srgbClr val="CDD2DE"/>
              </a:gs>
              <a:gs pos="0">
                <a:srgbClr val="E3E9E5"/>
              </a:gs>
              <a:gs pos="100000">
                <a:srgbClr val="F3F5FA"/>
              </a:gs>
            </a:gsLst>
            <a:lin ang="16200000" scaled="1"/>
            <a:tileRect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347" tIns="41174" rIns="82347" bIns="41174" rtlCol="0" anchor="ctr"/>
          <a:lstStyle>
            <a:defPPr>
              <a:defRPr lang="en-US"/>
            </a:defPPr>
            <a:lvl1pPr marL="0" algn="l" defTabSz="43889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94451" algn="l" defTabSz="43889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88900" algn="l" defTabSz="43889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583351" algn="l" defTabSz="43889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777801" algn="l" defTabSz="43889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972252" algn="l" defTabSz="43889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166703" algn="l" defTabSz="43889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361152" algn="l" defTabSz="43889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555603" algn="l" defTabSz="43889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8246184" y="5403272"/>
            <a:ext cx="7647796" cy="26392909"/>
          </a:xfrm>
          <a:prstGeom prst="roundRect">
            <a:avLst>
              <a:gd name="adj" fmla="val 3749"/>
            </a:avLst>
          </a:prstGeom>
          <a:gradFill flip="none" rotWithShape="1">
            <a:gsLst>
              <a:gs pos="0">
                <a:srgbClr val="CDD2DE"/>
              </a:gs>
              <a:gs pos="0">
                <a:srgbClr val="E3E9E5"/>
              </a:gs>
              <a:gs pos="100000">
                <a:srgbClr val="F3F5FA"/>
              </a:gs>
            </a:gsLst>
            <a:lin ang="16200000" scaled="1"/>
            <a:tileRect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347" tIns="41174" rIns="82347" bIns="41174" rtlCol="0" anchor="ctr"/>
          <a:lstStyle>
            <a:defPPr>
              <a:defRPr lang="en-US"/>
            </a:defPPr>
            <a:lvl1pPr marL="0" algn="l" defTabSz="43889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94451" algn="l" defTabSz="43889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88900" algn="l" defTabSz="43889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583351" algn="l" defTabSz="43889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777801" algn="l" defTabSz="43889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972252" algn="l" defTabSz="43889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166703" algn="l" defTabSz="43889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361152" algn="l" defTabSz="43889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555603" algn="l" defTabSz="43889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2858628" rtl="0" eaLnBrk="1" latinLnBrk="0" hangingPunct="1">
        <a:spcBef>
          <a:spcPct val="0"/>
        </a:spcBef>
        <a:buNone/>
        <a:defRPr sz="57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071986" indent="-1071986" algn="l" defTabSz="2858628" rtl="0" eaLnBrk="1" latinLnBrk="0" hangingPunct="1">
        <a:spcBef>
          <a:spcPct val="20000"/>
        </a:spcBef>
        <a:buFont typeface="Arial" pitchFamily="34" charset="0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635" indent="-893321" algn="l" defTabSz="2858628" rtl="0" eaLnBrk="1" latinLnBrk="0" hangingPunct="1">
        <a:spcBef>
          <a:spcPct val="20000"/>
        </a:spcBef>
        <a:buFont typeface="Arial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2pPr>
      <a:lvl3pPr marL="3573286" indent="-714658" algn="l" defTabSz="2858628" rtl="0" eaLnBrk="1" latinLnBrk="0" hangingPunct="1">
        <a:spcBef>
          <a:spcPct val="20000"/>
        </a:spcBef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3pPr>
      <a:lvl4pPr marL="5002599" indent="-714658" algn="l" defTabSz="2858628" rtl="0" eaLnBrk="1" latinLnBrk="0" hangingPunct="1">
        <a:spcBef>
          <a:spcPct val="20000"/>
        </a:spcBef>
        <a:buFont typeface="Arial" pitchFamily="34" charset="0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431912" indent="-714658" algn="l" defTabSz="2858628" rtl="0" eaLnBrk="1" latinLnBrk="0" hangingPunct="1">
        <a:spcBef>
          <a:spcPct val="20000"/>
        </a:spcBef>
        <a:buFont typeface="Arial" pitchFamily="34" charset="0"/>
        <a:buChar char="»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7861227" indent="-714658" algn="l" defTabSz="2858628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290540" indent="-714658" algn="l" defTabSz="2858628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0719855" indent="-714658" algn="l" defTabSz="2858628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149169" indent="-714658" algn="l" defTabSz="2858628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8628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29315" algn="l" defTabSz="2858628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858628" algn="l" defTabSz="2858628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287941" algn="l" defTabSz="2858628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717255" algn="l" defTabSz="2858628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46571" algn="l" defTabSz="2858628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575885" algn="l" defTabSz="2858628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005198" algn="l" defTabSz="2858628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434513" algn="l" defTabSz="2858628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8380415" y="5583894"/>
            <a:ext cx="7368683" cy="42646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432769" y="12110264"/>
            <a:ext cx="7329992" cy="6428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0214" y="21684729"/>
            <a:ext cx="7213447" cy="38361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2350" y="6214201"/>
            <a:ext cx="7490629" cy="5061411"/>
          </a:xfrm>
        </p:spPr>
        <p:txBody>
          <a:bodyPr/>
          <a:lstStyle/>
          <a:p>
            <a:pPr indent="720000" algn="just">
              <a:lnSpc>
                <a:spcPct val="124000"/>
              </a:lnSpc>
              <a:spcBef>
                <a:spcPts val="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随着社会经济的发展，肥胖症及糖尿病等现代文明疾病的患病率呈显著增高趋势，除了与饮食中膳食纤维摄入量偏低有关外，还与摄入能量过剩有很大关系。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00" algn="just">
              <a:lnSpc>
                <a:spcPct val="124000"/>
              </a:lnSpc>
              <a:spcBef>
                <a:spcPts val="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近年来，控制每餐摄入热量受到肥胖患者的青睐，餐前食物识别可以有效的控制热量摄入、限制食物原料和均衡营养，从而使肥胖患者更容易坚持实施结构化的膳食计划，从而达到减肥的目的。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9286" y="5391932"/>
            <a:ext cx="7646267" cy="838885"/>
          </a:xfrm>
        </p:spPr>
        <p:txBody>
          <a:bodyPr/>
          <a:lstStyle/>
          <a:p>
            <a:r>
              <a:rPr lang="zh-CN" altLang="en-US" sz="4700" dirty="0">
                <a:solidFill>
                  <a:srgbClr val="83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en-US" sz="4700" dirty="0">
              <a:solidFill>
                <a:srgbClr val="83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126" y="11681522"/>
            <a:ext cx="7646168" cy="838885"/>
          </a:xfrm>
        </p:spPr>
        <p:txBody>
          <a:bodyPr/>
          <a:lstStyle/>
          <a:p>
            <a:r>
              <a:rPr lang="zh-CN" altLang="en-US" sz="4700" dirty="0">
                <a:solidFill>
                  <a:srgbClr val="83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项目内容</a:t>
            </a:r>
            <a:endParaRPr lang="en-US" sz="4700" dirty="0">
              <a:solidFill>
                <a:srgbClr val="83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8214271" y="24549172"/>
            <a:ext cx="7644068" cy="838885"/>
          </a:xfrm>
        </p:spPr>
        <p:txBody>
          <a:bodyPr/>
          <a:lstStyle/>
          <a:p>
            <a:r>
              <a:rPr lang="zh-CN" altLang="en-US" sz="4700" dirty="0">
                <a:solidFill>
                  <a:srgbClr val="83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未来工作</a:t>
            </a:r>
            <a:endParaRPr lang="en-US" sz="4700" dirty="0">
              <a:solidFill>
                <a:srgbClr val="83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51"/>
          </p:nvPr>
        </p:nvSpPr>
        <p:spPr>
          <a:xfrm>
            <a:off x="787661" y="2382452"/>
            <a:ext cx="14471266" cy="810317"/>
          </a:xfrm>
        </p:spPr>
        <p:txBody>
          <a:bodyPr>
            <a:normAutofit/>
          </a:bodyPr>
          <a:lstStyle/>
          <a:p>
            <a:r>
              <a:rPr lang="zh-CN" altLang="en-US" sz="3300" b="1" dirty="0"/>
              <a:t>范博坤</a:t>
            </a:r>
            <a:endParaRPr lang="en-US" sz="3300" b="1" dirty="0"/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53"/>
          </p:nvPr>
        </p:nvSpPr>
        <p:spPr>
          <a:xfrm>
            <a:off x="788817" y="221568"/>
            <a:ext cx="14624390" cy="1767414"/>
          </a:xfrm>
        </p:spPr>
        <p:txBody>
          <a:bodyPr>
            <a:noAutofit/>
          </a:bodyPr>
          <a:lstStyle/>
          <a:p>
            <a:pPr algn="ctr" defTabSz="913497">
              <a:defRPr/>
            </a:pPr>
            <a:r>
              <a:rPr lang="zh-CN" altLang="en-US" sz="5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基于神经网络的食品</a:t>
            </a:r>
            <a:endParaRPr lang="en-US" altLang="zh-CN" sz="5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3497">
              <a:defRPr/>
            </a:pPr>
            <a:r>
              <a:rPr lang="zh-CN" altLang="en-US" sz="5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图像分类</a:t>
            </a:r>
            <a:r>
              <a:rPr lang="zh-CN" altLang="en-US" sz="5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与热量分析</a:t>
            </a:r>
            <a:endParaRPr lang="en-US" altLang="zh-CN" sz="5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Placeholder 51"/>
          <p:cNvSpPr txBox="1">
            <a:spLocks/>
          </p:cNvSpPr>
          <p:nvPr/>
        </p:nvSpPr>
        <p:spPr>
          <a:xfrm>
            <a:off x="161510" y="3183092"/>
            <a:ext cx="15879005" cy="810317"/>
          </a:xfrm>
          <a:prstGeom prst="rect">
            <a:avLst/>
          </a:prstGeom>
        </p:spPr>
        <p:txBody>
          <a:bodyPr lIns="82347" tIns="41174" rIns="82347" bIns="41174" anchor="t" anchorCtr="1">
            <a:noAutofit/>
          </a:bodyPr>
          <a:lstStyle>
            <a:lvl1pPr marL="0" indent="0" algn="ctr" defTabSz="3657405" rtl="0" eaLnBrk="1" latinLnBrk="0" hangingPunct="1">
              <a:spcBef>
                <a:spcPct val="20000"/>
              </a:spcBef>
              <a:buFontTx/>
              <a:buNone/>
              <a:defRPr sz="7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2971641" indent="-1142939" algn="l" defTabSz="3657405" rtl="0" eaLnBrk="1" latinLnBrk="0" hangingPunct="1">
              <a:spcBef>
                <a:spcPct val="20000"/>
              </a:spcBef>
              <a:buFontTx/>
              <a:buNone/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758" indent="-914353" algn="l" defTabSz="3657405" rtl="0" eaLnBrk="1" latinLnBrk="0" hangingPunct="1">
              <a:spcBef>
                <a:spcPct val="20000"/>
              </a:spcBef>
              <a:buFontTx/>
              <a:buNone/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459" indent="-914353" algn="l" defTabSz="3657405" rtl="0" eaLnBrk="1" latinLnBrk="0" hangingPunct="1">
              <a:spcBef>
                <a:spcPct val="20000"/>
              </a:spcBef>
              <a:buFontTx/>
              <a:buNone/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161" indent="-914353" algn="l" defTabSz="3657405" rtl="0" eaLnBrk="1" latinLnBrk="0" hangingPunct="1">
              <a:spcBef>
                <a:spcPct val="20000"/>
              </a:spcBef>
              <a:buFontTx/>
              <a:buNone/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57865" indent="-914353" algn="l" defTabSz="36574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6566" indent="-914353" algn="l" defTabSz="36574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5270" indent="-914353" algn="l" defTabSz="36574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3973" indent="-914353" algn="l" defTabSz="36574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300" b="1" dirty="0"/>
              <a:t>深圳先进技术研究院</a:t>
            </a:r>
            <a:endParaRPr lang="en-US" altLang="zh-CN" sz="3300" b="1" dirty="0"/>
          </a:p>
          <a:p>
            <a:r>
              <a:rPr lang="en-US" altLang="zh-CN" sz="3300" b="1" dirty="0"/>
              <a:t>e-mail: xjy109213@siat.ac.cn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439264" y="12519864"/>
            <a:ext cx="7539864" cy="4214128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ts val="469"/>
              </a:spcBef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，采用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Chinese-food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常见中餐数据集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208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个种类并爬取了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种常见水果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spcBef>
                <a:spcPts val="469"/>
              </a:spcBef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，搭建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Transformer in Transformer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神经网络来识别中餐数据集，搭建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Transformer-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cvn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神经网络识别常见水果数据集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spcBef>
                <a:spcPts val="469"/>
              </a:spcBef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，训练建成的神经网络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spcBef>
                <a:spcPts val="469"/>
              </a:spcBef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，计算食物对应的热量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8365049" y="25927050"/>
            <a:ext cx="7399417" cy="4368410"/>
          </a:xfrm>
        </p:spPr>
        <p:txBody>
          <a:bodyPr/>
          <a:lstStyle/>
          <a:p>
            <a:pPr algn="just">
              <a:spcBef>
                <a:spcPts val="469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性能小结 （数字参数）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469"/>
              </a:spcBef>
            </a:pP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469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项目中需要进行优化的部分，未完成的部分；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469"/>
              </a:spcBef>
            </a:pPr>
            <a:endParaRPr 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469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可能的建议</a:t>
            </a:r>
            <a:endParaRPr 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512" y="-27015"/>
            <a:ext cx="16202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256533" y="16909259"/>
            <a:ext cx="7646168" cy="1016282"/>
          </a:xfrm>
        </p:spPr>
        <p:txBody>
          <a:bodyPr/>
          <a:lstStyle/>
          <a:p>
            <a:r>
              <a:rPr lang="zh-CN" altLang="en-US" sz="4700" dirty="0">
                <a:solidFill>
                  <a:srgbClr val="83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主要创新点</a:t>
            </a:r>
            <a:endParaRPr lang="en-US" sz="4700" dirty="0">
              <a:solidFill>
                <a:srgbClr val="83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728597" y="30587101"/>
            <a:ext cx="6934200" cy="1162458"/>
          </a:xfrm>
        </p:spPr>
        <p:txBody>
          <a:bodyPr/>
          <a:lstStyle/>
          <a:p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用于识别常见菜品的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Transformer in Transformer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的网络结构</a:t>
            </a:r>
          </a:p>
        </p:txBody>
      </p:sp>
      <p:pic>
        <p:nvPicPr>
          <p:cNvPr id="41" name="图片 4">
            <a:extLst>
              <a:ext uri="{FF2B5EF4-FFF2-40B4-BE49-F238E27FC236}">
                <a16:creationId xmlns:a16="http://schemas.microsoft.com/office/drawing/2014/main" id="{18308E13-D110-4870-A388-BEDB9D040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2" t="21974" r="74953" b="30893"/>
          <a:stretch>
            <a:fillRect/>
          </a:stretch>
        </p:blipFill>
        <p:spPr bwMode="auto">
          <a:xfrm>
            <a:off x="-129004" y="-240837"/>
            <a:ext cx="1988766" cy="20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图片 5">
            <a:extLst>
              <a:ext uri="{FF2B5EF4-FFF2-40B4-BE49-F238E27FC236}">
                <a16:creationId xmlns:a16="http://schemas.microsoft.com/office/drawing/2014/main" id="{DF2A8FBC-BEE3-44FB-8CF8-661B5F5A5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67"/>
          <a:stretch>
            <a:fillRect/>
          </a:stretch>
        </p:blipFill>
        <p:spPr bwMode="auto">
          <a:xfrm>
            <a:off x="14299165" y="36290"/>
            <a:ext cx="1988766" cy="1877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A75061CD-645F-46AE-9E32-F2C2D8BB3365}"/>
              </a:ext>
            </a:extLst>
          </p:cNvPr>
          <p:cNvSpPr txBox="1"/>
          <p:nvPr/>
        </p:nvSpPr>
        <p:spPr>
          <a:xfrm>
            <a:off x="804012" y="18040646"/>
            <a:ext cx="703651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复现了华为的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Transformer in Transformer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神经网络，一定程度上提升了食物识别准确率</a:t>
            </a:r>
            <a:endParaRPr lang="en-US" altLang="zh-CN" sz="28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）在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RTX2080Ti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条件下可以实现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68img/s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）使用了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Chinese-food208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种中餐数据集比其他食物识别的数据集得到了扩充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C0C60961-42F6-407D-AA4E-343DA929FBAF}"/>
              </a:ext>
            </a:extLst>
          </p:cNvPr>
          <p:cNvSpPr txBox="1">
            <a:spLocks/>
          </p:cNvSpPr>
          <p:nvPr/>
        </p:nvSpPr>
        <p:spPr>
          <a:xfrm>
            <a:off x="161510" y="20730739"/>
            <a:ext cx="7646168" cy="838885"/>
          </a:xfrm>
          <a:prstGeom prst="rect">
            <a:avLst/>
          </a:prstGeom>
          <a:noFill/>
        </p:spPr>
        <p:txBody>
          <a:bodyPr wrap="square" lIns="59555" tIns="59555" rIns="59555" bIns="59555" anchor="ctr" anchorCtr="0">
            <a:spAutoFit/>
          </a:bodyPr>
          <a:lstStyle>
            <a:lvl1pPr marL="0" indent="0" algn="ctr" defTabSz="2858628" rtl="0" eaLnBrk="1" latinLnBrk="0" hangingPunct="1">
              <a:spcBef>
                <a:spcPct val="20000"/>
              </a:spcBef>
              <a:buFont typeface="Arial" pitchFamily="34" charset="0"/>
              <a:buNone/>
              <a:defRPr sz="26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22635" indent="-893321" algn="l" defTabSz="28586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3286" indent="-714658" algn="l" defTabSz="28586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02599" indent="-714658" algn="l" defTabSz="28586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6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31912" indent="-714658" algn="l" defTabSz="28586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6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61227" indent="-714658" algn="l" defTabSz="28586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290540" indent="-714658" algn="l" defTabSz="28586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19855" indent="-714658" algn="l" defTabSz="28586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49169" indent="-714658" algn="l" defTabSz="28586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700" dirty="0">
                <a:solidFill>
                  <a:srgbClr val="83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  <a:endParaRPr lang="en-US" sz="4700" dirty="0">
              <a:solidFill>
                <a:srgbClr val="83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37D9D9-34E7-4F92-A2BB-36D2DBD1B2B4}"/>
              </a:ext>
            </a:extLst>
          </p:cNvPr>
          <p:cNvSpPr txBox="1"/>
          <p:nvPr/>
        </p:nvSpPr>
        <p:spPr>
          <a:xfrm>
            <a:off x="377126" y="25693367"/>
            <a:ext cx="73345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用于爬取常见水果的爬虫技术的整个实现过程与步骤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444B3C5-3197-41C5-A8FA-C91A2B733315}"/>
              </a:ext>
            </a:extLst>
          </p:cNvPr>
          <p:cNvSpPr/>
          <p:nvPr/>
        </p:nvSpPr>
        <p:spPr>
          <a:xfrm>
            <a:off x="626286" y="27412433"/>
            <a:ext cx="6365064" cy="3101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4740E2C-0250-4AA3-BFEF-50578C47BE92}"/>
              </a:ext>
            </a:extLst>
          </p:cNvPr>
          <p:cNvSpPr txBox="1"/>
          <p:nvPr/>
        </p:nvSpPr>
        <p:spPr>
          <a:xfrm>
            <a:off x="8445097" y="10003923"/>
            <a:ext cx="73040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上图为最终实现检测的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GUI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界面，左边是上传的实物图片，右侧是该食物的预测结果。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14A5B757-AC88-4B95-80E1-5F1D85DD508F}"/>
              </a:ext>
            </a:extLst>
          </p:cNvPr>
          <p:cNvSpPr txBox="1">
            <a:spLocks/>
          </p:cNvSpPr>
          <p:nvPr/>
        </p:nvSpPr>
        <p:spPr>
          <a:xfrm>
            <a:off x="8349202" y="11012640"/>
            <a:ext cx="7646168" cy="838885"/>
          </a:xfrm>
          <a:prstGeom prst="rect">
            <a:avLst/>
          </a:prstGeom>
          <a:noFill/>
        </p:spPr>
        <p:txBody>
          <a:bodyPr wrap="square" lIns="59555" tIns="59555" rIns="59555" bIns="59555" anchor="ctr" anchorCtr="0">
            <a:spAutoFit/>
          </a:bodyPr>
          <a:lstStyle>
            <a:lvl1pPr marL="0" indent="0" algn="ctr" defTabSz="2858628" rtl="0" eaLnBrk="1" latinLnBrk="0" hangingPunct="1">
              <a:spcBef>
                <a:spcPct val="20000"/>
              </a:spcBef>
              <a:buFont typeface="Arial" pitchFamily="34" charset="0"/>
              <a:buNone/>
              <a:defRPr sz="26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22635" indent="-893321" algn="l" defTabSz="28586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3286" indent="-714658" algn="l" defTabSz="28586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02599" indent="-714658" algn="l" defTabSz="28586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6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31912" indent="-714658" algn="l" defTabSz="28586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6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61227" indent="-714658" algn="l" defTabSz="28586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290540" indent="-714658" algn="l" defTabSz="28586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19855" indent="-714658" algn="l" defTabSz="28586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49169" indent="-714658" algn="l" defTabSz="28586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700" dirty="0">
                <a:solidFill>
                  <a:srgbClr val="83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结果与讨论</a:t>
            </a:r>
            <a:endParaRPr lang="en-US" sz="4700" dirty="0">
              <a:solidFill>
                <a:srgbClr val="83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0" name="Picture 3">
            <a:extLst>
              <a:ext uri="{FF2B5EF4-FFF2-40B4-BE49-F238E27FC236}">
                <a16:creationId xmlns:a16="http://schemas.microsoft.com/office/drawing/2014/main" id="{8149EB30-CF09-49C3-B37F-C3BA657B8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5460" y="15234200"/>
            <a:ext cx="2789237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文本框 80">
            <a:extLst>
              <a:ext uri="{FF2B5EF4-FFF2-40B4-BE49-F238E27FC236}">
                <a16:creationId xmlns:a16="http://schemas.microsoft.com/office/drawing/2014/main" id="{EE99FD23-4DB4-49F7-BBCA-696E977B780D}"/>
              </a:ext>
            </a:extLst>
          </p:cNvPr>
          <p:cNvSpPr txBox="1"/>
          <p:nvPr/>
        </p:nvSpPr>
        <p:spPr>
          <a:xfrm>
            <a:off x="8445097" y="19057039"/>
            <a:ext cx="7432236" cy="1308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在实现了基于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Transformer in Transformer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的神经网络的常见中餐识别的过程中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968CAD3-E42E-414B-B8D0-77DBB9EB9AFE}"/>
              </a:ext>
            </a:extLst>
          </p:cNvPr>
          <p:cNvSpPr txBox="1"/>
          <p:nvPr/>
        </p:nvSpPr>
        <p:spPr>
          <a:xfrm>
            <a:off x="728597" y="17062320"/>
            <a:ext cx="6905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C1EAF6F-AEFC-4E23-82C8-F2EFBDB7EF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65" y="26970208"/>
            <a:ext cx="7159814" cy="349205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97C18D0-8E4F-44BE-8338-A5A962CD6E0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642" y="12207440"/>
            <a:ext cx="3579093" cy="477399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7F478DF-D5EA-4B9B-8E59-38F273C4BF0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230" y="12207440"/>
            <a:ext cx="3574509" cy="4767875"/>
          </a:xfrm>
          <a:prstGeom prst="rect">
            <a:avLst/>
          </a:prstGeom>
        </p:spPr>
      </p:pic>
      <p:pic>
        <p:nvPicPr>
          <p:cNvPr id="44" name="ECB019B1-382A-4266-B25C-5B523AA43C14-1" descr="wps">
            <a:extLst>
              <a:ext uri="{FF2B5EF4-FFF2-40B4-BE49-F238E27FC236}">
                <a16:creationId xmlns:a16="http://schemas.microsoft.com/office/drawing/2014/main" id="{D5E7BB61-1733-42ED-98FC-899B25F7DD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7612" y="21423360"/>
            <a:ext cx="2738820" cy="42975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049A7C8-13A3-4CEB-866D-9CA6E2CABE2A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723" t="19650" r="32849" b="18179"/>
          <a:stretch/>
        </p:blipFill>
        <p:spPr>
          <a:xfrm>
            <a:off x="12313853" y="17318573"/>
            <a:ext cx="1838960" cy="106169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D29C9F1-187C-4B3D-BF21-C1DCA701488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" t="13691" r="37594" b="34105"/>
          <a:stretch/>
        </p:blipFill>
        <p:spPr>
          <a:xfrm>
            <a:off x="8557547" y="17277811"/>
            <a:ext cx="2305360" cy="106169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729B2A3-FAE6-432D-8665-76F8373C129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049" y="5612232"/>
            <a:ext cx="7136254" cy="391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844"/>
      </p:ext>
    </p:extLst>
  </p:cSld>
  <p:clrMapOvr>
    <a:masterClrMapping/>
  </p:clrMapOvr>
</p:sld>
</file>

<file path=ppt/theme/theme1.xml><?xml version="1.0" encoding="utf-8"?>
<a:theme xmlns:a="http://schemas.openxmlformats.org/drawingml/2006/main" name="PosterPresentations.com-100CMx200CM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PosterPresentations.com-100CMx200CM</Template>
  <TotalTime>4901</TotalTime>
  <Words>327</Words>
  <Application>Microsoft Office PowerPoint</Application>
  <PresentationFormat>自定义</PresentationFormat>
  <Paragraphs>31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微软雅黑</vt:lpstr>
      <vt:lpstr>Arial</vt:lpstr>
      <vt:lpstr>Calibri</vt:lpstr>
      <vt:lpstr>Times New Roman</vt:lpstr>
      <vt:lpstr>Trebuchet MS</vt:lpstr>
      <vt:lpstr>PosterPresentations.com-100CMx200CM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PosterPresentations.com - 510.649.3001</dc:creator>
  <dc:description>This template is the property of PosterPresentations.com. Call us if you need help with this poster template._x000d_
1-866-649-3004           _x000d_
 (c)PosterPresentations.com</dc:description>
  <cp:lastModifiedBy>bishop</cp:lastModifiedBy>
  <cp:revision>110</cp:revision>
  <cp:lastPrinted>2017-06-28T01:12:09Z</cp:lastPrinted>
  <dcterms:created xsi:type="dcterms:W3CDTF">2011-04-21T17:30:39Z</dcterms:created>
  <dcterms:modified xsi:type="dcterms:W3CDTF">2021-12-06T10:45:19Z</dcterms:modified>
</cp:coreProperties>
</file>