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98" r:id="rId2"/>
  </p:sldMasterIdLst>
  <p:notesMasterIdLst>
    <p:notesMasterId r:id="rId63"/>
  </p:notesMasterIdLst>
  <p:sldIdLst>
    <p:sldId id="256" r:id="rId3"/>
    <p:sldId id="857" r:id="rId4"/>
    <p:sldId id="7762" r:id="rId5"/>
    <p:sldId id="863" r:id="rId6"/>
    <p:sldId id="7768" r:id="rId7"/>
    <p:sldId id="864" r:id="rId8"/>
    <p:sldId id="865" r:id="rId9"/>
    <p:sldId id="7770" r:id="rId10"/>
    <p:sldId id="591" r:id="rId11"/>
    <p:sldId id="592" r:id="rId12"/>
    <p:sldId id="593" r:id="rId13"/>
    <p:sldId id="594" r:id="rId14"/>
    <p:sldId id="595" r:id="rId15"/>
    <p:sldId id="596" r:id="rId16"/>
    <p:sldId id="598" r:id="rId17"/>
    <p:sldId id="514" r:id="rId18"/>
    <p:sldId id="7763" r:id="rId19"/>
    <p:sldId id="7769" r:id="rId20"/>
    <p:sldId id="7771" r:id="rId21"/>
    <p:sldId id="866" r:id="rId22"/>
    <p:sldId id="867" r:id="rId23"/>
    <p:sldId id="868" r:id="rId24"/>
    <p:sldId id="7764" r:id="rId25"/>
    <p:sldId id="8712" r:id="rId26"/>
    <p:sldId id="610" r:id="rId27"/>
    <p:sldId id="611" r:id="rId28"/>
    <p:sldId id="515" r:id="rId29"/>
    <p:sldId id="516" r:id="rId30"/>
    <p:sldId id="612" r:id="rId31"/>
    <p:sldId id="517" r:id="rId32"/>
    <p:sldId id="7772" r:id="rId33"/>
    <p:sldId id="869" r:id="rId34"/>
    <p:sldId id="870" r:id="rId35"/>
    <p:sldId id="7773" r:id="rId36"/>
    <p:sldId id="7774" r:id="rId37"/>
    <p:sldId id="7775" r:id="rId38"/>
    <p:sldId id="871" r:id="rId39"/>
    <p:sldId id="8665" r:id="rId40"/>
    <p:sldId id="8656" r:id="rId41"/>
    <p:sldId id="8664" r:id="rId42"/>
    <p:sldId id="8645" r:id="rId43"/>
    <p:sldId id="8326" r:id="rId44"/>
    <p:sldId id="8327" r:id="rId45"/>
    <p:sldId id="8046" r:id="rId46"/>
    <p:sldId id="518" r:id="rId47"/>
    <p:sldId id="8718" r:id="rId48"/>
    <p:sldId id="872" r:id="rId49"/>
    <p:sldId id="8666" r:id="rId50"/>
    <p:sldId id="8667" r:id="rId51"/>
    <p:sldId id="8668" r:id="rId52"/>
    <p:sldId id="519" r:id="rId53"/>
    <p:sldId id="520" r:id="rId54"/>
    <p:sldId id="521" r:id="rId55"/>
    <p:sldId id="522" r:id="rId56"/>
    <p:sldId id="874" r:id="rId57"/>
    <p:sldId id="873" r:id="rId58"/>
    <p:sldId id="8634" r:id="rId59"/>
    <p:sldId id="8647" r:id="rId60"/>
    <p:sldId id="8646" r:id="rId61"/>
    <p:sldId id="8719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1505"/>
    <a:srgbClr val="0000FF"/>
    <a:srgbClr val="BDDEFF"/>
    <a:srgbClr val="66FFCC"/>
    <a:srgbClr val="0066FF"/>
    <a:srgbClr val="00CC00"/>
    <a:srgbClr val="996633"/>
    <a:srgbClr val="9966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62" autoAdjust="0"/>
    <p:restoredTop sz="86792" autoAdjust="0"/>
  </p:normalViewPr>
  <p:slideViewPr>
    <p:cSldViewPr>
      <p:cViewPr varScale="1">
        <p:scale>
          <a:sx n="78" d="100"/>
          <a:sy n="78" d="100"/>
        </p:scale>
        <p:origin x="2256" y="9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ECF08-43D2-4694-89BD-D55C821777D0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93D4D8-2E13-44A0-A488-89590884E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CB490-21AE-4833-A484-CCC9A2B48DD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8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D98610-0D54-455F-B97D-8A27BB8D405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E8BE8-AE21-4192-8962-9407415FD20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05C23-A8C6-C14D-B153-832DD95540C4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CB3D17-EDE1-1241-B776-757130C9F796}" type="slidenum">
              <a:rPr lang="en-AU">
                <a:latin typeface="Times New Roman" charset="0"/>
              </a:rPr>
              <a:pPr/>
              <a:t>25</a:t>
            </a:fld>
            <a:endParaRPr lang="en-AU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62D375-760D-7440-B7C0-4C5E453DD7C9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A49EC-ACC5-134D-80A5-73F330724E31}" type="slidenum">
              <a:rPr lang="en-AU">
                <a:latin typeface="Times New Roman" charset="0"/>
              </a:rPr>
              <a:pPr/>
              <a:t>26</a:t>
            </a:fld>
            <a:endParaRPr lang="en-AU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516D5F-6A2C-CB4D-BBCB-CFBE42E66B1F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CB368B-75E8-AE48-8793-33F398952CC0}" type="slidenum">
              <a:rPr lang="en-AU">
                <a:latin typeface="Times New Roman" charset="0"/>
              </a:rPr>
              <a:pPr/>
              <a:t>29</a:t>
            </a:fld>
            <a:endParaRPr lang="en-AU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886CA-3E2F-4A1F-87FA-B8155DDA3E4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E1586A-804F-4D22-8AE6-07AA71CEF6E8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619D12-87CA-564F-BDB7-D8CC31165A7F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53A003-57F4-254B-AFFE-7C24744CDC24}" type="slidenum">
              <a:rPr lang="en-AU">
                <a:latin typeface="Times New Roman" charset="0"/>
              </a:rPr>
              <a:pPr/>
              <a:t>9</a:t>
            </a:fld>
            <a:endParaRPr lang="en-AU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9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D0F67-84E0-9941-BB5C-50A174B3CC8E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5483A-60AD-FC47-965E-791D0B185A82}" type="slidenum">
              <a:rPr lang="en-AU">
                <a:latin typeface="Times New Roman" charset="0"/>
              </a:rPr>
              <a:pPr/>
              <a:t>10</a:t>
            </a:fld>
            <a:endParaRPr lang="en-AU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5FB33F-0762-844C-8F6D-07590323556E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619572-F268-1845-9D56-03A1C578439C}" type="slidenum">
              <a:rPr lang="en-AU">
                <a:latin typeface="Times New Roman" charset="0"/>
              </a:rPr>
              <a:pPr/>
              <a:t>11</a:t>
            </a:fld>
            <a:endParaRPr lang="en-AU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994D3C-7D68-A14C-A9D2-0B849FCA1083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AAF44F-A69A-4440-A8A4-F5B28258D0F2}" type="slidenum">
              <a:rPr lang="en-AU">
                <a:latin typeface="Times New Roman" charset="0"/>
              </a:rPr>
              <a:pPr/>
              <a:t>12</a:t>
            </a:fld>
            <a:endParaRPr lang="en-AU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7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FD7B87-2235-1944-B451-08499673D95C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03D725-B192-7346-8900-FE035D018C64}" type="slidenum">
              <a:rPr lang="en-AU">
                <a:latin typeface="Times New Roman" charset="0"/>
              </a:rPr>
              <a:pPr/>
              <a:t>13</a:t>
            </a:fld>
            <a:endParaRPr lang="en-AU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A8701A-7921-3448-95CA-8F81A22C086B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BE428E-AA25-5147-BD00-E49FF70903A1}" type="slidenum">
              <a:rPr lang="en-AU">
                <a:latin typeface="Times New Roman" charset="0"/>
              </a:rPr>
              <a:pPr/>
              <a:t>14</a:t>
            </a:fld>
            <a:endParaRPr lang="en-AU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8B7A3-A668-F142-89E9-86AA08D52FA3}" type="datetime3">
              <a:rPr lang="en-AU">
                <a:latin typeface="Times New Roman" charset="0"/>
              </a:rPr>
              <a:pPr/>
              <a:t>19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0E333C-C08D-884E-8FF8-38EDAC81B9FA}" type="slidenum">
              <a:rPr lang="en-AU">
                <a:latin typeface="Times New Roman" charset="0"/>
              </a:rPr>
              <a:pPr/>
              <a:t>15</a:t>
            </a:fld>
            <a:endParaRPr lang="en-AU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9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19640-33FE-46F2-A84B-23F4C34C8D1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7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8DA6-E8FD-422B-8D0F-90306723EC3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71BE-5F83-462E-A561-F88448FAFC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A3EE-41FD-487E-B55C-B7503BFAA8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4522-A707-4EA5-A885-2EE756B86C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44CE-ADFF-4E56-A9A7-0B7053CE2A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391A-4CA6-417A-A60E-FCCF4694D3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2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495800" cy="521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8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F701-F3C0-44D6-89C5-832DD71786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56F7A-53EF-4277-B363-F972823065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16EE-BCE4-49B3-9A33-2AC5E4A922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8338-9E6B-42BD-9F26-BD86257421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E95D-8377-47B1-9487-C981329633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0F78-6F5F-4118-9158-404ADB6B33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05406-44BA-46F6-BD5B-095BA4A127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1727-C5D4-474E-A7A5-AC5B62B37F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A89A6988-5AE4-4371-8F59-2916540EC7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slide" Target="slide17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slide" Target="slide34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slide" Target="slide34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slide" Target="slide23.x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5" Type="http://schemas.openxmlformats.org/officeDocument/2006/relationships/slide" Target="slide23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8.png"/><Relationship Id="rId4" Type="http://schemas.openxmlformats.org/officeDocument/2006/relationships/image" Target="../media/image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slide" Target="slide4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504" y="1219200"/>
            <a:ext cx="8579296" cy="2286000"/>
          </a:xfrm>
        </p:spPr>
        <p:txBody>
          <a:bodyPr>
            <a:noAutofit/>
          </a:bodyPr>
          <a:lstStyle/>
          <a:p>
            <a:r>
              <a:rPr lang="en-US" dirty="0"/>
              <a:t>Lecture 09: Memory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3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14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5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011</a:t>
                      </a:r>
                      <a:endParaRPr kumimoji="0" lang="en-AU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000</a:t>
                      </a:r>
                      <a:endParaRPr kumimoji="0" lang="en-AU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39A4995A-9E1E-4191-8D14-FA2F1D076FE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0574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Larger Block Size</a:t>
            </a:r>
            <a:endParaRPr lang="en-AU">
              <a:latin typeface="Arial" charset="0"/>
            </a:endParaRPr>
          </a:p>
        </p:txBody>
      </p:sp>
      <p:sp>
        <p:nvSpPr>
          <p:cNvPr id="30724" name="Rectangle 1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latin typeface="Arial" charset="0"/>
              </a:rPr>
              <a:t>64 blocks, 16 bytes/block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 what block number does address 1200 (decimal) map?: 11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Map all addresses between 1200 - 1215</a:t>
            </a:r>
            <a:endParaRPr lang="en-AU" dirty="0">
              <a:latin typeface="Arial" charset="0"/>
            </a:endParaRPr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2381250" y="4124300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Tag</a:t>
              </a:r>
              <a:endParaRPr lang="en-AU" sz="2400" dirty="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Index</a:t>
              </a:r>
              <a:endParaRPr lang="en-AU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Offset</a:t>
              </a:r>
              <a:endParaRPr lang="en-AU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0</a:t>
              </a:r>
              <a:endParaRPr lang="en-AU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AU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4</a:t>
              </a:r>
              <a:endParaRPr lang="en-AU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9</a:t>
              </a:r>
              <a:endParaRPr lang="en-AU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10</a:t>
              </a:r>
              <a:endParaRPr lang="en-AU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31</a:t>
              </a:r>
              <a:endParaRPr lang="en-AU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4 bits</a:t>
              </a:r>
              <a:endParaRPr lang="en-AU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6 bits</a:t>
              </a:r>
              <a:endParaRPr lang="en-AU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22 bits</a:t>
              </a:r>
              <a:endParaRPr lang="en-AU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2943200"/>
            <a:ext cx="6629400" cy="1229872"/>
            <a:chOff x="990600" y="3581400"/>
            <a:chExt cx="6629400" cy="1229872"/>
          </a:xfrm>
        </p:grpSpPr>
        <p:sp>
          <p:nvSpPr>
            <p:cNvPr id="2" name="Rectangle 1"/>
            <p:cNvSpPr/>
            <p:nvPr/>
          </p:nvSpPr>
          <p:spPr>
            <a:xfrm>
              <a:off x="990600" y="3581400"/>
              <a:ext cx="6629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charset="0"/>
                </a:rPr>
                <a:t>1200 = 0x4B0</a:t>
              </a:r>
            </a:p>
            <a:p>
              <a:r>
                <a:rPr lang="en-US" sz="2400" dirty="0">
                  <a:latin typeface="Times New Roman" charset="0"/>
                </a:rPr>
                <a:t>0000 0000 0000 0000 0000 01</a:t>
              </a:r>
              <a:r>
                <a:rPr lang="en-US" sz="2400" b="1" dirty="0">
                  <a:latin typeface="Times New Roman" charset="0"/>
                </a:rPr>
                <a:t>00 1011</a:t>
              </a:r>
              <a:r>
                <a:rPr lang="en-US" sz="2400" dirty="0">
                  <a:latin typeface="Times New Roman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Times New Roman" charset="0"/>
                </a:rPr>
                <a:t>0000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067300" y="4152900"/>
              <a:ext cx="457200" cy="8382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5943600" y="4267200"/>
              <a:ext cx="457200" cy="6096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2743200" y="2753872"/>
              <a:ext cx="457200" cy="36576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A94D7-4A73-4734-9D68-EF43B9453DD3}"/>
              </a:ext>
            </a:extLst>
          </p:cNvPr>
          <p:cNvSpPr txBox="1"/>
          <p:nvPr/>
        </p:nvSpPr>
        <p:spPr>
          <a:xfrm>
            <a:off x="6408712" y="1556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10010110000</a:t>
            </a:r>
          </a:p>
        </p:txBody>
      </p:sp>
    </p:spTree>
    <p:extLst>
      <p:ext uri="{BB962C8B-B14F-4D97-AF65-F5344CB8AC3E}">
        <p14:creationId xmlns:p14="http://schemas.microsoft.com/office/powerpoint/2010/main" val="292151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27384"/>
            <a:ext cx="9505056" cy="11430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ea typeface="新細明體" charset="0"/>
              </a:rPr>
              <a:t>1 KB Direct Mapped Cache, 32B blocks</a:t>
            </a:r>
            <a:endParaRPr lang="zh-TW" altLang="en-US" sz="3600" dirty="0">
              <a:ea typeface="新細明體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標楷體" charset="0"/>
                <a:cs typeface="Times New Roman" charset="0"/>
              </a:rPr>
              <a:t>For a 2</a:t>
            </a:r>
            <a:r>
              <a:rPr lang="en-US" altLang="zh-TW" sz="2400" i="1" baseline="30000" dirty="0">
                <a:ea typeface="標楷體" charset="0"/>
                <a:cs typeface="Times New Roman" charset="0"/>
              </a:rPr>
              <a:t>N</a:t>
            </a:r>
            <a:r>
              <a:rPr lang="en-US" altLang="zh-TW" sz="2400" baseline="30000" dirty="0">
                <a:ea typeface="標楷體" charset="0"/>
                <a:cs typeface="Times New Roman" charset="0"/>
              </a:rPr>
              <a:t> </a:t>
            </a:r>
            <a:r>
              <a:rPr lang="en-US" altLang="zh-TW" sz="2400" dirty="0">
                <a:ea typeface="標楷體" charset="0"/>
                <a:cs typeface="Times New Roman" charset="0"/>
              </a:rPr>
              <a:t>byte cache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uppermost (32 - </a:t>
            </a:r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) bits are always the </a:t>
            </a:r>
            <a:r>
              <a:rPr lang="en-US" altLang="zh-TW" sz="2000" b="1" dirty="0">
                <a:ea typeface="標楷體" charset="0"/>
                <a:cs typeface="Times New Roman" charset="0"/>
              </a:rPr>
              <a:t>Cache Tag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lowest </a:t>
            </a:r>
            <a:r>
              <a:rPr lang="en-US" altLang="zh-TW" sz="2000" i="1" dirty="0">
                <a:ea typeface="標楷體" charset="0"/>
                <a:cs typeface="Times New Roman" charset="0"/>
              </a:rPr>
              <a:t>M </a:t>
            </a:r>
            <a:r>
              <a:rPr lang="en-US" altLang="zh-TW" sz="2000" dirty="0">
                <a:ea typeface="標楷體" charset="0"/>
                <a:cs typeface="Times New Roman" charset="0"/>
              </a:rPr>
              <a:t>bits are the </a:t>
            </a:r>
            <a:r>
              <a:rPr lang="en-US" altLang="zh-TW" sz="2000" b="1" dirty="0">
                <a:ea typeface="標楷體" charset="0"/>
                <a:cs typeface="Times New Roman" charset="0"/>
              </a:rPr>
              <a:t>Byte Select </a:t>
            </a:r>
            <a:r>
              <a:rPr lang="en-US" altLang="zh-TW" sz="2000" dirty="0">
                <a:ea typeface="標楷體" charset="0"/>
                <a:cs typeface="Times New Roman" charset="0"/>
              </a:rPr>
              <a:t>(Block Size = 2</a:t>
            </a:r>
            <a:r>
              <a:rPr lang="en-US" altLang="zh-TW" sz="2000" i="1" baseline="30000" dirty="0">
                <a:ea typeface="標楷體" charset="0"/>
                <a:cs typeface="Times New Roman" charset="0"/>
              </a:rPr>
              <a:t>M</a:t>
            </a:r>
            <a:r>
              <a:rPr lang="en-US" altLang="zh-TW" sz="2000" dirty="0">
                <a:ea typeface="標楷體" charset="0"/>
                <a:cs typeface="Times New Roman" charset="0"/>
              </a:rPr>
              <a:t>)</a:t>
            </a:r>
          </a:p>
          <a:p>
            <a:endParaRPr lang="zh-TW" altLang="en-US" sz="2400" dirty="0">
              <a:ea typeface="標楷體" charset="0"/>
              <a:cs typeface="Times New Roman" charset="0"/>
            </a:endParaRPr>
          </a:p>
        </p:txBody>
      </p:sp>
      <p:grpSp>
        <p:nvGrpSpPr>
          <p:cNvPr id="21508" name="Group 73"/>
          <p:cNvGrpSpPr>
            <a:grpSpLocks/>
          </p:cNvGrpSpPr>
          <p:nvPr/>
        </p:nvGrpSpPr>
        <p:grpSpPr bwMode="auto">
          <a:xfrm>
            <a:off x="593725" y="2509838"/>
            <a:ext cx="7939088" cy="4078287"/>
            <a:chOff x="385" y="1587"/>
            <a:chExt cx="5001" cy="2569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234" y="2802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234" y="298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3234" y="317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3234" y="3370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3217" y="1786"/>
              <a:ext cx="81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Index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93" y="27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4993" y="2986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1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4993" y="317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2</a:t>
              </a: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4993" y="337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</a:t>
              </a: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234" y="356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3234" y="394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4081" y="3553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3217" y="2602"/>
              <a:ext cx="7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600" i="0" u="none">
                  <a:solidFill>
                    <a:schemeClr val="tx1"/>
                  </a:solidFill>
                  <a:latin typeface="Book Antiqua" charset="0"/>
                </a:rPr>
                <a:t> </a:t>
              </a:r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Data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4513" y="2794"/>
              <a:ext cx="4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0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402" y="179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4810" y="2178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178" y="17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945" y="15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</a:t>
              </a:r>
            </a:p>
          </p:txBody>
        </p:sp>
        <p:sp>
          <p:nvSpPr>
            <p:cNvPr id="21527" name="Rectangle 22"/>
            <p:cNvSpPr>
              <a:spLocks noChangeArrowheads="1"/>
            </p:cNvSpPr>
            <p:nvPr/>
          </p:nvSpPr>
          <p:spPr bwMode="auto">
            <a:xfrm>
              <a:off x="4177" y="158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4</a:t>
              </a:r>
            </a:p>
          </p:txBody>
        </p:sp>
        <p:sp>
          <p:nvSpPr>
            <p:cNvPr id="21528" name="Rectangle 23"/>
            <p:cNvSpPr>
              <a:spLocks noChangeArrowheads="1"/>
            </p:cNvSpPr>
            <p:nvPr/>
          </p:nvSpPr>
          <p:spPr bwMode="auto">
            <a:xfrm>
              <a:off x="385" y="15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31</a:t>
              </a:r>
            </a:p>
          </p:txBody>
        </p:sp>
        <p:sp>
          <p:nvSpPr>
            <p:cNvPr id="21529" name="Rectangle 24"/>
            <p:cNvSpPr>
              <a:spLocks noChangeArrowheads="1"/>
            </p:cNvSpPr>
            <p:nvPr/>
          </p:nvSpPr>
          <p:spPr bwMode="auto">
            <a:xfrm>
              <a:off x="978" y="2802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 flipH="1">
              <a:off x="962" y="298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962" y="317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 flipH="1">
              <a:off x="962" y="3370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8"/>
            <p:cNvSpPr>
              <a:spLocks noChangeShapeType="1"/>
            </p:cNvSpPr>
            <p:nvPr/>
          </p:nvSpPr>
          <p:spPr bwMode="auto">
            <a:xfrm flipH="1">
              <a:off x="962" y="356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 flipH="1">
              <a:off x="962" y="394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1921" y="3601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1249" y="1786"/>
              <a:ext cx="70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Tag</a:t>
              </a: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2017" y="1786"/>
              <a:ext cx="9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Example: 0x50</a:t>
              </a:r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5106" y="308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3313" y="1978"/>
              <a:ext cx="5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Ex: 0x01</a:t>
              </a: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1825" y="298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0x50</a:t>
              </a:r>
            </a:p>
          </p:txBody>
        </p:sp>
        <p:sp>
          <p:nvSpPr>
            <p:cNvPr id="21541" name="Line 36"/>
            <p:cNvSpPr>
              <a:spLocks noChangeShapeType="1"/>
            </p:cNvSpPr>
            <p:nvPr/>
          </p:nvSpPr>
          <p:spPr bwMode="auto">
            <a:xfrm>
              <a:off x="2938" y="1890"/>
              <a:ext cx="0" cy="1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Rectangle 37"/>
            <p:cNvSpPr>
              <a:spLocks noChangeArrowheads="1"/>
            </p:cNvSpPr>
            <p:nvPr/>
          </p:nvSpPr>
          <p:spPr bwMode="auto">
            <a:xfrm>
              <a:off x="1489" y="2094"/>
              <a:ext cx="14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i="0" u="none">
                  <a:solidFill>
                    <a:schemeClr val="tx1"/>
                  </a:solidFill>
                  <a:latin typeface="Book Antiqua" charset="0"/>
                </a:rPr>
                <a:t>Stored as part</a:t>
              </a:r>
            </a:p>
            <a:p>
              <a:pPr eaLnBrk="0" hangingPunct="0"/>
              <a:r>
                <a:rPr lang="en-US" altLang="zh-TW" sz="2000" i="0" u="none">
                  <a:solidFill>
                    <a:schemeClr val="tx1"/>
                  </a:solidFill>
                  <a:latin typeface="Book Antiqua" charset="0"/>
                </a:rPr>
                <a:t>of the cache “state”</a:t>
              </a:r>
            </a:p>
          </p:txBody>
        </p:sp>
        <p:sp>
          <p:nvSpPr>
            <p:cNvPr id="21543" name="Rectangle 38"/>
            <p:cNvSpPr>
              <a:spLocks noChangeArrowheads="1"/>
            </p:cNvSpPr>
            <p:nvPr/>
          </p:nvSpPr>
          <p:spPr bwMode="auto">
            <a:xfrm>
              <a:off x="594" y="2802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4" name="Rectangle 39"/>
            <p:cNvSpPr>
              <a:spLocks noChangeArrowheads="1"/>
            </p:cNvSpPr>
            <p:nvPr/>
          </p:nvSpPr>
          <p:spPr bwMode="auto">
            <a:xfrm>
              <a:off x="385" y="2602"/>
              <a:ext cx="6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Valid Bit</a:t>
              </a:r>
            </a:p>
          </p:txBody>
        </p:sp>
        <p:sp>
          <p:nvSpPr>
            <p:cNvPr id="21545" name="Line 40"/>
            <p:cNvSpPr>
              <a:spLocks noChangeShapeType="1"/>
            </p:cNvSpPr>
            <p:nvPr/>
          </p:nvSpPr>
          <p:spPr bwMode="auto">
            <a:xfrm flipH="1">
              <a:off x="578" y="298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1"/>
            <p:cNvSpPr>
              <a:spLocks noChangeShapeType="1"/>
            </p:cNvSpPr>
            <p:nvPr/>
          </p:nvSpPr>
          <p:spPr bwMode="auto">
            <a:xfrm flipH="1">
              <a:off x="578" y="317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2"/>
            <p:cNvSpPr>
              <a:spLocks noChangeShapeType="1"/>
            </p:cNvSpPr>
            <p:nvPr/>
          </p:nvSpPr>
          <p:spPr bwMode="auto">
            <a:xfrm flipH="1">
              <a:off x="578" y="3370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43"/>
            <p:cNvSpPr>
              <a:spLocks noChangeShapeType="1"/>
            </p:cNvSpPr>
            <p:nvPr/>
          </p:nvSpPr>
          <p:spPr bwMode="auto">
            <a:xfrm flipH="1">
              <a:off x="578" y="356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44"/>
            <p:cNvSpPr>
              <a:spLocks noChangeShapeType="1"/>
            </p:cNvSpPr>
            <p:nvPr/>
          </p:nvSpPr>
          <p:spPr bwMode="auto">
            <a:xfrm flipH="1">
              <a:off x="578" y="394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45"/>
            <p:cNvSpPr>
              <a:spLocks noChangeArrowheads="1"/>
            </p:cNvSpPr>
            <p:nvPr/>
          </p:nvSpPr>
          <p:spPr bwMode="auto">
            <a:xfrm>
              <a:off x="625" y="3601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51" name="Rectangle 46"/>
            <p:cNvSpPr>
              <a:spLocks noChangeArrowheads="1"/>
            </p:cNvSpPr>
            <p:nvPr/>
          </p:nvSpPr>
          <p:spPr bwMode="auto">
            <a:xfrm>
              <a:off x="4993" y="394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31</a:t>
              </a:r>
            </a:p>
          </p:txBody>
        </p:sp>
        <p:sp>
          <p:nvSpPr>
            <p:cNvPr id="21552" name="Line 47"/>
            <p:cNvSpPr>
              <a:spLocks noChangeShapeType="1"/>
            </p:cNvSpPr>
            <p:nvPr/>
          </p:nvSpPr>
          <p:spPr bwMode="auto">
            <a:xfrm>
              <a:off x="4522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Rectangle 48"/>
            <p:cNvSpPr>
              <a:spLocks noChangeArrowheads="1"/>
            </p:cNvSpPr>
            <p:nvPr/>
          </p:nvSpPr>
          <p:spPr bwMode="auto">
            <a:xfrm>
              <a:off x="4033" y="2794"/>
              <a:ext cx="4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1</a:t>
              </a:r>
            </a:p>
          </p:txBody>
        </p:sp>
        <p:sp>
          <p:nvSpPr>
            <p:cNvPr id="21554" name="Line 49"/>
            <p:cNvSpPr>
              <a:spLocks noChangeShapeType="1"/>
            </p:cNvSpPr>
            <p:nvPr/>
          </p:nvSpPr>
          <p:spPr bwMode="auto">
            <a:xfrm>
              <a:off x="4042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Rectangle 50"/>
            <p:cNvSpPr>
              <a:spLocks noChangeArrowheads="1"/>
            </p:cNvSpPr>
            <p:nvPr/>
          </p:nvSpPr>
          <p:spPr bwMode="auto">
            <a:xfrm>
              <a:off x="3217" y="2794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31</a:t>
              </a:r>
            </a:p>
          </p:txBody>
        </p:sp>
        <p:sp>
          <p:nvSpPr>
            <p:cNvPr id="21556" name="Line 51"/>
            <p:cNvSpPr>
              <a:spLocks noChangeShapeType="1"/>
            </p:cNvSpPr>
            <p:nvPr/>
          </p:nvSpPr>
          <p:spPr bwMode="auto">
            <a:xfrm>
              <a:off x="3706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Rectangle 52"/>
            <p:cNvSpPr>
              <a:spLocks noChangeArrowheads="1"/>
            </p:cNvSpPr>
            <p:nvPr/>
          </p:nvSpPr>
          <p:spPr bwMode="auto">
            <a:xfrm rot="-5400000">
              <a:off x="3800" y="2743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58" name="Rectangle 53"/>
            <p:cNvSpPr>
              <a:spLocks noChangeArrowheads="1"/>
            </p:cNvSpPr>
            <p:nvPr/>
          </p:nvSpPr>
          <p:spPr bwMode="auto">
            <a:xfrm>
              <a:off x="4513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32</a:t>
              </a:r>
            </a:p>
          </p:txBody>
        </p:sp>
        <p:sp>
          <p:nvSpPr>
            <p:cNvPr id="21559" name="Line 54"/>
            <p:cNvSpPr>
              <a:spLocks noChangeShapeType="1"/>
            </p:cNvSpPr>
            <p:nvPr/>
          </p:nvSpPr>
          <p:spPr bwMode="auto">
            <a:xfrm>
              <a:off x="4522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Rectangle 55"/>
            <p:cNvSpPr>
              <a:spLocks noChangeArrowheads="1"/>
            </p:cNvSpPr>
            <p:nvPr/>
          </p:nvSpPr>
          <p:spPr bwMode="auto">
            <a:xfrm>
              <a:off x="4033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33</a:t>
              </a:r>
            </a:p>
          </p:txBody>
        </p:sp>
        <p:sp>
          <p:nvSpPr>
            <p:cNvPr id="21561" name="Line 56"/>
            <p:cNvSpPr>
              <a:spLocks noChangeShapeType="1"/>
            </p:cNvSpPr>
            <p:nvPr/>
          </p:nvSpPr>
          <p:spPr bwMode="auto">
            <a:xfrm>
              <a:off x="4042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Rectangle 57"/>
            <p:cNvSpPr>
              <a:spLocks noChangeArrowheads="1"/>
            </p:cNvSpPr>
            <p:nvPr/>
          </p:nvSpPr>
          <p:spPr bwMode="auto">
            <a:xfrm>
              <a:off x="3217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63</a:t>
              </a:r>
            </a:p>
          </p:txBody>
        </p:sp>
        <p:sp>
          <p:nvSpPr>
            <p:cNvPr id="21563" name="Line 58"/>
            <p:cNvSpPr>
              <a:spLocks noChangeShapeType="1"/>
            </p:cNvSpPr>
            <p:nvPr/>
          </p:nvSpPr>
          <p:spPr bwMode="auto">
            <a:xfrm>
              <a:off x="3706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Rectangle 59"/>
            <p:cNvSpPr>
              <a:spLocks noChangeArrowheads="1"/>
            </p:cNvSpPr>
            <p:nvPr/>
          </p:nvSpPr>
          <p:spPr bwMode="auto">
            <a:xfrm rot="-5400000">
              <a:off x="3800" y="2935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65" name="Rectangle 60"/>
            <p:cNvSpPr>
              <a:spLocks noChangeArrowheads="1"/>
            </p:cNvSpPr>
            <p:nvPr/>
          </p:nvSpPr>
          <p:spPr bwMode="auto">
            <a:xfrm>
              <a:off x="4417" y="3946"/>
              <a:ext cx="5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992</a:t>
              </a:r>
            </a:p>
          </p:txBody>
        </p:sp>
        <p:sp>
          <p:nvSpPr>
            <p:cNvPr id="21566" name="Rectangle 61"/>
            <p:cNvSpPr>
              <a:spLocks noChangeArrowheads="1"/>
            </p:cNvSpPr>
            <p:nvPr/>
          </p:nvSpPr>
          <p:spPr bwMode="auto">
            <a:xfrm>
              <a:off x="3217" y="3946"/>
              <a:ext cx="65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1023</a:t>
              </a:r>
            </a:p>
          </p:txBody>
        </p:sp>
        <p:sp>
          <p:nvSpPr>
            <p:cNvPr id="21567" name="Rectangle 62"/>
            <p:cNvSpPr>
              <a:spLocks noChangeArrowheads="1"/>
            </p:cNvSpPr>
            <p:nvPr/>
          </p:nvSpPr>
          <p:spPr bwMode="auto">
            <a:xfrm rot="-5400000">
              <a:off x="4088" y="3895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68" name="Rectangle 63"/>
            <p:cNvSpPr>
              <a:spLocks noChangeArrowheads="1"/>
            </p:cNvSpPr>
            <p:nvPr/>
          </p:nvSpPr>
          <p:spPr bwMode="auto">
            <a:xfrm>
              <a:off x="1009" y="2602"/>
              <a:ext cx="7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600" i="0" u="none">
                  <a:solidFill>
                    <a:schemeClr val="tx1"/>
                  </a:solidFill>
                  <a:latin typeface="Book Antiqua" charset="0"/>
                </a:rPr>
                <a:t> </a:t>
              </a:r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Tag</a:t>
              </a:r>
            </a:p>
          </p:txBody>
        </p:sp>
        <p:sp>
          <p:nvSpPr>
            <p:cNvPr id="21569" name="Line 64"/>
            <p:cNvSpPr>
              <a:spLocks noChangeShapeType="1"/>
            </p:cNvSpPr>
            <p:nvPr/>
          </p:nvSpPr>
          <p:spPr bwMode="auto">
            <a:xfrm>
              <a:off x="4186" y="17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Rectangle 65"/>
            <p:cNvSpPr>
              <a:spLocks noChangeArrowheads="1"/>
            </p:cNvSpPr>
            <p:nvPr/>
          </p:nvSpPr>
          <p:spPr bwMode="auto">
            <a:xfrm>
              <a:off x="4225" y="1786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Select</a:t>
              </a:r>
            </a:p>
          </p:txBody>
        </p:sp>
        <p:sp>
          <p:nvSpPr>
            <p:cNvPr id="21571" name="Rectangle 66"/>
            <p:cNvSpPr>
              <a:spLocks noChangeArrowheads="1"/>
            </p:cNvSpPr>
            <p:nvPr/>
          </p:nvSpPr>
          <p:spPr bwMode="auto">
            <a:xfrm>
              <a:off x="4321" y="1978"/>
              <a:ext cx="5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Ex: 0x00</a:t>
              </a:r>
            </a:p>
          </p:txBody>
        </p:sp>
        <p:sp>
          <p:nvSpPr>
            <p:cNvPr id="21572" name="Rectangle 67"/>
            <p:cNvSpPr>
              <a:spLocks noChangeArrowheads="1"/>
            </p:cNvSpPr>
            <p:nvPr/>
          </p:nvSpPr>
          <p:spPr bwMode="auto">
            <a:xfrm>
              <a:off x="3169" y="15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9</a:t>
              </a:r>
            </a:p>
          </p:txBody>
        </p:sp>
        <p:sp>
          <p:nvSpPr>
            <p:cNvPr id="21573" name="Line 68"/>
            <p:cNvSpPr>
              <a:spLocks noChangeShapeType="1"/>
            </p:cNvSpPr>
            <p:nvPr/>
          </p:nvSpPr>
          <p:spPr bwMode="auto">
            <a:xfrm>
              <a:off x="3618" y="236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69"/>
            <p:cNvSpPr>
              <a:spLocks noChangeShapeType="1"/>
            </p:cNvSpPr>
            <p:nvPr/>
          </p:nvSpPr>
          <p:spPr bwMode="auto">
            <a:xfrm flipV="1">
              <a:off x="5386" y="2354"/>
              <a:ext cx="0" cy="7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0"/>
            <p:cNvSpPr>
              <a:spLocks noChangeShapeType="1"/>
            </p:cNvSpPr>
            <p:nvPr/>
          </p:nvSpPr>
          <p:spPr bwMode="auto">
            <a:xfrm flipV="1">
              <a:off x="3610" y="216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Rectangle 71"/>
            <p:cNvSpPr>
              <a:spLocks noChangeArrowheads="1"/>
            </p:cNvSpPr>
            <p:nvPr/>
          </p:nvSpPr>
          <p:spPr bwMode="auto">
            <a:xfrm>
              <a:off x="3999" y="1587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5</a:t>
              </a:r>
            </a:p>
          </p:txBody>
        </p:sp>
        <p:sp>
          <p:nvSpPr>
            <p:cNvPr id="21577" name="Rectangle 72"/>
            <p:cNvSpPr>
              <a:spLocks noChangeArrowheads="1"/>
            </p:cNvSpPr>
            <p:nvPr/>
          </p:nvSpPr>
          <p:spPr bwMode="auto">
            <a:xfrm>
              <a:off x="2956" y="1597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10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5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直接相联映射实例分析（注意：行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7950" y="692696"/>
            <a:ext cx="8928100" cy="10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[例2]：假设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主存有4096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:4096B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=256块，即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256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，按字节编址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(16=2</a:t>
            </a:r>
            <a:r>
              <a:rPr lang="en-US" sz="18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，所以块内地址码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位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，若采用直接相联映射；cache的当前存储情况如下所示，若访存指令的地址码依次为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分别简述其访存过程；</a:t>
            </a:r>
          </a:p>
        </p:txBody>
      </p:sp>
      <p:sp>
        <p:nvSpPr>
          <p:cNvPr id="20685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6854" name="Group 6"/>
          <p:cNvGraphicFramePr>
            <a:graphicFrameLocks noGrp="1"/>
          </p:cNvGraphicFramePr>
          <p:nvPr/>
        </p:nvGraphicFramePr>
        <p:xfrm>
          <a:off x="0" y="1857375"/>
          <a:ext cx="9013825" cy="254158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块号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7211" name="Text Box 363"/>
          <p:cNvSpPr txBox="1">
            <a:spLocks noChangeArrowheads="1"/>
          </p:cNvSpPr>
          <p:nvPr/>
        </p:nvSpPr>
        <p:spPr bwMode="auto">
          <a:xfrm>
            <a:off x="0" y="4365625"/>
            <a:ext cx="9144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[解]：</a:t>
            </a:r>
          </a:p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⑴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时：取地址码的高5位组号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块的标记比较，发现相同(即命中cache)，则访问该行的第1010号单元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即内存地址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映射到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cache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地址</a:t>
            </a:r>
            <a:r>
              <a:rPr lang="en-US" sz="18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；</a:t>
            </a:r>
          </a:p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时：取地址码的高5位组号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块的标记比较，发现不相同(即不命中cache)，则访问内存的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号单元；同时把内存的第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块（即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单元）的内容调入cache，替换cache的第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块内容，并用组号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行的标记00111；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3208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0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7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429" y="40184"/>
            <a:ext cx="8567738" cy="686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2、直接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(2).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存储</a:t>
            </a:r>
            <a:endParaRPr lang="en-US" altLang="zh-CN" sz="2800" b="1" dirty="0">
              <a:solidFill>
                <a:srgbClr val="BB07E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（假设主存地址为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位，块大小为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个字，cache的块数为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主存地址码的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高s-r位为标记位（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tag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）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，通常理解为组号；与数据一起保存，存入相联存储器，</a:t>
            </a:r>
          </a:p>
          <a:p>
            <a:pPr marL="531813" indent="-53181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主存地址码高s位的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低r位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，通常理解为主存组内的块号和cache的块号；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不需存储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，隐含在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的块号信息中。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531813" indent="-53181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  <a:sym typeface="Arial" charset="0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1136650" y="2204864"/>
            <a:ext cx="7056438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                    |    r                        |  w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57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2、直接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）检索过程</a:t>
            </a:r>
            <a:endParaRPr lang="en-US" altLang="zh-CN" sz="2800" b="1" dirty="0">
              <a:solidFill>
                <a:srgbClr val="BB07E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（假设主存地址为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位，块大小为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个字，cache的块数为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 algn="just">
              <a:lnSpc>
                <a:spcPct val="10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CPU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访问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主存地址码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</a:t>
            </a:r>
            <a:r>
              <a:rPr lang="zh-CN" altLang="en-US" sz="2400" b="1" u="sng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位块号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低</a:t>
            </a:r>
            <a:r>
              <a:rPr lang="zh-CN" altLang="en-US" sz="2400" b="1" u="sng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r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位</a:t>
            </a:r>
            <a:r>
              <a:rPr lang="zh-CN" altLang="en-US" sz="24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行号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定位到cache对应的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第i块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；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i是r位二进制行号所对应的十进制数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>
              <a:lnSpc>
                <a:spcPct val="10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取cache中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第i块的s-r位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标记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与CPU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访存地址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高s-r位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(记为tag位)进行比较;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若相同，则表示命中，访问cache第i块对应的字；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若不相同，则表示不命中，访问内存，并将内存该字对应的第j块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内容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写入Cache的第i块，同时用主存地址的高s-r位覆盖cache的第i块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标记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1187450" y="1844675"/>
            <a:ext cx="7056438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           |    r                              |   w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39975" y="1127125"/>
            <a:ext cx="547238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3.6.1 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基本原理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3.6.2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主存与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的地址映射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3.6.3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替换策略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 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 Pentium 4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sp>
        <p:nvSpPr>
          <p:cNvPr id="19149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直接映射方式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6489700" y="1052513"/>
            <a:ext cx="2517775" cy="5335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195" tIns="36195" rIns="36195" bIns="36195">
            <a:spAutoFit/>
          </a:bodyPr>
          <a:lstStyle/>
          <a:p>
            <a:pPr algn="just">
              <a:lnSpc>
                <a:spcPct val="9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CPU访存指令指定的一个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内存地址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由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w位字号、r位行号和s-w位tag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(即组号)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组成；访问cache时用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r 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行号找到cache中的对应行，然后用地址的高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s-r位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的组号tag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与对应行的标记在比较器中比较；若相符即命中，在cache中找到所要求的块，而后用地址的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最低w位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字号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读取所需求的字；若不符即不命中，在主存中读取所要求的字，并把该字对应的主存块调入cache；</a:t>
            </a:r>
          </a:p>
        </p:txBody>
      </p:sp>
      <p:sp>
        <p:nvSpPr>
          <p:cNvPr id="200710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pic>
        <p:nvPicPr>
          <p:cNvPr id="32774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5000"/>
            <a:ext cx="6264275" cy="588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426200" y="549275"/>
            <a:ext cx="27178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|    r     |w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直接映射方式公式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8496300" cy="54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7780" tIns="0" rIns="1778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主存的块数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地址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长度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寻址单元数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	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cache的块数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m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标记大小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(s-r)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特点：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优点：比较电路少m倍线路，所以硬件实现简单，Cache 地址为主存地址的低几位，不需变换。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缺点：冲突概率高（抖动）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05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应用场合：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适合大容量Cache </a:t>
            </a:r>
          </a:p>
        </p:txBody>
      </p:sp>
      <p:sp>
        <p:nvSpPr>
          <p:cNvPr id="201733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latin typeface="方正姚体" pitchFamily="2" charset="-122"/>
                <a:ea typeface="方正姚体" pitchFamily="2" charset="-122"/>
              </a:rPr>
              <a:t>组相联映射方式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96850" y="544513"/>
            <a:ext cx="894556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5000"/>
              </a:lnSpc>
              <a:defRPr/>
            </a:pPr>
            <a:r>
              <a:rPr lang="zh-CN" altLang="en-US" sz="2800" b="1" dirty="0">
                <a:solidFill>
                  <a:srgbClr val="E60238"/>
                </a:solidFill>
                <a:latin typeface="方正姚体" pitchFamily="2" charset="-122"/>
                <a:ea typeface="方正姚体" pitchFamily="2" charset="-122"/>
              </a:rPr>
              <a:t>前两者的组合：</a:t>
            </a:r>
            <a:endParaRPr lang="en-US" altLang="zh-CN" sz="2800" b="1" dirty="0">
              <a:solidFill>
                <a:srgbClr val="E60238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内存分组(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即内存地址的</a:t>
            </a:r>
            <a:r>
              <a:rPr lang="zh-CN" altLang="en-US" sz="24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块号域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分为：组号tag+组内行号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)，</a:t>
            </a:r>
            <a:br>
              <a:rPr lang="en-US" altLang="zh-CN" sz="2800" dirty="0"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                          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内存组号        内存组内行号                  字号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cache也分组      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标记 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组号        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内存每一组的</a:t>
            </a:r>
            <a:r>
              <a:rPr lang="zh-CN" altLang="en-US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第k行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只能存放在cache</a:t>
            </a:r>
            <a:r>
              <a:rPr lang="zh-CN" altLang="en-US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第k组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的任意一行中； 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SzPct val="10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映射公式 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q=  j </a:t>
            </a:r>
            <a:r>
              <a:rPr lang="zh-CN" altLang="en-US" sz="32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mod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;</a:t>
            </a:r>
          </a:p>
          <a:p>
            <a:pPr marL="0" lvl="1">
              <a:lnSpc>
                <a:spcPct val="120000"/>
              </a:lnSpc>
              <a:buSzPct val="100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分为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U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组，每组容量为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块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一般较小，通常取2、4、8、16)；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q为cache的组号，j为内存的块号，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u为cache的组数)主存第j块内容拷贝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到Cache的q组中的</a:t>
            </a:r>
            <a:r>
              <a:rPr lang="zh-CN" altLang="en-US" sz="24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某一行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32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32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问</a:t>
            </a:r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：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中有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行，两个一组分成四组，问内存中的第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65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块保存在第几组？</a:t>
            </a:r>
          </a:p>
        </p:txBody>
      </p:sp>
      <p:sp>
        <p:nvSpPr>
          <p:cNvPr id="202757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2455863" y="1809750"/>
            <a:ext cx="5545137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|           d                   |   w </a:t>
            </a:r>
            <a:endParaRPr lang="zh-CN" altLang="en-US" sz="18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403" r="53596" b="13289"/>
          <a:stretch>
            <a:fillRect/>
          </a:stretch>
        </p:blipFill>
        <p:spPr bwMode="auto">
          <a:xfrm>
            <a:off x="5613400" y="2997200"/>
            <a:ext cx="3425825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组相联映射实例分析（注意：行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07950" y="568892"/>
            <a:ext cx="8928100" cy="9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[例3]：假设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(即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；若主存每组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共1024组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必须分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因为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4=4,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所以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每组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。若采用组间直接相联、组内全相联的组相联映射方式；cache的当前存储情况如下所示，若两次访存的地址码依次为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试简述其操作过程；</a:t>
            </a:r>
          </a:p>
        </p:txBody>
      </p:sp>
      <p:sp>
        <p:nvSpPr>
          <p:cNvPr id="20787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07950" y="1628775"/>
          <a:ext cx="8839200" cy="348297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组号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1000110101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1010111011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3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1011001110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0101001111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8418" name="Text Box 546"/>
          <p:cNvSpPr txBox="1">
            <a:spLocks noChangeArrowheads="1"/>
          </p:cNvSpPr>
          <p:nvPr/>
        </p:nvSpPr>
        <p:spPr bwMode="auto">
          <a:xfrm>
            <a:off x="0" y="51181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just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[解]：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⑴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时：取地址码的高10位组号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块标记依次比较，发现与第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组的第</a:t>
            </a:r>
            <a:r>
              <a:rPr lang="en-US" sz="1800" b="1" u="sng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块相同(即命中cache)，则访问该块的第1010号单元，即内存地址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映射到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cache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地址</a:t>
            </a:r>
            <a:r>
              <a:rPr 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en-US" sz="1800" b="1" u="sng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</a:t>
            </a:r>
            <a:r>
              <a:rPr lang="en-US" sz="1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4373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6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8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8418" grpId="0" autoUpdateAnimBg="0"/>
      <p:bldP spid="208418" grpId="1" autoUpdateAnimBg="0"/>
      <p:bldP spid="20841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组相联映射实例分析（注意：行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07950" y="568892"/>
            <a:ext cx="8928100" cy="9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[例3]：假设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(即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；若主存每组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共1024组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必须分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因为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4=4,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所以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每组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。若采用组间直接相联、组内全相联的组相联映射方式；cache的当前存储情况如下所示，若两次访存的地址码依次为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试简述其操作过程；</a:t>
            </a:r>
          </a:p>
        </p:txBody>
      </p:sp>
      <p:sp>
        <p:nvSpPr>
          <p:cNvPr id="20787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07950" y="1628775"/>
          <a:ext cx="8839200" cy="348297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组号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1000110101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1010111011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3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1011001110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0101001111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8419" name="Rectangle 547"/>
          <p:cNvSpPr>
            <a:spLocks noChangeArrowheads="1"/>
          </p:cNvSpPr>
          <p:nvPr/>
        </p:nvSpPr>
        <p:spPr bwMode="auto">
          <a:xfrm>
            <a:off x="0" y="5157192"/>
            <a:ext cx="9144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 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时：取地址码的高10位组号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块标记依次比较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发现都不相同(即不命中cache)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单元；同时把内存的第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块(即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单元)的内容调入cache，根据某种策略替换cache的第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组的某一行(假设是第00行)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并用组号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组的第00行标记1010001101；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4373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8419" grpId="0" autoUpdateAnimBg="0"/>
      <p:bldP spid="20841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Associativity Example</a:t>
            </a:r>
            <a:endParaRPr lang="en-AU">
              <a:latin typeface="Arial" charset="0"/>
            </a:endParaRPr>
          </a:p>
        </p:txBody>
      </p:sp>
      <p:sp>
        <p:nvSpPr>
          <p:cNvPr id="46084" name="Rectangle 65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Compare 4-block caches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Direct mapped, 2-way set associative,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fully associative</a:t>
            </a:r>
          </a:p>
          <a:p>
            <a:pPr lvl="1" eaLnBrk="1" hangingPunct="1"/>
            <a:r>
              <a:rPr lang="en-US" dirty="0">
                <a:latin typeface="Arial" charset="0"/>
              </a:rPr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59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762000" y="38862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5400000">
            <a:off x="75668" y="4801132"/>
            <a:ext cx="174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Access 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Associativity Example</a:t>
            </a:r>
            <a:endParaRPr lang="en-AU" dirty="0">
              <a:latin typeface="Arial" charset="0"/>
            </a:endParaRPr>
          </a:p>
        </p:txBody>
      </p:sp>
      <p:sp>
        <p:nvSpPr>
          <p:cNvPr id="47108" name="Rectangle 119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4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Set Associative Cache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altLang="zh-TW" sz="24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-way set associative</a:t>
            </a:r>
            <a:r>
              <a:rPr lang="en-US" altLang="zh-TW" sz="2400" dirty="0">
                <a:ea typeface="標楷體" charset="0"/>
                <a:cs typeface="Times New Roman" charset="0"/>
              </a:rPr>
              <a:t>: </a:t>
            </a:r>
            <a:r>
              <a:rPr lang="en-US" altLang="zh-TW" sz="24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400" dirty="0">
                <a:ea typeface="標楷體" charset="0"/>
                <a:cs typeface="Times New Roman" charset="0"/>
              </a:rPr>
              <a:t> entries for each </a:t>
            </a:r>
            <a:r>
              <a:rPr lang="en-US" altLang="zh-TW" sz="2400" b="1" dirty="0">
                <a:ea typeface="標楷體" charset="0"/>
                <a:cs typeface="Times New Roman" charset="0"/>
              </a:rPr>
              <a:t>Cache Index</a:t>
            </a:r>
          </a:p>
          <a:p>
            <a:pPr lvl="1"/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 direct mapped caches operates in parallel</a:t>
            </a:r>
          </a:p>
          <a:p>
            <a:r>
              <a:rPr lang="en-US" altLang="zh-TW" sz="2400" dirty="0">
                <a:ea typeface="標楷體" charset="0"/>
                <a:cs typeface="Times New Roman" charset="0"/>
              </a:rPr>
              <a:t>Example: Two-way set associative cache</a:t>
            </a:r>
          </a:p>
          <a:p>
            <a:pPr lvl="1"/>
            <a:r>
              <a:rPr lang="en-US" altLang="zh-TW" sz="2000" b="1" dirty="0">
                <a:ea typeface="標楷體" charset="0"/>
                <a:cs typeface="Times New Roman" charset="0"/>
              </a:rPr>
              <a:t>Cache Index </a:t>
            </a:r>
            <a:r>
              <a:rPr lang="en-US" altLang="zh-TW" sz="2000" dirty="0">
                <a:ea typeface="標楷體" charset="0"/>
                <a:cs typeface="Times New Roman" charset="0"/>
              </a:rPr>
              <a:t>selects a “set” from the cache;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two tags in the set are compared to the input in parallel;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Data is selected based on the tag result.</a:t>
            </a:r>
          </a:p>
          <a:p>
            <a:endParaRPr lang="zh-TW" altLang="en-US" sz="1400" dirty="0">
              <a:ea typeface="標楷體" charset="0"/>
              <a:cs typeface="Times New Roman" charset="0"/>
            </a:endParaRPr>
          </a:p>
        </p:txBody>
      </p:sp>
      <p:pic>
        <p:nvPicPr>
          <p:cNvPr id="22532" name="Picture 99" descr="圖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75" y="3678238"/>
            <a:ext cx="79565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0"/>
              </a:rPr>
              <a:t>Disadvantage of Set Associative Cache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-way Set Associative Cache versus Direct Mapped Cache: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N comparators vs. 1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Extra MUX delay for the data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Data comes </a:t>
            </a:r>
            <a:r>
              <a:rPr lang="en-US" altLang="zh-TW" sz="18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AFTER</a:t>
            </a:r>
            <a:r>
              <a:rPr lang="en-US" altLang="zh-TW" sz="1800" dirty="0">
                <a:ea typeface="標楷體" charset="0"/>
                <a:cs typeface="Times New Roman" charset="0"/>
              </a:rPr>
              <a:t> Hit/Miss decision and set selection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TW" sz="2000" dirty="0">
                <a:ea typeface="標楷體" charset="0"/>
                <a:cs typeface="Times New Roman" charset="0"/>
              </a:rPr>
              <a:t>In a direct mapped cache, Cache Block is available </a:t>
            </a:r>
            <a:r>
              <a:rPr lang="en-US" altLang="zh-TW" sz="20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BEFORE </a:t>
            </a:r>
            <a:r>
              <a:rPr lang="en-US" altLang="zh-TW" sz="2000" dirty="0">
                <a:ea typeface="標楷體" charset="0"/>
                <a:cs typeface="Times New Roman" charset="0"/>
              </a:rPr>
              <a:t>Hit/Miss: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Possible to assume a hit and continue.  Recover later if miss.</a:t>
            </a:r>
          </a:p>
        </p:txBody>
      </p:sp>
      <p:pic>
        <p:nvPicPr>
          <p:cNvPr id="23556" name="Picture 99" descr="圖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75" y="3678238"/>
            <a:ext cx="79565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Much Associativity</a:t>
            </a:r>
            <a:endParaRPr lang="en-AU" dirty="0"/>
          </a:p>
        </p:txBody>
      </p:sp>
      <p:sp>
        <p:nvSpPr>
          <p:cNvPr id="481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Increased associativity decreases miss rate</a:t>
            </a:r>
          </a:p>
          <a:p>
            <a:pPr lvl="1" eaLnBrk="1" hangingPunct="1"/>
            <a:r>
              <a:rPr lang="en-US" dirty="0"/>
              <a:t>But with diminishing returns</a:t>
            </a:r>
          </a:p>
          <a:p>
            <a:pPr eaLnBrk="1" hangingPunct="1"/>
            <a:r>
              <a:rPr lang="en-US" dirty="0"/>
              <a:t>Simulation of a system with 64KB</a:t>
            </a:r>
            <a:br>
              <a:rPr lang="en-US" dirty="0"/>
            </a:br>
            <a:r>
              <a:rPr lang="en-US" dirty="0"/>
              <a:t>D-cache, 16-word blocks, SPEC2000</a:t>
            </a:r>
          </a:p>
          <a:p>
            <a:pPr lvl="1" eaLnBrk="1" hangingPunct="1"/>
            <a:r>
              <a:rPr lang="en-US" dirty="0"/>
              <a:t>1-way: 10.3%</a:t>
            </a:r>
          </a:p>
          <a:p>
            <a:pPr lvl="1" eaLnBrk="1" hangingPunct="1"/>
            <a:r>
              <a:rPr lang="en-US" dirty="0"/>
              <a:t>2-way: 8.6%</a:t>
            </a:r>
          </a:p>
          <a:p>
            <a:pPr lvl="1" eaLnBrk="1" hangingPunct="1"/>
            <a:r>
              <a:rPr lang="en-US" dirty="0"/>
              <a:t>4-way: 8.3%</a:t>
            </a:r>
          </a:p>
          <a:p>
            <a:pPr lvl="1" eaLnBrk="1" hangingPunct="1"/>
            <a:r>
              <a:rPr lang="en-US" dirty="0"/>
              <a:t>8-way: 8.1%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全相联映射实例分析（注意：行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）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07950" y="674117"/>
            <a:ext cx="8928100" cy="10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[例1]：假设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主存有4096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:4096B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=256块，即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256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，按字节编址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(16=2</a:t>
            </a:r>
            <a:r>
              <a:rPr lang="en-US" sz="18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，所以块内地址码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位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，若采用全相联映射；cache的当前存储情况如下所示，若访存指令的地址码依次为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分别简述其访存过程；</a:t>
            </a:r>
          </a:p>
        </p:txBody>
      </p:sp>
      <p:sp>
        <p:nvSpPr>
          <p:cNvPr id="20582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5830" name="Group 6"/>
          <p:cNvGraphicFramePr>
            <a:graphicFrameLocks noGrp="1"/>
          </p:cNvGraphicFramePr>
          <p:nvPr/>
        </p:nvGraphicFramePr>
        <p:xfrm>
          <a:off x="0" y="1844675"/>
          <a:ext cx="9048750" cy="2401887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7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块号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仿宋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10001110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10111100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11111010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10101001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00101000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01101100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00111010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01111100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6187" name="Text Box 363"/>
          <p:cNvSpPr txBox="1">
            <a:spLocks noChangeArrowheads="1"/>
          </p:cNvSpPr>
          <p:nvPr/>
        </p:nvSpPr>
        <p:spPr bwMode="auto">
          <a:xfrm>
            <a:off x="0" y="4365625"/>
            <a:ext cx="9144000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[解]：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宋体" pitchFamily="2" charset="-122"/>
              </a:rPr>
              <a:t>⑴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时：取地址码的高8位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依此与cache中8块的标记比较，当比较到第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块的标记时发现相同(即命中cache)，则访问该块的第1010号单元，即内存地址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 映射到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cache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地址</a:t>
            </a:r>
            <a:r>
              <a:rPr lang="en-US" sz="18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011</a:t>
            </a:r>
            <a:r>
              <a:rPr 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宋体" pitchFamily="2" charset="-122"/>
              </a:rPr>
              <a:t>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时：取地址码的高8位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依此与cache中8块的标记比较，发现没有相同的(即不命中cache)，则访问内存的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号单元;同时把内存的第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块（即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单元）的内容调入cache，根据一定的</a:t>
            </a:r>
            <a:r>
              <a:rPr lang="zh-CN" altLang="en-US" sz="18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替换策略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替换cache的某一块，假设是第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块，并用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块的标记；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2184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13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5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06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新細明體" charset="0"/>
              </a:rPr>
              <a:t>Q2: Block Identification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0"/>
                <a:cs typeface="新細明體" charset="0"/>
              </a:rPr>
              <a:t>Tag on each block</a:t>
            </a:r>
          </a:p>
          <a:p>
            <a:pPr lvl="1"/>
            <a:r>
              <a:rPr lang="en-US" altLang="zh-TW" sz="2000" dirty="0">
                <a:ea typeface="新細明體" charset="0"/>
                <a:cs typeface="新細明體" charset="0"/>
              </a:rPr>
              <a:t>No need to check index or block offset</a:t>
            </a:r>
          </a:p>
          <a:p>
            <a:r>
              <a:rPr lang="en-US" altLang="zh-TW" sz="2400" dirty="0">
                <a:ea typeface="新細明體" charset="0"/>
                <a:cs typeface="新細明體" charset="0"/>
              </a:rPr>
              <a:t>Increasing associativity shrinks index, expands tag</a:t>
            </a:r>
          </a:p>
          <a:p>
            <a:endParaRPr lang="en-US" altLang="zh-TW" sz="1600" dirty="0">
              <a:ea typeface="標楷體" charset="0"/>
              <a:cs typeface="Times New Roman" charset="0"/>
            </a:endParaRPr>
          </a:p>
          <a:p>
            <a:endParaRPr lang="en-US" altLang="zh-TW" sz="16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977900" y="3276600"/>
            <a:ext cx="5715000" cy="914400"/>
            <a:chOff x="1392" y="2688"/>
            <a:chExt cx="3600" cy="576"/>
          </a:xfrm>
        </p:grpSpPr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4128" y="2688"/>
              <a:ext cx="864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Block</a:t>
              </a:r>
            </a:p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Offset</a:t>
              </a:r>
            </a:p>
          </p:txBody>
        </p:sp>
        <p:sp>
          <p:nvSpPr>
            <p:cNvPr id="24587" name="Rectangle 6"/>
            <p:cNvSpPr>
              <a:spLocks noChangeArrowheads="1"/>
            </p:cNvSpPr>
            <p:nvPr/>
          </p:nvSpPr>
          <p:spPr bwMode="auto">
            <a:xfrm>
              <a:off x="1392" y="2688"/>
              <a:ext cx="273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Block Address</a:t>
              </a:r>
            </a:p>
          </p:txBody>
        </p:sp>
        <p:sp>
          <p:nvSpPr>
            <p:cNvPr id="24588" name="Rectangle 7"/>
            <p:cNvSpPr>
              <a:spLocks noChangeArrowheads="1"/>
            </p:cNvSpPr>
            <p:nvPr/>
          </p:nvSpPr>
          <p:spPr bwMode="auto">
            <a:xfrm>
              <a:off x="3264" y="2976"/>
              <a:ext cx="86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Index</a:t>
              </a:r>
            </a:p>
          </p:txBody>
        </p:sp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1392" y="2976"/>
              <a:ext cx="18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Tag</a:t>
              </a:r>
            </a:p>
          </p:txBody>
        </p:sp>
      </p:grp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914400" y="5030787"/>
            <a:ext cx="637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rgbClr val="0000FF"/>
                </a:solidFill>
              </a:rPr>
              <a:t>Cache size = Associativity </a:t>
            </a:r>
            <a:r>
              <a:rPr lang="en-US" altLang="zh-TW" sz="2400" i="0" u="none">
                <a:solidFill>
                  <a:srgbClr val="0000FF"/>
                </a:solidFill>
                <a:latin typeface="Arial" charset="0"/>
              </a:rPr>
              <a:t>×</a:t>
            </a:r>
            <a:r>
              <a:rPr lang="en-US" altLang="zh-TW" sz="2400" i="0" u="none">
                <a:solidFill>
                  <a:srgbClr val="0000FF"/>
                </a:solidFill>
              </a:rPr>
              <a:t> 2</a:t>
            </a:r>
            <a:r>
              <a:rPr lang="en-US" altLang="zh-TW" sz="2400" i="0" u="none" baseline="30000">
                <a:solidFill>
                  <a:srgbClr val="0000FF"/>
                </a:solidFill>
              </a:rPr>
              <a:t>index_size</a:t>
            </a:r>
            <a:r>
              <a:rPr lang="en-US" altLang="zh-TW" sz="2400" i="0" u="none">
                <a:solidFill>
                  <a:srgbClr val="0000FF"/>
                </a:solidFill>
              </a:rPr>
              <a:t> </a:t>
            </a:r>
            <a:r>
              <a:rPr lang="en-US" altLang="zh-TW" sz="2400" i="0" u="none">
                <a:solidFill>
                  <a:srgbClr val="0000FF"/>
                </a:solidFill>
                <a:latin typeface="Arial" charset="0"/>
              </a:rPr>
              <a:t>×</a:t>
            </a:r>
            <a:r>
              <a:rPr lang="en-US" altLang="zh-TW" sz="2400" i="0" u="none">
                <a:solidFill>
                  <a:srgbClr val="0000FF"/>
                </a:solidFill>
              </a:rPr>
              <a:t> 2</a:t>
            </a:r>
            <a:r>
              <a:rPr lang="en-US" altLang="zh-TW" sz="2400" i="0" u="none" baseline="30000">
                <a:solidFill>
                  <a:srgbClr val="0000FF"/>
                </a:solidFill>
              </a:rPr>
              <a:t>offest_size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4070350" y="4438650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r>
              <a:rPr lang="en-US" altLang="zh-TW" sz="2000" i="0" u="none">
                <a:solidFill>
                  <a:srgbClr val="FF3300"/>
                </a:solidFill>
              </a:rPr>
              <a:t>Set Select</a:t>
            </a:r>
          </a:p>
        </p:txBody>
      </p:sp>
      <p:sp>
        <p:nvSpPr>
          <p:cNvPr id="24583" name="AutoShape 11"/>
          <p:cNvSpPr>
            <a:spLocks/>
          </p:cNvSpPr>
          <p:nvPr/>
        </p:nvSpPr>
        <p:spPr bwMode="auto">
          <a:xfrm rot="5400000">
            <a:off x="5910263" y="3714749"/>
            <a:ext cx="207962" cy="1306513"/>
          </a:xfrm>
          <a:prstGeom prst="rightBrace">
            <a:avLst>
              <a:gd name="adj1" fmla="val 5235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5449887" y="443865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 algn="ctr"/>
            <a:r>
              <a:rPr lang="en-US" altLang="zh-TW" sz="2000" i="0" u="none">
                <a:solidFill>
                  <a:srgbClr val="FF3300"/>
                </a:solidFill>
              </a:rPr>
              <a:t>Data Select</a:t>
            </a:r>
          </a:p>
        </p:txBody>
      </p:sp>
      <p:sp>
        <p:nvSpPr>
          <p:cNvPr id="24585" name="AutoShape 13"/>
          <p:cNvSpPr>
            <a:spLocks/>
          </p:cNvSpPr>
          <p:nvPr/>
        </p:nvSpPr>
        <p:spPr bwMode="auto">
          <a:xfrm rot="5400000">
            <a:off x="4525963" y="3721099"/>
            <a:ext cx="207962" cy="1306513"/>
          </a:xfrm>
          <a:prstGeom prst="rightBrace">
            <a:avLst>
              <a:gd name="adj1" fmla="val 5235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58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2700" y="0"/>
            <a:ext cx="8929688" cy="69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5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）存储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                         内存组号           内存组内行号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3200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标记        </a:t>
            </a:r>
            <a:r>
              <a:rPr lang="en-US" altLang="zh-CN" u="sng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u="sng" dirty="0">
                <a:latin typeface="方正姚体" pitchFamily="2" charset="-122"/>
                <a:ea typeface="方正姚体" pitchFamily="2" charset="-122"/>
              </a:rPr>
              <a:t>组号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字号</a:t>
            </a:r>
            <a:endParaRPr lang="en-US" altLang="zh-CN" u="sng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75000"/>
              </a:lnSpc>
              <a:buSzPct val="10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             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隐含在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cache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位置信息中不需记录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）检索过程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marL="890588"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先根据地址码的行号定位到cache的组号y，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然后在cache第y组的所有块号标记中逐一查找是否有该地址的内存组号；有则命中，无则不命中；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）分析：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比全相联容易实现，冲突低；</a:t>
            </a:r>
          </a:p>
          <a:p>
            <a:pPr lvl="1" algn="just">
              <a:lnSpc>
                <a:spcPct val="15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，只有一组，为？相联映射方式；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 algn="just">
              <a:lnSpc>
                <a:spcPct val="15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，每组只有一个，则为？相联映射方式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96838" lvl="1" algn="just">
              <a:lnSpc>
                <a:spcPct val="15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v路组相联cache  </a:t>
            </a:r>
            <a:endParaRPr lang="en-US" altLang="zh-CN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96838" lvl="1" algn="just">
              <a:lnSpc>
                <a:spcPct val="150000"/>
              </a:lnSpc>
              <a:buClr>
                <a:srgbClr val="0707E1"/>
              </a:buClr>
              <a:buSzPct val="100000"/>
              <a:defRPr/>
            </a:pPr>
            <a:r>
              <a:rPr lang="en-US" altLang="zh-CN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一般比较小，且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为</a:t>
            </a:r>
            <a:r>
              <a:rPr lang="zh-CN" altLang="en-US" sz="1800" dirty="0">
                <a:latin typeface="方正姚体" pitchFamily="2" charset="-122"/>
                <a:ea typeface="方正姚体" pitchFamily="2" charset="-122"/>
              </a:rPr>
              <a:t>2的幂</a:t>
            </a:r>
            <a:r>
              <a:rPr lang="en-US" altLang="zh-CN" sz="1800" dirty="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为强调规模和存放的灵活度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称之为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v 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路组相联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-17388" y="6858000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8" name="矩形 7"/>
          <p:cNvSpPr/>
          <p:nvPr/>
        </p:nvSpPr>
        <p:spPr>
          <a:xfrm>
            <a:off x="1704975" y="772319"/>
            <a:ext cx="5545138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 |     d                              |      w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、主存与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的地址映射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07950" y="5661025"/>
            <a:ext cx="2879725" cy="1076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主存的每一块可以存入Cache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特定一组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zh-CN" altLang="en-US" sz="1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任意一行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;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比如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,...,</a:t>
            </a:r>
          </a:p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252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块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可以存入Cache的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1400" b="1" baseline="-2500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的任意一行，B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5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,...,B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253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可以存入Cache的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1400" b="1" baseline="-2500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的任意一行，以此类推；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060700" y="5661025"/>
            <a:ext cx="60325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首先，CPU访存指令指定的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内存地址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由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组号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tag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行号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组成；用主存地址的行号定位到cache中的对应组，然后将主存地址的组号与cache对应组的所有行的标记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同时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在比较器中比较。如果命中，然后用主存地址的</a:t>
            </a:r>
            <a:r>
              <a:rPr lang="zh-CN" altLang="en-US" sz="1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W位字号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搜寻cache该行的具体字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，完成存取；若不命中，由主存存取所要求的字，并将主存该字所在的行调入cache，根据一定的替换策略替换cache对应组的某一行；</a:t>
            </a:r>
          </a:p>
        </p:txBody>
      </p:sp>
      <p:sp>
        <p:nvSpPr>
          <p:cNvPr id="203782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36871" name="Object 7"/>
          <p:cNvGraphicFramePr>
            <a:graphicFrameLocks/>
          </p:cNvGraphicFramePr>
          <p:nvPr/>
        </p:nvGraphicFramePr>
        <p:xfrm>
          <a:off x="36513" y="479425"/>
          <a:ext cx="9072562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BMP 图像" r:id="rId6" imgW="9954045" imgH="6542857" progId="PBrush">
                  <p:embed/>
                </p:oleObj>
              </mc:Choice>
              <mc:Fallback>
                <p:oleObj name="BMP 图像" r:id="rId6" imgW="9954045" imgH="6542857" progId="PBrush">
                  <p:embed/>
                  <p:pic>
                    <p:nvPicPr>
                      <p:cNvPr id="3687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479425"/>
                        <a:ext cx="9072562" cy="51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组间直接相联、组内全相联的组相联映射方式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713788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主存地址长度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寻址单元数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主存的块数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主存每组的行数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cache的组数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cache组数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（d为主存地址的行号位数）；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主存的组数&gt;=cache每组的行数&gt;=1；</a:t>
            </a:r>
            <a:endParaRPr lang="zh-CN" altLang="en-US" sz="2400" b="1" baseline="30000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cache标记大小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(s-d)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位（存放主存地址的组号）；</a:t>
            </a:r>
          </a:p>
        </p:txBody>
      </p:sp>
      <p:sp>
        <p:nvSpPr>
          <p:cNvPr id="204805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686800" cy="5649913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7</a:t>
            </a:r>
            <a:r>
              <a:rPr lang="zh-CN" altLang="en-US" sz="2800" dirty="0"/>
              <a:t>：直接映射方式的内存地址格式如下所示：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1800" dirty="0"/>
              <a:t>                               8</a:t>
            </a:r>
            <a:r>
              <a:rPr lang="zh-CN" altLang="en-US" sz="1800" dirty="0"/>
              <a:t>位                      </a:t>
            </a:r>
            <a:r>
              <a:rPr lang="en-US" altLang="zh-CN" sz="1800" dirty="0"/>
              <a:t>14</a:t>
            </a:r>
            <a:r>
              <a:rPr lang="zh-CN" altLang="en-US" sz="1800" dirty="0"/>
              <a:t>位                                         </a:t>
            </a:r>
            <a:r>
              <a:rPr lang="en-US" altLang="zh-CN" sz="1800" dirty="0"/>
              <a:t>2</a:t>
            </a:r>
            <a:r>
              <a:rPr lang="zh-CN" altLang="en-US" sz="1800" dirty="0"/>
              <a:t>位         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若主存地址用十六进制表示为</a:t>
            </a:r>
            <a:r>
              <a:rPr lang="en-US" altLang="zh-CN" sz="2800" dirty="0"/>
              <a:t>BBBBBB</a:t>
            </a:r>
            <a:r>
              <a:rPr lang="zh-CN" altLang="en-US" sz="2800" dirty="0"/>
              <a:t>，请用十六进制格式表示</a:t>
            </a:r>
            <a:r>
              <a:rPr lang="zh-CN" altLang="en-US" sz="2800" dirty="0">
                <a:solidFill>
                  <a:srgbClr val="FF0000"/>
                </a:solidFill>
              </a:rPr>
              <a:t>直接映射</a:t>
            </a:r>
            <a:r>
              <a:rPr lang="zh-CN" altLang="en-US" sz="2800" dirty="0"/>
              <a:t>方法</a:t>
            </a:r>
            <a:r>
              <a:rPr lang="en-US" altLang="zh-CN" sz="2800" dirty="0"/>
              <a:t>cache</a:t>
            </a:r>
            <a:r>
              <a:rPr lang="zh-CN" altLang="en-US" sz="2800" dirty="0"/>
              <a:t>的 标记、行、字的值。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解： </a:t>
            </a:r>
            <a:r>
              <a:rPr lang="en-US" altLang="zh-CN" sz="2800" dirty="0"/>
              <a:t>(BBBBBB)</a:t>
            </a:r>
            <a:r>
              <a:rPr lang="en-US" altLang="zh-CN" sz="2800" baseline="-25000" dirty="0"/>
              <a:t>16</a:t>
            </a:r>
            <a:r>
              <a:rPr lang="en-US" altLang="zh-CN" sz="2800" dirty="0"/>
              <a:t>= (1011 1011 1011 1011 1011 1011)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   标记 </a:t>
            </a:r>
            <a:r>
              <a:rPr lang="en-US" altLang="zh-CN" sz="2800" dirty="0"/>
              <a:t>s-r= (1011 1011)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 (BB)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   行      </a:t>
            </a:r>
            <a:r>
              <a:rPr lang="en-US" altLang="zh-CN" sz="2800" dirty="0"/>
              <a:t>r=  (1011 1011 1011 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 (2EEE)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800" dirty="0"/>
              <a:t>        </a:t>
            </a:r>
            <a:r>
              <a:rPr lang="zh-CN" altLang="en-US" sz="2800" dirty="0"/>
              <a:t>字    </a:t>
            </a:r>
            <a:r>
              <a:rPr lang="en-US" altLang="zh-CN" sz="2800" dirty="0"/>
              <a:t>w= (11)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(3)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1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908175" y="1154113"/>
            <a:ext cx="554355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|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r                           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404813"/>
            <a:ext cx="9144000" cy="54721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8</a:t>
            </a:r>
            <a:r>
              <a:rPr lang="zh-CN" altLang="en-US" sz="2800" dirty="0"/>
              <a:t>：一个</a:t>
            </a:r>
            <a:r>
              <a:rPr lang="zh-CN" altLang="en-US" sz="2800" dirty="0">
                <a:solidFill>
                  <a:srgbClr val="FF0000"/>
                </a:solidFill>
              </a:rPr>
              <a:t>组相联</a:t>
            </a:r>
            <a:r>
              <a:rPr lang="en-US" altLang="zh-CN" sz="2800" dirty="0"/>
              <a:t>cache</a:t>
            </a:r>
            <a:r>
              <a:rPr lang="zh-CN" altLang="en-US" sz="2800" dirty="0"/>
              <a:t>由</a:t>
            </a:r>
            <a:r>
              <a:rPr lang="en-US" altLang="zh-CN" sz="2800" dirty="0"/>
              <a:t>64</a:t>
            </a:r>
            <a:r>
              <a:rPr lang="zh-CN" altLang="en-US" sz="2800" dirty="0"/>
              <a:t>个行组成，每组</a:t>
            </a:r>
            <a:r>
              <a:rPr lang="en-US" altLang="zh-CN" sz="2800" dirty="0"/>
              <a:t>4</a:t>
            </a:r>
            <a:r>
              <a:rPr lang="zh-CN" altLang="en-US" sz="2800" dirty="0"/>
              <a:t>行。主存储器包含</a:t>
            </a:r>
            <a:r>
              <a:rPr lang="en-US" altLang="zh-CN" sz="2800" dirty="0"/>
              <a:t>4K</a:t>
            </a:r>
            <a:r>
              <a:rPr lang="zh-CN" altLang="en-US" sz="2800" dirty="0"/>
              <a:t>个块，每块</a:t>
            </a:r>
            <a:r>
              <a:rPr lang="en-US" altLang="zh-CN" sz="2800" dirty="0"/>
              <a:t>128</a:t>
            </a:r>
            <a:r>
              <a:rPr lang="zh-CN" altLang="en-US" sz="2800" dirty="0"/>
              <a:t>个字。请表示内存地址的格式。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解  块大小</a:t>
            </a:r>
            <a:r>
              <a:rPr lang="en-US" altLang="zh-CN" sz="2800" dirty="0"/>
              <a:t>=</a:t>
            </a:r>
            <a:r>
              <a:rPr lang="zh-CN" altLang="en-US" sz="2800" dirty="0"/>
              <a:t>行大小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w</a:t>
            </a:r>
            <a:r>
              <a:rPr lang="zh-CN" altLang="en-US" sz="2800" dirty="0"/>
              <a:t>个字</a:t>
            </a:r>
            <a:r>
              <a:rPr lang="en-US" altLang="zh-CN" sz="2800" dirty="0"/>
              <a:t>=128=2</a:t>
            </a:r>
            <a:r>
              <a:rPr lang="en-US" altLang="zh-CN" sz="2800" baseline="30000" dirty="0"/>
              <a:t>7</a:t>
            </a:r>
            <a:r>
              <a:rPr lang="zh-CN" altLang="en-US" sz="2800" dirty="0"/>
              <a:t>，    所以</a:t>
            </a:r>
            <a:r>
              <a:rPr lang="en-US" altLang="zh-CN" sz="2800" dirty="0">
                <a:solidFill>
                  <a:srgbClr val="FF0000"/>
                </a:solidFill>
              </a:rPr>
              <a:t>w=7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 每组的行数</a:t>
            </a:r>
            <a:r>
              <a:rPr lang="en-US" altLang="zh-CN" sz="2800" dirty="0"/>
              <a:t>=k=4     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   Cache</a:t>
            </a:r>
            <a:r>
              <a:rPr lang="zh-CN" altLang="en-US" sz="2800" dirty="0"/>
              <a:t>的行数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ku</a:t>
            </a:r>
            <a:r>
              <a:rPr lang="en-US" altLang="zh-CN" sz="2800" dirty="0"/>
              <a:t>  =64    </a:t>
            </a:r>
            <a:r>
              <a:rPr lang="zh-CN" altLang="en-US" sz="2800" dirty="0"/>
              <a:t>故</a:t>
            </a:r>
            <a:r>
              <a:rPr lang="en-US" altLang="zh-CN" sz="2800" dirty="0"/>
              <a:t>u=16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16</a:t>
            </a:r>
            <a:r>
              <a:rPr lang="zh-CN" altLang="en-US" sz="2000" dirty="0"/>
              <a:t>组每组</a:t>
            </a:r>
            <a:r>
              <a:rPr lang="en-US" altLang="zh-CN" sz="2000" dirty="0"/>
              <a:t>4</a:t>
            </a:r>
            <a:r>
              <a:rPr lang="zh-CN" altLang="en-US" sz="2000" dirty="0"/>
              <a:t>行）</a:t>
            </a:r>
            <a:br>
              <a:rPr lang="en-US" altLang="zh-CN" sz="2000" dirty="0"/>
            </a:br>
            <a:r>
              <a:rPr lang="en-US" altLang="zh-CN" sz="2000" dirty="0"/>
              <a:t>         </a:t>
            </a:r>
            <a:r>
              <a:rPr lang="zh-CN" altLang="en-US" sz="2800" dirty="0"/>
              <a:t>组数用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/>
              <a:t>位表示     </a:t>
            </a:r>
            <a:r>
              <a:rPr lang="en-US" altLang="zh-CN" sz="2800" dirty="0"/>
              <a:t>u=2</a:t>
            </a:r>
            <a:r>
              <a:rPr lang="en-US" altLang="zh-CN" sz="2800" baseline="30000" dirty="0"/>
              <a:t>d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 =16   </a:t>
            </a:r>
            <a:r>
              <a:rPr lang="zh-CN" altLang="en-US" sz="2800" dirty="0"/>
              <a:t>故</a:t>
            </a:r>
            <a:r>
              <a:rPr lang="en-US" altLang="zh-CN" sz="2800" dirty="0">
                <a:solidFill>
                  <a:srgbClr val="FF0000"/>
                </a:solidFill>
              </a:rPr>
              <a:t>d=4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 主存的块数＝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en-US" altLang="zh-CN" sz="2800" dirty="0"/>
              <a:t>=4K=2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× 2</a:t>
            </a:r>
            <a:r>
              <a:rPr lang="en-US" altLang="zh-CN" sz="2800" baseline="30000" dirty="0"/>
              <a:t>10</a:t>
            </a:r>
            <a:r>
              <a:rPr lang="en-US" altLang="zh-CN" sz="2800" dirty="0"/>
              <a:t> =212</a:t>
            </a:r>
            <a:r>
              <a:rPr lang="zh-CN" altLang="en-US" sz="2800" dirty="0"/>
              <a:t>，    故</a:t>
            </a:r>
            <a:r>
              <a:rPr lang="en-US" altLang="zh-CN" sz="2800" dirty="0">
                <a:solidFill>
                  <a:srgbClr val="FF0000"/>
                </a:solidFill>
              </a:rPr>
              <a:t>s=12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标记大小</a:t>
            </a:r>
            <a:r>
              <a:rPr lang="en-US" altLang="zh-CN" sz="2800" dirty="0"/>
              <a:t>(s-d)</a:t>
            </a:r>
            <a:r>
              <a:rPr lang="zh-CN" altLang="en-US" sz="2800" dirty="0"/>
              <a:t>位</a:t>
            </a:r>
            <a:r>
              <a:rPr lang="en-US" altLang="zh-CN" sz="2800" dirty="0"/>
              <a:t>=12 – 4 =8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主存地址长度（</a:t>
            </a:r>
            <a:r>
              <a:rPr lang="en-US" altLang="zh-CN" sz="2800" dirty="0"/>
              <a:t>S+W</a:t>
            </a:r>
            <a:r>
              <a:rPr lang="zh-CN" altLang="en-US" sz="2800" dirty="0"/>
              <a:t>）位＝</a:t>
            </a:r>
            <a:r>
              <a:rPr lang="en-US" altLang="zh-CN" sz="2800" dirty="0"/>
              <a:t>12+7=19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主存寻址单元数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19</a:t>
            </a:r>
            <a:r>
              <a:rPr lang="en-US" altLang="zh-CN" sz="2800" dirty="0"/>
              <a:t>  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故</a:t>
            </a:r>
            <a:r>
              <a:rPr lang="en-US" altLang="zh-CN" sz="2800" dirty="0"/>
              <a:t>k=4</a:t>
            </a:r>
            <a:r>
              <a:rPr lang="zh-CN" altLang="en-US" sz="2800" dirty="0"/>
              <a:t>各组相联的内存地址格式如下所示：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zh-CN" altLang="en-US" sz="2800" dirty="0"/>
          </a:p>
          <a:p>
            <a:pPr marL="0" indent="0">
              <a:buFontTx/>
              <a:buNone/>
              <a:defRPr/>
            </a:pPr>
            <a:r>
              <a:rPr lang="en-US" altLang="zh-CN" sz="1800" dirty="0"/>
              <a:t>                               8</a:t>
            </a:r>
            <a:r>
              <a:rPr lang="zh-CN" altLang="en-US" sz="1800" dirty="0"/>
              <a:t>位                     </a:t>
            </a:r>
            <a:r>
              <a:rPr lang="en-US" altLang="zh-CN" sz="1800" dirty="0"/>
              <a:t>4</a:t>
            </a:r>
            <a:r>
              <a:rPr lang="zh-CN" altLang="en-US" sz="1800" dirty="0"/>
              <a:t>位                                         </a:t>
            </a:r>
            <a:r>
              <a:rPr lang="en-US" altLang="zh-CN" sz="1800" dirty="0"/>
              <a:t>7</a:t>
            </a:r>
            <a:r>
              <a:rPr lang="zh-CN" altLang="en-US" sz="1800" dirty="0"/>
              <a:t>位         </a:t>
            </a:r>
            <a:endParaRPr lang="en-US" altLang="zh-CN" sz="1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3348038" y="17463"/>
            <a:ext cx="5545137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    |    d                     |      w 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6375" y="5949950"/>
            <a:ext cx="5543550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|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组号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d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250"/>
            <a:ext cx="9144000" cy="59055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9</a:t>
            </a:r>
            <a:r>
              <a:rPr lang="zh-CN" altLang="en-US" sz="2800" dirty="0"/>
              <a:t>：有一个处理器，主存容量</a:t>
            </a:r>
            <a:r>
              <a:rPr lang="en-US" altLang="zh-CN" sz="2800" dirty="0"/>
              <a:t>1MB</a:t>
            </a:r>
            <a:r>
              <a:rPr lang="zh-CN" altLang="en-US" sz="2800" dirty="0"/>
              <a:t>，字长</a:t>
            </a:r>
            <a:r>
              <a:rPr lang="en-US" altLang="zh-CN" sz="2800" dirty="0"/>
              <a:t>1B</a:t>
            </a:r>
            <a:r>
              <a:rPr lang="zh-CN" altLang="en-US" sz="2800" dirty="0"/>
              <a:t>，块大小</a:t>
            </a:r>
            <a:r>
              <a:rPr lang="en-US" altLang="zh-CN" sz="2800" dirty="0"/>
              <a:t>16B</a:t>
            </a:r>
            <a:r>
              <a:rPr lang="zh-CN" altLang="en-US" sz="2800" dirty="0"/>
              <a:t>，</a:t>
            </a:r>
            <a:r>
              <a:rPr lang="en-US" altLang="zh-CN" sz="2800" dirty="0"/>
              <a:t>Cache</a:t>
            </a:r>
            <a:r>
              <a:rPr lang="zh-CN" altLang="en-US" sz="2800" dirty="0"/>
              <a:t>容量</a:t>
            </a:r>
            <a:r>
              <a:rPr lang="en-US" altLang="zh-CN" sz="2800" dirty="0"/>
              <a:t>64KB</a:t>
            </a:r>
            <a:r>
              <a:rPr lang="zh-CN" altLang="en-US" sz="2800" dirty="0"/>
              <a:t>。</a:t>
            </a:r>
            <a:r>
              <a:rPr lang="en-US" altLang="zh-CN" sz="2800" dirty="0"/>
              <a:t>Cache</a:t>
            </a:r>
            <a:r>
              <a:rPr lang="zh-CN" altLang="en-US" sz="2800" dirty="0"/>
              <a:t>采用</a:t>
            </a:r>
            <a:r>
              <a:rPr lang="zh-CN" altLang="en-US" sz="2800" dirty="0">
                <a:solidFill>
                  <a:srgbClr val="FF0000"/>
                </a:solidFill>
              </a:rPr>
              <a:t>全相联映射</a:t>
            </a:r>
            <a:r>
              <a:rPr lang="zh-CN" altLang="en-US" sz="2800" dirty="0"/>
              <a:t>，对内存地址</a:t>
            </a:r>
            <a:r>
              <a:rPr lang="en-US" altLang="zh-CN" sz="2800" dirty="0"/>
              <a:t>(FO010)</a:t>
            </a:r>
            <a:r>
              <a:rPr lang="zh-CN" altLang="en-US" sz="2800" dirty="0"/>
              <a:t>给出相应的标记和字号。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zh-CN" altLang="en-US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解：块大小＝行大小</a:t>
            </a:r>
            <a:r>
              <a:rPr lang="en-US" altLang="zh-CN" sz="2800" dirty="0"/>
              <a:t>= 2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字节＝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w  </a:t>
            </a:r>
            <a:r>
              <a:rPr lang="zh-CN" altLang="en-US" sz="2800" dirty="0"/>
              <a:t>字节，所以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>
                <a:solidFill>
                  <a:srgbClr val="FF0000"/>
                </a:solidFill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/>
              <a:t>位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内存寻址单元数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  <a:r>
              <a:rPr lang="en-US" altLang="zh-CN" sz="2800" dirty="0"/>
              <a:t> = 1M= 2</a:t>
            </a:r>
            <a:r>
              <a:rPr lang="en-US" altLang="zh-CN" sz="2800" baseline="30000" dirty="0"/>
              <a:t>20</a:t>
            </a:r>
            <a:r>
              <a:rPr lang="zh-CN" altLang="en-US" sz="2800" dirty="0"/>
              <a:t>，所以</a:t>
            </a:r>
            <a:r>
              <a:rPr lang="en-US" altLang="zh-CN" sz="2800" dirty="0" err="1"/>
              <a:t>s+w</a:t>
            </a:r>
            <a:r>
              <a:rPr lang="en-US" altLang="zh-CN" sz="2800" dirty="0"/>
              <a:t>=20</a:t>
            </a:r>
            <a:r>
              <a:rPr lang="zh-CN" altLang="en-US" sz="2800" dirty="0"/>
              <a:t>位，</a:t>
            </a:r>
            <a:r>
              <a:rPr lang="en-US" altLang="zh-CN" sz="2800" dirty="0">
                <a:solidFill>
                  <a:srgbClr val="FF0000"/>
                </a:solidFill>
              </a:rPr>
              <a:t>s=16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主存的块数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en-US" altLang="zh-CN" sz="2800" dirty="0"/>
              <a:t> =2</a:t>
            </a:r>
            <a:r>
              <a:rPr lang="en-US" altLang="zh-CN" sz="2800" baseline="30000" dirty="0"/>
              <a:t>16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标记大小</a:t>
            </a:r>
            <a:r>
              <a:rPr lang="en-US" altLang="zh-CN" sz="2800" dirty="0"/>
              <a:t>s=16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内存地址格式如图所示</a:t>
            </a:r>
            <a:r>
              <a:rPr lang="zh-CN" altLang="en-US" sz="1800" dirty="0"/>
              <a:t>：     </a:t>
            </a:r>
            <a:r>
              <a:rPr lang="en-US" altLang="zh-CN" sz="1800" dirty="0"/>
              <a:t>16</a:t>
            </a:r>
            <a:r>
              <a:rPr lang="zh-CN" altLang="en-US" sz="1800" dirty="0"/>
              <a:t>位                                               </a:t>
            </a:r>
            <a:r>
              <a:rPr lang="en-US" altLang="zh-CN" sz="1800" dirty="0"/>
              <a:t>4</a:t>
            </a:r>
            <a:r>
              <a:rPr lang="zh-CN" altLang="en-US" sz="1800" dirty="0"/>
              <a:t>位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由于内存地址</a:t>
            </a:r>
            <a:r>
              <a:rPr lang="en-US" altLang="zh-CN" sz="2800" dirty="0"/>
              <a:t>(F0010)</a:t>
            </a:r>
            <a:r>
              <a:rPr lang="en-US" altLang="zh-CN" sz="2800" baseline="-25000" dirty="0"/>
              <a:t>16</a:t>
            </a:r>
            <a:r>
              <a:rPr lang="en-US" altLang="zh-CN" sz="2800" dirty="0"/>
              <a:t> =  (1111 0000 0000 0001 0000)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故对应的标记  </a:t>
            </a:r>
            <a:r>
              <a:rPr lang="en-US" altLang="zh-CN" sz="2800" dirty="0"/>
              <a:t>s=</a:t>
            </a:r>
            <a:r>
              <a:rPr lang="zh-CN" altLang="en-US" sz="2800" dirty="0"/>
              <a:t>（</a:t>
            </a:r>
            <a:r>
              <a:rPr lang="en-US" altLang="zh-CN" sz="2800" dirty="0"/>
              <a:t>111 1000 0000 0001)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 </a:t>
            </a:r>
            <a:br>
              <a:rPr lang="en-US" altLang="zh-CN" sz="2800" dirty="0"/>
            </a:br>
            <a:r>
              <a:rPr lang="en-US" altLang="zh-CN" sz="2800" dirty="0"/>
              <a:t>                </a:t>
            </a:r>
            <a:r>
              <a:rPr lang="zh-CN" altLang="en-US" sz="2800" dirty="0"/>
              <a:t>字号  </a:t>
            </a:r>
            <a:r>
              <a:rPr lang="en-US" altLang="zh-CN" sz="2800" dirty="0"/>
              <a:t>w=  (0000)</a:t>
            </a:r>
            <a:r>
              <a:rPr lang="en-US" altLang="zh-CN" sz="2800" baseline="-25000" dirty="0"/>
              <a:t>2</a:t>
            </a:r>
          </a:p>
          <a:p>
            <a:pPr marL="0" indent="0">
              <a:buFontTx/>
              <a:buNone/>
              <a:defRPr/>
            </a:pPr>
            <a:endParaRPr lang="en-US" altLang="zh-CN" sz="1800" dirty="0"/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692275" y="1700808"/>
            <a:ext cx="5543550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  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284663" y="4189413"/>
            <a:ext cx="4400550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446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3.6.3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的替换策略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1、LFU(最不经常使用)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→最近一段时间内访问次数最少的行换出：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每行设置计数器，初值为0；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被访问的行计数器每次增1；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替换计数器值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最小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的行，将行的计数器的值都清零；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计数周期在两次替换之间的时间间隔；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不能反映近期cache的访问情况；  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(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可能将刚刚调入的行调出，而保留以前频繁访问的行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14312" y="620688"/>
            <a:ext cx="8929688" cy="33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2、LRU(近期最少使用)→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近期长久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未被访问的行换出：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每行设置计数器，初值为0；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访问某行时，其行计数器清零，而其它行的计数器增1；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替换计数器值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最大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的行；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反映近期cache的访问情况，体现程序局部性原理；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符合cache的工作原理；</a:t>
            </a: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5360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808" y="-12855"/>
            <a:ext cx="9036496" cy="647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例题：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某虚拟存储器采用页式存储管理，使用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页面替换算法，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若每次访问在一个时间单位内完成，页面访问序列如下：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已知主存只允许放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个页面，初始状态时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个页面是全空的，则页面失效次数是。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解答过程： 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LRU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算法的思想：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每页设置一个计数器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，每次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命中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一页，该页对应的计数器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清零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其他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各页的计数器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；需要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替换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时，将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计数值最大的页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换出，所以，对应的访问过程及相应的计数器的内容、替换结果如下：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" y="2924944"/>
            <a:ext cx="9144000" cy="34563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6413266"/>
            <a:ext cx="7254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注：红色标注的页是未命中的访问</a:t>
            </a:r>
            <a:r>
              <a:rPr lang="en-US" altLang="zh-CN" dirty="0">
                <a:effectLst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共</a:t>
            </a:r>
            <a:r>
              <a:rPr lang="en-US" altLang="zh-CN" dirty="0">
                <a:effectLst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次</a:t>
            </a:r>
            <a:endParaRPr lang="zh-CN" altLang="en-US" sz="3200" dirty="0"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68959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7664" y="2924944"/>
            <a:ext cx="40322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50887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27937" y="2924944"/>
            <a:ext cx="43370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761640" y="2924944"/>
            <a:ext cx="38886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150505" y="2924944"/>
            <a:ext cx="485391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543568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920618" y="2939936"/>
            <a:ext cx="425198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45816" y="2926080"/>
            <a:ext cx="38886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734681" y="2926080"/>
            <a:ext cx="39306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127744" y="2926080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504794" y="2926080"/>
            <a:ext cx="42000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24797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313662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06725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83775" y="2924056"/>
            <a:ext cx="43039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514168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903033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296096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673146" y="2904624"/>
            <a:ext cx="457886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" grpId="0" animBg="1"/>
      <p:bldP spid="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8280400" cy="45323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1、全相联映射方式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(1).将主存地址分为两部分（块号和字号），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在内存块写入Cache时，同时写入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块号标记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(2). 存储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全部标记用一个相联存储器存储(便于同时比较)，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全部数据用一个普通的RAM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5604" name="Object 7"/>
          <p:cNvGraphicFramePr>
            <a:graphicFrameLocks/>
          </p:cNvGraphicFramePr>
          <p:nvPr/>
        </p:nvGraphicFramePr>
        <p:xfrm>
          <a:off x="1676400" y="4340225"/>
          <a:ext cx="579120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r:id="rId5" imgW="7373379" imgH="3086531" progId="PBrush">
                  <p:embed/>
                </p:oleObj>
              </mc:Choice>
              <mc:Fallback>
                <p:oleObj r:id="rId5" imgW="7373379" imgH="3086531" progId="PBrush">
                  <p:embed/>
                  <p:pic>
                    <p:nvPicPr>
                      <p:cNvPr id="2560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0225"/>
                        <a:ext cx="5791200" cy="251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550" y="1341438"/>
            <a:ext cx="6443663" cy="5222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 |   w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3、FIFO+LRU策略→先进先出+近期最少使用策略：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命不中时采用先进先出策略，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FIFO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命中的单元重新位于队首；  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LRU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4、随机替换：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随机替换策略实际上是不要什么算法，从特定的行位置中随机地选取一行换出即可。这种策略在硬件上容易实现，且速度也比前两种策略快。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是没有体现程序局部性原理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，随意换出的数据很可能马上又要使用，从而降低命中率和cache工作效率。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但这个不足随着cache容量增大而减小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随机替换策略的功效只是稍逊于前两种策略； </a:t>
            </a: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0043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762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/>
              <a:t>3,4,2,6,4,3,7,4,3,6,3,4,8,4,6  </a:t>
            </a:r>
            <a:r>
              <a:rPr lang="zh-CN" altLang="en-US" sz="2800" dirty="0"/>
              <a:t>的</a:t>
            </a:r>
            <a:r>
              <a:rPr lang="en-US" altLang="zh-CN" sz="2800" dirty="0"/>
              <a:t>FIFO+LRU</a:t>
            </a:r>
            <a:r>
              <a:rPr lang="zh-CN" altLang="en-US" sz="2800" dirty="0"/>
              <a:t>算法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/>
        </p:nvGraphicFramePr>
        <p:xfrm>
          <a:off x="533400" y="1600200"/>
          <a:ext cx="8077200" cy="4130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129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页面请求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92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③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②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①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5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Line 111"/>
          <p:cNvSpPr>
            <a:spLocks noChangeShapeType="1"/>
          </p:cNvSpPr>
          <p:nvPr/>
        </p:nvSpPr>
        <p:spPr bwMode="auto">
          <a:xfrm flipV="1">
            <a:off x="3505200" y="2971800"/>
            <a:ext cx="381000" cy="1295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Line 112"/>
          <p:cNvSpPr>
            <a:spLocks noChangeShapeType="1"/>
          </p:cNvSpPr>
          <p:nvPr/>
        </p:nvSpPr>
        <p:spPr bwMode="auto">
          <a:xfrm flipV="1">
            <a:off x="4876800" y="30480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 flipV="1">
            <a:off x="5334000" y="30480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Line 114"/>
          <p:cNvSpPr>
            <a:spLocks noChangeShapeType="1"/>
          </p:cNvSpPr>
          <p:nvPr/>
        </p:nvSpPr>
        <p:spPr bwMode="auto">
          <a:xfrm flipV="1">
            <a:off x="6248400" y="2895600"/>
            <a:ext cx="304800" cy="762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V="1">
            <a:off x="6705600" y="29718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Line 116"/>
          <p:cNvSpPr>
            <a:spLocks noChangeShapeType="1"/>
          </p:cNvSpPr>
          <p:nvPr/>
        </p:nvSpPr>
        <p:spPr bwMode="auto">
          <a:xfrm flipV="1">
            <a:off x="7620000" y="2971800"/>
            <a:ext cx="304800" cy="762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00704" y="17572"/>
            <a:ext cx="8929688" cy="738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SzPct val="100000"/>
              <a:defRPr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是不同的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是最近最少使用页面置换算法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(Least Recently Used),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也就是首先淘汰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最长时间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未被使用的页面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是最近最不常用页面置换算法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(Least Frequently Used),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也就是淘汰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一定时期内被访问次数最少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的页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比较：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比如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如果每分钟进行一次调页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主存块为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3,</a:t>
            </a:r>
            <a:b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若所需页面走向为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2 1 2 1 2 3 4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        注意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当调页面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时会发生缺页中断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若按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应换页面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1(1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页面最久未被使用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但按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算法应换页面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3(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十分钟内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只使用了一次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可见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关键是看页面最后一次被使用到发生调度的时间长短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而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关键是看一定时间段内页面被使用的频率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endParaRPr lang="zh-CN" altLang="en-US" sz="2400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pic>
        <p:nvPicPr>
          <p:cNvPr id="4101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实例分析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107950" y="688417"/>
            <a:ext cx="8929688" cy="10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[例5] 假设cache容量为4个块(或者说4页)，编号依次为abcd，初始内容为空；此后访存的页面序列为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4234164135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，请你分别求出利用FIFO和FIFO+LRU策略替换时谁被替换出去？</a:t>
            </a:r>
          </a:p>
        </p:txBody>
      </p:sp>
      <p:graphicFrame>
        <p:nvGraphicFramePr>
          <p:cNvPr id="21095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22398"/>
              </p:ext>
            </p:extLst>
          </p:nvPr>
        </p:nvGraphicFramePr>
        <p:xfrm>
          <a:off x="252413" y="1917700"/>
          <a:ext cx="8785225" cy="21971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①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111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7719"/>
              </p:ext>
            </p:extLst>
          </p:nvPr>
        </p:nvGraphicFramePr>
        <p:xfrm>
          <a:off x="252413" y="4076700"/>
          <a:ext cx="8783637" cy="2200276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406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FIFO+LRU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①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5316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实例分析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7950" y="616409"/>
            <a:ext cx="8929688" cy="10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[例6] 假设cache容量为4个块(或者说4页)，编号依次为abcd，初始内容为空；此后访存的页面序列为4234145342，请你分别求出利用FIFO和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策略替换时谁被替换出去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？                                                                  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命中即回队尾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1197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26946"/>
              </p:ext>
            </p:extLst>
          </p:nvPr>
        </p:nvGraphicFramePr>
        <p:xfrm>
          <a:off x="252413" y="1917700"/>
          <a:ext cx="8785225" cy="21971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2139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41750"/>
              </p:ext>
            </p:extLst>
          </p:nvPr>
        </p:nvGraphicFramePr>
        <p:xfrm>
          <a:off x="252413" y="4076700"/>
          <a:ext cx="8783637" cy="2200276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406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FIFO+LRU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40%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zh-TW" sz="3200" dirty="0">
                <a:ea typeface="新細明體" charset="0"/>
              </a:rPr>
              <a:t>Q3: Which block should be replaced on a miss?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dirty="0">
                <a:ea typeface="新細明體" charset="0"/>
                <a:cs typeface="新細明體" charset="0"/>
              </a:rPr>
              <a:t>Easy for Direct Mapped</a:t>
            </a:r>
          </a:p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dirty="0">
                <a:ea typeface="新細明體" charset="0"/>
                <a:cs typeface="新細明體" charset="0"/>
              </a:rPr>
              <a:t>Set Associative or Fully Associative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dirty="0">
                <a:ea typeface="新細明體" charset="0"/>
                <a:cs typeface="新細明體" charset="0"/>
              </a:rPr>
              <a:t>Random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dirty="0">
                <a:ea typeface="新細明體" charset="0"/>
                <a:cs typeface="新細明體" charset="0"/>
              </a:rPr>
              <a:t>LRU (Least Recently Used)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dirty="0">
                <a:ea typeface="新細明體" charset="0"/>
                <a:cs typeface="新細明體" charset="0"/>
              </a:rPr>
              <a:t>First in, first out (FIFO)</a:t>
            </a:r>
            <a:br>
              <a:rPr lang="en-US" altLang="zh-TW" dirty="0">
                <a:ea typeface="新細明體" charset="0"/>
                <a:cs typeface="新細明體" charset="0"/>
              </a:rPr>
            </a:br>
            <a:endParaRPr lang="en-US" altLang="zh-TW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33425" y="3709988"/>
          <a:ext cx="7642225" cy="2228850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Associativity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4-way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8-way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114.1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117.3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113.3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109.0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111.8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110.4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64KB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104.3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103.9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99.7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256KB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92.2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8628420" cy="3581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81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zh-TW" sz="3200" dirty="0">
                <a:ea typeface="新細明體" charset="0"/>
              </a:rPr>
              <a:t>Q3: Which block should be replaced on a miss?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000" dirty="0">
                <a:ea typeface="新細明體" charset="0"/>
                <a:cs typeface="新細明體" charset="0"/>
              </a:rPr>
              <a:t>Easy for Direct Mapped</a:t>
            </a:r>
          </a:p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000" dirty="0">
                <a:ea typeface="新細明體" charset="0"/>
                <a:cs typeface="新細明體" charset="0"/>
              </a:rPr>
              <a:t>Set Associative or Fully Associative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1800" dirty="0">
                <a:ea typeface="新細明體" charset="0"/>
                <a:cs typeface="新細明體" charset="0"/>
              </a:rPr>
              <a:t>Random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1800" dirty="0">
                <a:ea typeface="新細明體" charset="0"/>
                <a:cs typeface="新細明體" charset="0"/>
              </a:rPr>
              <a:t>LRU (Least Recently Used)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1800" dirty="0">
                <a:ea typeface="新細明體" charset="0"/>
                <a:cs typeface="新細明體" charset="0"/>
              </a:rPr>
              <a:t>First in, first out (FIFO)</a:t>
            </a:r>
            <a:br>
              <a:rPr lang="en-US" altLang="zh-TW" sz="1800" dirty="0">
                <a:ea typeface="新細明體" charset="0"/>
                <a:cs typeface="新細明體" charset="0"/>
              </a:rPr>
            </a:br>
            <a:endParaRPr lang="en-US" altLang="zh-TW" sz="1800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33425" y="3709988"/>
          <a:ext cx="7642225" cy="2228850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Associativity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4-way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8-way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114.1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117.3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113.3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109.0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111.8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110.4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64KB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104.3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103.9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99.7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256KB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92.2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8628420" cy="3581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8285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需要考虑的问题：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由于cache的内容只是主存部分内容的拷贝，它应当与主存内容保持一致。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而CPU修改主存内容时是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对cache写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的，只更改了cache的内容，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没有真正更 改主存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182563" indent="-18256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为了保持cache与主存内容的一致性，可选用如下三种写操作策略： </a:t>
            </a:r>
          </a:p>
          <a:p>
            <a:pPr marL="630238" indent="-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：cache行需要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换出时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，根据是否修改，决定是写回主存还是简单地舍掉；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(2)全写法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：Cache与内存同时写； </a:t>
            </a:r>
          </a:p>
          <a:p>
            <a:pPr marL="630238" indent="-630238">
              <a:lnSpc>
                <a:spcPct val="150000"/>
              </a:lnSpc>
              <a:buSzPct val="100000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(3)写一次法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87304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30238" indent="-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：cache中每行设置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修改位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，修改cache时，该位置1；当该行需要换出时，对该行的修改位进行判断，决定是写回主存还是简单地舍掉；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：减少访存次数；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：主存与cache存在不一致性问题；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当代多处理器系统中，每个处理器大都有自己的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。同一主存块的拷贝能同时存于不同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中，若允许处理器各自独立地修改自己的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，就会出现不一致问题。可以采用多处理器系统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MESI 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一致性协议来解决这个问题。（见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21346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564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(2)全写法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：如果写操作命中cache，则Cache与内存同时写； 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优点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：cache不必设置修改位，不存在不一致性问题；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缺点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：访存次数多，降低了cache的功效；</a:t>
            </a:r>
          </a:p>
          <a:p>
            <a:pPr marL="630238" indent="-630238">
              <a:lnSpc>
                <a:spcPct val="150000"/>
              </a:lnSpc>
              <a:buSzPct val="100000"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(3)写一次法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：前两种方法的结合；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与写回法基本一致，不同的是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其他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得知该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对主存的写动作，及时更新或及时作废，从而保证一致性。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18306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993063" cy="17843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⑶.检索过程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CPU给出访问地址后，也将地址分为两部分（块号和字），比较电路块号与Cache表中的标记进行比较，相同表示命中，访问相应单元；如果没有命中访问内存，CPU 直接访问内存，并将被访问内存的相对应块写入Cache。</a:t>
            </a:r>
          </a:p>
        </p:txBody>
      </p:sp>
      <p:graphicFrame>
        <p:nvGraphicFramePr>
          <p:cNvPr id="26628" name="Object 5"/>
          <p:cNvGraphicFramePr>
            <a:graphicFrameLocks/>
          </p:cNvGraphicFramePr>
          <p:nvPr/>
        </p:nvGraphicFramePr>
        <p:xfrm>
          <a:off x="539750" y="765175"/>
          <a:ext cx="8320088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r:id="rId5" imgW="5942857" imgH="3885714" progId="PBrush">
                  <p:embed/>
                </p:oleObj>
              </mc:Choice>
              <mc:Fallback>
                <p:oleObj r:id="rId5" imgW="5942857" imgH="3885714" progId="PBrush">
                  <p:embed/>
                  <p:pic>
                    <p:nvPicPr>
                      <p:cNvPr id="2662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8320088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83038" y="188640"/>
            <a:ext cx="4837112" cy="4603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|   w 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11188" y="6092825"/>
            <a:ext cx="8208962" cy="794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⑷.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主存与cache的对应关系是：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一对多</a:t>
            </a:r>
            <a:br>
              <a:rPr lang="en-US" altLang="zh-CN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(即：主存的一行可映射到cache的任一行)；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656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2563" indent="-182563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需要考虑的问题：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由于cache的内容只是主存部分内容的拷贝，它应当与主存内容保持一致。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而CPU修改主存内容时是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对cache写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的，只更改了cache的内容，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没有真正更 改主存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182563" indent="-182563" algn="just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为了保持cache与主存内容的一致性，可选用如下三种写操作策略： </a:t>
            </a:r>
          </a:p>
          <a:p>
            <a:pPr marL="630238" indent="-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：cache中每行设置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修改位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，修改cache时，该位置1；当该行需要换出时，对该行的修改位进行判断，决定是写回主存还是简单地舍掉；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：减少访存次数；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：主存与cache存在不一致性问题；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当代多处理器系统中，每个处理器大都有自己的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。同一主存块的拷贝能同时存于不同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中，若允许处理器各自独立地修改自己的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，就会出现不一致问题。可以采用多处理器系统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MESI 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一致性协议来解决这个问题。（见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doc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(2)全写法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：如果写操作命中cache，则Cache与内存同时写； 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优点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：cache不必设置修改位，不存在不一致性问题；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缺点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：访存次数多，降低了cache的功效；</a:t>
            </a:r>
          </a:p>
          <a:p>
            <a:pPr marL="630238" indent="-630238">
              <a:lnSpc>
                <a:spcPct val="120000"/>
              </a:lnSpc>
              <a:buSzPct val="100000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(3)写一次法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：前两种方法的结合；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与写回法基本一致，不同的是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其他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得知该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对主存的写动作，及时更新或及时作废，从而保证一致性。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4921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zh-TW" dirty="0">
                <a:ea typeface="新細明體" charset="0"/>
              </a:rPr>
              <a:t>Q4: What Happens on a Write?</a:t>
            </a:r>
          </a:p>
        </p:txBody>
      </p:sp>
      <p:graphicFrame>
        <p:nvGraphicFramePr>
          <p:cNvPr id="1198083" name="Group 3"/>
          <p:cNvGraphicFramePr>
            <a:graphicFrameLocks noGrp="1"/>
          </p:cNvGraphicFramePr>
          <p:nvPr/>
        </p:nvGraphicFramePr>
        <p:xfrm>
          <a:off x="814388" y="1295400"/>
          <a:ext cx="7569200" cy="3614231"/>
        </p:xfrm>
        <a:graphic>
          <a:graphicData uri="http://schemas.openxmlformats.org/drawingml/2006/table">
            <a:tbl>
              <a:tblPr/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Write-Through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Write-Back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Policy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Data written to cache block, also written to lower-level memory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Book Antiqua" charset="0"/>
                        <a:buAutoNum type="arabicPeriod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 data only to the cache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Book Antiqua" charset="0"/>
                        <a:buAutoNum type="arabicPeriod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Update lower level when a block falls out of the cache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Debug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Easy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Hard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Do read misses produce writes?</a:t>
                      </a: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No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Yes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Do repeated writes make it to lower level?</a:t>
                      </a:r>
                      <a:endParaRPr kumimoji="0" lang="en-US" altLang="zh-TW" sz="17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Yes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No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06425" y="5656263"/>
            <a:ext cx="79565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200" i="0" u="none">
                <a:solidFill>
                  <a:schemeClr val="tx1"/>
                </a:solidFill>
                <a:cs typeface="Times New Roman" charset="0"/>
              </a:rPr>
              <a:t>Additional option -- let writes to an un-cached address allocate a new cache line (“write-allocate”).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429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0"/>
              </a:rPr>
              <a:t> Write Buffers for Write-Through Caches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新細明體" charset="0"/>
              <a:cs typeface="新細明體" charset="0"/>
            </a:endParaRPr>
          </a:p>
          <a:p>
            <a:r>
              <a:rPr lang="en-US" altLang="zh-TW" dirty="0">
                <a:ea typeface="新細明體" charset="0"/>
                <a:cs typeface="新細明體" charset="0"/>
              </a:rPr>
              <a:t>Q. Why a write buffer ? </a:t>
            </a:r>
          </a:p>
          <a:p>
            <a:pPr lvl="1"/>
            <a:r>
              <a:rPr lang="en-US" altLang="zh-TW" dirty="0">
                <a:ea typeface="新細明體" charset="0"/>
                <a:cs typeface="新細明體" charset="0"/>
              </a:rPr>
              <a:t>A. So CPU doesn’t stall 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Q. Why a buffer, why not just one register 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A. Bursts of writes are common.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Q. Are Read After Write (RAW) hazards an issue for write buffer?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A. Yes!  Drain buffer before next read, or send read 1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st</a:t>
            </a:r>
            <a:r>
              <a:rPr lang="en-US" altLang="zh-TW" dirty="0">
                <a:ea typeface="新細明體" charset="0"/>
                <a:cs typeface="新細明體" charset="0"/>
              </a:rPr>
              <a:t> after check write buffers.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zh-TW" altLang="en-US" dirty="0">
              <a:ea typeface="標楷體" charset="0"/>
              <a:cs typeface="Times New Roman" charset="0"/>
            </a:endParaRPr>
          </a:p>
        </p:txBody>
      </p:sp>
      <p:pic>
        <p:nvPicPr>
          <p:cNvPr id="27652" name="Picture 2" descr="C:\Users\perry\Desktop\圖片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050" y="1703388"/>
            <a:ext cx="7069138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33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charset="0"/>
              </a:rPr>
              <a:t> </a:t>
            </a:r>
            <a:r>
              <a:rPr lang="en-US" altLang="zh-TW" dirty="0">
                <a:ea typeface="新細明體" charset="0"/>
              </a:rPr>
              <a:t>Write-Miss Policy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標楷體" charset="0"/>
                <a:cs typeface="Times New Roman" charset="0"/>
              </a:rPr>
              <a:t>Two options on a write miss</a:t>
            </a:r>
          </a:p>
          <a:p>
            <a:pPr lvl="1"/>
            <a:r>
              <a:rPr lang="en-US" altLang="zh-TW" dirty="0">
                <a:ea typeface="標楷體" charset="0"/>
                <a:cs typeface="Times New Roman" charset="0"/>
              </a:rPr>
              <a:t>Write allocate – the block is allocated on a write miss, followed by the write hit actions.</a:t>
            </a:r>
          </a:p>
          <a:p>
            <a:pPr lvl="2"/>
            <a:r>
              <a:rPr lang="en-US" altLang="zh-TW" dirty="0">
                <a:ea typeface="標楷體" charset="0"/>
                <a:cs typeface="Times New Roman" charset="0"/>
              </a:rPr>
              <a:t>Write misses act like read misses.</a:t>
            </a:r>
          </a:p>
          <a:p>
            <a:pPr lvl="1"/>
            <a:r>
              <a:rPr lang="en-US" altLang="zh-TW" dirty="0">
                <a:ea typeface="標楷體" charset="0"/>
                <a:cs typeface="Times New Roman" charset="0"/>
              </a:rPr>
              <a:t>No-write allocate – write misses do not affect the cache.  The block is modified only in the lower-level memory.</a:t>
            </a:r>
          </a:p>
          <a:p>
            <a:pPr lvl="2"/>
            <a:r>
              <a:rPr lang="en-US" altLang="zh-TW" dirty="0">
                <a:ea typeface="標楷體" charset="0"/>
                <a:cs typeface="Times New Roman" charset="0"/>
              </a:rPr>
              <a:t>Block stay out of the cache in </a:t>
            </a:r>
            <a:r>
              <a:rPr lang="en-US" altLang="zh-TW" u="sng" dirty="0">
                <a:ea typeface="標楷體" charset="0"/>
                <a:cs typeface="Times New Roman" charset="0"/>
              </a:rPr>
              <a:t>no-write allocate</a:t>
            </a:r>
            <a:r>
              <a:rPr lang="en-US" altLang="zh-TW" dirty="0">
                <a:ea typeface="標楷體" charset="0"/>
                <a:cs typeface="Times New Roman" charset="0"/>
              </a:rPr>
              <a:t> until the program tries to read the blocks, but with </a:t>
            </a:r>
            <a:r>
              <a:rPr lang="en-US" altLang="zh-TW" u="sng" dirty="0">
                <a:ea typeface="標楷體" charset="0"/>
                <a:cs typeface="Times New Roman" charset="0"/>
              </a:rPr>
              <a:t>write allocate</a:t>
            </a:r>
            <a:r>
              <a:rPr lang="en-US" altLang="zh-TW" dirty="0">
                <a:ea typeface="標楷體" charset="0"/>
                <a:cs typeface="Times New Roman" charset="0"/>
              </a:rPr>
              <a:t> even blocks that are only written will still be in the cache.</a:t>
            </a: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zh-TW" altLang="en-US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5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0"/>
              </a:rPr>
              <a:t>Write-Miss Policy Example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Example:  Assume a fully associative write-back cache with many cache entries that  starts empty. Below is sequence of five memory operations (The address is in square brackets):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			Write Mem[100];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			Write Mem[100];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 Read Mem[200];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Write Mem[200];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Write Mem[100].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What are the number of hits and misses (inclusive reads and writes) when using no-write allocate versus write allocate?</a:t>
            </a:r>
            <a:endParaRPr kumimoji="0" lang="en-US" altLang="zh-TW" sz="20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000" i="1" dirty="0">
                <a:ea typeface="標楷體" charset="0"/>
                <a:cs typeface="Times New Roman" charset="0"/>
              </a:rPr>
              <a:t>Answer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i="1" dirty="0">
                <a:ea typeface="標楷體" charset="0"/>
                <a:cs typeface="Times New Roman" charset="0"/>
              </a:rPr>
              <a:t>	</a:t>
            </a:r>
            <a:r>
              <a:rPr kumimoji="0" lang="en-US" altLang="zh-TW" sz="20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No-write Allocate</a:t>
            </a:r>
            <a:r>
              <a:rPr kumimoji="0" lang="en-US" altLang="zh-TW" sz="20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: </a:t>
            </a:r>
            <a:r>
              <a:rPr kumimoji="0" lang="en-US" altLang="zh-TW" sz="2000" dirty="0">
                <a:ea typeface="標楷體" charset="0"/>
                <a:cs typeface="Times New Roman" charset="0"/>
              </a:rPr>
              <a:t>	              	        	</a:t>
            </a:r>
            <a:r>
              <a:rPr kumimoji="0" lang="en-US" altLang="zh-TW" sz="20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Write allocate</a:t>
            </a:r>
            <a:r>
              <a:rPr kumimoji="0" lang="en-US" altLang="zh-TW" sz="20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Write Mem[100];    1 write miss  	Write Mem[100];    1 write miss</a:t>
            </a:r>
            <a:r>
              <a:rPr kumimoji="0" lang="en-US" altLang="zh-TW" sz="2000" b="1" dirty="0">
                <a:ea typeface="標楷體" charset="0"/>
                <a:cs typeface="Times New Roman" charset="0"/>
              </a:rPr>
              <a:t> </a:t>
            </a:r>
            <a:endParaRPr kumimoji="0" lang="en-US" altLang="zh-TW" sz="20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Write Mem[100];    1 write miss              	Write Mem[100];    1 write hit</a:t>
            </a:r>
            <a:r>
              <a:rPr kumimoji="0" lang="en-US" altLang="zh-TW" sz="2000" b="1" dirty="0">
                <a:ea typeface="標楷體" charset="0"/>
                <a:cs typeface="Times New Roman" charset="0"/>
              </a:rPr>
              <a:t> </a:t>
            </a:r>
            <a:endParaRPr kumimoji="0" lang="en-US" altLang="zh-TW" sz="20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Read Mem[200];    1 read miss                	Read Mem[200];    1 read miss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Write Mem[200];    1 write hit                 	Write Mem[200];    1 write hit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Write Mem[100].    1 write miss              	Write Mem[100];    1 write hit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dirty="0">
                <a:ea typeface="標楷體" charset="0"/>
                <a:cs typeface="Times New Roman" charset="0"/>
              </a:rPr>
              <a:t>   	4 misses; 1 hit                                           	2 misses; 3 hits</a:t>
            </a:r>
            <a:endParaRPr lang="zh-TW" altLang="en-US" sz="2000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76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Pentium 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/>
          </p:cNvGraphicFramePr>
          <p:nvPr/>
        </p:nvGraphicFramePr>
        <p:xfrm>
          <a:off x="323850" y="549275"/>
          <a:ext cx="8496300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r:id="rId5" imgW="6961905" imgH="4009524" progId="Paint.Picture">
                  <p:embed/>
                </p:oleObj>
              </mc:Choice>
              <mc:Fallback>
                <p:oleObj r:id="rId5" imgW="6961905" imgH="4009524" progId="Paint.Picture">
                  <p:embed/>
                  <p:pic>
                    <p:nvPicPr>
                      <p:cNvPr id="92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8496300" cy="568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5" name="Oval 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7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Pentium 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8642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主要包括四个部分：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取指/译码单元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顺序从L2cache中取程序指令，将它们译成一系列的微指令，并存入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L1指令cache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中。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乱序执行逻辑：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依据数据相关性和资源可用性，调度微指令的执行，因而微指令可按不同于所取机器指令流的顺序被调度执行。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执行单元：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它执行微指令，从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L1数据cache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中取所需数据，并在寄存器组中暂存运算结果。 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存储器子系统：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这部分包括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L2cache、L3cache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和系统总线。当L1、L2cache未命中时，使用系统总线访问主存。系统总线还用于访问I/O资源。</a:t>
            </a:r>
          </a:p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不同于所有先前Pentium模式和大多数处理器所采用的结构，Pentium 4的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指令cache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位于指令译码逻辑和执行部件之间。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其设计理念是：Pentium 4将机器指令译成由微指令组成的简单RISC类指令，而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使用简单定长的微指令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可允许采用超标量流水线和调度技术，从而增强机器的性能。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8856662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为了进一步缩小高速处理器与相对较慢的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之间的差距，在高速处理器与相对较慢的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之间设置二级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一般和处理器集成在一个芯片内，称之为片内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二级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位于处理器芯片内，也可位于处理器芯片外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片外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当访问主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缺失后访问二级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，访问二级再缺失才访问主存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，这样可降低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的缺失。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下面举例说明：增设二级缓存对提高系统效率的影响。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6840537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10]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有一微处理器，基本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CPI=1.0(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每条指令时钟周期数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所有访问在一级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中命中，时钟频率为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5GHz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设一级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的缺失率为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2%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，假设主存访问一次时间为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100ns,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其中包括所有的缺失处理。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如果增加的一个二级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，命中或缺失的访问时间都</a:t>
            </a:r>
            <a:b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5ns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，且容量大到确保必须访问主存的缺失率为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0.5%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问增加的二级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使得处理器速率提高多少？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6516688" y="261938"/>
            <a:ext cx="2627312" cy="1222375"/>
          </a:xfrm>
          <a:prstGeom prst="wedgeEllipseCallout">
            <a:avLst>
              <a:gd name="adj1" fmla="val -88476"/>
              <a:gd name="adj2" fmla="val 8413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每条指令执行</a:t>
            </a:r>
            <a:br>
              <a:rPr lang="en-US" altLang="zh-CN" sz="1800" dirty="0">
                <a:ea typeface="宋体" pitchFamily="2" charset="-122"/>
              </a:rPr>
            </a:br>
            <a:r>
              <a:rPr lang="zh-CN" altLang="en-US" sz="1800" dirty="0">
                <a:ea typeface="宋体" pitchFamily="2" charset="-122"/>
              </a:rPr>
              <a:t>用时</a:t>
            </a:r>
            <a:r>
              <a:rPr lang="en-US" altLang="zh-CN" sz="1800" dirty="0">
                <a:ea typeface="宋体" pitchFamily="2" charset="-122"/>
              </a:rPr>
              <a:t>1s/5G=0.2ns</a:t>
            </a:r>
          </a:p>
        </p:txBody>
      </p:sp>
      <p:sp>
        <p:nvSpPr>
          <p:cNvPr id="11" name="椭圆形标注 10"/>
          <p:cNvSpPr/>
          <p:nvPr/>
        </p:nvSpPr>
        <p:spPr bwMode="auto">
          <a:xfrm>
            <a:off x="6227763" y="1773238"/>
            <a:ext cx="3313112" cy="1943100"/>
          </a:xfrm>
          <a:prstGeom prst="wedgeEllipseCallout">
            <a:avLst>
              <a:gd name="adj1" fmla="val -71044"/>
              <a:gd name="adj2" fmla="val -51795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每条执行时间</a:t>
            </a:r>
            <a:r>
              <a:rPr lang="en-US" altLang="zh-CN" sz="1800" dirty="0">
                <a:ea typeface="宋体" pitchFamily="2" charset="-122"/>
              </a:rPr>
              <a:t>+</a:t>
            </a:r>
            <a:r>
              <a:rPr lang="zh-CN" altLang="en-US" sz="1800" dirty="0">
                <a:ea typeface="宋体" pitchFamily="2" charset="-122"/>
              </a:rPr>
              <a:t>每条</a:t>
            </a:r>
            <a:br>
              <a:rPr lang="en-US" altLang="zh-CN" sz="1800" dirty="0">
                <a:ea typeface="宋体" pitchFamily="2" charset="-122"/>
              </a:rPr>
            </a:br>
            <a:r>
              <a:rPr lang="zh-CN" altLang="en-US" sz="1800" dirty="0">
                <a:ea typeface="宋体" pitchFamily="2" charset="-122"/>
              </a:rPr>
              <a:t>指令存储器停顿时间</a:t>
            </a: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0.2+100×2%=2.2ns</a:t>
            </a:r>
          </a:p>
        </p:txBody>
      </p:sp>
      <p:sp>
        <p:nvSpPr>
          <p:cNvPr id="12" name="椭圆形标注 11"/>
          <p:cNvSpPr/>
          <p:nvPr/>
        </p:nvSpPr>
        <p:spPr bwMode="auto">
          <a:xfrm>
            <a:off x="3599655" y="3716338"/>
            <a:ext cx="5941219" cy="2808287"/>
          </a:xfrm>
          <a:prstGeom prst="wedgeEllipseCallout">
            <a:avLst>
              <a:gd name="adj1" fmla="val -24272"/>
              <a:gd name="adj2" fmla="val -83471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每条执行时间</a:t>
            </a:r>
            <a:r>
              <a:rPr lang="en-US" altLang="zh-CN" sz="1800" dirty="0">
                <a:ea typeface="宋体" pitchFamily="2" charset="-122"/>
              </a:rPr>
              <a:t>+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</a:t>
            </a:r>
            <a:r>
              <a:rPr lang="zh-CN" altLang="en-US" sz="1800" dirty="0">
                <a:ea typeface="宋体" pitchFamily="2" charset="-122"/>
              </a:rPr>
              <a:t>每条指令一级停顿时间</a:t>
            </a:r>
            <a:r>
              <a:rPr lang="en-US" altLang="zh-CN" sz="1800" dirty="0">
                <a:ea typeface="宋体" pitchFamily="2" charset="-122"/>
              </a:rPr>
              <a:t>+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       </a:t>
            </a:r>
            <a:r>
              <a:rPr lang="zh-CN" altLang="en-US" sz="1800" dirty="0">
                <a:ea typeface="宋体" pitchFamily="2" charset="-122"/>
              </a:rPr>
              <a:t>每条指令二级停顿时间</a:t>
            </a: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0.2  +  5×2%  +100×0.5% = 0.8ns</a:t>
            </a:r>
          </a:p>
        </p:txBody>
      </p:sp>
      <p:sp>
        <p:nvSpPr>
          <p:cNvPr id="13" name="椭圆形标注 12"/>
          <p:cNvSpPr/>
          <p:nvPr/>
        </p:nvSpPr>
        <p:spPr bwMode="auto">
          <a:xfrm>
            <a:off x="107950" y="3781425"/>
            <a:ext cx="3816350" cy="1339850"/>
          </a:xfrm>
          <a:prstGeom prst="wedgeEllipseCallout">
            <a:avLst>
              <a:gd name="adj1" fmla="val 30061"/>
              <a:gd name="adj2" fmla="val -83740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itchFamily="2" charset="-122"/>
              </a:rPr>
              <a:t>处理器性能提高倍数</a:t>
            </a:r>
            <a:endParaRPr lang="en-US" altLang="zh-CN" sz="18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>
                <a:ea typeface="宋体" pitchFamily="2" charset="-122"/>
              </a:rPr>
              <a:t>            2.2 ÷ 0.8 = 2.75</a:t>
            </a:r>
          </a:p>
          <a:p>
            <a:pPr>
              <a:defRPr/>
            </a:pPr>
            <a:endParaRPr lang="en-US" altLang="zh-CN" sz="1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773287"/>
            <a:ext cx="86423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2295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全相联映射方式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8929688" cy="519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主存地址长度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主存寻址单元数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(s+w)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主存的块数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＝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	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标记长度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cache的块数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不由地址格式确定；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特点：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优点：冲突概率小，Cache的利用高； 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宋体" pitchFamily="2" charset="-122"/>
              </a:rPr>
              <a:t>⑴.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比较器难实现，需要一个访问速度很快代价高的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相联存储器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宋体" pitchFamily="2" charset="-122"/>
              </a:rPr>
              <a:t>⑵.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寻找块时，比较器比较的次数不确定，最坏情况要比较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次；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应用场合：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适用于小容量的Cache；</a:t>
            </a:r>
          </a:p>
        </p:txBody>
      </p:sp>
      <p:sp>
        <p:nvSpPr>
          <p:cNvPr id="19866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FFDCB20-B759-4D60-8956-FA1859077A56}"/>
              </a:ext>
            </a:extLst>
          </p:cNvPr>
          <p:cNvSpPr/>
          <p:nvPr/>
        </p:nvSpPr>
        <p:spPr>
          <a:xfrm>
            <a:off x="4189092" y="651642"/>
            <a:ext cx="4837112" cy="4603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|   w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1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88840"/>
            <a:ext cx="87137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2295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7950" y="261938"/>
            <a:ext cx="4032250" cy="660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(1).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映射方法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（多对一）：         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</a:t>
            </a:r>
            <a:r>
              <a:rPr lang="zh-CN" altLang="en-US" dirty="0">
                <a:effectLst/>
                <a:ea typeface="方正姚体" pitchFamily="2" charset="-122"/>
              </a:rPr>
              <a:t>把主存按</a:t>
            </a:r>
            <a:r>
              <a:rPr lang="en-US" altLang="zh-CN" dirty="0">
                <a:effectLst/>
                <a:ea typeface="方正姚体" pitchFamily="2" charset="-122"/>
              </a:rPr>
              <a:t>cache</a:t>
            </a:r>
            <a:r>
              <a:rPr lang="zh-CN" altLang="en-US" dirty="0">
                <a:effectLst/>
                <a:ea typeface="方正姚体" pitchFamily="2" charset="-122"/>
              </a:rPr>
              <a:t>大小分成很多组，</a:t>
            </a:r>
            <a:br>
              <a:rPr lang="en-US" altLang="zh-CN" dirty="0">
                <a:effectLst/>
                <a:ea typeface="方正姚体" pitchFamily="2" charset="-122"/>
              </a:rPr>
            </a:br>
            <a:r>
              <a:rPr lang="en-US" altLang="zh-CN" dirty="0">
                <a:effectLst/>
                <a:ea typeface="方正姚体" pitchFamily="2" charset="-122"/>
              </a:rPr>
              <a:t>         </a:t>
            </a:r>
            <a:r>
              <a:rPr lang="zh-CN" altLang="en-US" dirty="0">
                <a:effectLst/>
                <a:ea typeface="方正姚体" pitchFamily="2" charset="-122"/>
              </a:rPr>
              <a:t>内存中的块只能调入到</a:t>
            </a:r>
            <a:r>
              <a:rPr lang="en-US" altLang="zh-CN" dirty="0">
                <a:effectLst/>
                <a:ea typeface="方正姚体" pitchFamily="2" charset="-122"/>
              </a:rPr>
              <a:t>Cache</a:t>
            </a:r>
            <a:br>
              <a:rPr lang="en-US" altLang="zh-CN" dirty="0">
                <a:effectLst/>
                <a:ea typeface="方正姚体" pitchFamily="2" charset="-122"/>
              </a:rPr>
            </a:br>
            <a:r>
              <a:rPr lang="en-US" altLang="zh-CN" dirty="0">
                <a:effectLst/>
                <a:ea typeface="方正姚体" pitchFamily="2" charset="-122"/>
              </a:rPr>
              <a:t>         </a:t>
            </a:r>
            <a:r>
              <a:rPr lang="zh-CN" altLang="en-US" dirty="0">
                <a:effectLst/>
                <a:ea typeface="方正姚体" pitchFamily="2" charset="-122"/>
              </a:rPr>
              <a:t>中与组内序号一致的行</a:t>
            </a:r>
            <a:r>
              <a:rPr lang="en-US" altLang="zh-CN" dirty="0">
                <a:effectLst/>
                <a:ea typeface="方正姚体" pitchFamily="2" charset="-122"/>
              </a:rPr>
              <a:t>)</a:t>
            </a:r>
            <a:endParaRPr lang="zh-CN" altLang="en-US" dirty="0">
              <a:effectLst/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映射公式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          i= j </a:t>
            </a:r>
            <a:r>
              <a:rPr lang="zh-CN" altLang="en-US" sz="40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mod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m；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(注意：m为Cache的块数)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主存第j块内容拷贝到Cache的第i块(即第i块)； 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一般i和m都是2</a:t>
            </a:r>
            <a:r>
              <a:rPr lang="zh-CN" altLang="en-US" sz="2400" baseline="30000" dirty="0">
                <a:effectLst/>
                <a:ea typeface="方正姚体" pitchFamily="2" charset="-122"/>
              </a:rPr>
              <a:t>N</a:t>
            </a:r>
            <a:r>
              <a:rPr lang="zh-CN" altLang="en-US" sz="2400" dirty="0">
                <a:effectLst/>
                <a:ea typeface="方正姚体" pitchFamily="2" charset="-122"/>
              </a:rPr>
              <a:t>级；</a:t>
            </a:r>
          </a:p>
        </p:txBody>
      </p:sp>
      <p:sp>
        <p:nvSpPr>
          <p:cNvPr id="199685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1936" y="6879093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6" t="-2" r="50000" b="6207"/>
          <a:stretch>
            <a:fillRect/>
          </a:stretch>
        </p:blipFill>
        <p:spPr bwMode="auto">
          <a:xfrm>
            <a:off x="4032250" y="476250"/>
            <a:ext cx="5003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40200" y="4953000"/>
            <a:ext cx="4881563" cy="1427163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lIns="36195" tIns="36195" rIns="36195" bIns="36195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图中Cache为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行，每行一块，主存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256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行，每行一块，主存的256块分为256</a:t>
            </a:r>
            <a:r>
              <a:rPr lang="zh-CN" altLang="en-US" sz="16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8=32组；基于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程序局部性原理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，主存的每一块只映射到Cache的特定一行，即：主存的B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、...、B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8K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块只映射到Cache的第0行，主存的B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9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、...、B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8K+1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块只映射到Cache的第1行，以此类推；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4704"/>
            <a:ext cx="8675687" cy="5794375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[例]假设cache容量为16行,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主存容量为256块，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则主存的第2、18、34、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/>
              </a:rPr>
              <a:t>…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、242块都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只能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存放在cache的第2行中。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38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块  放入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的哪一行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66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块  放入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的哪一行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如果第一次主存块（例：块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或块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）在cache的第2块中，下次访问主存的第34块内容时，不管cache其他位置内容的访问情况，都会用主存的第34块内容替换Cache的第2块中的内容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sp>
        <p:nvSpPr>
          <p:cNvPr id="23556" name="Rectangle 5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8-blocks, 1 word/block, direct mapped</a:t>
            </a:r>
          </a:p>
          <a:p>
            <a:pPr eaLnBrk="1" hangingPunct="1"/>
            <a:r>
              <a:rPr lang="en-US">
                <a:latin typeface="Arial" charset="0"/>
              </a:rPr>
              <a:t>Initial state</a:t>
            </a:r>
            <a:endParaRPr lang="en-AU">
              <a:latin typeface="Arial" charset="0"/>
            </a:endParaRPr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24000" y="2879721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2526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157271030</TotalTime>
  <Pages>0</Pages>
  <Words>11957</Words>
  <Characters>0</Characters>
  <Application>Microsoft Office PowerPoint</Application>
  <DocSecurity>0</DocSecurity>
  <PresentationFormat>On-screen Show (4:3)</PresentationFormat>
  <Lines>0</Lines>
  <Paragraphs>1454</Paragraphs>
  <Slides>60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方正姚体</vt:lpstr>
      <vt:lpstr>仿宋_GB2312</vt:lpstr>
      <vt:lpstr>楷体_GB2312</vt:lpstr>
      <vt:lpstr>Arial</vt:lpstr>
      <vt:lpstr>Book Antiqua</vt:lpstr>
      <vt:lpstr>Calibri</vt:lpstr>
      <vt:lpstr>Comic Sans MS</vt:lpstr>
      <vt:lpstr>Tahoma</vt:lpstr>
      <vt:lpstr>Times New Roman</vt:lpstr>
      <vt:lpstr>Wingdings</vt:lpstr>
      <vt:lpstr>默认设计模板</vt:lpstr>
      <vt:lpstr>Office Theme</vt:lpstr>
      <vt:lpstr>Equation.3</vt:lpstr>
      <vt:lpstr>BMP 图像</vt:lpstr>
      <vt:lpstr>Bitmap Image</vt:lpstr>
      <vt:lpstr>Lecture 09: Memory Computer Organization and Architecture  Fall 2021</vt:lpstr>
      <vt:lpstr>3.6：Cache存储器</vt:lpstr>
      <vt:lpstr>全相联映射实例分析（注意：行=块, ）</vt:lpstr>
      <vt:lpstr>PowerPoint Presentation</vt:lpstr>
      <vt:lpstr>PowerPoint Presentation</vt:lpstr>
      <vt:lpstr>全相联映射方式</vt:lpstr>
      <vt:lpstr>直接相联映射方式</vt:lpstr>
      <vt:lpstr>PowerPoint Presentation</vt:lpstr>
      <vt:lpstr>Cache Example</vt:lpstr>
      <vt:lpstr>Cache Example</vt:lpstr>
      <vt:lpstr>Cache Example</vt:lpstr>
      <vt:lpstr>Cache Example</vt:lpstr>
      <vt:lpstr>Cache Example</vt:lpstr>
      <vt:lpstr>Cache Example</vt:lpstr>
      <vt:lpstr>Example: Larger Block Size</vt:lpstr>
      <vt:lpstr>1 KB Direct Mapped Cache, 32B blocks</vt:lpstr>
      <vt:lpstr>直接相联映射实例分析（注意：行=块）</vt:lpstr>
      <vt:lpstr>PowerPoint Presentation</vt:lpstr>
      <vt:lpstr>PowerPoint Presentation</vt:lpstr>
      <vt:lpstr>直接映射方式</vt:lpstr>
      <vt:lpstr>直接映射方式公式</vt:lpstr>
      <vt:lpstr>组相联映射方式</vt:lpstr>
      <vt:lpstr>组相联映射实例分析（注意：行=块）</vt:lpstr>
      <vt:lpstr>组相联映射实例分析（注意：行=块）</vt:lpstr>
      <vt:lpstr>Associativity Example</vt:lpstr>
      <vt:lpstr>Associativity Example</vt:lpstr>
      <vt:lpstr>Set Associative Cache</vt:lpstr>
      <vt:lpstr>Disadvantage of Set Associative Cache</vt:lpstr>
      <vt:lpstr>How Much Associativity</vt:lpstr>
      <vt:lpstr>Q2: Block Identification</vt:lpstr>
      <vt:lpstr>PowerPoint Presentation</vt:lpstr>
      <vt:lpstr>3.6.2、主存与cache的地址映射</vt:lpstr>
      <vt:lpstr>组间直接相联、组内全相联的组相联映射方式</vt:lpstr>
      <vt:lpstr>PowerPoint Presentation</vt:lpstr>
      <vt:lpstr>PowerPoint Presentation</vt:lpstr>
      <vt:lpstr>PowerPoint Presentation</vt:lpstr>
      <vt:lpstr>第08讲、cache的替换与虚拟存储器</vt:lpstr>
      <vt:lpstr>第08讲、cache的替换与虚拟存储器</vt:lpstr>
      <vt:lpstr>PowerPoint Presentation</vt:lpstr>
      <vt:lpstr>第08讲、cache的替换与虚拟存储器</vt:lpstr>
      <vt:lpstr>PowerPoint Presentation</vt:lpstr>
      <vt:lpstr>PowerPoint Presentation</vt:lpstr>
      <vt:lpstr>FIFO和FIFO+LRU实例分析</vt:lpstr>
      <vt:lpstr>FIFO和FIFO+LRU实例分析2</vt:lpstr>
      <vt:lpstr>Q3: Which block should be replaced on a miss?</vt:lpstr>
      <vt:lpstr>Q3: Which block should be replaced on a miss?</vt:lpstr>
      <vt:lpstr>3.6.4、cache的写操作策略</vt:lpstr>
      <vt:lpstr>3.6.4、cache的写操作策略</vt:lpstr>
      <vt:lpstr>3.6.4、cache的写操作策略</vt:lpstr>
      <vt:lpstr>3.6.4、cache的写操作策略</vt:lpstr>
      <vt:lpstr>Q4: What Happens on a Write?</vt:lpstr>
      <vt:lpstr> Write Buffers for Write-Through Caches</vt:lpstr>
      <vt:lpstr> Write-Miss Policy</vt:lpstr>
      <vt:lpstr>Write-Miss Policy Example</vt:lpstr>
      <vt:lpstr>3.6.5、Pentium 4的cache组织</vt:lpstr>
      <vt:lpstr>3.6.5、Pentium 4的cache组织</vt:lpstr>
      <vt:lpstr>3.6.6、使用多级cache减少缺失损失</vt:lpstr>
      <vt:lpstr>3.6.6、使用多级cache减少缺失损失</vt:lpstr>
      <vt:lpstr>3.6.6、使用多级cache减少缺失损失</vt:lpstr>
      <vt:lpstr>3.6.6、使用多级cache减少缺失损失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569</cp:revision>
  <cp:lastPrinted>1899-12-30T00:00:00Z</cp:lastPrinted>
  <dcterms:created xsi:type="dcterms:W3CDTF">2010-12-27T19:15:23Z</dcterms:created>
  <dcterms:modified xsi:type="dcterms:W3CDTF">2021-10-19T11:29:37Z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