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56"/>
  </p:notesMasterIdLst>
  <p:sldIdLst>
    <p:sldId id="256" r:id="rId2"/>
    <p:sldId id="575" r:id="rId3"/>
    <p:sldId id="391" r:id="rId4"/>
    <p:sldId id="664" r:id="rId5"/>
    <p:sldId id="8705" r:id="rId6"/>
    <p:sldId id="8636" r:id="rId7"/>
    <p:sldId id="8631" r:id="rId8"/>
    <p:sldId id="666" r:id="rId9"/>
    <p:sldId id="733" r:id="rId10"/>
    <p:sldId id="8707" r:id="rId11"/>
    <p:sldId id="736" r:id="rId12"/>
    <p:sldId id="8714" r:id="rId13"/>
    <p:sldId id="734" r:id="rId14"/>
    <p:sldId id="735" r:id="rId15"/>
    <p:sldId id="8710" r:id="rId16"/>
    <p:sldId id="8711" r:id="rId17"/>
    <p:sldId id="8713" r:id="rId18"/>
    <p:sldId id="8654" r:id="rId19"/>
    <p:sldId id="2618" r:id="rId20"/>
    <p:sldId id="8653" r:id="rId21"/>
    <p:sldId id="737" r:id="rId22"/>
    <p:sldId id="8632" r:id="rId23"/>
    <p:sldId id="739" r:id="rId24"/>
    <p:sldId id="740" r:id="rId25"/>
    <p:sldId id="741" r:id="rId26"/>
    <p:sldId id="8633" r:id="rId27"/>
    <p:sldId id="8634" r:id="rId28"/>
    <p:sldId id="8637" r:id="rId29"/>
    <p:sldId id="8638" r:id="rId30"/>
    <p:sldId id="8635" r:id="rId31"/>
    <p:sldId id="8706" r:id="rId32"/>
    <p:sldId id="742" r:id="rId33"/>
    <p:sldId id="8708" r:id="rId34"/>
    <p:sldId id="744" r:id="rId35"/>
    <p:sldId id="8715" r:id="rId36"/>
    <p:sldId id="745" r:id="rId37"/>
    <p:sldId id="8639" r:id="rId38"/>
    <p:sldId id="8640" r:id="rId39"/>
    <p:sldId id="8641" r:id="rId40"/>
    <p:sldId id="8642" r:id="rId41"/>
    <p:sldId id="8643" r:id="rId42"/>
    <p:sldId id="8712" r:id="rId43"/>
    <p:sldId id="8644" r:id="rId44"/>
    <p:sldId id="8645" r:id="rId45"/>
    <p:sldId id="8646" r:id="rId46"/>
    <p:sldId id="8647" r:id="rId47"/>
    <p:sldId id="746" r:id="rId48"/>
    <p:sldId id="747" r:id="rId49"/>
    <p:sldId id="8650" r:id="rId50"/>
    <p:sldId id="8709" r:id="rId51"/>
    <p:sldId id="748" r:id="rId52"/>
    <p:sldId id="749" r:id="rId53"/>
    <p:sldId id="8651" r:id="rId54"/>
    <p:sldId id="8652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31505"/>
    <a:srgbClr val="0066FF"/>
    <a:srgbClr val="00CC00"/>
    <a:srgbClr val="996633"/>
    <a:srgbClr val="9966FF"/>
    <a:srgbClr val="666699"/>
    <a:srgbClr val="D41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1" autoAdjust="0"/>
    <p:restoredTop sz="78337" autoAdjust="0"/>
  </p:normalViewPr>
  <p:slideViewPr>
    <p:cSldViewPr>
      <p:cViewPr varScale="1">
        <p:scale>
          <a:sx n="71" d="100"/>
          <a:sy n="71" d="100"/>
        </p:scale>
        <p:origin x="2370" y="60"/>
      </p:cViewPr>
      <p:guideLst>
        <p:guide orient="horz" pos="2160"/>
        <p:guide pos="2744"/>
      </p:guideLst>
    </p:cSldViewPr>
  </p:slideViewPr>
  <p:outlineViewPr>
    <p:cViewPr>
      <p:scale>
        <a:sx n="33" d="100"/>
        <a:sy n="33" d="100"/>
      </p:scale>
      <p:origin x="86" y="188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4EF2381-1287-4E2E-A550-5B21A75A4999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15CB490-21AE-4833-A484-CCC9A2B48D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86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4770.htm" TargetMode="External"/><Relationship Id="rId3" Type="http://schemas.openxmlformats.org/officeDocument/2006/relationships/hyperlink" Target="http://baike.baidu.com/view/3314.htm" TargetMode="External"/><Relationship Id="rId7" Type="http://schemas.openxmlformats.org/officeDocument/2006/relationships/hyperlink" Target="http://baike.baidu.com/view/2060670.htm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3421792.htm" TargetMode="External"/><Relationship Id="rId5" Type="http://schemas.openxmlformats.org/officeDocument/2006/relationships/hyperlink" Target="http://baike.baidu.com/view/56133.htm" TargetMode="External"/><Relationship Id="rId4" Type="http://schemas.openxmlformats.org/officeDocument/2006/relationships/hyperlink" Target="http://baike.baidu.com/view/346261.ht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BCD</a:t>
            </a:r>
            <a:r>
              <a:rPr lang="zh-CN" altLang="en-US" dirty="0"/>
              <a:t>码：</a:t>
            </a:r>
            <a:r>
              <a:rPr lang="en-US" altLang="zh-CN" dirty="0"/>
              <a:t>BCD</a:t>
            </a:r>
            <a:r>
              <a:rPr lang="zh-CN" altLang="en-US" dirty="0"/>
              <a:t>码可分为有权码和无权码两类：有权</a:t>
            </a:r>
            <a:r>
              <a:rPr lang="en-US" altLang="zh-CN" dirty="0"/>
              <a:t>BCD</a:t>
            </a:r>
            <a:r>
              <a:rPr lang="zh-CN" altLang="en-US" dirty="0"/>
              <a:t>码有</a:t>
            </a:r>
            <a:r>
              <a:rPr lang="en-US" altLang="zh-CN" dirty="0"/>
              <a:t>8421</a:t>
            </a:r>
            <a:r>
              <a:rPr lang="zh-CN" altLang="en-US" dirty="0"/>
              <a:t>码、</a:t>
            </a:r>
            <a:r>
              <a:rPr lang="en-US" altLang="zh-CN" dirty="0"/>
              <a:t>2421</a:t>
            </a:r>
            <a:r>
              <a:rPr lang="zh-CN" altLang="en-US" dirty="0"/>
              <a:t>码、</a:t>
            </a:r>
            <a:r>
              <a:rPr lang="en-US" altLang="zh-CN" dirty="0"/>
              <a:t>5421</a:t>
            </a:r>
            <a:r>
              <a:rPr lang="zh-CN" altLang="en-US" dirty="0"/>
              <a:t>码，其中</a:t>
            </a:r>
            <a:r>
              <a:rPr lang="en-US" altLang="zh-CN" dirty="0"/>
              <a:t>8421</a:t>
            </a:r>
            <a:r>
              <a:rPr lang="zh-CN" altLang="en-US" dirty="0"/>
              <a:t>码是最常用的；无权</a:t>
            </a:r>
            <a:r>
              <a:rPr lang="en-US" altLang="zh-CN" dirty="0"/>
              <a:t>BCD</a:t>
            </a:r>
            <a:r>
              <a:rPr lang="zh-CN" altLang="en-US" dirty="0"/>
              <a:t>码有余</a:t>
            </a:r>
            <a:r>
              <a:rPr lang="en-US" altLang="zh-CN" dirty="0"/>
              <a:t>3</a:t>
            </a:r>
            <a:r>
              <a:rPr lang="zh-CN" altLang="en-US" dirty="0"/>
              <a:t>码、格雷码（注意：格雷码并不是</a:t>
            </a:r>
            <a:r>
              <a:rPr lang="en-US" altLang="zh-CN" dirty="0"/>
              <a:t>BCD</a:t>
            </a:r>
            <a:r>
              <a:rPr lang="zh-CN" altLang="en-US" dirty="0"/>
              <a:t>码）等。</a:t>
            </a:r>
            <a:endParaRPr lang="en-US" altLang="zh-CN" dirty="0"/>
          </a:p>
          <a:p>
            <a:r>
              <a:rPr lang="zh-CN" altLang="en-US" dirty="0"/>
              <a:t>详见百度百科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IRA</a:t>
            </a:r>
            <a:r>
              <a:rPr lang="zh-CN" altLang="en-US" dirty="0"/>
              <a:t>：不规则重复累积码</a:t>
            </a:r>
            <a:endParaRPr lang="en-US" altLang="zh-CN" dirty="0"/>
          </a:p>
          <a:p>
            <a:r>
              <a:rPr lang="zh-CN" altLang="en-US" dirty="0"/>
              <a:t>书    名重复累积码及其在通信系统中的应用</a:t>
            </a:r>
          </a:p>
          <a:p>
            <a:r>
              <a:rPr lang="zh-CN" altLang="en-US" dirty="0"/>
              <a:t>作    者高宏峰</a:t>
            </a:r>
          </a:p>
          <a:p>
            <a:r>
              <a:rPr lang="en-US" altLang="zh-CN" dirty="0"/>
              <a:t>ISBN9787030200716</a:t>
            </a:r>
          </a:p>
          <a:p>
            <a:r>
              <a:rPr lang="zh-CN" altLang="en-US" dirty="0"/>
              <a:t>定    价￥</a:t>
            </a:r>
            <a:r>
              <a:rPr lang="en-US" altLang="zh-CN" dirty="0"/>
              <a:t>28.00</a:t>
            </a:r>
            <a:r>
              <a:rPr lang="zh-CN" altLang="en-US" dirty="0"/>
              <a:t>元</a:t>
            </a:r>
          </a:p>
          <a:p>
            <a:r>
              <a:rPr lang="zh-CN" altLang="en-US" dirty="0"/>
              <a:t>出版社科学出版社</a:t>
            </a:r>
          </a:p>
          <a:p>
            <a:r>
              <a:rPr lang="zh-CN" altLang="en-US" dirty="0"/>
              <a:t>出版时间</a:t>
            </a:r>
            <a:r>
              <a:rPr lang="en-US" altLang="zh-CN" dirty="0"/>
              <a:t>2008-1-1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60CE1-7F07-46B2-8EFA-3BDC91113E12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20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补码加法的好处：</a:t>
            </a:r>
          </a:p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？符号位</a:t>
            </a:r>
          </a:p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？超过的进位</a:t>
            </a:r>
          </a:p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66968F-34ED-499B-8095-4FF8E11FDB58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模的概念可以帮助理解补数和补码。</a:t>
            </a:r>
          </a:p>
          <a:p>
            <a:r>
              <a:rPr lang="zh-CN" altLang="en-US"/>
              <a:t>“模”是指一个计量系统的计数范围。如时钟等。</a:t>
            </a:r>
            <a:r>
              <a:rPr lang="zh-CN" altLang="en-US">
                <a:hlinkClick r:id="rId3"/>
              </a:rPr>
              <a:t>计算机</a:t>
            </a:r>
            <a:r>
              <a:rPr lang="zh-CN" altLang="en-US"/>
              <a:t>也可以看成一个计量机器，它也有一个计量范围，即都存在一个“模”。例如：</a:t>
            </a:r>
          </a:p>
          <a:p>
            <a:r>
              <a:rPr lang="zh-CN" altLang="en-US"/>
              <a:t>时钟的计量范围是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11</a:t>
            </a:r>
            <a:r>
              <a:rPr lang="zh-CN" altLang="en-US"/>
              <a:t>，模</a:t>
            </a:r>
            <a:r>
              <a:rPr lang="en-US" altLang="zh-CN"/>
              <a:t>=12</a:t>
            </a:r>
            <a:r>
              <a:rPr lang="zh-CN" altLang="en-US"/>
              <a:t>。表示</a:t>
            </a:r>
            <a:r>
              <a:rPr lang="en-US" altLang="zh-CN"/>
              <a:t>n</a:t>
            </a:r>
            <a:r>
              <a:rPr lang="zh-CN" altLang="en-US"/>
              <a:t>位的计算机计量范围是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2^(n)-1</a:t>
            </a:r>
            <a:r>
              <a:rPr lang="zh-CN" altLang="en-US"/>
              <a:t>，模</a:t>
            </a:r>
            <a:r>
              <a:rPr lang="en-US" altLang="zh-CN"/>
              <a:t>=2^(n)</a:t>
            </a:r>
            <a:r>
              <a:rPr lang="zh-CN" altLang="en-US"/>
              <a:t>。</a:t>
            </a:r>
          </a:p>
          <a:p>
            <a:r>
              <a:rPr lang="zh-CN" altLang="en-US"/>
              <a:t>“模”实质上是计量器产生“溢出”的量，它的值在计量器上表示不出来，计量器上只能表示出模的余数。任何有模的计量器，均可化</a:t>
            </a:r>
            <a:r>
              <a:rPr lang="zh-CN" altLang="en-US">
                <a:hlinkClick r:id="rId4"/>
              </a:rPr>
              <a:t>减法</a:t>
            </a:r>
            <a:r>
              <a:rPr lang="zh-CN" altLang="en-US"/>
              <a:t>为</a:t>
            </a:r>
            <a:r>
              <a:rPr lang="zh-CN" altLang="en-US">
                <a:hlinkClick r:id="rId5"/>
              </a:rPr>
              <a:t>加法</a:t>
            </a:r>
            <a:r>
              <a:rPr lang="zh-CN" altLang="en-US"/>
              <a:t>运算。</a:t>
            </a:r>
          </a:p>
          <a:p>
            <a:r>
              <a:rPr lang="zh-CN" altLang="en-US"/>
              <a:t>例如：假设当前时针指向</a:t>
            </a:r>
            <a:r>
              <a:rPr lang="en-US" altLang="zh-CN"/>
              <a:t>10</a:t>
            </a:r>
            <a:r>
              <a:rPr lang="zh-CN" altLang="en-US"/>
              <a:t>点，而准确时间是</a:t>
            </a:r>
            <a:r>
              <a:rPr lang="en-US" altLang="zh-CN"/>
              <a:t>6</a:t>
            </a:r>
            <a:r>
              <a:rPr lang="zh-CN" altLang="en-US"/>
              <a:t>点，调整时间可有以下两种拨法：一种是倒拨</a:t>
            </a:r>
            <a:r>
              <a:rPr lang="en-US" altLang="zh-CN"/>
              <a:t>4</a:t>
            </a:r>
            <a:r>
              <a:rPr lang="zh-CN" altLang="en-US"/>
              <a:t>小时，即：</a:t>
            </a:r>
            <a:r>
              <a:rPr lang="en-US" altLang="zh-CN"/>
              <a:t>10-4=6</a:t>
            </a:r>
            <a:r>
              <a:rPr lang="zh-CN" altLang="en-US"/>
              <a:t>；另一种是顺拨</a:t>
            </a:r>
            <a:r>
              <a:rPr lang="en-US" altLang="zh-CN"/>
              <a:t>8</a:t>
            </a:r>
            <a:r>
              <a:rPr lang="zh-CN" altLang="en-US"/>
              <a:t>小时：</a:t>
            </a:r>
            <a:r>
              <a:rPr lang="en-US" altLang="zh-CN"/>
              <a:t>10+8=12+6=6</a:t>
            </a:r>
          </a:p>
          <a:p>
            <a:r>
              <a:rPr lang="zh-CN" altLang="en-US"/>
              <a:t>在以</a:t>
            </a:r>
            <a:r>
              <a:rPr lang="en-US" altLang="zh-CN"/>
              <a:t>12</a:t>
            </a:r>
            <a:r>
              <a:rPr lang="zh-CN" altLang="en-US"/>
              <a:t>模的系统中，加</a:t>
            </a:r>
            <a:r>
              <a:rPr lang="en-US" altLang="zh-CN"/>
              <a:t>8</a:t>
            </a:r>
            <a:r>
              <a:rPr lang="zh-CN" altLang="en-US"/>
              <a:t>和减</a:t>
            </a:r>
            <a:r>
              <a:rPr lang="en-US" altLang="zh-CN"/>
              <a:t>4</a:t>
            </a:r>
            <a:r>
              <a:rPr lang="zh-CN" altLang="en-US"/>
              <a:t>效果是一样的，因此凡是减</a:t>
            </a:r>
            <a:r>
              <a:rPr lang="en-US" altLang="zh-CN"/>
              <a:t>4</a:t>
            </a:r>
            <a:r>
              <a:rPr lang="zh-CN" altLang="en-US"/>
              <a:t>运算，都可以用加</a:t>
            </a:r>
            <a:r>
              <a:rPr lang="en-US" altLang="zh-CN"/>
              <a:t>8</a:t>
            </a:r>
            <a:r>
              <a:rPr lang="zh-CN" altLang="en-US"/>
              <a:t>来代替。对“模”而言，</a:t>
            </a:r>
            <a:r>
              <a:rPr lang="en-US" altLang="zh-CN"/>
              <a:t>8</a:t>
            </a:r>
            <a:r>
              <a:rPr lang="zh-CN" altLang="en-US"/>
              <a:t>和</a:t>
            </a:r>
            <a:r>
              <a:rPr lang="en-US" altLang="zh-CN"/>
              <a:t>4</a:t>
            </a:r>
            <a:r>
              <a:rPr lang="zh-CN" altLang="en-US"/>
              <a:t>互为补数。实际上以</a:t>
            </a:r>
            <a:r>
              <a:rPr lang="en-US" altLang="zh-CN"/>
              <a:t>12</a:t>
            </a:r>
            <a:r>
              <a:rPr lang="zh-CN" altLang="en-US"/>
              <a:t>模的系统中，</a:t>
            </a:r>
            <a:r>
              <a:rPr lang="en-US" altLang="zh-CN"/>
              <a:t>11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10</a:t>
            </a:r>
            <a:r>
              <a:rPr lang="zh-CN" altLang="en-US"/>
              <a:t>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和</a:t>
            </a:r>
            <a:r>
              <a:rPr lang="en-US" altLang="zh-CN"/>
              <a:t>6</a:t>
            </a:r>
            <a:r>
              <a:rPr lang="zh-CN" altLang="en-US"/>
              <a:t>都有这个特性。共同的特点是两者相加等于模。</a:t>
            </a:r>
          </a:p>
          <a:p>
            <a:r>
              <a:rPr lang="zh-CN" altLang="en-US"/>
              <a:t>对于计算机，其概念和方法完全一样。</a:t>
            </a:r>
            <a:r>
              <a:rPr lang="en-US" altLang="zh-CN"/>
              <a:t>n</a:t>
            </a:r>
            <a:r>
              <a:rPr lang="zh-CN" altLang="en-US"/>
              <a:t>位计算机，设</a:t>
            </a:r>
            <a:r>
              <a:rPr lang="en-US" altLang="zh-CN"/>
              <a:t>n=8</a:t>
            </a:r>
            <a:r>
              <a:rPr lang="zh-CN" altLang="en-US"/>
              <a:t>， 所能表示的最大数是</a:t>
            </a:r>
            <a:r>
              <a:rPr lang="en-US" altLang="zh-CN"/>
              <a:t>11111111</a:t>
            </a:r>
            <a:r>
              <a:rPr lang="zh-CN" altLang="en-US"/>
              <a:t>，若再加</a:t>
            </a:r>
            <a:r>
              <a:rPr lang="en-US" altLang="zh-CN"/>
              <a:t>1</a:t>
            </a:r>
            <a:r>
              <a:rPr lang="zh-CN" altLang="en-US"/>
              <a:t>称为</a:t>
            </a:r>
            <a:r>
              <a:rPr lang="en-US" altLang="zh-CN"/>
              <a:t>100000000(9</a:t>
            </a:r>
            <a:r>
              <a:rPr lang="zh-CN" altLang="en-US"/>
              <a:t>位），但因只有</a:t>
            </a:r>
            <a:r>
              <a:rPr lang="en-US" altLang="zh-CN"/>
              <a:t>8</a:t>
            </a:r>
            <a:r>
              <a:rPr lang="zh-CN" altLang="en-US"/>
              <a:t>位，最高位</a:t>
            </a:r>
            <a:r>
              <a:rPr lang="en-US" altLang="zh-CN"/>
              <a:t>1</a:t>
            </a:r>
            <a:r>
              <a:rPr lang="zh-CN" altLang="en-US"/>
              <a:t>自然丢失。又回了</a:t>
            </a:r>
            <a:r>
              <a:rPr lang="en-US" altLang="zh-CN"/>
              <a:t>00000000</a:t>
            </a:r>
            <a:r>
              <a:rPr lang="zh-CN" altLang="en-US"/>
              <a:t>，所以</a:t>
            </a:r>
            <a:r>
              <a:rPr lang="en-US" altLang="zh-CN"/>
              <a:t>8</a:t>
            </a:r>
            <a:r>
              <a:rPr lang="zh-CN" altLang="en-US"/>
              <a:t>位</a:t>
            </a:r>
            <a:r>
              <a:rPr lang="zh-CN" altLang="en-US">
                <a:hlinkClick r:id="rId6"/>
              </a:rPr>
              <a:t>二进制系统</a:t>
            </a:r>
            <a:r>
              <a:rPr lang="zh-CN" altLang="en-US"/>
              <a:t>的模为</a:t>
            </a:r>
            <a:r>
              <a:rPr lang="en-US" altLang="zh-CN"/>
              <a:t>2^8</a:t>
            </a:r>
            <a:r>
              <a:rPr lang="zh-CN" altLang="en-US"/>
              <a:t>。在这样的系统中</a:t>
            </a:r>
            <a:r>
              <a:rPr lang="zh-CN" altLang="en-US">
                <a:hlinkClick r:id="rId4"/>
              </a:rPr>
              <a:t>减法</a:t>
            </a:r>
            <a:r>
              <a:rPr lang="zh-CN" altLang="en-US"/>
              <a:t>问题也可以化成加法问题，只需把</a:t>
            </a:r>
            <a:r>
              <a:rPr lang="zh-CN" altLang="en-US">
                <a:hlinkClick r:id="rId7"/>
              </a:rPr>
              <a:t>减数</a:t>
            </a:r>
            <a:r>
              <a:rPr lang="zh-CN" altLang="en-US"/>
              <a:t>用相应的</a:t>
            </a:r>
            <a:r>
              <a:rPr lang="zh-CN" altLang="en-US">
                <a:hlinkClick r:id="rId8"/>
              </a:rPr>
              <a:t>补数</a:t>
            </a:r>
            <a:r>
              <a:rPr lang="zh-CN" altLang="en-US"/>
              <a:t>表示就可以了。把</a:t>
            </a:r>
            <a:r>
              <a:rPr lang="zh-CN" altLang="en-US">
                <a:hlinkClick r:id="rId8"/>
              </a:rPr>
              <a:t>补数</a:t>
            </a:r>
            <a:r>
              <a:rPr lang="zh-CN" altLang="en-US"/>
              <a:t>用到计算机对数的处理上，就是补码。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6BAFB3-33DD-49EB-8D07-517F1349306F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补码运算的优点：（</a:t>
            </a:r>
            <a:r>
              <a:rPr lang="en-US" altLang="zh-CN"/>
              <a:t>1</a:t>
            </a:r>
            <a:r>
              <a:rPr lang="zh-CN" altLang="en-US"/>
              <a:t>）减法运算可以用加法来实现，即用求和来代替求差。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）数的符号位可以同数值部分作为一个整体参与运算。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）两数的补码之和（差）</a:t>
            </a:r>
            <a:r>
              <a:rPr lang="en-US" altLang="zh-CN"/>
              <a:t>=</a:t>
            </a:r>
            <a:r>
              <a:rPr lang="zh-CN" altLang="en-US"/>
              <a:t>两数和（差）的补码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（ </a:t>
            </a:r>
            <a:r>
              <a:rPr lang="en-US" altLang="zh-CN"/>
              <a:t>1 </a:t>
            </a:r>
            <a:r>
              <a:rPr lang="zh-CN" altLang="en-US"/>
              <a:t>）参加运算操作的数都用补码表示。 （ </a:t>
            </a:r>
            <a:r>
              <a:rPr lang="en-US" altLang="zh-CN"/>
              <a:t>2 </a:t>
            </a:r>
            <a:r>
              <a:rPr lang="zh-CN" altLang="en-US"/>
              <a:t>）数据的符号与数据一样参加运算。 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（ </a:t>
            </a:r>
            <a:r>
              <a:rPr lang="en-US" altLang="zh-CN"/>
              <a:t>3 </a:t>
            </a:r>
            <a:r>
              <a:rPr lang="zh-CN" altLang="en-US"/>
              <a:t>）</a:t>
            </a:r>
            <a:r>
              <a:rPr lang="zh-CN" altLang="en-US" b="1">
                <a:solidFill>
                  <a:srgbClr val="FF0000"/>
                </a:solidFill>
              </a:rPr>
              <a:t>求差时将负减数求补</a:t>
            </a:r>
            <a:r>
              <a:rPr lang="en-US" altLang="zh-CN" b="1">
                <a:solidFill>
                  <a:srgbClr val="FF0000"/>
                </a:solidFill>
              </a:rPr>
              <a:t>,</a:t>
            </a:r>
            <a:r>
              <a:rPr lang="zh-CN" altLang="en-US" b="1">
                <a:solidFill>
                  <a:srgbClr val="FF0000"/>
                </a:solidFill>
              </a:rPr>
              <a:t>用求和代替求差</a:t>
            </a:r>
            <a:r>
              <a:rPr lang="en-US" altLang="zh-CN" b="1">
                <a:solidFill>
                  <a:srgbClr val="FF0000"/>
                </a:solidFill>
              </a:rPr>
              <a:t>, </a:t>
            </a:r>
            <a:r>
              <a:rPr lang="zh-CN" altLang="en-US" b="1">
                <a:solidFill>
                  <a:srgbClr val="FF0000"/>
                </a:solidFill>
              </a:rPr>
              <a:t>将减法运算转化为补码的加法运算</a:t>
            </a:r>
            <a:r>
              <a:rPr lang="zh-CN" altLang="en-US"/>
              <a:t>。 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（ </a:t>
            </a:r>
            <a:r>
              <a:rPr lang="en-US" altLang="zh-CN"/>
              <a:t>4 </a:t>
            </a:r>
            <a:r>
              <a:rPr lang="zh-CN" altLang="en-US"/>
              <a:t>）运算结果为补码。如果符号位为 </a:t>
            </a:r>
            <a:r>
              <a:rPr lang="en-US" altLang="zh-CN"/>
              <a:t>0 ,</a:t>
            </a:r>
            <a:r>
              <a:rPr lang="zh-CN" altLang="en-US"/>
              <a:t>表明运算结果为正；如果符号位为 </a:t>
            </a:r>
            <a:r>
              <a:rPr lang="en-US" altLang="zh-CN"/>
              <a:t>1 ,</a:t>
            </a:r>
            <a:r>
              <a:rPr lang="zh-CN" altLang="en-US"/>
              <a:t>则表明结果为负。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（ </a:t>
            </a:r>
            <a:r>
              <a:rPr lang="en-US" altLang="zh-CN"/>
              <a:t>5 </a:t>
            </a:r>
            <a:r>
              <a:rPr lang="zh-CN" altLang="en-US"/>
              <a:t>）符号位的进位为模值，应该去掉。 补码减法 运算公式为： </a:t>
            </a:r>
            <a:r>
              <a:rPr lang="en-US" altLang="zh-CN"/>
              <a:t>[X]</a:t>
            </a:r>
            <a:r>
              <a:rPr lang="zh-CN" altLang="en-US"/>
              <a:t>补</a:t>
            </a:r>
            <a:r>
              <a:rPr lang="en-US" altLang="zh-CN"/>
              <a:t>–[Y]</a:t>
            </a:r>
            <a:r>
              <a:rPr lang="zh-CN" altLang="en-US"/>
              <a:t>补</a:t>
            </a:r>
            <a:r>
              <a:rPr lang="en-US" altLang="zh-CN"/>
              <a:t>=[X–Y]</a:t>
            </a:r>
            <a:r>
              <a:rPr lang="zh-CN" altLang="en-US"/>
              <a:t>补 </a:t>
            </a:r>
            <a:r>
              <a:rPr lang="en-US" altLang="zh-CN"/>
              <a:t>(3.2)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/>
              <a:t>通过 </a:t>
            </a:r>
            <a:r>
              <a:rPr lang="en-US" altLang="zh-CN"/>
              <a:t>[Y]</a:t>
            </a:r>
            <a:r>
              <a:rPr lang="zh-CN" altLang="en-US"/>
              <a:t>补 求得 </a:t>
            </a:r>
            <a:r>
              <a:rPr lang="en-US" altLang="zh-CN"/>
              <a:t>[–Y]</a:t>
            </a:r>
            <a:r>
              <a:rPr lang="zh-CN" altLang="en-US"/>
              <a:t>补 可以将减法运算转化为补码的加法运算。 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/>
              <a:t>已知 </a:t>
            </a:r>
            <a:r>
              <a:rPr lang="en-US" altLang="zh-CN" b="1"/>
              <a:t>[Y]</a:t>
            </a:r>
            <a:r>
              <a:rPr lang="zh-CN" altLang="en-US" b="1"/>
              <a:t>补求 </a:t>
            </a:r>
            <a:r>
              <a:rPr lang="en-US" altLang="zh-CN" b="1"/>
              <a:t>[–Y]</a:t>
            </a:r>
            <a:r>
              <a:rPr lang="zh-CN" altLang="en-US" b="1"/>
              <a:t>补 的法则是：对 </a:t>
            </a:r>
            <a:r>
              <a:rPr lang="en-US" altLang="zh-CN" b="1"/>
              <a:t>[Y]</a:t>
            </a:r>
            <a:r>
              <a:rPr lang="zh-CN" altLang="en-US" b="1"/>
              <a:t>补各位（包括符号位）取反</a:t>
            </a:r>
            <a:r>
              <a:rPr lang="en-US" altLang="zh-CN" b="1"/>
              <a:t>,</a:t>
            </a:r>
            <a:r>
              <a:rPr lang="zh-CN" altLang="en-US" b="1"/>
              <a:t>末位加</a:t>
            </a:r>
            <a:r>
              <a:rPr lang="en-US" altLang="zh-CN" b="1"/>
              <a:t>1 </a:t>
            </a:r>
            <a:r>
              <a:rPr lang="zh-CN" altLang="en-US"/>
              <a:t>，就可以得到</a:t>
            </a:r>
            <a:r>
              <a:rPr lang="en-US" altLang="zh-CN"/>
              <a:t>[–Y]</a:t>
            </a:r>
            <a:r>
              <a:rPr lang="zh-CN" altLang="en-US"/>
              <a:t>补 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例 </a:t>
            </a:r>
            <a:r>
              <a:rPr lang="en-US" altLang="zh-CN"/>
              <a:t>[Y]</a:t>
            </a:r>
            <a:r>
              <a:rPr lang="zh-CN" altLang="en-US"/>
              <a:t>补 </a:t>
            </a:r>
            <a:r>
              <a:rPr lang="en-US" altLang="zh-CN"/>
              <a:t>=1.1011 </a:t>
            </a:r>
            <a:r>
              <a:rPr lang="zh-CN" altLang="en-US"/>
              <a:t>则 </a:t>
            </a:r>
            <a:r>
              <a:rPr lang="en-US" altLang="zh-CN"/>
              <a:t>[–Y]</a:t>
            </a:r>
            <a:r>
              <a:rPr lang="zh-CN" altLang="en-US"/>
              <a:t>补 </a:t>
            </a:r>
            <a:r>
              <a:rPr lang="en-US" altLang="zh-CN"/>
              <a:t>=0.0101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[Y]</a:t>
            </a:r>
            <a:r>
              <a:rPr lang="zh-CN" altLang="en-US"/>
              <a:t>补 </a:t>
            </a:r>
            <a:r>
              <a:rPr lang="en-US" altLang="zh-CN"/>
              <a:t>= 0.1011 </a:t>
            </a:r>
            <a:r>
              <a:rPr lang="zh-CN" altLang="en-US"/>
              <a:t>则 </a:t>
            </a:r>
            <a:r>
              <a:rPr lang="en-US" altLang="zh-CN"/>
              <a:t>[–Y]</a:t>
            </a:r>
            <a:r>
              <a:rPr lang="zh-CN" altLang="en-US"/>
              <a:t>补 </a:t>
            </a:r>
            <a:r>
              <a:rPr lang="en-US" altLang="zh-CN"/>
              <a:t>=1.0101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例 </a:t>
            </a:r>
            <a:r>
              <a:rPr lang="en-US" altLang="zh-CN"/>
              <a:t>4 X=0.1100 Y=0.0110 </a:t>
            </a:r>
            <a:r>
              <a:rPr lang="zh-CN" altLang="en-US"/>
              <a:t>求 </a:t>
            </a:r>
            <a:r>
              <a:rPr lang="en-US" altLang="zh-CN"/>
              <a:t>[X]</a:t>
            </a:r>
            <a:r>
              <a:rPr lang="zh-CN" altLang="en-US"/>
              <a:t>补</a:t>
            </a:r>
            <a:r>
              <a:rPr lang="en-US" altLang="zh-CN"/>
              <a:t>–[Y]</a:t>
            </a:r>
            <a:r>
              <a:rPr lang="zh-CN" altLang="en-US"/>
              <a:t>补 </a:t>
            </a:r>
            <a:r>
              <a:rPr lang="en-US" altLang="zh-CN"/>
              <a:t>= </a:t>
            </a:r>
            <a:r>
              <a:rPr lang="zh-CN" altLang="en-US"/>
              <a:t>？ 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解</a:t>
            </a:r>
            <a:r>
              <a:rPr lang="en-US" altLang="zh-CN"/>
              <a:t>: [X]</a:t>
            </a:r>
            <a:r>
              <a:rPr lang="zh-CN" altLang="en-US"/>
              <a:t>补 </a:t>
            </a:r>
            <a:r>
              <a:rPr lang="en-US" altLang="zh-CN"/>
              <a:t>=0·1100 [Y]</a:t>
            </a:r>
            <a:r>
              <a:rPr lang="zh-CN" altLang="en-US"/>
              <a:t>补 </a:t>
            </a:r>
            <a:r>
              <a:rPr lang="en-US" altLang="zh-CN"/>
              <a:t>=0·0110 [–Y]</a:t>
            </a:r>
            <a:r>
              <a:rPr lang="zh-CN" altLang="en-US"/>
              <a:t>补 </a:t>
            </a:r>
            <a:r>
              <a:rPr lang="en-US" altLang="zh-CN"/>
              <a:t>=1·1010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 [X]</a:t>
            </a:r>
            <a:r>
              <a:rPr lang="zh-CN" altLang="en-US"/>
              <a:t>补</a:t>
            </a:r>
            <a:r>
              <a:rPr lang="en-US" altLang="zh-CN"/>
              <a:t>–[Y]</a:t>
            </a:r>
            <a:r>
              <a:rPr lang="zh-CN" altLang="en-US"/>
              <a:t>补 </a:t>
            </a:r>
            <a:r>
              <a:rPr lang="en-US" altLang="zh-CN"/>
              <a:t>=0.0110+1.1010=0.0000 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A0A9A-8F42-465D-BF34-7FB29F15FEF2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84A094-F7EF-4529-A1D0-7E9F72636F53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Arial" charset="0"/>
              </a:rPr>
              <a:t>-0.5&lt;</a:t>
            </a:r>
            <a:r>
              <a:rPr lang="zh-CN" altLang="en-US">
                <a:latin typeface="Arial" charset="0"/>
              </a:rPr>
              <a:t>规格化数的尾数</a:t>
            </a:r>
            <a:r>
              <a:rPr lang="en-US" altLang="zh-CN">
                <a:latin typeface="Arial" charset="0"/>
              </a:rPr>
              <a:t>&lt;=0.5</a:t>
            </a:r>
            <a:r>
              <a:rPr lang="zh-CN" altLang="en-US">
                <a:latin typeface="Arial" charset="0"/>
              </a:rPr>
              <a:t> </a:t>
            </a:r>
          </a:p>
        </p:txBody>
      </p:sp>
      <p:sp>
        <p:nvSpPr>
          <p:cNvPr id="8704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defRPr/>
            </a:pPr>
            <a:fld id="{8AFA0BE9-DC69-4529-981E-72B82F0CA5A1}" type="datetime3">
              <a:rPr lang="zh-CN" altLang="en-US" b="0" smtClean="0"/>
              <a:pPr eaLnBrk="1" hangingPunct="1">
                <a:defRPr/>
              </a:pPr>
              <a:t>2021年9月22日星期三</a:t>
            </a:fld>
            <a:endParaRPr lang="en-US" altLang="zh-CN" b="0"/>
          </a:p>
        </p:txBody>
      </p:sp>
      <p:sp>
        <p:nvSpPr>
          <p:cNvPr id="8704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defRPr/>
            </a:pPr>
            <a:fld id="{306A65BB-F245-475F-AE6F-98D8AADD402C}" type="slidenum">
              <a:rPr lang="en-US" altLang="zh-CN" b="0" smtClean="0"/>
              <a:pPr eaLnBrk="1" hangingPunct="1">
                <a:defRPr/>
              </a:pPr>
              <a:t>27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charset="0"/>
            </a:endParaRPr>
          </a:p>
        </p:txBody>
      </p:sp>
      <p:sp>
        <p:nvSpPr>
          <p:cNvPr id="88068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defRPr/>
            </a:pPr>
            <a:fld id="{03331074-4774-4115-BC93-2878425DAB24}" type="datetime3">
              <a:rPr lang="zh-CN" altLang="en-US" b="0" smtClean="0"/>
              <a:pPr eaLnBrk="1" hangingPunct="1">
                <a:defRPr/>
              </a:pPr>
              <a:t>2021年9月22日星期三</a:t>
            </a:fld>
            <a:endParaRPr lang="en-US" altLang="zh-CN" b="0"/>
          </a:p>
        </p:txBody>
      </p:sp>
      <p:sp>
        <p:nvSpPr>
          <p:cNvPr id="88069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defRPr/>
            </a:pPr>
            <a:fld id="{D9C271AC-5570-4096-9C17-CB683C00CF14}" type="slidenum">
              <a:rPr lang="en-US" altLang="zh-CN" b="0" smtClean="0"/>
              <a:pPr eaLnBrk="1" hangingPunct="1">
                <a:defRPr/>
              </a:pPr>
              <a:t>31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计算机中由于电路故障、电磁干扰，在传输和存取过程中容易出出现错误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AECB4-ACAA-46E2-BD0B-4D6E990D820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如果不只是一位出错，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AC999-8EB7-4EE2-B168-6CDAB158655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7AF78-604E-4A7B-99E1-DA9A17C216B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7D812-8C1C-4105-BEBA-62662CB7347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86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DEA0B-0F5C-4D1B-AE8E-EE909C7EF14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3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0712D-2965-4505-A0A8-A95302DF4E0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0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93284-BCBD-4AFE-8646-06B9F223A7E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1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0446-F76B-436D-A10E-07813E31910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2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C9E85-7B60-44C9-B335-92C1F8AEBBA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8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C11D9-2485-45FE-B702-5EB34FF67EA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19352-6C86-4EBD-B561-F954F8F302C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22227-328D-433F-B80D-FEAC092B07F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CDCEE-5A19-4E49-B83B-5B457B41BE5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4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3ED62-3293-475F-AAC4-7885B9DA6A3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14E73-37F1-4723-A19B-FC3B71BB3BD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0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A4C5485-58CB-448F-A6CA-0BECB7B5943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8.xml"/><Relationship Id="rId4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slide" Target="slide23.xml"/><Relationship Id="rId4" Type="http://schemas.openxmlformats.org/officeDocument/2006/relationships/slide" Target="slide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slide" Target="slide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8.xml"/><Relationship Id="rId4" Type="http://schemas.openxmlformats.org/officeDocument/2006/relationships/image" Target="../media/image2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4.xml"/><Relationship Id="rId4" Type="http://schemas.openxmlformats.org/officeDocument/2006/relationships/slide" Target="slide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63420" y="1219200"/>
            <a:ext cx="8123380" cy="2286000"/>
          </a:xfrm>
        </p:spPr>
        <p:txBody>
          <a:bodyPr>
            <a:noAutofit/>
          </a:bodyPr>
          <a:lstStyle/>
          <a:p>
            <a:r>
              <a:rPr lang="en-US" dirty="0"/>
              <a:t>Lecture 03: Binary Numbers</a:t>
            </a:r>
            <a:br>
              <a:rPr lang="en-US" dirty="0"/>
            </a:br>
            <a:r>
              <a:rPr lang="en-US" sz="3200" b="1" dirty="0"/>
              <a:t>Computer Organization and Architecture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dirty="0"/>
              <a:t>Fall 2</a:t>
            </a:r>
            <a:r>
              <a:rPr lang="en-US" altLang="zh-CN" sz="3200" dirty="0"/>
              <a:t>021</a:t>
            </a:r>
            <a:endParaRPr lang="en-US" sz="32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/>
              <a:t>唐继军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jj.tang@siat.ac.cn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6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35138-47FE-4DFD-A342-80D381DF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原码的加减计算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B19EA5-B545-452D-A81A-32734802C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80083"/>
            <a:ext cx="6327715" cy="429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按照原码方式的加减运算_其他">
            <a:extLst>
              <a:ext uri="{FF2B5EF4-FFF2-40B4-BE49-F238E27FC236}">
                <a16:creationId xmlns:a16="http://schemas.microsoft.com/office/drawing/2014/main" id="{4FA57FB6-1E0C-4B66-B2F3-BDF528F2F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96" y="3507482"/>
            <a:ext cx="5832648" cy="307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86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3333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反码表示法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0" y="873476"/>
            <a:ext cx="9144000" cy="565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定义：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正数的反码与其原码相同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,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负数的反码是其对应原码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的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符号位为</a:t>
            </a:r>
            <a:r>
              <a:rPr lang="zh-CN" altLang="en-US" sz="2400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,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数值位</a:t>
            </a:r>
            <a:r>
              <a:rPr lang="zh-CN" altLang="en-US" sz="2400" u="sng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按位取反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，就得到该数的反码表示。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电路容易实现，触发器的输出有正负之分。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反码表示有正0（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00000000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）和负0（11111111）之分;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例如：</a:t>
            </a:r>
            <a:endParaRPr 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X=＋0.1011011,[X]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反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1011011; Y=－0.1011011,[Y]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反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0100100;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A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=＋1100011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,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A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反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1100011; B=－1101011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,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[B]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反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0010100;</a:t>
            </a:r>
          </a:p>
        </p:txBody>
      </p:sp>
      <p:sp>
        <p:nvSpPr>
          <p:cNvPr id="46088" name="Oval 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2" action="ppaction://hlinksldjump"/>
              </a:rPr>
              <a:t>总目录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讲：数据表示与定点加减法运算(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512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2" y="1196752"/>
            <a:ext cx="684212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6E33-4D95-40F5-A9BC-13852C8AACD4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dirty="0"/>
              <a:t>反码计算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D431-4D2D-43AC-8445-616D95079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3917032"/>
          </a:xfrm>
        </p:spPr>
        <p:txBody>
          <a:bodyPr/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B=－1101011，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n=8</a:t>
            </a:r>
          </a:p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2</a:t>
            </a:r>
            <a:r>
              <a:rPr 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n+1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-1=100000000-1=11111111</a:t>
            </a:r>
          </a:p>
          <a:p>
            <a:r>
              <a:rPr lang="en-US" dirty="0"/>
              <a:t>B</a:t>
            </a:r>
            <a:r>
              <a:rPr lang="zh-CN" altLang="en-US" sz="2000" dirty="0"/>
              <a:t>反</a:t>
            </a:r>
            <a:r>
              <a:rPr lang="en-US" altLang="zh-CN" dirty="0"/>
              <a:t>=11111111-01101011=10010100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8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61975"/>
          </a:xfrm>
        </p:spPr>
        <p:txBody>
          <a:bodyPr/>
          <a:lstStyle/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补码表示法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07950" y="549275"/>
            <a:ext cx="9001125" cy="490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活例子：现为北京时间下午4点，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但钟表显示为7点。有两种办法校对：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(1) 做减法 7-3 = 4 (逆时针退3格)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(2) 做加法 7+9 = 16 (顺时针进9格)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16 (mod 12) = 16-12 = 4 (以12为模，变成4)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-3= + 9 ( mod 12 )  +9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为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补数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模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定义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：正数的补码就是正数的本身，负数的补码是原负数加上模.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计算机运算受字长限制,属于有模运算. </a:t>
            </a:r>
          </a:p>
          <a:p>
            <a:pPr lvl="1">
              <a:lnSpc>
                <a:spcPct val="12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定点小数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="1" baseline="-250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</a:t>
            </a:r>
            <a:r>
              <a:rPr lang="zh-CN" altLang="en-US" sz="24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n-1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n-2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…x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，以2为模；</a:t>
            </a:r>
          </a:p>
          <a:p>
            <a:pPr lvl="1">
              <a:lnSpc>
                <a:spcPct val="12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定点整数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x</a:t>
            </a:r>
            <a:r>
              <a:rPr lang="zh-CN" altLang="en-US" sz="2400" b="1" baseline="-250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n-1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n-2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…x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，以2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n+1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为模；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sp>
        <p:nvSpPr>
          <p:cNvPr id="47108" name="Oval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3" action="ppaction://hlinksldjump"/>
              </a:rPr>
              <a:t>总目录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讲：数据表示与定点加减法运算(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9" t="9525" r="7625"/>
          <a:stretch>
            <a:fillRect/>
          </a:stretch>
        </p:blipFill>
        <p:spPr bwMode="auto">
          <a:xfrm>
            <a:off x="7142590" y="811213"/>
            <a:ext cx="1893459" cy="175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620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补码表示法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4925" y="620713"/>
            <a:ext cx="9001125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补码最大的优点就是将减法运算转换成加法运算。</a:t>
            </a:r>
          </a:p>
          <a:p>
            <a:pPr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通常通过反码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求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补：</a:t>
            </a:r>
            <a:r>
              <a:rPr lang="zh-CN" altLang="en-US" sz="24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反码末位加1；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X=＋0.1011011；[X]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反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1011011；[X]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1011011；</a:t>
            </a: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Y=－0.1011011，[Y]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反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0100100；[Y]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0100101；</a:t>
            </a: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A=＋1100011，   [A]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反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1100011；[A]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1100011；</a:t>
            </a: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B=－1101011，   [B]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反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0010100；[B]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0010101；</a:t>
            </a: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注意： 0的补码只有一种表示：00000000</a:t>
            </a:r>
          </a:p>
        </p:txBody>
      </p:sp>
      <p:sp>
        <p:nvSpPr>
          <p:cNvPr id="48132" name="Oval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3" action="ppaction://hlinksldjump"/>
              </a:rPr>
              <a:t>总目录</a:t>
            </a: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4056"/>
            <a:ext cx="6624637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A8DA-653F-43FC-9677-2DF37C87D34C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dirty="0"/>
              <a:t>补码的直接结算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0BBB-90AF-41B1-B1A3-2886B1A9D7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/>
              <a:t>X </a:t>
            </a:r>
            <a:r>
              <a:rPr lang="zh-CN" altLang="en-US" dirty="0"/>
              <a:t>为负数时，我们希望 </a:t>
            </a:r>
            <a:r>
              <a:rPr lang="en-US" altLang="zh-CN" dirty="0"/>
              <a:t>|X|+X = 0 (n=4)</a:t>
            </a:r>
          </a:p>
          <a:p>
            <a:r>
              <a:rPr lang="en-US" dirty="0"/>
              <a:t>i.e. 14 + (14)</a:t>
            </a:r>
            <a:r>
              <a:rPr lang="zh-CN" altLang="en-US" sz="2000" dirty="0"/>
              <a:t>补</a:t>
            </a:r>
            <a:r>
              <a:rPr lang="en-US" dirty="0"/>
              <a:t> = 0 (</a:t>
            </a:r>
            <a:r>
              <a:rPr lang="en-US" altLang="zh-CN" dirty="0"/>
              <a:t>14 = 1110)</a:t>
            </a:r>
            <a:endParaRPr lang="en-US" dirty="0"/>
          </a:p>
          <a:p>
            <a:r>
              <a:rPr lang="en-US" dirty="0"/>
              <a:t>0 </a:t>
            </a:r>
            <a:r>
              <a:rPr lang="zh-CN" altLang="en-US" dirty="0"/>
              <a:t>可以表示为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00000</a:t>
            </a:r>
            <a:r>
              <a:rPr lang="zh-CN" altLang="en-US" dirty="0"/>
              <a:t>，也可以为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1111+1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-14</a:t>
            </a:r>
            <a:r>
              <a:rPr lang="zh-CN" altLang="en-US" dirty="0"/>
              <a:t>的补码为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11111-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1110+1= 10001+1=10010</a:t>
            </a:r>
          </a:p>
        </p:txBody>
      </p:sp>
    </p:spTree>
    <p:extLst>
      <p:ext uri="{BB962C8B-B14F-4D97-AF65-F5344CB8AC3E}">
        <p14:creationId xmlns:p14="http://schemas.microsoft.com/office/powerpoint/2010/main" val="66594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A8DA-653F-43FC-9677-2DF37C87D34C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dirty="0"/>
              <a:t>补码的直接结算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0BBB-90AF-41B1-B1A3-2886B1A9D7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853136"/>
          </a:xfrm>
        </p:spPr>
        <p:txBody>
          <a:bodyPr/>
          <a:lstStyle/>
          <a:p>
            <a:r>
              <a:rPr lang="en-US" dirty="0"/>
              <a:t>X </a:t>
            </a:r>
            <a:r>
              <a:rPr lang="zh-CN" altLang="en-US" dirty="0"/>
              <a:t>为负数时，我们希望 </a:t>
            </a:r>
            <a:r>
              <a:rPr lang="en-US" altLang="zh-CN" dirty="0"/>
              <a:t>|X|+X = 0 (n=7)</a:t>
            </a:r>
          </a:p>
          <a:p>
            <a:r>
              <a:rPr lang="en-US" dirty="0"/>
              <a:t>i.e. 14 + (14)</a:t>
            </a:r>
            <a:r>
              <a:rPr lang="zh-CN" altLang="en-US" sz="2000" dirty="0"/>
              <a:t>补</a:t>
            </a:r>
            <a:r>
              <a:rPr lang="en-US" dirty="0"/>
              <a:t> = 0 (</a:t>
            </a:r>
            <a:r>
              <a:rPr lang="en-US" altLang="zh-CN" dirty="0"/>
              <a:t>14 = 00001110)</a:t>
            </a:r>
            <a:endParaRPr lang="en-US" dirty="0"/>
          </a:p>
          <a:p>
            <a:r>
              <a:rPr lang="en-US" dirty="0"/>
              <a:t>0 </a:t>
            </a:r>
            <a:r>
              <a:rPr lang="zh-CN" altLang="en-US" dirty="0"/>
              <a:t>可以表示为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00000000</a:t>
            </a:r>
            <a:r>
              <a:rPr lang="zh-CN" altLang="en-US" dirty="0"/>
              <a:t>，也可以为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1111111+1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-14</a:t>
            </a:r>
            <a:r>
              <a:rPr lang="zh-CN" altLang="en-US" dirty="0"/>
              <a:t>的补码为</a:t>
            </a:r>
            <a:endParaRPr lang="en-US" altLang="zh-CN" dirty="0"/>
          </a:p>
          <a:p>
            <a:pPr marL="0" indent="0">
              <a:buNone/>
            </a:pPr>
            <a:r>
              <a:rPr lang="en-US" sz="2800" dirty="0"/>
              <a:t>11111111-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0001110+1=11110001+1=11110010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6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72D2-9F05-4173-AB03-EC24C55EF296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16</a:t>
            </a:r>
            <a:r>
              <a:rPr lang="zh-CN" altLang="en-US" dirty="0"/>
              <a:t>进制负数的补码？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B278-E785-4CC2-8FC7-F9A3C4D53CAC}"/>
              </a:ext>
            </a:extLst>
          </p:cNvPr>
          <p:cNvSpPr txBox="1"/>
          <p:nvPr/>
        </p:nvSpPr>
        <p:spPr>
          <a:xfrm>
            <a:off x="940840" y="1556792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/>
            <a:r>
              <a:rPr lang="zh-CN" altLang="en-US" sz="3600" b="1" i="0" dirty="0">
                <a:solidFill>
                  <a:srgbClr val="4D4D4D"/>
                </a:solidFill>
                <a:effectLst/>
                <a:latin typeface="-apple-system"/>
              </a:rPr>
              <a:t>例：</a:t>
            </a:r>
            <a:r>
              <a:rPr lang="zh-CN" altLang="en-US" sz="3600" b="0" i="0" dirty="0">
                <a:solidFill>
                  <a:srgbClr val="4D4D4D"/>
                </a:solidFill>
                <a:effectLst/>
                <a:latin typeface="-apple-system"/>
              </a:rPr>
              <a:t>给出</a:t>
            </a:r>
            <a:r>
              <a:rPr lang="en-US" altLang="zh-CN" sz="3600" b="0" i="0" dirty="0">
                <a:solidFill>
                  <a:srgbClr val="4D4D4D"/>
                </a:solidFill>
                <a:effectLst/>
                <a:latin typeface="-apple-system"/>
              </a:rPr>
              <a:t>-100</a:t>
            </a:r>
            <a:r>
              <a:rPr lang="zh-CN" altLang="en-US" sz="3600" b="0" i="0" dirty="0">
                <a:solidFill>
                  <a:srgbClr val="4D4D4D"/>
                </a:solidFill>
                <a:effectLst/>
                <a:latin typeface="-apple-system"/>
              </a:rPr>
              <a:t>，求其</a:t>
            </a:r>
            <a:r>
              <a:rPr lang="en-US" altLang="zh-CN" sz="3600" b="0" i="0" dirty="0">
                <a:solidFill>
                  <a:srgbClr val="4D4D4D"/>
                </a:solidFill>
                <a:effectLst/>
                <a:latin typeface="-apple-system"/>
              </a:rPr>
              <a:t>16</a:t>
            </a:r>
            <a:r>
              <a:rPr lang="zh-CN" altLang="en-US" sz="3600" b="0" i="0" dirty="0">
                <a:solidFill>
                  <a:srgbClr val="4D4D4D"/>
                </a:solidFill>
                <a:effectLst/>
                <a:latin typeface="-apple-system"/>
              </a:rPr>
              <a:t>进制的补码。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F8445-885C-4CD4-9BC7-A214437351AB}"/>
              </a:ext>
            </a:extLst>
          </p:cNvPr>
          <p:cNvSpPr txBox="1"/>
          <p:nvPr/>
        </p:nvSpPr>
        <p:spPr>
          <a:xfrm>
            <a:off x="940840" y="4797152"/>
            <a:ext cx="7745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/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先求正数</a:t>
            </a:r>
            <a:r>
              <a:rPr lang="en-US" altLang="zh-CN" sz="3200" b="0" i="0" dirty="0">
                <a:solidFill>
                  <a:srgbClr val="4D4D4D"/>
                </a:solidFill>
                <a:effectLst/>
                <a:latin typeface="-apple-system"/>
              </a:rPr>
              <a:t>100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sz="3200" b="0" i="0" dirty="0">
                <a:solidFill>
                  <a:srgbClr val="4D4D4D"/>
                </a:solidFill>
                <a:effectLst/>
                <a:latin typeface="-apple-system"/>
              </a:rPr>
              <a:t>16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进制为：</a:t>
            </a:r>
            <a:r>
              <a:rPr lang="en-US" altLang="zh-CN" sz="3200" b="0" i="0" dirty="0">
                <a:solidFill>
                  <a:srgbClr val="4D4D4D"/>
                </a:solidFill>
                <a:effectLst/>
                <a:latin typeface="-apple-system"/>
              </a:rPr>
              <a:t>0X64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</a:p>
          <a:p>
            <a:pPr marL="0" algn="l"/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然后套用公式：</a:t>
            </a:r>
            <a:r>
              <a:rPr lang="en-US" altLang="zh-CN" sz="3200" b="0" i="0" dirty="0">
                <a:solidFill>
                  <a:srgbClr val="4D4D4D"/>
                </a:solidFill>
                <a:effectLst/>
                <a:latin typeface="-apple-system"/>
              </a:rPr>
              <a:t>FFFF-0064+1=FF9C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</a:p>
          <a:p>
            <a:pPr marL="0" algn="l"/>
            <a:r>
              <a:rPr lang="en-US" altLang="zh-CN" sz="3200" b="0" i="0" dirty="0">
                <a:solidFill>
                  <a:srgbClr val="4D4D4D"/>
                </a:solidFill>
                <a:effectLst/>
                <a:latin typeface="-apple-system"/>
              </a:rPr>
              <a:t>FF9C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即为所求。</a:t>
            </a:r>
          </a:p>
        </p:txBody>
      </p:sp>
    </p:spTree>
    <p:extLst>
      <p:ext uri="{BB962C8B-B14F-4D97-AF65-F5344CB8AC3E}">
        <p14:creationId xmlns:p14="http://schemas.microsoft.com/office/powerpoint/2010/main" val="41391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750" y="0"/>
            <a:ext cx="7543800" cy="647700"/>
          </a:xfrm>
        </p:spPr>
        <p:txBody>
          <a:bodyPr/>
          <a:lstStyle/>
          <a:p>
            <a:r>
              <a:rPr lang="zh-CN" altLang="en-US" dirty="0"/>
              <a:t>补码与真值的关系  公式</a:t>
            </a:r>
            <a:r>
              <a:rPr lang="en-US" altLang="zh-CN" dirty="0"/>
              <a:t>2.9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0E92-2977-4976-9502-AEA4F9BCDCB4}" type="datetime1">
              <a:rPr lang="zh-CN" altLang="en-US" smtClean="0"/>
              <a:pPr/>
              <a:t>2021/9/22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FF88-4FC8-4947-A5F0-7CE55D4AA57C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7" r="1486" b="53389"/>
          <a:stretch/>
        </p:blipFill>
        <p:spPr bwMode="auto">
          <a:xfrm>
            <a:off x="5300743" y="5304849"/>
            <a:ext cx="3216837" cy="118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88950" y="1844824"/>
            <a:ext cx="74676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kern="0" dirty="0"/>
              <a:t>推导过程</a:t>
            </a:r>
            <a:endParaRPr lang="en-US" altLang="zh-CN" sz="2400" kern="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kern="0" dirty="0"/>
              <a:t>由：纯整数的补码表示 </a:t>
            </a:r>
            <a:r>
              <a:rPr lang="en-US" altLang="zh-CN" sz="2400" kern="0" dirty="0"/>
              <a:t>[X]</a:t>
            </a:r>
            <a:r>
              <a:rPr lang="zh-CN" altLang="en-US" sz="2400" kern="0" baseline="-25000" dirty="0"/>
              <a:t>补</a:t>
            </a:r>
            <a:r>
              <a:rPr lang="en-US" altLang="zh-CN" sz="2400" kern="0" dirty="0"/>
              <a:t>=    X	        0</a:t>
            </a:r>
            <a:r>
              <a:rPr lang="en-US" altLang="zh-CN" sz="2400" kern="0" dirty="0">
                <a:cs typeface="Arial" pitchFamily="34" charset="0"/>
              </a:rPr>
              <a:t>≤X&lt;2</a:t>
            </a:r>
            <a:r>
              <a:rPr lang="en-US" altLang="zh-CN" sz="2400" kern="0" baseline="30000" dirty="0">
                <a:cs typeface="Arial" pitchFamily="34" charset="0"/>
              </a:rPr>
              <a:t>n</a:t>
            </a:r>
            <a:endParaRPr lang="en-US" altLang="zh-CN" sz="2400" kern="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/>
              <a:t>	 			          	     2</a:t>
            </a:r>
            <a:r>
              <a:rPr lang="en-US" altLang="zh-CN" sz="2400" kern="0" baseline="30000" dirty="0">
                <a:cs typeface="Arial" pitchFamily="34" charset="0"/>
              </a:rPr>
              <a:t>n+1</a:t>
            </a:r>
            <a:r>
              <a:rPr lang="en-US" altLang="zh-CN" sz="2400" kern="0" dirty="0"/>
              <a:t>+X     -2</a:t>
            </a:r>
            <a:r>
              <a:rPr lang="en-US" altLang="zh-CN" sz="2400" kern="0" baseline="30000" dirty="0">
                <a:cs typeface="Arial" pitchFamily="34" charset="0"/>
              </a:rPr>
              <a:t>n</a:t>
            </a:r>
            <a:r>
              <a:rPr lang="en-US" altLang="zh-CN" sz="2400" kern="0" dirty="0">
                <a:cs typeface="Arial" pitchFamily="34" charset="0"/>
              </a:rPr>
              <a:t>≤X&lt;0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kern="0" dirty="0"/>
              <a:t>得：纯整数的真值表示 </a:t>
            </a:r>
            <a:r>
              <a:rPr lang="en-US" altLang="zh-CN" sz="2400" kern="0" dirty="0"/>
              <a:t> X = [X]</a:t>
            </a:r>
            <a:r>
              <a:rPr lang="zh-CN" altLang="en-US" sz="2400" kern="0" baseline="-25000" dirty="0"/>
              <a:t>补</a:t>
            </a:r>
            <a:r>
              <a:rPr lang="en-US" altLang="zh-CN" sz="2400" kern="0" dirty="0"/>
              <a:t>	          0</a:t>
            </a:r>
            <a:r>
              <a:rPr lang="en-US" altLang="zh-CN" sz="2400" kern="0" dirty="0">
                <a:cs typeface="Arial" pitchFamily="34" charset="0"/>
              </a:rPr>
              <a:t>≤X&lt;2</a:t>
            </a:r>
            <a:r>
              <a:rPr lang="en-US" altLang="zh-CN" sz="2400" kern="0" baseline="30000" dirty="0">
                <a:cs typeface="Arial" pitchFamily="34" charset="0"/>
              </a:rPr>
              <a:t>n</a:t>
            </a:r>
            <a:endParaRPr lang="en-US" altLang="zh-CN" sz="2400" kern="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kern="0" dirty="0"/>
              <a:t>				           - 2</a:t>
            </a:r>
            <a:r>
              <a:rPr lang="en-US" altLang="zh-CN" sz="2400" kern="0" baseline="30000" dirty="0">
                <a:cs typeface="Arial" pitchFamily="34" charset="0"/>
              </a:rPr>
              <a:t>n+1</a:t>
            </a:r>
            <a:r>
              <a:rPr lang="en-US" altLang="zh-CN" sz="2400" kern="0" dirty="0"/>
              <a:t>+ [X]</a:t>
            </a:r>
            <a:r>
              <a:rPr lang="zh-CN" altLang="en-US" sz="2400" kern="0" baseline="-25000" dirty="0"/>
              <a:t>补   </a:t>
            </a:r>
            <a:r>
              <a:rPr lang="en-US" altLang="zh-CN" sz="2400" kern="0" dirty="0"/>
              <a:t>-2</a:t>
            </a:r>
            <a:r>
              <a:rPr lang="en-US" altLang="zh-CN" sz="2400" kern="0" baseline="30000" dirty="0">
                <a:cs typeface="Arial" pitchFamily="34" charset="0"/>
              </a:rPr>
              <a:t>n</a:t>
            </a:r>
            <a:r>
              <a:rPr lang="en-US" altLang="zh-CN" sz="2400" kern="0" dirty="0">
                <a:cs typeface="Arial" pitchFamily="34" charset="0"/>
              </a:rPr>
              <a:t>≤X&lt;0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800" kern="0" dirty="0">
              <a:latin typeface="隶书" pitchFamily="49" charset="-122"/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0717" y="4018121"/>
            <a:ext cx="777686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0" dirty="0"/>
              <a:t>X</a:t>
            </a:r>
            <a:r>
              <a:rPr lang="zh-CN" altLang="en-US" sz="2400" kern="0" dirty="0"/>
              <a:t>为正，易证</a:t>
            </a:r>
            <a:endParaRPr lang="en-US" altLang="zh-CN" sz="2400" kern="0" dirty="0"/>
          </a:p>
          <a:p>
            <a:r>
              <a:rPr lang="en-US" altLang="zh-CN" sz="2400" kern="0" dirty="0"/>
              <a:t>X</a:t>
            </a:r>
            <a:r>
              <a:rPr lang="zh-CN" altLang="en-US" sz="2400" kern="0" dirty="0"/>
              <a:t>为负</a:t>
            </a:r>
            <a:r>
              <a:rPr lang="en-US" altLang="zh-CN" sz="2400" kern="0" dirty="0" err="1"/>
              <a:t>Xn</a:t>
            </a:r>
            <a:r>
              <a:rPr lang="zh-CN" altLang="en-US" sz="2400" kern="0" dirty="0"/>
              <a:t>为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，</a:t>
            </a:r>
            <a:r>
              <a:rPr lang="en-US" altLang="zh-CN" sz="3200" kern="0" dirty="0"/>
              <a:t>[X]</a:t>
            </a:r>
            <a:r>
              <a:rPr lang="zh-CN" altLang="en-US" sz="3200" kern="0" baseline="-25000" dirty="0"/>
              <a:t>补</a:t>
            </a:r>
            <a:r>
              <a:rPr lang="en-US" altLang="zh-CN" sz="3200" kern="0" dirty="0"/>
              <a:t>=                </a:t>
            </a:r>
            <a:r>
              <a:rPr lang="zh-CN" altLang="en-US" sz="3200" kern="0" dirty="0"/>
              <a:t>，</a:t>
            </a:r>
            <a:r>
              <a:rPr lang="zh-CN" altLang="en-US" sz="2800" kern="0" dirty="0"/>
              <a:t>代入上式     </a:t>
            </a:r>
            <a:endParaRPr lang="en-US" altLang="zh-CN" sz="2800" kern="0" dirty="0"/>
          </a:p>
          <a:p>
            <a:r>
              <a:rPr lang="en-US" altLang="zh-CN" sz="2800" kern="0" dirty="0"/>
              <a:t>  </a:t>
            </a:r>
          </a:p>
          <a:p>
            <a:endParaRPr lang="en-US" altLang="zh-CN" sz="2800" kern="0" dirty="0"/>
          </a:p>
          <a:p>
            <a:r>
              <a:rPr lang="zh-CN" altLang="en-US" sz="2800" kern="0" dirty="0"/>
              <a:t>得到</a:t>
            </a:r>
            <a:r>
              <a:rPr lang="en-US" altLang="zh-CN" sz="2800" kern="0" dirty="0"/>
              <a:t>-2</a:t>
            </a:r>
            <a:r>
              <a:rPr lang="en-US" altLang="zh-CN" sz="2800" kern="0" baseline="30000" dirty="0"/>
              <a:t>n+1</a:t>
            </a:r>
            <a:r>
              <a:rPr lang="en-US" altLang="zh-CN" sz="2800" kern="0" dirty="0"/>
              <a:t>+2</a:t>
            </a:r>
            <a:r>
              <a:rPr lang="en-US" altLang="zh-CN" sz="2800" kern="0" baseline="30000" dirty="0"/>
              <a:t>n</a:t>
            </a:r>
            <a:r>
              <a:rPr lang="en-US" altLang="zh-CN" sz="2800" kern="0" dirty="0"/>
              <a:t>+              =&gt;</a:t>
            </a:r>
            <a:r>
              <a:rPr lang="zh-CN" altLang="en-US" sz="2800" kern="0" dirty="0"/>
              <a:t>  </a:t>
            </a:r>
            <a:endParaRPr lang="en-US" altLang="zh-CN" sz="3200" kern="0" dirty="0"/>
          </a:p>
          <a:p>
            <a:r>
              <a:rPr lang="zh-CN" altLang="en-US" sz="3200" kern="0" dirty="0"/>
              <a:t>    </a:t>
            </a:r>
            <a:endParaRPr lang="zh-CN" altLang="en-US" sz="32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856" y="4249695"/>
            <a:ext cx="1528586" cy="96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箭头连接符 13"/>
          <p:cNvCxnSpPr/>
          <p:nvPr/>
        </p:nvCxnSpPr>
        <p:spPr bwMode="auto">
          <a:xfrm flipH="1" flipV="1">
            <a:off x="5760132" y="3861048"/>
            <a:ext cx="324036" cy="6341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71081" y="601405"/>
            <a:ext cx="8716137" cy="126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9"/>
          <a:stretch/>
        </p:blipFill>
        <p:spPr bwMode="auto">
          <a:xfrm>
            <a:off x="3049041" y="5517232"/>
            <a:ext cx="1093876" cy="96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57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620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补码表示法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4925" y="620713"/>
            <a:ext cx="9001125" cy="541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sz="1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sz="1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E6023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例如：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已知整数[x]</a:t>
            </a:r>
            <a:r>
              <a:rPr lang="zh-CN" altLang="en-US" baseline="-25000" dirty="0">
                <a:effectLst/>
                <a:latin typeface="方正姚体" pitchFamily="2" charset="-122"/>
                <a:ea typeface="方正姚体" pitchFamily="2" charset="-122"/>
              </a:rPr>
              <a:t>补码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=010011011，[y]</a:t>
            </a:r>
            <a:r>
              <a:rPr lang="zh-CN" altLang="en-US" baseline="-25000" dirty="0">
                <a:effectLst/>
                <a:latin typeface="方正姚体" pitchFamily="2" charset="-122"/>
                <a:ea typeface="方正姚体" pitchFamily="2" charset="-122"/>
                <a:sym typeface="Arial" charset="0"/>
              </a:rPr>
              <a:t>补码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=110011011，求x=？和y=？；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x=-0×2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7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+0×2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6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+0×2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5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+0×2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=155；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y=-1×2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8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7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+0×2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6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+0×2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5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+0×2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=-101；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b="1" dirty="0">
              <a:solidFill>
                <a:srgbClr val="E6023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en-US" altLang="zh-CN" b="1" dirty="0">
              <a:solidFill>
                <a:srgbClr val="E6023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E6023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例如：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已知小数[A]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补码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=01101，[B]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补码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=10011，求A=？和B=？；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A=-0+1×2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-(4-3)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-(4-2)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+0×2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-(4-1)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-(4-0)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=0.5+0.25+0.0625=0.8125；</a:t>
            </a:r>
          </a:p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B=-1+0×2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-(4-3)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+0×2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-(4-2)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-(4-1)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-(4-0)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=-1+0.125+0.0625=-0.8125；</a:t>
            </a:r>
          </a:p>
        </p:txBody>
      </p:sp>
      <p:sp>
        <p:nvSpPr>
          <p:cNvPr id="49156" name="Oval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3" action="ppaction://hlinksldjump"/>
              </a:rPr>
              <a:t>总目录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0" y="620713"/>
            <a:ext cx="626427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9C7E-79AA-4A5C-90B0-FDACDE81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83A2-E3D6-4815-96B7-DE6F3537C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exams (40%)</a:t>
            </a:r>
          </a:p>
          <a:p>
            <a:pPr lvl="1"/>
            <a:r>
              <a:rPr lang="en-US" dirty="0"/>
              <a:t>Middle term: (20%)</a:t>
            </a:r>
          </a:p>
          <a:p>
            <a:pPr lvl="1"/>
            <a:r>
              <a:rPr lang="en-US" dirty="0"/>
              <a:t>Final: (20%)</a:t>
            </a:r>
          </a:p>
          <a:p>
            <a:r>
              <a:rPr lang="en-US" dirty="0"/>
              <a:t>10 homework (50%) </a:t>
            </a:r>
          </a:p>
          <a:p>
            <a:r>
              <a:rPr lang="en-US" dirty="0"/>
              <a:t>Attendance (10%)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B01BB-A37F-4FD7-BEF3-AB979257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9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dirty="0"/>
              <a:t>2.  </a:t>
            </a:r>
            <a:r>
              <a:rPr lang="zh-CN" altLang="en-US" sz="3200" dirty="0"/>
              <a:t>设</a:t>
            </a:r>
            <a:r>
              <a:rPr lang="en-US" altLang="zh-CN" sz="3200" dirty="0"/>
              <a:t>[X]</a:t>
            </a:r>
            <a:r>
              <a:rPr lang="zh-CN" altLang="en-US" sz="3200" baseline="-25000" dirty="0"/>
              <a:t>补</a:t>
            </a:r>
            <a:r>
              <a:rPr lang="zh-CN" altLang="en-US" sz="3200" dirty="0"/>
              <a:t>＝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7</a:t>
            </a:r>
            <a:r>
              <a:rPr lang="en-US" altLang="zh-CN" sz="3200" dirty="0"/>
              <a:t>.a</a:t>
            </a:r>
            <a:r>
              <a:rPr lang="en-US" altLang="zh-CN" sz="3200" baseline="-25000" dirty="0"/>
              <a:t>6 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5</a:t>
            </a:r>
            <a:r>
              <a:rPr lang="en-US" altLang="zh-CN" sz="3200" dirty="0"/>
              <a:t>··· a</a:t>
            </a:r>
            <a:r>
              <a:rPr lang="en-US" altLang="zh-CN" sz="3200" baseline="-25000" dirty="0"/>
              <a:t>0 </a:t>
            </a:r>
            <a:r>
              <a:rPr lang="zh-CN" altLang="en-US" sz="3200" dirty="0"/>
              <a:t>，其中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</a:t>
            </a:r>
            <a:r>
              <a:rPr lang="en-US" altLang="zh-CN" sz="3200" baseline="-25000" dirty="0"/>
              <a:t> </a:t>
            </a:r>
            <a:r>
              <a:rPr lang="zh-CN" altLang="en-US" sz="3200" dirty="0"/>
              <a:t>取</a:t>
            </a:r>
            <a:r>
              <a:rPr lang="en-US" altLang="zh-CN" sz="3200" dirty="0"/>
              <a:t>0</a:t>
            </a:r>
            <a:r>
              <a:rPr lang="zh-CN" altLang="en-US" sz="3200" dirty="0"/>
              <a:t>或</a:t>
            </a:r>
            <a:r>
              <a:rPr lang="en-US" altLang="zh-CN" sz="3200" dirty="0"/>
              <a:t>1</a:t>
            </a:r>
            <a:r>
              <a:rPr lang="zh-CN" altLang="en-US" sz="3200" dirty="0"/>
              <a:t>，</a:t>
            </a:r>
            <a:br>
              <a:rPr lang="zh-CN" altLang="en-US" sz="3200" dirty="0"/>
            </a:br>
            <a:r>
              <a:rPr lang="zh-CN" altLang="en-US" sz="3200" dirty="0"/>
              <a:t>     若要</a:t>
            </a:r>
            <a:r>
              <a:rPr lang="en-US" altLang="zh-CN" sz="3200" dirty="0"/>
              <a:t>X&gt;-0.5</a:t>
            </a:r>
            <a:r>
              <a:rPr lang="zh-CN" altLang="en-US" sz="3200" dirty="0"/>
              <a:t>，求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0 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1 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2 </a:t>
            </a:r>
            <a:r>
              <a:rPr lang="en-US" altLang="zh-CN" sz="3200" dirty="0"/>
              <a:t>···</a:t>
            </a:r>
            <a:r>
              <a:rPr lang="en-US" altLang="zh-CN" sz="3200" baseline="-25000" dirty="0"/>
              <a:t> 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7 </a:t>
            </a:r>
            <a:r>
              <a:rPr lang="zh-CN" altLang="en-US" sz="3200" dirty="0"/>
              <a:t>的取值。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ct val="20000"/>
              </a:spcAft>
              <a:buFontTx/>
              <a:buNone/>
              <a:defRPr/>
            </a:pPr>
            <a:r>
              <a:rPr lang="zh-CN" altLang="en-US" sz="2800" dirty="0"/>
              <a:t>根据公式</a:t>
            </a:r>
            <a:r>
              <a:rPr lang="en-US" altLang="zh-CN" sz="2800" dirty="0"/>
              <a:t>2.9</a:t>
            </a:r>
            <a:r>
              <a:rPr lang="zh-CN" altLang="en-US" sz="2800" dirty="0"/>
              <a:t>得到</a:t>
            </a:r>
            <a:endParaRPr lang="en-US" altLang="zh-CN" sz="2800" dirty="0"/>
          </a:p>
          <a:p>
            <a:pPr marL="0" indent="0" eaLnBrk="1" hangingPunct="1">
              <a:spcBef>
                <a:spcPct val="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sz="2800" dirty="0"/>
              <a:t>[X]</a:t>
            </a:r>
            <a:r>
              <a:rPr lang="zh-CN" altLang="en-US" sz="2800" baseline="-25000" dirty="0"/>
              <a:t>真值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 - 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7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+a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/2+a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/4+a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/8+……+a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/128&gt;  - 0.5</a:t>
            </a:r>
          </a:p>
          <a:p>
            <a:pPr marL="0" indent="0" eaLnBrk="1" hangingPunct="1">
              <a:spcBef>
                <a:spcPct val="0"/>
              </a:spcBef>
              <a:spcAft>
                <a:spcPct val="20000"/>
              </a:spcAft>
              <a:buFontTx/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18000" dirty="0">
                <a:solidFill>
                  <a:srgbClr val="000000"/>
                </a:solidFill>
                <a:latin typeface="Times New Roman" pitchFamily="18" charset="0"/>
              </a:rPr>
              <a:t>7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，则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为正数，显然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18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···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lang="en-US" altLang="zh-CN" sz="2800" baseline="-180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取任何值均可。</a:t>
            </a:r>
          </a:p>
          <a:p>
            <a:pPr marL="0" indent="0" eaLnBrk="1" hangingPunct="1">
              <a:spcBef>
                <a:spcPct val="0"/>
              </a:spcBef>
              <a:spcAft>
                <a:spcPct val="20000"/>
              </a:spcAft>
              <a:buFontTx/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18000" dirty="0">
                <a:solidFill>
                  <a:srgbClr val="000000"/>
                </a:solidFill>
                <a:latin typeface="Times New Roman" pitchFamily="18" charset="0"/>
              </a:rPr>
              <a:t>7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，则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为负数，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         - 1+a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/2+a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/4+a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/8+……+a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/128&gt;  - 0.5</a:t>
            </a:r>
          </a:p>
          <a:p>
            <a:pPr marL="0" indent="0" eaLnBrk="1" hangingPunct="1">
              <a:spcBef>
                <a:spcPct val="0"/>
              </a:spcBef>
              <a:spcAft>
                <a:spcPct val="20000"/>
              </a:spcAft>
              <a:buFontTx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             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/2+a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/4+a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/8+……+a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/128&gt; 0.5</a:t>
            </a:r>
          </a:p>
          <a:p>
            <a:pPr marL="457200" lvl="1" indent="0" eaLnBrk="1" hangingPunct="1">
              <a:spcBef>
                <a:spcPct val="0"/>
              </a:spcBef>
              <a:spcAft>
                <a:spcPct val="20000"/>
              </a:spcAft>
              <a:buFontTx/>
              <a:buNone/>
              <a:defRPr/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    必须满足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3200" baseline="-180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 =1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且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3200" baseline="-18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··· a</a:t>
            </a:r>
            <a:r>
              <a:rPr lang="en-US" altLang="zh-CN" sz="3200" baseline="-18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不全为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。            </a:t>
            </a:r>
          </a:p>
          <a:p>
            <a:pPr>
              <a:defRPr/>
            </a:pPr>
            <a:endParaRPr lang="zh-CN" altLang="en-US" sz="4000" dirty="0"/>
          </a:p>
        </p:txBody>
      </p:sp>
      <p:sp>
        <p:nvSpPr>
          <p:cNvPr id="9220" name="日期占位符 3"/>
          <p:cNvSpPr>
            <a:spLocks noGrp="1"/>
          </p:cNvSpPr>
          <p:nvPr>
            <p:ph type="dt" sz="quarter" idx="10"/>
          </p:nvPr>
        </p:nvSpPr>
        <p:spPr>
          <a:xfrm>
            <a:off x="2286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4E88DF-5B59-43D2-91F0-74EB41B07C93}" type="datetime3">
              <a:rPr lang="zh-CN" altLang="en-US" sz="1200" smtClean="0">
                <a:ea typeface="新宋体" pitchFamily="49" charset="-122"/>
              </a:rPr>
              <a:pPr eaLnBrk="1" hangingPunct="1">
                <a:spcBef>
                  <a:spcPct val="0"/>
                </a:spcBef>
                <a:buFontTx/>
                <a:buNone/>
              </a:pPr>
              <a:t>2021年9月22日星期三</a:t>
            </a:fld>
            <a:endParaRPr lang="en-US" altLang="zh-CN" sz="1200">
              <a:ea typeface="新宋体" pitchFamily="49" charset="-122"/>
            </a:endParaRPr>
          </a:p>
        </p:txBody>
      </p:sp>
      <p:sp>
        <p:nvSpPr>
          <p:cNvPr id="92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8303B1-FF34-4DDC-A3C3-1B3DC3A1EB81}" type="slidenum">
              <a:rPr lang="en-US" altLang="zh-CN" sz="1200" smtClean="0">
                <a:ea typeface="新宋体" pitchFamily="49" charset="-122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200">
              <a:ea typeface="新宋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620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移码表示法（用在阶码中）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34937" y="879048"/>
            <a:ext cx="8893175" cy="607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定点整数移码定义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→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移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+x     2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&gt;x≥-2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（n为数值位位数）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移码表示范围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→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00000000~11111111 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0~2</a:t>
            </a:r>
            <a:r>
              <a:rPr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n+1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）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的范围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（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-2</a:t>
            </a:r>
            <a:r>
              <a:rPr lang="zh-CN" altLang="en-US" b="1" baseline="300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~+(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）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defRPr/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[例1] X=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1011111                   [例2] Y = 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1011111 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原码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1011111                     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原码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 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1011111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反码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1011111                     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反码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 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0100000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补码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1011111                     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补码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 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0100001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移码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 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1011111                     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移码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0100001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特点：移码和补码尾数相同，符号位相反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浮点IEEE754表示中的移码为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非标准移码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+127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而不是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+128   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[x]</a:t>
            </a:r>
            <a:r>
              <a:rPr lang="zh-CN" altLang="en-US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移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1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-1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+x</a:t>
            </a:r>
            <a:b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能够表示的指数范围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=-127</a:t>
            </a:r>
            <a:r>
              <a:rPr lang="zh-CN" altLang="en-US" sz="1800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~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+128，去掉阶码全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、全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，有效范围为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-126-+127</a:t>
            </a:r>
            <a:endParaRPr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注意：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00000000阶码表示数字“0”,尾数的隐含位为0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11111111阶码表示数字“无穷大”,尾数隐含位为0</a:t>
            </a:r>
          </a:p>
        </p:txBody>
      </p:sp>
      <p:sp>
        <p:nvSpPr>
          <p:cNvPr id="50180" name="Oval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2" action="ppaction://hlinksldjump"/>
              </a:rPr>
              <a:t>总目录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588"/>
            <a:ext cx="8229600" cy="62071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2.1</a:t>
            </a:r>
            <a:r>
              <a:rPr lang="zh-CN" alt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、数据与文字的表示方法</a:t>
            </a:r>
          </a:p>
        </p:txBody>
      </p:sp>
      <p:sp>
        <p:nvSpPr>
          <p:cNvPr id="36867" name="Oval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2" action="ppaction://hlinksldjump"/>
              </a:rPr>
              <a:t>总目录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第01讲：计算机系统概论与数据表示(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549275"/>
            <a:ext cx="9144000" cy="586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0800" rIns="0" bIns="10800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标准移码：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[x]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移码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 [x]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补码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2</a:t>
            </a:r>
            <a:r>
              <a:rPr 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即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: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补码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偏移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2</a:t>
            </a:r>
            <a:r>
              <a:rPr 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)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非标准移码：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[x]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移码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 [x]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补码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2</a:t>
            </a:r>
            <a:r>
              <a:rPr 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-1;(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即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: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补码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偏移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2</a:t>
            </a:r>
            <a:r>
              <a:rPr 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-1, 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IEEE754标准</a:t>
            </a:r>
            <a:r>
              <a:rPr lang="en-US" b="1" dirty="0" err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采用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此规则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)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方正姚体" pitchFamily="2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真值转化为移码的方法：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标准移码求法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：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Wingdings" pitchFamily="2" charset="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Wingdings" pitchFamily="2" charset="2"/>
              </a:rPr>
              <a:t>以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Wingdings" pitchFamily="2" charset="2"/>
              </a:rPr>
              <a:t>n=7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Wingdings" pitchFamily="2" charset="2"/>
              </a:rPr>
              <a:t>为例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Wingdings" pitchFamily="2" charset="2"/>
              </a:rPr>
              <a:t>)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方正姚体" pitchFamily="2" charset="-122"/>
            </a:endParaRPr>
          </a:p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方法一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:</a:t>
            </a:r>
            <a:r>
              <a:rPr lang="zh-CN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补码符号位变反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</a:t>
            </a:r>
          </a:p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            例如：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-7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补码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en-US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1111001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[+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补码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en-US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0000111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                       [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-7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移码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1111001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移码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0000111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</a:t>
            </a:r>
          </a:p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方法二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: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真值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+2</a:t>
            </a:r>
            <a:r>
              <a:rPr 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后求</a:t>
            </a:r>
            <a:r>
              <a:rPr lang="en-US" b="1" u="sng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n+1</a:t>
            </a:r>
            <a:r>
              <a:rPr lang="zh-CN" altLang="en-US" b="1" u="sng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位无符号编码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(n=7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时偏移为</a:t>
            </a:r>
            <a:r>
              <a:rPr lang="en-US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+128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, n=10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时偏移为</a:t>
            </a:r>
            <a:r>
              <a:rPr lang="en-US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+1024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        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例如：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-7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+2</a:t>
            </a:r>
            <a:r>
              <a:rPr lang="en-US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 121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，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[121]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编码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1111001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，所以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-7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移码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1111001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                       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+2</a:t>
            </a:r>
            <a:r>
              <a:rPr lang="en-US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 135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，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[135]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编码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0000111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，所以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移码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0000111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方正姚体" pitchFamily="2" charset="-122"/>
            </a:endParaRPr>
          </a:p>
          <a:p>
            <a:pPr>
              <a:defRPr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方正姚体" pitchFamily="2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非标准移码求法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：</a:t>
            </a:r>
          </a:p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方法一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:</a:t>
            </a:r>
            <a:r>
              <a:rPr lang="zh-CN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补码符号位变反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后</a:t>
            </a:r>
            <a:r>
              <a:rPr lang="zh-CN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减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</a:t>
            </a:r>
          </a:p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            例如：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-7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补码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en-US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1111001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-7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移码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1111001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-</a:t>
            </a: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1111000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                       [+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补码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en-US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0000111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移码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0000111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-</a:t>
            </a: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0000110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</a:t>
            </a:r>
          </a:p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方法二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: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真值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+2</a:t>
            </a:r>
            <a:r>
              <a:rPr lang="en-US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-1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后求</a:t>
            </a:r>
            <a:r>
              <a:rPr lang="en-US" b="1" u="sng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n+1</a:t>
            </a:r>
            <a:r>
              <a:rPr lang="zh-CN" altLang="en-US" b="1" u="sng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位无符号编码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(n=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7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时真值</a:t>
            </a:r>
            <a:r>
              <a:rPr lang="en-US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+127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, n=10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时真值</a:t>
            </a:r>
            <a:r>
              <a:rPr lang="en-US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+1023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        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例如：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-7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2</a:t>
            </a:r>
            <a:r>
              <a:rPr lang="en-US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7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-1= 120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，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[120]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编码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01111000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，所以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[-7]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移码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1111000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                       7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+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2</a:t>
            </a:r>
            <a:r>
              <a:rPr lang="en-US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7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-1= 134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，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[134]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编码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10000110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，所以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[+7]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移码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0000110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；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85125" y="79375"/>
            <a:ext cx="5397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6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6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68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68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68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368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368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368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368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368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620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例</a:t>
            </a:r>
            <a:r>
              <a:rPr lang="en-US" altLang="zh-CN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7</a:t>
            </a:r>
            <a:endParaRPr lang="zh-CN" altLang="en-US" sz="2800" b="1" dirty="0">
              <a:solidFill>
                <a:srgbClr val="4609D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89594" y="894785"/>
            <a:ext cx="8893175" cy="82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[例7] 将十进制真值(－127,－1,0,＋1,＋127)列表表示成二进制数及原码、反码、补码、移码值。</a:t>
            </a:r>
          </a:p>
        </p:txBody>
      </p:sp>
      <p:graphicFrame>
        <p:nvGraphicFramePr>
          <p:cNvPr id="52228" name="Group 4"/>
          <p:cNvGraphicFramePr>
            <a:graphicFrameLocks noGrp="1"/>
          </p:cNvGraphicFramePr>
          <p:nvPr/>
        </p:nvGraphicFramePr>
        <p:xfrm>
          <a:off x="107950" y="1989138"/>
          <a:ext cx="8928100" cy="2779712"/>
        </p:xfrm>
        <a:graphic>
          <a:graphicData uri="http://schemas.openxmlformats.org/drawingml/2006/table">
            <a:tbl>
              <a:tblPr/>
              <a:tblGrid>
                <a:gridCol w="149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真值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X(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十进制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)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真值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X(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二进制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)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[X]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原码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[X]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反码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[X]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补码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[X]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移码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-127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-01111111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1111111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0000000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0000001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0000001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-1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-00000001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0000001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1111110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1111111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1111111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19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方正姚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方正姚体" pitchFamily="2" charset="-122"/>
                      </a:endParaRP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0000000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0000000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方正姚体" pitchFamily="2" charset="-122"/>
                      </a:endParaRP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方正姚体" pitchFamily="2" charset="-122"/>
                      </a:endParaRP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0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00000000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方正姚体" pitchFamily="2" charset="-122"/>
                      </a:endParaRP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方正姚体" pitchFamily="2" charset="-122"/>
                      </a:endParaRP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0000000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0000000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方正姚体" pitchFamily="2" charset="-122"/>
                      </a:endParaRP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00000000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1111111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方正姚体" pitchFamily="2" charset="-122"/>
                      </a:endParaRP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方正姚体" pitchFamily="2" charset="-122"/>
                      </a:endParaRP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+1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+00000001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0000001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0000001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0000001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0000001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+127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+01111111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1111111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1111111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1111111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  <a:sym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1111111</a:t>
                      </a:r>
                    </a:p>
                  </a:txBody>
                  <a:tcPr marT="45708" marB="4570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328" name="Oval 10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2" action="ppaction://hlinksldjump"/>
              </a:rPr>
              <a:t>总目录</a:t>
            </a:r>
          </a:p>
        </p:txBody>
      </p:sp>
      <p:sp>
        <p:nvSpPr>
          <p:cNvPr id="52329" name="Text Box 105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讲：数据表示与定点加减法运算(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13381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7993261" cy="132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620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例</a:t>
            </a:r>
            <a:r>
              <a:rPr lang="en-US" altLang="zh-CN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8</a:t>
            </a:r>
            <a:endParaRPr lang="zh-CN" altLang="en-US" sz="2800" b="1" dirty="0">
              <a:solidFill>
                <a:srgbClr val="4609D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52413" y="549275"/>
            <a:ext cx="8640762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[例8]设机器字长16位,定点表示,尾数15位;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(1) 定点原码整数表示时,最大正数是多少?最小负数是多少?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最大正整数:X=(2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15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-1)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=(+32767)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     </a:t>
            </a:r>
            <a:r>
              <a:rPr lang="zh-CN" altLang="en-US" sz="24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111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111 111 111 111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最小负整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数:X=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(2</a:t>
            </a:r>
            <a:r>
              <a:rPr lang="zh-CN" altLang="en-US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15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-1)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=(-32767)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    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111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111 111 111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(2) 定点原码小数表示时,最大正数是多少?最小负数是多少?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最大正数:Y=(1-2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15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)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       </a:t>
            </a:r>
            <a:r>
              <a:rPr lang="en-US" altLang="zh-CN" sz="24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111 111 111 111 111</a:t>
            </a: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最小负数:Y=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(1-2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15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)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10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      </a:t>
            </a:r>
            <a:r>
              <a:rPr lang="en-US" altLang="zh-CN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111 111 111 111 111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sp>
        <p:nvSpPr>
          <p:cNvPr id="53252" name="Oval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2" action="ppaction://hlinksldjump"/>
              </a:rPr>
              <a:t>总目录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讲：数据表示与定点加减法运算(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620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例</a:t>
            </a:r>
            <a:r>
              <a:rPr lang="en-US" altLang="zh-CN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9</a:t>
            </a:r>
            <a:endParaRPr lang="zh-CN" altLang="en-US" sz="2800" b="1" dirty="0">
              <a:solidFill>
                <a:srgbClr val="4609D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5496" y="837153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假设由S,E,M三个域组成的一个32位二进制字所表示的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非零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规格化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浮点数ｘ,  真值表示为（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注意此例不是IEEE754标准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）：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     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X＝(－1)</a:t>
            </a:r>
            <a:r>
              <a:rPr lang="zh-CN" altLang="en-US" sz="2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s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×(1.M)×2</a:t>
            </a:r>
            <a:r>
              <a:rPr lang="zh-CN" altLang="en-US" sz="2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E－128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问：它所表示的规格化的最大正数、最小正数、最大负数、最小负数是多少？</a:t>
            </a:r>
          </a:p>
          <a:p>
            <a:pPr algn="ctr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N=R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</a:rPr>
              <a:t>.M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(1) 最大正数:</a:t>
            </a:r>
            <a:r>
              <a:rPr lang="zh-CN" altLang="en-US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 </a:t>
            </a:r>
            <a:r>
              <a:rPr lang="zh-CN" altLang="en-US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11 111 111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 111 111 111 111 111 111 111 11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　  X=[1＋(1－2</a:t>
            </a:r>
            <a:r>
              <a:rPr lang="zh-CN" altLang="en-US" b="1" baseline="300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－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23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)]×2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127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 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(2) 最小正数:</a:t>
            </a:r>
            <a:r>
              <a:rPr lang="zh-CN" altLang="en-US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0 </a:t>
            </a:r>
            <a:r>
              <a:rPr lang="zh-CN" altLang="en-US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00 000 000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 000 000 000 000 000 000 000 00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　  X=1.0×2</a:t>
            </a:r>
            <a:r>
              <a:rPr lang="zh-CN" altLang="en-US" b="1" baseline="300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－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128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 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(3) 最小负数:</a:t>
            </a:r>
            <a:r>
              <a:rPr lang="zh-CN" altLang="en-US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 </a:t>
            </a:r>
            <a:r>
              <a:rPr lang="zh-CN" altLang="en-US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11 111 111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 111 111 111 111 111 111 111 11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　  X=－[1＋(1－2</a:t>
            </a:r>
            <a:r>
              <a:rPr lang="zh-CN" altLang="en-US" b="1" baseline="300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－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23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)]×2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127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 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(4) 最大负数:</a:t>
            </a:r>
            <a:r>
              <a:rPr lang="zh-CN" altLang="en-US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1</a:t>
            </a:r>
            <a:r>
              <a:rPr lang="zh-CN" altLang="en-US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 </a:t>
            </a:r>
            <a:r>
              <a:rPr lang="zh-CN" altLang="en-US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00 000 000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 000 000 000 000 000 000 000 00 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　  X=－1.0×2</a:t>
            </a:r>
            <a:r>
              <a:rPr lang="zh-CN" altLang="en-US" baseline="300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－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128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方正姚体" pitchFamily="2" charset="-122"/>
                <a:sym typeface="Arial" charset="0"/>
              </a:rPr>
              <a:t> </a:t>
            </a:r>
          </a:p>
        </p:txBody>
      </p:sp>
      <p:sp>
        <p:nvSpPr>
          <p:cNvPr id="54276" name="Oval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2" action="ppaction://hlinksldjump"/>
              </a:rPr>
              <a:t>总目录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讲：数据表示与定点加减法运算(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15366" name="Picture 3" descr="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88" y="5516563"/>
            <a:ext cx="8420100" cy="11287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6165850"/>
            <a:ext cx="1441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E31505"/>
                </a:solidFill>
                <a:ea typeface="宋体" pitchFamily="2" charset="-122"/>
              </a:rPr>
              <a:t>浮点数表示范围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588"/>
            <a:ext cx="8229600" cy="62071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2.1</a:t>
            </a:r>
            <a:r>
              <a:rPr lang="zh-CN" alt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、数据与文字的表示方法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15900" y="692696"/>
            <a:ext cx="8928100" cy="531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0" rIns="17780" bIns="0" anchor="ctr" anchorCtr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涉及的浮点数计算：</a:t>
            </a:r>
            <a:endParaRPr lang="en-US" altLang="zh-CN" sz="24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同一个浮点数的表示在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不同规定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的情况下结果不同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E60238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）尾数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E60238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如果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尾数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采用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原码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表示时，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则其数值域最左位(即：最高有效位)必须是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如果尾数采用</a:t>
            </a:r>
            <a:r>
              <a:rPr lang="zh-CN" altLang="en-US" sz="24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补码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表示时，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为正时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则其数值域最左位(即：最高有效位)必须是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 为负时则其数值域最左位(即：最高有效位)必须是</a:t>
            </a:r>
            <a:r>
              <a:rPr lang="zh-CN" altLang="en-US" sz="24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Arial" charset="0"/>
              </a:rPr>
              <a:t>0</a:t>
            </a:r>
            <a:endParaRPr lang="en-US" altLang="zh-CN" sz="2400" b="1" dirty="0">
              <a:solidFill>
                <a:srgbClr val="BB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sym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Arial" charset="0"/>
              </a:rPr>
              <a:t>      </a:t>
            </a:r>
            <a:r>
              <a:rPr lang="zh-CN" altLang="en-US" sz="2400" b="1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sym typeface="Arial" charset="0"/>
              </a:rPr>
              <a:t>即：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数符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尾数小数点后第一位数字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相异为规格化数” 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）阶码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IEEE      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-1    </a:t>
            </a:r>
            <a:r>
              <a:rPr lang="en-US" altLang="zh-CN" sz="2400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2400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位表示时     </a:t>
            </a:r>
            <a:r>
              <a:rPr lang="en-US" altLang="zh-CN" sz="2400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127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非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IEEE      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            </a:t>
            </a:r>
            <a:r>
              <a:rPr lang="en-US" altLang="zh-CN" sz="2400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2400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位表示时     </a:t>
            </a:r>
            <a:r>
              <a:rPr lang="en-US" altLang="zh-CN" sz="2400" dirty="0">
                <a:solidFill>
                  <a:srgbClr val="0D0D0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128</a:t>
            </a:r>
            <a:r>
              <a:rPr lang="zh-CN" altLang="en-US" sz="24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                   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7892" name="Oval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2" action="ppaction://hlinksldjump"/>
              </a:rPr>
              <a:t>总目录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第01讲：计算机系统概论与数据表示(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82F0C9-3ABB-42AB-BE65-4866B2F603FB}" type="slidenum">
              <a:rPr lang="en-US" altLang="zh-CN" sz="1400" smtClean="0">
                <a:ea typeface="新宋体" pitchFamily="49" charset="-122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ea typeface="新宋体" pitchFamily="49" charset="-122"/>
            </a:endParaRP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69875"/>
            <a:ext cx="8991600" cy="1790700"/>
          </a:xfrm>
        </p:spPr>
        <p:txBody>
          <a:bodyPr/>
          <a:lstStyle/>
          <a:p>
            <a:pPr marL="360363" indent="-360363" algn="l" eaLnBrk="1" hangingPunct="1"/>
            <a:r>
              <a:rPr lang="zh-CN" altLang="en-US" sz="2000" dirty="0"/>
              <a:t>有一个字长为</a:t>
            </a:r>
            <a:r>
              <a:rPr lang="en-US" altLang="zh-CN" sz="2000" dirty="0"/>
              <a:t>32</a:t>
            </a:r>
            <a:r>
              <a:rPr lang="zh-CN" altLang="en-US" sz="2000" dirty="0"/>
              <a:t>位的浮点数，符号位</a:t>
            </a:r>
            <a:r>
              <a:rPr lang="en-US" altLang="zh-CN" sz="2000" dirty="0"/>
              <a:t>1</a:t>
            </a:r>
            <a:r>
              <a:rPr lang="zh-CN" altLang="en-US" sz="2000" dirty="0"/>
              <a:t>位；阶码</a:t>
            </a:r>
            <a:r>
              <a:rPr lang="en-US" altLang="zh-CN" sz="2000" dirty="0"/>
              <a:t>8</a:t>
            </a:r>
            <a:r>
              <a:rPr lang="zh-CN" altLang="en-US" sz="2000" dirty="0"/>
              <a:t>位，</a:t>
            </a:r>
            <a:r>
              <a:rPr lang="zh-CN" altLang="en-US" sz="2000" b="1" dirty="0">
                <a:solidFill>
                  <a:srgbClr val="FF0000"/>
                </a:solidFill>
              </a:rPr>
              <a:t>用移码</a:t>
            </a:r>
            <a:r>
              <a:rPr lang="zh-CN" altLang="en-US" sz="2000" dirty="0"/>
              <a:t>表示；</a:t>
            </a:r>
            <a:br>
              <a:rPr lang="en-US" altLang="zh-CN" sz="2000" dirty="0"/>
            </a:br>
            <a:r>
              <a:rPr lang="zh-CN" altLang="en-US" sz="2000" dirty="0"/>
              <a:t>尾数</a:t>
            </a:r>
            <a:r>
              <a:rPr lang="en-US" altLang="zh-CN" sz="2000" dirty="0"/>
              <a:t>23</a:t>
            </a:r>
            <a:r>
              <a:rPr lang="zh-CN" altLang="en-US" sz="2000" dirty="0"/>
              <a:t>位，</a:t>
            </a:r>
            <a:r>
              <a:rPr lang="zh-CN" altLang="en-US" sz="2000" b="1" dirty="0">
                <a:solidFill>
                  <a:srgbClr val="FF0000"/>
                </a:solidFill>
              </a:rPr>
              <a:t>用补码</a:t>
            </a:r>
            <a:r>
              <a:rPr lang="zh-CN" altLang="en-US" sz="2000" dirty="0"/>
              <a:t>表示；基数为</a:t>
            </a:r>
            <a:r>
              <a:rPr lang="en-US" altLang="zh-CN" sz="2000" dirty="0"/>
              <a:t>2</a:t>
            </a:r>
            <a:r>
              <a:rPr lang="zh-CN" altLang="en-US" sz="2000" dirty="0"/>
              <a:t>。请写出：</a:t>
            </a:r>
            <a:br>
              <a:rPr lang="en-US" altLang="zh-CN" sz="2000" dirty="0"/>
            </a:br>
            <a:r>
              <a:rPr lang="en-US" altLang="zh-CN" sz="2000" dirty="0"/>
              <a:t>(1)</a:t>
            </a:r>
            <a:r>
              <a:rPr lang="zh-CN" altLang="en-US" sz="2000" dirty="0"/>
              <a:t>最大数的二进制表示，</a:t>
            </a:r>
            <a:r>
              <a:rPr lang="en-US" altLang="zh-CN" sz="2000" dirty="0"/>
              <a:t>(2)</a:t>
            </a:r>
            <a:r>
              <a:rPr lang="zh-CN" altLang="en-US" sz="2000" dirty="0"/>
              <a:t>最小数的二进制表示，</a:t>
            </a:r>
            <a:br>
              <a:rPr lang="en-US" altLang="zh-CN" sz="2000" dirty="0"/>
            </a:br>
            <a:r>
              <a:rPr lang="en-US" altLang="zh-CN" sz="2000" dirty="0"/>
              <a:t>(3)</a:t>
            </a:r>
            <a:r>
              <a:rPr lang="zh-CN" altLang="en-US" sz="2000" dirty="0">
                <a:solidFill>
                  <a:srgbClr val="FF3300"/>
                </a:solidFill>
              </a:rPr>
              <a:t>规格化数</a:t>
            </a:r>
            <a:r>
              <a:rPr lang="zh-CN" altLang="en-US" sz="2000" dirty="0"/>
              <a:t>所能表示的数的范围。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889571"/>
            <a:ext cx="8763000" cy="4648200"/>
          </a:xfrm>
        </p:spPr>
        <p:txBody>
          <a:bodyPr/>
          <a:lstStyle/>
          <a:p>
            <a:pPr marL="265113" indent="-265113" eaLnBrk="1" hangingPunct="1">
              <a:spcAft>
                <a:spcPct val="5000"/>
              </a:spcAft>
              <a:defRPr/>
            </a:pPr>
            <a:r>
              <a:rPr lang="zh-CN" altLang="en-US" sz="2000" dirty="0"/>
              <a:t>设移码采用移</a:t>
            </a:r>
            <a:r>
              <a:rPr lang="en-US" altLang="zh-CN" sz="2000" dirty="0"/>
              <a:t>128</a:t>
            </a:r>
            <a:r>
              <a:rPr lang="zh-CN" altLang="en-US" sz="2000" dirty="0"/>
              <a:t>码，且机器数格式如右：</a:t>
            </a:r>
          </a:p>
          <a:p>
            <a:pPr marL="0" indent="0" eaLnBrk="1" hangingPunct="1">
              <a:spcAft>
                <a:spcPct val="5000"/>
              </a:spcAft>
              <a:buFontTx/>
              <a:buNone/>
              <a:defRPr/>
            </a:pPr>
            <a:r>
              <a:rPr lang="zh-CN" altLang="en-US" sz="2000" dirty="0"/>
              <a:t>规格化数表示范围</a:t>
            </a:r>
          </a:p>
          <a:p>
            <a:pPr marL="722313" lvl="1" indent="-277813" eaLnBrk="1" hangingPunct="1">
              <a:spcAft>
                <a:spcPct val="5000"/>
              </a:spcAft>
              <a:defRPr/>
            </a:pPr>
            <a:r>
              <a:rPr lang="zh-CN" altLang="en-US" sz="2000" dirty="0"/>
              <a:t>最大正数： </a:t>
            </a:r>
            <a:r>
              <a:rPr lang="en-US" altLang="zh-CN" sz="2000" dirty="0"/>
              <a:t>0    1111 1111    111 1111 1111 1111 1111 1111</a:t>
            </a:r>
          </a:p>
          <a:p>
            <a:pPr marL="722313" lvl="1" indent="-277813" eaLnBrk="1" hangingPunct="1"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</a:t>
            </a:r>
            <a:r>
              <a:rPr lang="zh-CN" altLang="en-US" sz="2000" dirty="0"/>
              <a:t>即  </a:t>
            </a:r>
            <a:r>
              <a:rPr lang="en-US" altLang="zh-CN" sz="2000" dirty="0"/>
              <a:t>x = (1-2</a:t>
            </a:r>
            <a:r>
              <a:rPr lang="en-US" altLang="zh-CN" sz="2000" baseline="30000" dirty="0"/>
              <a:t>-23</a:t>
            </a:r>
            <a:r>
              <a:rPr lang="en-US" altLang="zh-CN" sz="2000" dirty="0"/>
              <a:t>) * 2</a:t>
            </a:r>
            <a:r>
              <a:rPr lang="en-US" altLang="zh-CN" sz="2000" baseline="30000" dirty="0"/>
              <a:t>127</a:t>
            </a:r>
          </a:p>
          <a:p>
            <a:pPr marL="722313" lvl="1" indent="-277813" eaLnBrk="1" hangingPunct="1">
              <a:spcAft>
                <a:spcPct val="5000"/>
              </a:spcAft>
              <a:defRPr/>
            </a:pPr>
            <a:r>
              <a:rPr lang="zh-CN" altLang="en-US" sz="2000" dirty="0"/>
              <a:t>最小正数： </a:t>
            </a:r>
            <a:r>
              <a:rPr lang="en-US" altLang="zh-CN" sz="2000" dirty="0"/>
              <a:t>0    0000 0000    100 0000 0000 0000 0000 0000</a:t>
            </a:r>
          </a:p>
          <a:p>
            <a:pPr marL="722313" lvl="1" indent="-277813" eaLnBrk="1" hangingPunct="1"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</a:t>
            </a:r>
            <a:r>
              <a:rPr lang="zh-CN" altLang="en-US" sz="2000" dirty="0"/>
              <a:t>即  </a:t>
            </a:r>
            <a:r>
              <a:rPr lang="en-US" altLang="zh-CN" sz="2000" dirty="0"/>
              <a:t>x = 2</a:t>
            </a:r>
            <a:r>
              <a:rPr lang="en-US" altLang="zh-CN" sz="2000" baseline="30000" dirty="0"/>
              <a:t>-1 </a:t>
            </a:r>
            <a:r>
              <a:rPr lang="en-US" altLang="zh-CN" sz="2000" dirty="0"/>
              <a:t>* 2</a:t>
            </a:r>
            <a:r>
              <a:rPr lang="en-US" altLang="zh-CN" sz="2000" baseline="30000" dirty="0"/>
              <a:t>-128</a:t>
            </a:r>
          </a:p>
          <a:p>
            <a:pPr marL="722313" lvl="1" indent="-277813" eaLnBrk="1" hangingPunct="1">
              <a:spcAft>
                <a:spcPct val="5000"/>
              </a:spcAft>
              <a:defRPr/>
            </a:pPr>
            <a:r>
              <a:rPr lang="zh-CN" altLang="en-US" sz="2000" dirty="0">
                <a:hlinkClick r:id="" action="ppaction://hlinkshowjump?jump=nextslide"/>
              </a:rPr>
              <a:t>最大负数</a:t>
            </a:r>
            <a:r>
              <a:rPr lang="zh-CN" altLang="en-US" sz="2000" dirty="0"/>
              <a:t>： </a:t>
            </a:r>
            <a:r>
              <a:rPr lang="en-US" altLang="zh-CN" sz="2000" dirty="0"/>
              <a:t>1    0000 0000    011 1111 1111 1111 1111 1111</a:t>
            </a:r>
          </a:p>
          <a:p>
            <a:pPr marL="722313" lvl="1" indent="-277813" eaLnBrk="1" hangingPunct="1"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</a:t>
            </a:r>
            <a:r>
              <a:rPr lang="zh-CN" altLang="en-US" sz="2000" dirty="0"/>
              <a:t>即  </a:t>
            </a:r>
            <a:r>
              <a:rPr lang="en-US" altLang="zh-CN" sz="2000" dirty="0"/>
              <a:t>x = -(2</a:t>
            </a:r>
            <a:r>
              <a:rPr lang="en-US" altLang="zh-CN" sz="2000" baseline="30000" dirty="0"/>
              <a:t>-1</a:t>
            </a:r>
            <a:r>
              <a:rPr lang="en-US" altLang="zh-CN" sz="2000" dirty="0"/>
              <a:t>+2</a:t>
            </a:r>
            <a:r>
              <a:rPr lang="en-US" altLang="zh-CN" sz="2000" baseline="30000" dirty="0"/>
              <a:t>-23</a:t>
            </a:r>
            <a:r>
              <a:rPr lang="en-US" altLang="zh-CN" sz="2000" dirty="0"/>
              <a:t>) * 2</a:t>
            </a:r>
            <a:r>
              <a:rPr lang="en-US" altLang="zh-CN" sz="2000" baseline="30000" dirty="0"/>
              <a:t>-128</a:t>
            </a:r>
          </a:p>
          <a:p>
            <a:pPr marL="722313" lvl="1" indent="-277813" eaLnBrk="1" hangingPunct="1">
              <a:spcAft>
                <a:spcPct val="5000"/>
              </a:spcAft>
              <a:defRPr/>
            </a:pPr>
            <a:r>
              <a:rPr lang="zh-CN" altLang="en-US" sz="2000" dirty="0"/>
              <a:t>最小负数： </a:t>
            </a:r>
            <a:r>
              <a:rPr lang="en-US" altLang="zh-CN" sz="2000" dirty="0"/>
              <a:t>1    1111 1111    000 0000 0000 0000 0000 0000</a:t>
            </a:r>
          </a:p>
          <a:p>
            <a:pPr marL="722313" lvl="1" indent="-277813" eaLnBrk="1" hangingPunct="1"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</a:t>
            </a:r>
            <a:r>
              <a:rPr lang="zh-CN" altLang="en-US" sz="2000" dirty="0"/>
              <a:t>即  </a:t>
            </a:r>
            <a:r>
              <a:rPr lang="en-US" altLang="zh-CN" sz="2000" dirty="0"/>
              <a:t>x = </a:t>
            </a:r>
            <a:r>
              <a:rPr lang="zh-CN" altLang="en-US" sz="2000" dirty="0"/>
              <a:t>－</a:t>
            </a:r>
            <a:r>
              <a:rPr lang="en-US" altLang="zh-CN" sz="2000" dirty="0"/>
              <a:t>1 * 2</a:t>
            </a:r>
            <a:r>
              <a:rPr lang="en-US" altLang="zh-CN" sz="2000" baseline="30000" dirty="0"/>
              <a:t>127</a:t>
            </a:r>
          </a:p>
          <a:p>
            <a:pPr marL="265113" indent="-265113" eaLnBrk="1" hangingPunct="1">
              <a:spcAft>
                <a:spcPct val="5000"/>
              </a:spcAft>
              <a:defRPr/>
            </a:pPr>
            <a:r>
              <a:rPr lang="zh-CN" altLang="en-US" sz="2000" dirty="0"/>
              <a:t>规格化的正数范围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-129</a:t>
            </a:r>
            <a:r>
              <a:rPr lang="zh-CN" altLang="en-US" sz="2000" dirty="0"/>
              <a:t>～ </a:t>
            </a:r>
            <a:r>
              <a:rPr lang="en-US" altLang="zh-CN" sz="2000" dirty="0"/>
              <a:t>(1-2</a:t>
            </a:r>
            <a:r>
              <a:rPr lang="en-US" altLang="zh-CN" sz="2000" baseline="30000" dirty="0"/>
              <a:t>-23</a:t>
            </a:r>
            <a:r>
              <a:rPr lang="en-US" altLang="zh-CN" sz="2000" dirty="0"/>
              <a:t>) * 2</a:t>
            </a:r>
            <a:r>
              <a:rPr lang="en-US" altLang="zh-CN" sz="2000" baseline="30000" dirty="0"/>
              <a:t>127</a:t>
            </a:r>
            <a:endParaRPr lang="en-US" altLang="zh-CN" sz="2000" dirty="0"/>
          </a:p>
          <a:p>
            <a:pPr marL="265113" indent="-265113" eaLnBrk="1" hangingPunct="1"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en-US" altLang="zh-CN" sz="2000" dirty="0"/>
              <a:t>		    </a:t>
            </a:r>
            <a:r>
              <a:rPr lang="zh-CN" altLang="en-US" sz="2000" dirty="0"/>
              <a:t>负数范围－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127 </a:t>
            </a:r>
            <a:r>
              <a:rPr lang="zh-CN" altLang="en-US" sz="2000" dirty="0"/>
              <a:t>～－ </a:t>
            </a:r>
            <a:r>
              <a:rPr lang="en-US" altLang="zh-CN" sz="2000" dirty="0"/>
              <a:t>(2</a:t>
            </a:r>
            <a:r>
              <a:rPr lang="en-US" altLang="zh-CN" sz="2000" baseline="30000" dirty="0"/>
              <a:t>-1</a:t>
            </a:r>
            <a:r>
              <a:rPr lang="en-US" altLang="zh-CN" sz="2000" dirty="0"/>
              <a:t>+2</a:t>
            </a:r>
            <a:r>
              <a:rPr lang="en-US" altLang="zh-CN" sz="2000" baseline="30000" dirty="0"/>
              <a:t>-23</a:t>
            </a:r>
            <a:r>
              <a:rPr lang="en-US" altLang="zh-CN" sz="2000" dirty="0"/>
              <a:t>) * 2</a:t>
            </a:r>
            <a:r>
              <a:rPr lang="en-US" altLang="zh-CN" sz="2000" baseline="30000" dirty="0"/>
              <a:t>-128</a:t>
            </a:r>
          </a:p>
        </p:txBody>
      </p:sp>
      <p:graphicFrame>
        <p:nvGraphicFramePr>
          <p:cNvPr id="151569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95573"/>
              </p:ext>
            </p:extLst>
          </p:nvPr>
        </p:nvGraphicFramePr>
        <p:xfrm>
          <a:off x="4932040" y="1889571"/>
          <a:ext cx="4211959" cy="466254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254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571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CC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8016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996633"/>
                          </a:solidFill>
                          <a:latin typeface="Arial" charset="0"/>
                          <a:ea typeface="仿宋_GB2312" pitchFamily="49" charset="-122"/>
                        </a:defRPr>
                      </a:lvl3pPr>
                      <a:lvl4pPr marL="11699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charset="0"/>
                        <a:tabLst>
                          <a:tab pos="990600" algn="l"/>
                        </a:tabLst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方正舒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990600" algn="l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符号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S(1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)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571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CC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8016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996633"/>
                          </a:solidFill>
                          <a:latin typeface="Arial" charset="0"/>
                          <a:ea typeface="仿宋_GB2312" pitchFamily="49" charset="-122"/>
                        </a:defRPr>
                      </a:lvl3pPr>
                      <a:lvl4pPr marL="11699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charset="0"/>
                        <a:tabLst>
                          <a:tab pos="990600" algn="l"/>
                        </a:tabLst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方正舒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990600" algn="l"/>
                        </a:tabLst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阶码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E(8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)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571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CC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8016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996633"/>
                          </a:solidFill>
                          <a:latin typeface="Arial" charset="0"/>
                          <a:ea typeface="仿宋_GB2312" pitchFamily="49" charset="-122"/>
                        </a:defRPr>
                      </a:lvl3pPr>
                      <a:lvl4pPr marL="11699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charset="0"/>
                        <a:tabLst>
                          <a:tab pos="990600" algn="l"/>
                        </a:tabLst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方正舒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990600" algn="l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尾数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M(23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)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9" name="矩形 1"/>
          <p:cNvSpPr>
            <a:spLocks noChangeArrowheads="1"/>
          </p:cNvSpPr>
          <p:nvPr/>
        </p:nvSpPr>
        <p:spPr bwMode="auto">
          <a:xfrm>
            <a:off x="6070600" y="5791200"/>
            <a:ext cx="2998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r>
              <a:rPr lang="en-US" altLang="zh-CN"/>
              <a:t>-0.5&lt;</a:t>
            </a:r>
            <a:r>
              <a:rPr lang="zh-CN" altLang="en-US"/>
              <a:t>规格化数的尾数</a:t>
            </a:r>
            <a:r>
              <a:rPr lang="en-US" altLang="zh-CN"/>
              <a:t>&lt;=0.5</a:t>
            </a:r>
            <a:r>
              <a:rPr lang="zh-CN" altLang="en-US"/>
              <a:t>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66725" y="-100013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/>
              <a:t>课后题</a:t>
            </a:r>
            <a:r>
              <a:rPr lang="en-US" altLang="zh-CN" sz="2800" dirty="0"/>
              <a:t>3</a:t>
            </a:r>
            <a:endParaRPr lang="zh-CN" altLang="en-US" sz="2800" b="1" kern="0" dirty="0">
              <a:solidFill>
                <a:srgbClr val="4609D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1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zh-CN" altLang="en-US"/>
              <a:t>最大的负数解析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为负数时</a:t>
            </a:r>
            <a:endParaRPr lang="en-US" altLang="zh-CN" sz="2000" dirty="0"/>
          </a:p>
          <a:p>
            <a:pPr lvl="1"/>
            <a:r>
              <a:rPr lang="zh-CN" altLang="en-US" sz="1800" dirty="0"/>
              <a:t>最大负数：</a:t>
            </a:r>
            <a:r>
              <a:rPr lang="en-US" altLang="zh-CN" sz="1800" dirty="0"/>
              <a:t>——————</a:t>
            </a:r>
            <a:r>
              <a:rPr lang="zh-CN" altLang="en-US" sz="1800" dirty="0"/>
              <a:t>尾数绝对值最小，指数最小</a:t>
            </a:r>
            <a:endParaRPr lang="en-US" altLang="zh-CN" sz="1800" dirty="0"/>
          </a:p>
          <a:p>
            <a:pPr lvl="1">
              <a:buFontTx/>
              <a:buNone/>
            </a:pPr>
            <a:r>
              <a:rPr lang="en-US" altLang="zh-CN" sz="1800" dirty="0"/>
              <a:t>       1    0000 0000    011 1111 1111 1111 1111 1111</a:t>
            </a:r>
          </a:p>
          <a:p>
            <a:pPr lvl="1">
              <a:buFontTx/>
              <a:buNone/>
            </a:pPr>
            <a:r>
              <a:rPr lang="en-US" altLang="zh-CN" sz="1800" dirty="0"/>
              <a:t>       </a:t>
            </a:r>
            <a:r>
              <a:rPr lang="zh-CN" altLang="en-US" sz="1800" dirty="0"/>
              <a:t>尾数补码表示，为负时，</a:t>
            </a:r>
            <a:r>
              <a:rPr lang="zh-CN" altLang="en-US" sz="1800" dirty="0">
                <a:solidFill>
                  <a:srgbClr val="E31505"/>
                </a:solidFill>
              </a:rPr>
              <a:t>首位为</a:t>
            </a:r>
            <a:r>
              <a:rPr lang="en-US" altLang="zh-CN" sz="1800" dirty="0">
                <a:solidFill>
                  <a:srgbClr val="E31505"/>
                </a:solidFill>
              </a:rPr>
              <a:t>0</a:t>
            </a:r>
            <a:r>
              <a:rPr lang="en-US" altLang="zh-CN" sz="1800" dirty="0"/>
              <a:t>    </a:t>
            </a:r>
            <a:r>
              <a:rPr lang="en-US" altLang="zh-CN" sz="1400" dirty="0">
                <a:solidFill>
                  <a:srgbClr val="E31505"/>
                </a:solidFill>
                <a:latin typeface="华文琥珀" pitchFamily="2" charset="-122"/>
                <a:ea typeface="华文琥珀" pitchFamily="2" charset="-122"/>
              </a:rPr>
              <a:t>&lt;</a:t>
            </a:r>
            <a:r>
              <a:rPr lang="zh-CN" altLang="en-US" sz="1400" dirty="0">
                <a:solidFill>
                  <a:srgbClr val="E31505"/>
                </a:solidFill>
                <a:latin typeface="华文琥珀" pitchFamily="2" charset="-122"/>
                <a:ea typeface="华文琥珀" pitchFamily="2" charset="-122"/>
              </a:rPr>
              <a:t>规格化的</a:t>
            </a:r>
            <a:r>
              <a:rPr lang="en-US" altLang="zh-CN" sz="1400" dirty="0">
                <a:solidFill>
                  <a:srgbClr val="E31505"/>
                </a:solidFill>
                <a:latin typeface="华文琥珀" pitchFamily="2" charset="-122"/>
                <a:ea typeface="华文琥珀" pitchFamily="2" charset="-122"/>
              </a:rPr>
              <a:t>&gt;</a:t>
            </a:r>
            <a:br>
              <a:rPr lang="en-US" altLang="zh-CN" sz="1800" dirty="0"/>
            </a:br>
            <a:r>
              <a:rPr lang="en-US" altLang="zh-CN" sz="1800" dirty="0"/>
              <a:t>       </a:t>
            </a:r>
            <a:r>
              <a:rPr lang="zh-CN" altLang="en-US" sz="1800" dirty="0"/>
              <a:t>补码中   去掉符号位  其他位越大对应的数的绝对值越小</a:t>
            </a:r>
            <a:endParaRPr lang="en-US" altLang="zh-CN" sz="1800" dirty="0"/>
          </a:p>
          <a:p>
            <a:pPr lvl="1">
              <a:buFontTx/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因此 </a:t>
            </a:r>
            <a:r>
              <a:rPr lang="en-US" altLang="zh-CN" sz="1800" dirty="0"/>
              <a:t>011 1111 1111 1111 1111 1111 </a:t>
            </a:r>
            <a:r>
              <a:rPr lang="zh-CN" altLang="en-US" sz="1800" dirty="0"/>
              <a:t>为绝对值最小的负数</a:t>
            </a:r>
            <a:endParaRPr lang="en-US" altLang="zh-CN" sz="1800" dirty="0"/>
          </a:p>
          <a:p>
            <a:pPr lvl="1">
              <a:buFontTx/>
              <a:buNone/>
            </a:pPr>
            <a:r>
              <a:rPr lang="en-US" altLang="zh-CN" sz="1800" dirty="0"/>
              <a:t>         </a:t>
            </a:r>
            <a:r>
              <a:rPr lang="zh-CN" altLang="en-US" sz="1800" dirty="0"/>
              <a:t>阶码全</a:t>
            </a:r>
            <a:r>
              <a:rPr lang="en-US" altLang="zh-CN" sz="1800" dirty="0"/>
              <a:t>0</a:t>
            </a:r>
            <a:r>
              <a:rPr lang="zh-CN" altLang="en-US" sz="1800" dirty="0"/>
              <a:t>，指数也最小，故尾数</a:t>
            </a:r>
            <a:endParaRPr lang="en-US" altLang="zh-CN" sz="1800" dirty="0"/>
          </a:p>
          <a:p>
            <a:pPr lvl="1">
              <a:buFontTx/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011 1111 1111 1111 1111 1111 </a:t>
            </a:r>
            <a:r>
              <a:rPr lang="zh-CN" altLang="en-US" sz="1800" dirty="0"/>
              <a:t>补码</a:t>
            </a:r>
            <a:endParaRPr lang="en-US" altLang="zh-CN" sz="1800" dirty="0"/>
          </a:p>
          <a:p>
            <a:pPr lvl="1">
              <a:buFontTx/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011 1111 1111 1111 1111 1110 </a:t>
            </a:r>
            <a:r>
              <a:rPr lang="zh-CN" altLang="en-US" sz="1800" dirty="0"/>
              <a:t>反码</a:t>
            </a:r>
            <a:endParaRPr lang="en-US" altLang="zh-CN" sz="1800" dirty="0"/>
          </a:p>
          <a:p>
            <a:pPr lvl="1">
              <a:buFontTx/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100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0000 0000 0000 0000 0001 </a:t>
            </a:r>
            <a:r>
              <a:rPr lang="zh-CN" altLang="en-US" sz="1800" dirty="0"/>
              <a:t>原码 为</a:t>
            </a:r>
            <a:r>
              <a:rPr lang="en-US" altLang="zh-CN" sz="1800" dirty="0"/>
              <a:t>- (2</a:t>
            </a:r>
            <a:r>
              <a:rPr lang="en-US" altLang="zh-CN" sz="1800" baseline="30000" dirty="0"/>
              <a:t>-1</a:t>
            </a:r>
            <a:r>
              <a:rPr lang="en-US" altLang="zh-CN" sz="1800" dirty="0"/>
              <a:t>+2</a:t>
            </a:r>
            <a:r>
              <a:rPr lang="en-US" altLang="zh-CN" sz="1800" baseline="30000" dirty="0"/>
              <a:t>-23</a:t>
            </a:r>
            <a:r>
              <a:rPr lang="en-US" altLang="zh-CN" sz="1800" dirty="0"/>
              <a:t>)</a:t>
            </a:r>
          </a:p>
          <a:p>
            <a:pPr lvl="1">
              <a:buFontTx/>
              <a:buNone/>
            </a:pPr>
            <a:r>
              <a:rPr lang="en-US" altLang="zh-CN" sz="1800" dirty="0"/>
              <a:t>                      </a:t>
            </a:r>
            <a:r>
              <a:rPr lang="zh-CN" altLang="en-US" sz="1800" dirty="0"/>
              <a:t>所以  </a:t>
            </a:r>
            <a:r>
              <a:rPr lang="en-US" altLang="zh-CN" sz="1800" dirty="0"/>
              <a:t>x =  - (2</a:t>
            </a:r>
            <a:r>
              <a:rPr lang="en-US" altLang="zh-CN" sz="1800" baseline="30000" dirty="0"/>
              <a:t>-1</a:t>
            </a:r>
            <a:r>
              <a:rPr lang="en-US" altLang="zh-CN" sz="1800" dirty="0"/>
              <a:t>+2</a:t>
            </a:r>
            <a:r>
              <a:rPr lang="en-US" altLang="zh-CN" sz="1800" baseline="30000" dirty="0"/>
              <a:t>-23</a:t>
            </a:r>
            <a:r>
              <a:rPr lang="en-US" altLang="zh-CN" sz="1800" dirty="0"/>
              <a:t>) * 2</a:t>
            </a:r>
            <a:r>
              <a:rPr lang="en-US" altLang="zh-CN" sz="1800" baseline="30000" dirty="0"/>
              <a:t>-128</a:t>
            </a:r>
            <a:r>
              <a:rPr lang="en-US" altLang="zh-CN" sz="1800" dirty="0"/>
              <a:t> </a:t>
            </a:r>
          </a:p>
          <a:p>
            <a:pPr lvl="1">
              <a:buFontTx/>
              <a:buNone/>
            </a:pPr>
            <a:r>
              <a:rPr lang="en-US" altLang="zh-CN" sz="1800" dirty="0"/>
              <a:t>    </a:t>
            </a:r>
            <a:endParaRPr lang="zh-CN" altLang="en-US" sz="1600" dirty="0"/>
          </a:p>
        </p:txBody>
      </p:sp>
      <p:graphicFrame>
        <p:nvGraphicFramePr>
          <p:cNvPr id="4" name="Group 17"/>
          <p:cNvGraphicFramePr>
            <a:graphicFrameLocks noGrp="1"/>
          </p:cNvGraphicFramePr>
          <p:nvPr/>
        </p:nvGraphicFramePr>
        <p:xfrm>
          <a:off x="971550" y="908050"/>
          <a:ext cx="7272338" cy="504825"/>
        </p:xfrm>
        <a:graphic>
          <a:graphicData uri="http://schemas.openxmlformats.org/drawingml/2006/table">
            <a:tbl>
              <a:tblPr/>
              <a:tblGrid>
                <a:gridCol w="258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6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571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CC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8016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996633"/>
                          </a:solidFill>
                          <a:latin typeface="Arial" charset="0"/>
                          <a:ea typeface="仿宋_GB2312" pitchFamily="49" charset="-122"/>
                        </a:defRPr>
                      </a:lvl3pPr>
                      <a:lvl4pPr marL="11699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charset="0"/>
                        <a:tabLst>
                          <a:tab pos="990600" algn="l"/>
                        </a:tabLst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方正舒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990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符号位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S(1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)</a:t>
                      </a:r>
                    </a:p>
                  </a:txBody>
                  <a:tcPr marL="91434" marR="91434" marT="45784" marB="457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571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CC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8016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996633"/>
                          </a:solidFill>
                          <a:latin typeface="Arial" charset="0"/>
                          <a:ea typeface="仿宋_GB2312" pitchFamily="49" charset="-122"/>
                        </a:defRPr>
                      </a:lvl3pPr>
                      <a:lvl4pPr marL="11699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charset="0"/>
                        <a:tabLst>
                          <a:tab pos="990600" algn="l"/>
                        </a:tabLst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方正舒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990600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阶码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E(8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)</a:t>
                      </a:r>
                    </a:p>
                  </a:txBody>
                  <a:tcPr marL="91434" marR="91434" marT="45784" marB="45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571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CC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8016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996633"/>
                          </a:solidFill>
                          <a:latin typeface="Arial" charset="0"/>
                          <a:ea typeface="仿宋_GB2312" pitchFamily="49" charset="-122"/>
                        </a:defRPr>
                      </a:lvl3pPr>
                      <a:lvl4pPr marL="11699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charset="0"/>
                        <a:tabLst>
                          <a:tab pos="990600" algn="l"/>
                        </a:tabLst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方正舒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990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尾数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M(23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)</a:t>
                      </a:r>
                    </a:p>
                  </a:txBody>
                  <a:tcPr marL="91434" marR="91434" marT="45784" marB="45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187450" y="5157788"/>
            <a:ext cx="6842125" cy="1497012"/>
          </a:xfrm>
          <a:prstGeom prst="rect">
            <a:avLst/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defRPr/>
            </a:pPr>
            <a:r>
              <a:rPr lang="zh-CN" altLang="en-US" sz="1800" dirty="0">
                <a:effectLst/>
                <a:ea typeface="宋体" pitchFamily="2" charset="-122"/>
              </a:rPr>
              <a:t>也可以直接按照补码真值计算公式</a:t>
            </a:r>
          </a:p>
          <a:p>
            <a:pPr lvl="1">
              <a:defRPr/>
            </a:pPr>
            <a:r>
              <a:rPr lang="en-US" altLang="zh-CN" sz="1800" dirty="0">
                <a:solidFill>
                  <a:srgbClr val="FF0000"/>
                </a:solidFill>
                <a:effectLst/>
                <a:ea typeface="宋体" pitchFamily="2" charset="-122"/>
              </a:rPr>
              <a:t>                 1.</a:t>
            </a:r>
            <a:r>
              <a:rPr lang="en-US" altLang="zh-CN" sz="1800" dirty="0">
                <a:effectLst/>
                <a:ea typeface="宋体" pitchFamily="2" charset="-122"/>
              </a:rPr>
              <a:t>011 1111 1111 1111 1111 1111</a:t>
            </a:r>
            <a:r>
              <a:rPr lang="zh-CN" altLang="en-US" sz="1800" dirty="0">
                <a:effectLst/>
                <a:ea typeface="宋体" pitchFamily="2" charset="-122"/>
              </a:rPr>
              <a:t> </a:t>
            </a:r>
            <a:br>
              <a:rPr lang="zh-CN" altLang="en-US" sz="1800" dirty="0">
                <a:effectLst/>
                <a:ea typeface="宋体" pitchFamily="2" charset="-122"/>
              </a:rPr>
            </a:br>
            <a:r>
              <a:rPr lang="zh-CN" altLang="en-US" sz="1800" dirty="0">
                <a:effectLst/>
                <a:ea typeface="宋体" pitchFamily="2" charset="-122"/>
              </a:rPr>
              <a:t>                </a:t>
            </a:r>
            <a:r>
              <a:rPr lang="en-US" altLang="zh-CN" sz="1800" dirty="0">
                <a:effectLst/>
                <a:ea typeface="宋体" pitchFamily="2" charset="-122"/>
              </a:rPr>
              <a:t>-1+</a:t>
            </a:r>
            <a:r>
              <a:rPr lang="en-US" altLang="zh-CN" sz="1800" u="sng" dirty="0">
                <a:effectLst/>
                <a:ea typeface="宋体" pitchFamily="2" charset="-122"/>
              </a:rPr>
              <a:t>2</a:t>
            </a:r>
            <a:r>
              <a:rPr lang="en-US" altLang="zh-CN" sz="1800" u="sng" baseline="30000" dirty="0">
                <a:effectLst/>
                <a:ea typeface="宋体" pitchFamily="2" charset="-122"/>
              </a:rPr>
              <a:t>-2</a:t>
            </a:r>
            <a:r>
              <a:rPr lang="en-US" altLang="zh-CN" sz="1800" u="sng" dirty="0">
                <a:effectLst/>
                <a:ea typeface="宋体" pitchFamily="2" charset="-122"/>
              </a:rPr>
              <a:t>+2</a:t>
            </a:r>
            <a:r>
              <a:rPr lang="en-US" altLang="zh-CN" sz="1800" u="sng" baseline="30000" dirty="0">
                <a:effectLst/>
                <a:ea typeface="宋体" pitchFamily="2" charset="-122"/>
              </a:rPr>
              <a:t>-3</a:t>
            </a:r>
            <a:r>
              <a:rPr lang="en-US" altLang="zh-CN" sz="1800" u="sng" dirty="0">
                <a:effectLst/>
                <a:ea typeface="宋体" pitchFamily="2" charset="-122"/>
              </a:rPr>
              <a:t>+………………………+2</a:t>
            </a:r>
            <a:r>
              <a:rPr lang="en-US" altLang="zh-CN" sz="1800" u="sng" baseline="30000" dirty="0">
                <a:effectLst/>
                <a:ea typeface="宋体" pitchFamily="2" charset="-122"/>
              </a:rPr>
              <a:t>-23</a:t>
            </a:r>
            <a:endParaRPr lang="en-US" altLang="zh-CN" sz="1800" u="sng" dirty="0">
              <a:effectLst/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800" dirty="0">
                <a:effectLst/>
                <a:ea typeface="宋体" pitchFamily="2" charset="-122"/>
              </a:rPr>
              <a:t>                               </a:t>
            </a:r>
            <a:r>
              <a:rPr lang="zh-CN" altLang="en-US" sz="1800" dirty="0">
                <a:effectLst/>
                <a:ea typeface="宋体" pitchFamily="2" charset="-122"/>
              </a:rPr>
              <a:t>也可以简便运算  </a:t>
            </a:r>
            <a:r>
              <a:rPr lang="en-US" altLang="zh-CN" sz="1800" dirty="0">
                <a:effectLst/>
                <a:ea typeface="宋体" pitchFamily="2" charset="-122"/>
              </a:rPr>
              <a:t>0.1-0.00000……</a:t>
            </a:r>
            <a:r>
              <a:rPr lang="en-US" altLang="zh-CN" sz="1800" dirty="0"/>
              <a:t> 2</a:t>
            </a:r>
            <a:r>
              <a:rPr lang="en-US" altLang="zh-CN" sz="1800" baseline="30000" dirty="0"/>
              <a:t>-1</a:t>
            </a:r>
            <a:r>
              <a:rPr lang="en-US" altLang="zh-CN" sz="1800" dirty="0"/>
              <a:t>-2</a:t>
            </a:r>
            <a:r>
              <a:rPr lang="en-US" altLang="zh-CN" sz="1800" baseline="30000" dirty="0"/>
              <a:t>-23</a:t>
            </a:r>
            <a:r>
              <a:rPr lang="zh-CN" altLang="en-US" sz="1800" dirty="0">
                <a:effectLst/>
                <a:ea typeface="宋体" pitchFamily="2" charset="-122"/>
              </a:rPr>
              <a:t>                即：</a:t>
            </a:r>
            <a:r>
              <a:rPr lang="en-US" altLang="zh-CN" sz="1800" dirty="0">
                <a:effectLst/>
                <a:ea typeface="宋体" pitchFamily="2" charset="-122"/>
              </a:rPr>
              <a:t>-1+2</a:t>
            </a:r>
            <a:r>
              <a:rPr lang="en-US" altLang="zh-CN" sz="1800" baseline="30000" dirty="0">
                <a:effectLst/>
                <a:ea typeface="宋体" pitchFamily="2" charset="-122"/>
              </a:rPr>
              <a:t>-1</a:t>
            </a:r>
            <a:r>
              <a:rPr lang="en-US" altLang="zh-CN" sz="1800" dirty="0">
                <a:effectLst/>
                <a:ea typeface="宋体" pitchFamily="2" charset="-122"/>
              </a:rPr>
              <a:t>-2-23 - =(2</a:t>
            </a:r>
            <a:r>
              <a:rPr lang="en-US" altLang="zh-CN" sz="1800" baseline="30000" dirty="0">
                <a:effectLst/>
                <a:ea typeface="宋体" pitchFamily="2" charset="-122"/>
              </a:rPr>
              <a:t>-1</a:t>
            </a:r>
            <a:r>
              <a:rPr lang="en-US" altLang="zh-CN" sz="1800" dirty="0">
                <a:effectLst/>
                <a:ea typeface="宋体" pitchFamily="2" charset="-122"/>
              </a:rPr>
              <a:t>+2</a:t>
            </a:r>
            <a:r>
              <a:rPr lang="en-US" altLang="zh-CN" sz="1800" baseline="30000" dirty="0">
                <a:effectLst/>
                <a:ea typeface="宋体" pitchFamily="2" charset="-122"/>
              </a:rPr>
              <a:t>-23</a:t>
            </a:r>
            <a:r>
              <a:rPr lang="en-US" altLang="zh-CN" sz="1800" dirty="0">
                <a:effectLst/>
                <a:ea typeface="宋体" pitchFamily="2" charset="-122"/>
              </a:rPr>
              <a:t>)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zh-CN" altLang="en-US"/>
              <a:t>最小的负数解析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为负数时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000" dirty="0"/>
              <a:t>最小负数：</a:t>
            </a:r>
            <a:r>
              <a:rPr lang="en-US" altLang="zh-CN" sz="2000" dirty="0"/>
              <a:t>—————————</a:t>
            </a:r>
            <a:r>
              <a:rPr lang="zh-CN" altLang="en-US" sz="2000" dirty="0"/>
              <a:t>尾数绝对值最大，指数最大</a:t>
            </a:r>
            <a:endParaRPr lang="en-US" altLang="zh-CN" sz="2000" dirty="0"/>
          </a:p>
          <a:p>
            <a:pPr marL="444500" lvl="1" indent="0" eaLnBrk="1" hangingPunct="1">
              <a:spcAft>
                <a:spcPct val="5000"/>
              </a:spcAft>
              <a:buFontTx/>
              <a:buNone/>
              <a:defRPr/>
            </a:pPr>
            <a:r>
              <a:rPr lang="en-US" altLang="zh-CN" sz="2000" dirty="0"/>
              <a:t>        1    1111 1111    000 0000 0000 0000 0000 0000</a:t>
            </a:r>
          </a:p>
          <a:p>
            <a:pPr marL="722313" lvl="1" indent="-277813" eaLnBrk="1" hangingPunct="1">
              <a:spcAft>
                <a:spcPct val="5000"/>
              </a:spcAft>
              <a:buFont typeface="Wingdings" pitchFamily="2" charset="2"/>
              <a:buNone/>
              <a:defRPr/>
            </a:pPr>
            <a:r>
              <a:rPr lang="zh-CN" altLang="en-US" sz="2000" dirty="0"/>
              <a:t>尾数补码表示，为负时，首位为</a:t>
            </a:r>
            <a:r>
              <a:rPr lang="en-US" altLang="zh-CN" sz="2000" dirty="0"/>
              <a:t>0</a:t>
            </a:r>
            <a:br>
              <a:rPr lang="en-US" altLang="zh-CN" sz="2000" dirty="0"/>
            </a:br>
            <a:r>
              <a:rPr lang="en-US" altLang="zh-CN" sz="2000" dirty="0"/>
              <a:t>       </a:t>
            </a:r>
            <a:r>
              <a:rPr lang="zh-CN" altLang="en-US" sz="2000" dirty="0"/>
              <a:t>补码中   去掉符号位  其他位越小对应的数的绝对值越大</a:t>
            </a:r>
            <a:endParaRPr lang="en-US" altLang="zh-CN" sz="2000" dirty="0"/>
          </a:p>
          <a:p>
            <a:pPr marL="457200" lvl="1" indent="0">
              <a:buFontTx/>
              <a:buNone/>
              <a:defRPr/>
            </a:pPr>
            <a:r>
              <a:rPr lang="en-US" altLang="zh-CN" sz="2000" dirty="0"/>
              <a:t>        </a:t>
            </a:r>
            <a:r>
              <a:rPr lang="zh-CN" altLang="en-US" sz="2000" dirty="0"/>
              <a:t>因此 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/>
              <a:t> 000 0000 0000 0000 0000 0000</a:t>
            </a:r>
            <a:r>
              <a:rPr lang="zh-CN" altLang="en-US" sz="2000" dirty="0"/>
              <a:t>为绝对值最大的负数</a:t>
            </a:r>
            <a:endParaRPr lang="en-US" altLang="zh-CN" sz="2000" dirty="0"/>
          </a:p>
          <a:p>
            <a:pPr marL="457200" lvl="1" indent="0">
              <a:buFontTx/>
              <a:buNone/>
              <a:defRPr/>
            </a:pPr>
            <a:r>
              <a:rPr lang="en-US" altLang="zh-CN" sz="2000" dirty="0"/>
              <a:t>         </a:t>
            </a:r>
            <a:r>
              <a:rPr lang="zh-CN" altLang="en-US" sz="2000" dirty="0"/>
              <a:t>阶码全</a:t>
            </a:r>
            <a:r>
              <a:rPr lang="en-US" altLang="zh-CN" sz="2000" dirty="0"/>
              <a:t>0</a:t>
            </a:r>
            <a:r>
              <a:rPr lang="zh-CN" altLang="en-US" sz="2000" dirty="0"/>
              <a:t>，指数也最小，故尾数</a:t>
            </a:r>
            <a:endParaRPr lang="en-US" altLang="zh-CN" sz="2000" dirty="0"/>
          </a:p>
          <a:p>
            <a:pPr marL="457200" lvl="1" indent="0">
              <a:buFontTx/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>
                <a:solidFill>
                  <a:srgbClr val="FF0000"/>
                </a:solidFill>
              </a:rPr>
              <a:t>1   . </a:t>
            </a:r>
            <a:r>
              <a:rPr lang="en-US" altLang="zh-CN" sz="2000" dirty="0"/>
              <a:t>000 0000 0000 0000 0000 0000 </a:t>
            </a:r>
            <a:r>
              <a:rPr lang="zh-CN" altLang="en-US" sz="2000" dirty="0"/>
              <a:t>补码</a:t>
            </a:r>
            <a:endParaRPr lang="en-US" altLang="zh-CN" sz="2000" dirty="0"/>
          </a:p>
          <a:p>
            <a:pPr marL="457200" lvl="1" indent="0">
              <a:buFontTx/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>
                <a:solidFill>
                  <a:srgbClr val="FF0000"/>
                </a:solidFill>
              </a:rPr>
              <a:t>1 </a:t>
            </a:r>
            <a:r>
              <a:rPr lang="en-US" altLang="zh-CN" sz="2000" dirty="0">
                <a:solidFill>
                  <a:schemeClr val="accent2"/>
                </a:solidFill>
              </a:rPr>
              <a:t>0.</a:t>
            </a:r>
            <a:r>
              <a:rPr lang="en-US" altLang="zh-CN" sz="2000" dirty="0"/>
              <a:t>111 1111 1111 1111 1111 1111 </a:t>
            </a:r>
            <a:r>
              <a:rPr lang="zh-CN" altLang="en-US" sz="2000" dirty="0"/>
              <a:t>反码</a:t>
            </a:r>
            <a:endParaRPr lang="en-US" altLang="zh-CN" sz="2000" dirty="0"/>
          </a:p>
          <a:p>
            <a:pPr marL="457200" lvl="1" indent="0">
              <a:buFontTx/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>
                <a:solidFill>
                  <a:srgbClr val="FF0000"/>
                </a:solidFill>
              </a:rPr>
              <a:t>1 </a:t>
            </a:r>
            <a:r>
              <a:rPr lang="en-US" altLang="zh-CN" sz="2000" dirty="0">
                <a:solidFill>
                  <a:schemeClr val="accent2"/>
                </a:solidFill>
              </a:rPr>
              <a:t>1.</a:t>
            </a:r>
            <a:r>
              <a:rPr lang="en-US" altLang="zh-CN" sz="2000" dirty="0"/>
              <a:t>000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0000 0000 0000 0000 0000 </a:t>
            </a:r>
            <a:r>
              <a:rPr lang="zh-CN" altLang="en-US" sz="2000" dirty="0"/>
              <a:t>原码 为</a:t>
            </a:r>
            <a:r>
              <a:rPr lang="en-US" altLang="zh-CN" sz="2000" dirty="0"/>
              <a:t>- 1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/>
              <a:t>                      </a:t>
            </a:r>
            <a:r>
              <a:rPr lang="zh-CN" altLang="en-US" sz="2000" dirty="0"/>
              <a:t>所以 </a:t>
            </a:r>
            <a:r>
              <a:rPr lang="en-US" altLang="zh-CN" sz="2000" dirty="0"/>
              <a:t> </a:t>
            </a:r>
            <a:r>
              <a:rPr lang="zh-CN" altLang="en-US" sz="2000" dirty="0"/>
              <a:t>  </a:t>
            </a:r>
            <a:r>
              <a:rPr lang="en-US" altLang="zh-CN" sz="2000" dirty="0"/>
              <a:t>x = </a:t>
            </a:r>
            <a:r>
              <a:rPr lang="zh-CN" altLang="en-US" sz="2000" dirty="0"/>
              <a:t>－</a:t>
            </a:r>
            <a:r>
              <a:rPr lang="en-US" altLang="zh-CN" sz="2000" dirty="0"/>
              <a:t>1 * 2</a:t>
            </a:r>
            <a:r>
              <a:rPr lang="en-US" altLang="zh-CN" sz="2000" baseline="30000" dirty="0"/>
              <a:t>127</a:t>
            </a:r>
          </a:p>
          <a:p>
            <a:pPr lvl="1">
              <a:defRPr/>
            </a:pPr>
            <a:endParaRPr lang="en-US" altLang="zh-CN" sz="2400" dirty="0"/>
          </a:p>
          <a:p>
            <a:pPr>
              <a:defRPr/>
            </a:pPr>
            <a:endParaRPr lang="zh-CN" altLang="en-US" sz="2400" dirty="0"/>
          </a:p>
        </p:txBody>
      </p:sp>
      <p:graphicFrame>
        <p:nvGraphicFramePr>
          <p:cNvPr id="4" name="Group 17"/>
          <p:cNvGraphicFramePr>
            <a:graphicFrameLocks noGrp="1"/>
          </p:cNvGraphicFramePr>
          <p:nvPr/>
        </p:nvGraphicFramePr>
        <p:xfrm>
          <a:off x="971550" y="908050"/>
          <a:ext cx="7272338" cy="504825"/>
        </p:xfrm>
        <a:graphic>
          <a:graphicData uri="http://schemas.openxmlformats.org/drawingml/2006/table">
            <a:tbl>
              <a:tblPr/>
              <a:tblGrid>
                <a:gridCol w="258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6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571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CC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8016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996633"/>
                          </a:solidFill>
                          <a:latin typeface="Arial" charset="0"/>
                          <a:ea typeface="仿宋_GB2312" pitchFamily="49" charset="-122"/>
                        </a:defRPr>
                      </a:lvl3pPr>
                      <a:lvl4pPr marL="11699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charset="0"/>
                        <a:tabLst>
                          <a:tab pos="990600" algn="l"/>
                        </a:tabLst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方正舒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990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符号位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S(1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)</a:t>
                      </a:r>
                    </a:p>
                  </a:txBody>
                  <a:tcPr marL="91434" marR="91434" marT="45784" marB="457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571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CC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8016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996633"/>
                          </a:solidFill>
                          <a:latin typeface="Arial" charset="0"/>
                          <a:ea typeface="仿宋_GB2312" pitchFamily="49" charset="-122"/>
                        </a:defRPr>
                      </a:lvl3pPr>
                      <a:lvl4pPr marL="11699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charset="0"/>
                        <a:tabLst>
                          <a:tab pos="990600" algn="l"/>
                        </a:tabLst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方正舒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990600" algn="l"/>
                        </a:tabLst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阶码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E(8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)</a:t>
                      </a:r>
                    </a:p>
                  </a:txBody>
                  <a:tcPr marL="91434" marR="91434" marT="45784" marB="45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571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CC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8016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Wingdings" pitchFamily="2" charset="2"/>
                        <a:tabLst>
                          <a:tab pos="990600" algn="l"/>
                        </a:tabLst>
                        <a:defRPr sz="2000" b="1">
                          <a:solidFill>
                            <a:srgbClr val="996633"/>
                          </a:solidFill>
                          <a:latin typeface="Arial" charset="0"/>
                          <a:ea typeface="仿宋_GB2312" pitchFamily="49" charset="-122"/>
                        </a:defRPr>
                      </a:lvl3pPr>
                      <a:lvl4pPr marL="1169988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Pct val="80000"/>
                        <a:buFont typeface="Arial" charset="0"/>
                        <a:tabLst>
                          <a:tab pos="990600" algn="l"/>
                        </a:tabLst>
                        <a:defRPr sz="2000">
                          <a:solidFill>
                            <a:srgbClr val="006600"/>
                          </a:solidFill>
                          <a:latin typeface="Arial" charset="0"/>
                          <a:ea typeface="方正舒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990600" algn="l"/>
                        </a:tabLst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新宋体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9906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尾数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M(23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位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)</a:t>
                      </a:r>
                    </a:p>
                  </a:txBody>
                  <a:tcPr marL="91434" marR="91434" marT="45784" marB="45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49053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2.1</a:t>
            </a:r>
            <a:r>
              <a:rPr lang="zh-CN" altLang="en-US" sz="2800" b="1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、数据与文字的表示方法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79388" y="549275"/>
            <a:ext cx="87852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2.1.1 数据格式</a:t>
            </a:r>
          </a:p>
          <a:p>
            <a:pPr>
              <a:defRPr/>
            </a:pP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一、定点数的表示法</a:t>
            </a:r>
          </a:p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1、定点纯小数</a:t>
            </a:r>
          </a:p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zh-CN" altLang="en-US" sz="2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="1" baseline="-2500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2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400" b="1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. 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="1" baseline="-2500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x</a:t>
            </a:r>
            <a:r>
              <a:rPr lang="zh-CN" altLang="en-US" sz="2400" b="1" baseline="-2500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x</a:t>
            </a:r>
            <a:r>
              <a:rPr lang="zh-CN" altLang="en-US" sz="2400" b="1" baseline="-2500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… x</a:t>
            </a:r>
            <a:r>
              <a:rPr lang="zh-CN" altLang="en-US" sz="2400" b="1" baseline="-2500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n-1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x</a:t>
            </a:r>
            <a:r>
              <a:rPr lang="zh-CN" altLang="en-US" sz="2400" b="1" baseline="-2500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表示数的范围是： </a:t>
            </a: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－1＜Ｘ＜＋1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180975" y="2565400"/>
            <a:ext cx="790575" cy="433388"/>
          </a:xfrm>
          <a:prstGeom prst="wedgeRoundRectCallout">
            <a:avLst>
              <a:gd name="adj1" fmla="val 30884"/>
              <a:gd name="adj2" fmla="val -17400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E60238"/>
                </a:solidFill>
                <a:effectLst/>
              </a:rPr>
              <a:t>符号</a:t>
            </a: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1042988" y="2492375"/>
            <a:ext cx="3600450" cy="865188"/>
          </a:xfrm>
          <a:prstGeom prst="wedgeRoundRectCallout">
            <a:avLst>
              <a:gd name="adj1" fmla="val -48519"/>
              <a:gd name="adj2" fmla="val -1074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BB07E1"/>
                </a:solidFill>
                <a:effectLst/>
              </a:rPr>
              <a:t>小数点固定于符号位之后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BB07E1"/>
                </a:solidFill>
                <a:effectLst/>
              </a:rPr>
              <a:t>不需专门存储位置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4716463" y="2492375"/>
            <a:ext cx="2159000" cy="504825"/>
          </a:xfrm>
          <a:prstGeom prst="wedgeEllipseCallout">
            <a:avLst>
              <a:gd name="adj1" fmla="val -142523"/>
              <a:gd name="adj2" fmla="val -1418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量值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79388" y="33575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、纯小数的表示范围</a:t>
            </a:r>
          </a:p>
        </p:txBody>
      </p:sp>
      <p:graphicFrame>
        <p:nvGraphicFramePr>
          <p:cNvPr id="32776" name="Group 8"/>
          <p:cNvGraphicFramePr>
            <a:graphicFrameLocks noGrp="1"/>
          </p:cNvGraphicFramePr>
          <p:nvPr/>
        </p:nvGraphicFramePr>
        <p:xfrm>
          <a:off x="285750" y="3789363"/>
          <a:ext cx="8620125" cy="2747962"/>
        </p:xfrm>
        <a:graphic>
          <a:graphicData uri="http://schemas.openxmlformats.org/drawingml/2006/table">
            <a:tbl>
              <a:tblPr/>
              <a:tblGrid>
                <a:gridCol w="291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x=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.00...0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x=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.00...0</a:t>
                      </a:r>
                    </a:p>
                  </a:txBody>
                  <a:tcPr marT="45702" marB="45702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x=0 </a:t>
                      </a:r>
                    </a:p>
                  </a:txBody>
                  <a:tcPr marT="45702" marB="45702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正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和负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都是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marT="45702" marB="45702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x=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.11...1</a:t>
                      </a:r>
                    </a:p>
                  </a:txBody>
                  <a:tcPr marT="45702" marB="45702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x=1-2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-n</a:t>
                      </a:r>
                    </a:p>
                  </a:txBody>
                  <a:tcPr marT="45702" marB="45702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最大正小数</a:t>
                      </a:r>
                    </a:p>
                  </a:txBody>
                  <a:tcPr marT="45702" marB="45702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x=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.00...01</a:t>
                      </a:r>
                    </a:p>
                  </a:txBody>
                  <a:tcPr marT="45702" marB="45702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x=2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-n</a:t>
                      </a:r>
                    </a:p>
                  </a:txBody>
                  <a:tcPr marT="45702" marB="45702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最接近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的正小数</a:t>
                      </a:r>
                    </a:p>
                  </a:txBody>
                  <a:tcPr marT="45702" marB="45702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7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x=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.00...01</a:t>
                      </a:r>
                    </a:p>
                  </a:txBody>
                  <a:tcPr marT="45702" marB="45702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x=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-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-n</a:t>
                      </a:r>
                    </a:p>
                  </a:txBody>
                  <a:tcPr marT="45702" marB="45702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最接近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的负小数</a:t>
                      </a:r>
                    </a:p>
                  </a:txBody>
                  <a:tcPr marT="45702" marB="45702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x=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.11...1</a:t>
                      </a:r>
                    </a:p>
                  </a:txBody>
                  <a:tcPr marT="45702" marB="45702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x=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-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(1-2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-n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 )</a:t>
                      </a:r>
                    </a:p>
                  </a:txBody>
                  <a:tcPr marT="45702" marB="45702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最小负小数</a:t>
                      </a:r>
                    </a:p>
                  </a:txBody>
                  <a:tcPr marT="45702" marB="45702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810" name="Oval 4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3" action="ppaction://hlinksldjump"/>
              </a:rPr>
              <a:t>总目录</a:t>
            </a:r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第01讲：计算机系统概论与数据表示(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负数规格化数的补码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zh-CN" altLang="en-US" sz="2000" kern="1200" dirty="0">
                <a:ea typeface="新宋体" pitchFamily="49" charset="-122"/>
              </a:rPr>
              <a:t>为什么规格化的负数最大值为</a:t>
            </a:r>
            <a:r>
              <a:rPr lang="en-US" altLang="zh-CN" sz="2000" kern="1200" dirty="0">
                <a:ea typeface="新宋体" pitchFamily="49" charset="-122"/>
              </a:rPr>
              <a:t>1.0111...1(</a:t>
            </a:r>
            <a:r>
              <a:rPr lang="zh-CN" altLang="en-US" sz="2000" kern="1200" dirty="0">
                <a:ea typeface="新宋体" pitchFamily="49" charset="-122"/>
              </a:rPr>
              <a:t>补码</a:t>
            </a:r>
            <a:r>
              <a:rPr lang="en-US" altLang="zh-CN" sz="2000" kern="1200" dirty="0">
                <a:ea typeface="新宋体" pitchFamily="49" charset="-122"/>
              </a:rPr>
              <a:t>).</a:t>
            </a:r>
            <a:r>
              <a:rPr lang="zh-CN" altLang="en-US" sz="2000" kern="1200" dirty="0">
                <a:ea typeface="新宋体" pitchFamily="49" charset="-122"/>
              </a:rPr>
              <a:t>如何求的</a:t>
            </a:r>
            <a:r>
              <a:rPr lang="en-US" altLang="zh-CN" sz="2000" kern="1200" dirty="0">
                <a:ea typeface="新宋体" pitchFamily="49" charset="-122"/>
              </a:rPr>
              <a:t>?</a:t>
            </a:r>
          </a:p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zh-CN" altLang="en-US" sz="2000" dirty="0"/>
              <a:t>当基数为</a:t>
            </a:r>
            <a:r>
              <a:rPr lang="en-US" altLang="zh-CN" sz="2000" dirty="0"/>
              <a:t>2</a:t>
            </a:r>
            <a:r>
              <a:rPr lang="zh-CN" altLang="en-US" sz="2000" dirty="0"/>
              <a:t>时，规格化表示形式为：</a:t>
            </a:r>
          </a:p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zh-CN" altLang="en-US" sz="2000" dirty="0"/>
              <a:t>负数</a:t>
            </a:r>
            <a:r>
              <a:rPr lang="en-US" altLang="zh-CN" sz="2000" dirty="0"/>
              <a:t>(</a:t>
            </a:r>
            <a:r>
              <a:rPr lang="zh-CN" altLang="en-US" sz="2000" dirty="0"/>
              <a:t>原码</a:t>
            </a:r>
            <a:r>
              <a:rPr lang="en-US" altLang="zh-CN" sz="2000" dirty="0"/>
              <a:t>)</a:t>
            </a:r>
            <a:r>
              <a:rPr lang="zh-CN" altLang="en-US" sz="2000" dirty="0"/>
              <a:t>：    </a:t>
            </a:r>
            <a:r>
              <a:rPr lang="en-US" altLang="zh-CN" sz="2000" dirty="0"/>
              <a:t>1.1××···×</a:t>
            </a:r>
          </a:p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zh-CN" altLang="en-US" sz="2000" dirty="0"/>
              <a:t>负数（补码）：</a:t>
            </a:r>
            <a:r>
              <a:rPr lang="en-US" altLang="zh-CN" sz="2000" dirty="0"/>
              <a:t>1.0××···×</a:t>
            </a:r>
          </a:p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zh-CN" altLang="en-US" sz="2000" dirty="0"/>
              <a:t>当为原码时，负数的最大值为：</a:t>
            </a:r>
            <a:r>
              <a:rPr lang="en-US" altLang="zh-CN" sz="2000" dirty="0"/>
              <a:t>1.100···00</a:t>
            </a:r>
            <a:r>
              <a:rPr lang="zh-CN" altLang="en-US" sz="2000" dirty="0"/>
              <a:t>，最小值为：</a:t>
            </a:r>
            <a:r>
              <a:rPr lang="en-US" altLang="zh-CN" sz="2000" dirty="0"/>
              <a:t>1.11··1</a:t>
            </a:r>
            <a:r>
              <a:rPr lang="zh-CN" altLang="en-US" sz="2000" dirty="0"/>
              <a:t>； 若为补码：最大值为：</a:t>
            </a:r>
            <a:r>
              <a:rPr lang="en-US" altLang="zh-CN" sz="2000" dirty="0"/>
              <a:t>1.0111···1</a:t>
            </a:r>
          </a:p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</a:t>
            </a:r>
            <a:r>
              <a:rPr lang="zh-CN" altLang="en-US" sz="2000" dirty="0"/>
              <a:t>最小值：</a:t>
            </a:r>
            <a:r>
              <a:rPr lang="en-US" altLang="zh-CN" sz="2000" dirty="0"/>
              <a:t>1.00···0</a:t>
            </a:r>
          </a:p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zh-CN" altLang="en-US" sz="2000" dirty="0"/>
              <a:t>表数范围：</a:t>
            </a:r>
          </a:p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-1&lt;m&lt;=-1/2     m&lt;0(</a:t>
            </a:r>
            <a:r>
              <a:rPr lang="zh-CN" altLang="en-US" sz="2000" dirty="0"/>
              <a:t>原码</a:t>
            </a:r>
            <a:r>
              <a:rPr lang="en-US" altLang="zh-CN" sz="2000" dirty="0"/>
              <a:t>)</a:t>
            </a:r>
          </a:p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-1&lt;=m&lt;-1/2     m&lt;0(</a:t>
            </a:r>
            <a:r>
              <a:rPr lang="zh-CN" altLang="en-US" sz="2000" dirty="0"/>
              <a:t>补码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048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201734-1B8E-4B89-8768-7713D9732829}" type="slidenum">
              <a:rPr lang="en-US" altLang="zh-CN" sz="1400" smtClean="0">
                <a:ea typeface="新宋体" pitchFamily="49" charset="-122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ea typeface="新宋体" pitchFamily="49" charset="-122"/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49275"/>
            <a:ext cx="6492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 规格化有补码或者原码的规格化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5029200"/>
          </a:xfrm>
        </p:spPr>
        <p:txBody>
          <a:bodyPr/>
          <a:lstStyle/>
          <a:p>
            <a:pPr eaLnBrk="1" hangingPunct="1"/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）原码规格化后   正数为</a:t>
            </a:r>
            <a:r>
              <a:rPr lang="en-US" altLang="zh-CN" sz="2400"/>
              <a:t>0.1××…×</a:t>
            </a:r>
            <a:r>
              <a:rPr lang="zh-CN" altLang="en-US" sz="2400"/>
              <a:t>的形式。</a:t>
            </a:r>
            <a:br>
              <a:rPr lang="zh-CN" altLang="en-US" sz="2400"/>
            </a:br>
            <a:r>
              <a:rPr lang="zh-CN" altLang="en-US" sz="2400"/>
              <a:t>                    负数为</a:t>
            </a:r>
            <a:r>
              <a:rPr lang="en-US" altLang="zh-CN" sz="2400"/>
              <a:t>1.1××…×</a:t>
            </a:r>
            <a:r>
              <a:rPr lang="zh-CN" altLang="en-US" sz="2400"/>
              <a:t>的形式</a:t>
            </a:r>
            <a:br>
              <a:rPr lang="zh-CN" altLang="en-US" sz="2400"/>
            </a:b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）补码规格化后   正数为</a:t>
            </a:r>
            <a:r>
              <a:rPr lang="en-US" altLang="zh-CN" sz="2400"/>
              <a:t>0.1××…×</a:t>
            </a:r>
            <a:r>
              <a:rPr lang="zh-CN" altLang="en-US" sz="2400"/>
              <a:t>的形式。</a:t>
            </a:r>
            <a:br>
              <a:rPr lang="zh-CN" altLang="en-US" sz="2400"/>
            </a:br>
            <a:r>
              <a:rPr lang="zh-CN" altLang="en-US" sz="2400"/>
              <a:t>                    负数为</a:t>
            </a:r>
            <a:r>
              <a:rPr lang="en-US" altLang="zh-CN" sz="2400"/>
              <a:t>1.0××…×</a:t>
            </a:r>
            <a:r>
              <a:rPr lang="zh-CN" altLang="en-US" sz="2400"/>
              <a:t>的形式。</a:t>
            </a:r>
            <a:br>
              <a:rPr lang="zh-CN" altLang="en-US" sz="2400"/>
            </a:br>
            <a:endParaRPr lang="en-US" altLang="zh-CN" sz="2400"/>
          </a:p>
          <a:p>
            <a:pPr eaLnBrk="1" hangingPunct="1"/>
            <a:r>
              <a:rPr lang="zh-CN" altLang="en-US" sz="2400"/>
              <a:t>当浮点数尾数的基值为</a:t>
            </a:r>
            <a:r>
              <a:rPr lang="en-US" altLang="zh-CN" sz="2400"/>
              <a:t>2</a:t>
            </a:r>
            <a:r>
              <a:rPr lang="zh-CN" altLang="en-US" sz="2400"/>
              <a:t>时。原码</a:t>
            </a:r>
            <a:r>
              <a:rPr lang="zh-CN" altLang="en-US" sz="2400">
                <a:solidFill>
                  <a:srgbClr val="FF0000"/>
                </a:solidFill>
              </a:rPr>
              <a:t>规格化</a:t>
            </a:r>
            <a:r>
              <a:rPr lang="zh-CN" altLang="en-US" sz="2400"/>
              <a:t>数的尾数最高位一定是</a:t>
            </a:r>
            <a:r>
              <a:rPr lang="en-US" altLang="zh-CN" sz="2400"/>
              <a:t>1</a:t>
            </a:r>
            <a:r>
              <a:rPr lang="zh-CN" altLang="en-US" sz="2400"/>
              <a:t>，补码</a:t>
            </a:r>
            <a:r>
              <a:rPr lang="zh-CN" altLang="en-US" sz="2400">
                <a:solidFill>
                  <a:srgbClr val="FF0000"/>
                </a:solidFill>
              </a:rPr>
              <a:t>规格化</a:t>
            </a:r>
            <a:r>
              <a:rPr lang="zh-CN" altLang="en-US" sz="2400"/>
              <a:t>数尾数的最高位一定与尾数的</a:t>
            </a:r>
            <a:r>
              <a:rPr lang="zh-CN" altLang="en-US" sz="2400">
                <a:solidFill>
                  <a:srgbClr val="FF0000"/>
                </a:solidFill>
              </a:rPr>
              <a:t>符号位相反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chemeClr val="accent2"/>
                </a:solidFill>
              </a:rPr>
              <a:t>基数不同，浮点数的规格化形式不同。当基数为</a:t>
            </a:r>
            <a:r>
              <a:rPr lang="en-US" altLang="zh-CN" sz="2400">
                <a:solidFill>
                  <a:schemeClr val="accent2"/>
                </a:solidFill>
              </a:rPr>
              <a:t>4</a:t>
            </a:r>
            <a:r>
              <a:rPr lang="zh-CN" altLang="en-US" sz="2400">
                <a:solidFill>
                  <a:schemeClr val="accent2"/>
                </a:solidFill>
              </a:rPr>
              <a:t>时，规格化形式尾数最高</a:t>
            </a:r>
            <a:r>
              <a:rPr lang="en-US" altLang="zh-CN" sz="2400">
                <a:solidFill>
                  <a:schemeClr val="accent2"/>
                </a:solidFill>
              </a:rPr>
              <a:t>2</a:t>
            </a:r>
            <a:r>
              <a:rPr lang="zh-CN" altLang="en-US" sz="2400">
                <a:solidFill>
                  <a:schemeClr val="accent2"/>
                </a:solidFill>
              </a:rPr>
              <a:t>位不全为</a:t>
            </a:r>
            <a:r>
              <a:rPr lang="en-US" altLang="zh-CN" sz="2400">
                <a:solidFill>
                  <a:schemeClr val="accent2"/>
                </a:solidFill>
              </a:rPr>
              <a:t>0</a:t>
            </a:r>
            <a:r>
              <a:rPr lang="zh-CN" altLang="en-US" sz="2400">
                <a:solidFill>
                  <a:schemeClr val="accent2"/>
                </a:solidFill>
              </a:rPr>
              <a:t>；当基数为</a:t>
            </a:r>
            <a:r>
              <a:rPr lang="en-US" altLang="zh-CN" sz="2400">
                <a:solidFill>
                  <a:schemeClr val="accent2"/>
                </a:solidFill>
              </a:rPr>
              <a:t>8</a:t>
            </a:r>
            <a:r>
              <a:rPr lang="zh-CN" altLang="en-US" sz="2400">
                <a:solidFill>
                  <a:schemeClr val="accent2"/>
                </a:solidFill>
              </a:rPr>
              <a:t>时，规格化形式尾数最高</a:t>
            </a:r>
            <a:r>
              <a:rPr lang="en-US" altLang="zh-CN" sz="2400">
                <a:solidFill>
                  <a:schemeClr val="accent2"/>
                </a:solidFill>
              </a:rPr>
              <a:t>3</a:t>
            </a:r>
            <a:r>
              <a:rPr lang="zh-CN" altLang="en-US" sz="2400">
                <a:solidFill>
                  <a:schemeClr val="accent2"/>
                </a:solidFill>
              </a:rPr>
              <a:t>位不全为</a:t>
            </a:r>
            <a:r>
              <a:rPr lang="en-US" altLang="zh-CN" sz="2400">
                <a:solidFill>
                  <a:schemeClr val="accent2"/>
                </a:solidFill>
              </a:rPr>
              <a:t>0</a:t>
            </a:r>
            <a:r>
              <a:rPr lang="zh-CN" altLang="en-US" sz="2400">
                <a:solidFill>
                  <a:schemeClr val="accent2"/>
                </a:solidFill>
              </a:rPr>
              <a:t>。</a:t>
            </a:r>
            <a:br>
              <a:rPr lang="zh-CN" altLang="en-US" sz="2400">
                <a:solidFill>
                  <a:schemeClr val="accent2"/>
                </a:solidFill>
              </a:rPr>
            </a:br>
            <a:br>
              <a:rPr lang="zh-CN" altLang="en-US" sz="2400">
                <a:solidFill>
                  <a:schemeClr val="accent2"/>
                </a:solidFill>
              </a:rPr>
            </a:br>
            <a:r>
              <a:rPr lang="zh-CN" altLang="en-US" sz="2400"/>
              <a:t>注意：</a:t>
            </a:r>
            <a:r>
              <a:rPr lang="en-US" altLang="zh-CN" sz="2400"/>
              <a:t>[-1/2]</a:t>
            </a:r>
            <a:r>
              <a:rPr lang="zh-CN" altLang="en-US" sz="2400"/>
              <a:t>补</a:t>
            </a:r>
            <a:r>
              <a:rPr lang="en-US" altLang="zh-CN" sz="2400"/>
              <a:t>=1.100…0</a:t>
            </a:r>
            <a:r>
              <a:rPr lang="zh-CN" altLang="en-US" sz="2400"/>
              <a:t>不是规格化数，需左规</a:t>
            </a:r>
            <a:r>
              <a:rPr lang="en-US" altLang="zh-CN" sz="2400"/>
              <a:t>1</a:t>
            </a:r>
            <a:r>
              <a:rPr lang="zh-CN" altLang="en-US" sz="2400"/>
              <a:t>次，</a:t>
            </a:r>
            <a:r>
              <a:rPr lang="en-US" altLang="zh-CN" sz="2400"/>
              <a:t>[-1]</a:t>
            </a:r>
            <a:r>
              <a:rPr lang="zh-CN" altLang="en-US" sz="2400"/>
              <a:t>补</a:t>
            </a:r>
            <a:r>
              <a:rPr lang="en-US" altLang="zh-CN" sz="2400"/>
              <a:t>=1.00…0</a:t>
            </a:r>
            <a:r>
              <a:rPr lang="zh-CN" altLang="en-US" sz="2400"/>
              <a:t>才是规格化数。</a:t>
            </a:r>
            <a:br>
              <a:rPr lang="zh-CN" altLang="en-US" sz="2400"/>
            </a:br>
            <a:endParaRPr lang="zh-CN" altLang="en-US" sz="240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15392D-9444-4366-A484-0C7A48E0F84F}" type="slidenum">
              <a:rPr lang="en-US" altLang="zh-CN" sz="1400" smtClean="0">
                <a:ea typeface="新宋体" pitchFamily="49" charset="-122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ea typeface="新宋体" pitchFamily="49" charset="-122"/>
            </a:endParaRP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549275"/>
            <a:ext cx="6492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620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字符与字符串的表示方法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12725" y="549275"/>
            <a:ext cx="893127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符号数据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→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字符信息用数据表示，如ASCII等；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字符表示方法ASCII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→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用一个字节来表示,低7位用来编码(128),</a:t>
            </a:r>
            <a:b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最高位为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，也可以作为校验位,参见教材P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24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表2.1；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字符串的存放方法：</a:t>
            </a:r>
            <a:b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</a:t>
            </a:r>
            <a:b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通常顺序存放</a:t>
            </a:r>
            <a:b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  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以主存单元为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位为例</a:t>
            </a:r>
            <a:b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IF A&gt;B THEN READ (C) </a:t>
            </a:r>
            <a:endParaRPr lang="en-US" altLang="zh-CN" sz="24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5301" name="Oval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2" action="ppaction://hlinksldjump"/>
              </a:rPr>
              <a:t>总目录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讲：数据表示与定点加减法运算(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36131B-D7B5-45A4-B715-414F3DCA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2" y="4611869"/>
            <a:ext cx="9144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2299-437F-4E84-BE5D-B852D6D8F50B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r>
              <a:rPr lang="zh-CN" altLang="en-US" dirty="0"/>
              <a:t>表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A416734F-77FF-4287-AC73-7FBD1D42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2" y="1124744"/>
            <a:ext cx="5464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869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62071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2.1</a:t>
            </a:r>
            <a:r>
              <a:rPr lang="zh-CN" altLang="en-US" sz="2800" b="1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、数据与文字的表示方法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07950" y="550863"/>
            <a:ext cx="8931275" cy="596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2.1.4、汉字的表示方法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汉字的表示方法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（一级汉字3755个，二级汉字3008个）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l"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输入码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数字编码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国标码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)  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字符在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94*94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的码表中的位置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一级（16~55）*94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    二级（56~87）*94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    图形符号（682个）（01~09）*94 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拼音、五笔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l"/>
              <a:defRPr/>
            </a:pPr>
            <a:r>
              <a:rPr lang="zh-CN" altLang="en-US" sz="2400" b="1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汉字内码</a:t>
            </a:r>
            <a:r>
              <a:rPr lang="zh-CN" altLang="en-US" sz="240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汉字信息的存储，交换和检索的机内代码，两个字节组成，每个字节高位都为1（区别于英文字符）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汉字的存放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l"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汉字字模码：汉字字形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点阵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汉字库</a:t>
            </a:r>
          </a:p>
        </p:txBody>
      </p:sp>
      <p:graphicFrame>
        <p:nvGraphicFramePr>
          <p:cNvPr id="23556" name="Object 4"/>
          <p:cNvGraphicFramePr>
            <a:graphicFrameLocks/>
          </p:cNvGraphicFramePr>
          <p:nvPr/>
        </p:nvGraphicFramePr>
        <p:xfrm>
          <a:off x="4643438" y="4294188"/>
          <a:ext cx="3744912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05689" imgH="2991268" progId="Paint.Picture">
                  <p:embed/>
                </p:oleObj>
              </mc:Choice>
              <mc:Fallback>
                <p:oleObj r:id="rId2" imgW="3505689" imgH="2991268" progId="Paint.Picture">
                  <p:embed/>
                  <p:pic>
                    <p:nvPicPr>
                      <p:cNvPr id="2355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94188"/>
                        <a:ext cx="3744912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讲：数据表示与定点加减法运算(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E689-D26F-4E87-9098-73F099F01DC0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dirty="0"/>
              <a:t>字模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5EED34-FEDB-43D2-A1E5-238179FD7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4"/>
            <a:ext cx="6834509" cy="31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97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620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校验码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79388" y="476250"/>
            <a:ext cx="8856662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en-US" altLang="zh-CN" sz="24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奇偶校验码</a:t>
            </a:r>
          </a:p>
          <a:p>
            <a:pPr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引入：信息传输和处理过程中受到干扰和故障，容易出错；</a:t>
            </a:r>
          </a:p>
          <a:p>
            <a:pPr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解决方法：是在有效信息中加入一些冗余信息（校验位）；</a:t>
            </a:r>
          </a:p>
          <a:p>
            <a:pPr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奇偶校验位定义；</a:t>
            </a:r>
          </a:p>
          <a:p>
            <a:pPr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设X=(X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…X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n－1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)是一个n位字,则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奇校验位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定为: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C = 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⊕X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⊕…⊕X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n－1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；式中⊕代表按位加,表明只有当X中包含有奇数个1时,才使C=1,即  C=0。同理可以定义偶校验；</a:t>
            </a:r>
          </a:p>
          <a:p>
            <a:pPr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只能检查出奇数位错；不能纠正错误；    </a:t>
            </a:r>
          </a:p>
          <a:p>
            <a:pPr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26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例10:下表5字节数据及其奇偶校验编码</a:t>
            </a: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其它还有Hamming,CRC；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Group 5"/>
          <p:cNvGraphicFramePr>
            <a:graphicFrameLocks noGrp="1"/>
          </p:cNvGraphicFramePr>
          <p:nvPr/>
        </p:nvGraphicFramePr>
        <p:xfrm>
          <a:off x="396875" y="4152900"/>
          <a:ext cx="7991475" cy="2197102"/>
        </p:xfrm>
        <a:graphic>
          <a:graphicData uri="http://schemas.openxmlformats.org/drawingml/2006/table">
            <a:tbl>
              <a:tblPr/>
              <a:tblGrid>
                <a:gridCol w="265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1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  <a:ea typeface="方正姚体" pitchFamily="2" charset="-122"/>
                        </a:rPr>
                        <a:t>数据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偶校验编码</a:t>
                      </a:r>
                    </a:p>
                  </a:txBody>
                  <a:tcPr marT="45733" marB="4573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方正姚体" pitchFamily="2" charset="-122"/>
                        </a:rPr>
                        <a:t>奇校验编码</a:t>
                      </a:r>
                    </a:p>
                  </a:txBody>
                  <a:tcPr marT="45733" marB="4573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10101010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10101010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</a:t>
                      </a:r>
                    </a:p>
                  </a:txBody>
                  <a:tcPr marT="45733" marB="4573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10101010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01010100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01010100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1</a:t>
                      </a:r>
                    </a:p>
                  </a:txBody>
                  <a:tcPr marT="45733" marB="4573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01010100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0</a:t>
                      </a:r>
                    </a:p>
                  </a:txBody>
                  <a:tcPr marT="45733" marB="4573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00000000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00000000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0</a:t>
                      </a:r>
                    </a:p>
                  </a:txBody>
                  <a:tcPr marT="45733" marB="4573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00000000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1</a:t>
                      </a:r>
                    </a:p>
                  </a:txBody>
                  <a:tcPr marT="45733" marB="4573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01111111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01111111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1</a:t>
                      </a:r>
                    </a:p>
                  </a:txBody>
                  <a:tcPr marT="45733" marB="4573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01111111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0</a:t>
                      </a:r>
                    </a:p>
                  </a:txBody>
                  <a:tcPr marT="45733" marB="4573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11111111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11111111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0</a:t>
                      </a:r>
                    </a:p>
                  </a:txBody>
                  <a:tcPr marT="45733" marB="4573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11111111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1</a:t>
                      </a:r>
                    </a:p>
                  </a:txBody>
                  <a:tcPr marT="45733" marB="4573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99" name="Oval 5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cxnSp>
        <p:nvCxnSpPr>
          <p:cNvPr id="24610" name="直接连接符 2"/>
          <p:cNvCxnSpPr>
            <a:cxnSpLocks noChangeShapeType="1"/>
          </p:cNvCxnSpPr>
          <p:nvPr/>
        </p:nvCxnSpPr>
        <p:spPr bwMode="auto">
          <a:xfrm>
            <a:off x="395288" y="2708275"/>
            <a:ext cx="215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直接连接符 4"/>
          <p:cNvCxnSpPr>
            <a:cxnSpLocks noChangeShapeType="1"/>
          </p:cNvCxnSpPr>
          <p:nvPr/>
        </p:nvCxnSpPr>
        <p:spPr bwMode="auto">
          <a:xfrm>
            <a:off x="2268538" y="3068638"/>
            <a:ext cx="142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9B7705-8D5B-4597-AA6A-72AA73C205DF}" type="datetime1">
              <a:rPr lang="zh-CN" altLang="en-US"/>
              <a:pPr>
                <a:defRPr/>
              </a:pPr>
              <a:t>2021/9/22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DEB0F-3019-4A61-8FC5-56C77ABB5B32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校验技术（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95400"/>
            <a:ext cx="7543800" cy="4572000"/>
          </a:xfrm>
          <a:noFill/>
        </p:spPr>
        <p:txBody>
          <a:bodyPr/>
          <a:lstStyle/>
          <a:p>
            <a:r>
              <a:rPr lang="zh-CN" altLang="en-US"/>
              <a:t>校验技术 </a:t>
            </a:r>
          </a:p>
          <a:p>
            <a:pPr lvl="1"/>
            <a:r>
              <a:rPr lang="zh-CN" altLang="en-US"/>
              <a:t>奇偶校验码</a:t>
            </a:r>
          </a:p>
          <a:p>
            <a:pPr lvl="1"/>
            <a:r>
              <a:rPr lang="zh-CN" altLang="en-US"/>
              <a:t>海明校验码</a:t>
            </a:r>
          </a:p>
          <a:p>
            <a:pPr lvl="2"/>
            <a:r>
              <a:rPr lang="zh-CN" altLang="en-US"/>
              <a:t>编码生成</a:t>
            </a:r>
          </a:p>
          <a:p>
            <a:pPr lvl="2"/>
            <a:r>
              <a:rPr lang="zh-CN" altLang="en-US"/>
              <a:t>校验</a:t>
            </a:r>
          </a:p>
          <a:p>
            <a:pPr lvl="1"/>
            <a:r>
              <a:rPr lang="zh-CN" altLang="en-US"/>
              <a:t>循环冗余校验码（</a:t>
            </a:r>
            <a:r>
              <a:rPr lang="en-US" altLang="zh-CN">
                <a:latin typeface="Times New Roman" pitchFamily="18" charset="0"/>
              </a:rPr>
              <a:t>CRC</a:t>
            </a:r>
            <a:r>
              <a:rPr lang="zh-CN" altLang="en-US"/>
              <a:t>）</a:t>
            </a:r>
          </a:p>
          <a:p>
            <a:pPr lvl="2"/>
            <a:r>
              <a:rPr lang="zh-CN" altLang="en-US"/>
              <a:t>编码方式</a:t>
            </a:r>
          </a:p>
          <a:p>
            <a:pPr lvl="2"/>
            <a:r>
              <a:rPr lang="zh-CN" altLang="en-US"/>
              <a:t>校验与纠错</a:t>
            </a:r>
          </a:p>
          <a:p>
            <a:pPr lvl="2"/>
            <a:r>
              <a:rPr lang="zh-CN" altLang="en-US"/>
              <a:t>生成多项式的选取</a:t>
            </a: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49275"/>
            <a:ext cx="6492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50A554-8D37-4350-86CE-2C185104019F}" type="datetime1">
              <a:rPr lang="zh-CN" altLang="en-US"/>
              <a:pPr>
                <a:defRPr/>
              </a:pPr>
              <a:t>2021/9/22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698E8-91B0-4259-8603-B2471563A345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校验技术（</a:t>
            </a:r>
            <a:r>
              <a:rPr lang="en-US" altLang="zh-CN"/>
              <a:t>2-1</a:t>
            </a:r>
            <a:r>
              <a:rPr lang="zh-CN" altLang="en-US"/>
              <a:t>）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95400"/>
            <a:ext cx="8352730" cy="4572000"/>
          </a:xfrm>
          <a:noFill/>
        </p:spPr>
        <p:txBody>
          <a:bodyPr/>
          <a:lstStyle/>
          <a:p>
            <a:r>
              <a:rPr lang="zh-CN" altLang="en-US" dirty="0"/>
              <a:t>奇偶校验码的概念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若干有效信息位 </a:t>
            </a:r>
            <a:r>
              <a:rPr lang="en-US" altLang="zh-CN" dirty="0"/>
              <a:t>+ </a:t>
            </a:r>
            <a:r>
              <a:rPr lang="zh-CN" altLang="en-US" dirty="0"/>
              <a:t>一位校验位 </a:t>
            </a:r>
            <a:r>
              <a:rPr lang="en-US" altLang="zh-CN" dirty="0"/>
              <a:t>= </a:t>
            </a:r>
            <a:r>
              <a:rPr lang="zh-CN" altLang="en-US" dirty="0"/>
              <a:t>校验码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奇校验：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使整个校验码中</a:t>
            </a:r>
            <a:r>
              <a:rPr lang="zh-CN" altLang="en-US" sz="2400" dirty="0">
                <a:ea typeface="隶书" pitchFamily="49" charset="-122"/>
              </a:rPr>
              <a:t>“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400" dirty="0">
                <a:ea typeface="隶书" pitchFamily="49" charset="-122"/>
              </a:rPr>
              <a:t>”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的个数为奇数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偶校验：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使整个校验码中</a:t>
            </a:r>
            <a:r>
              <a:rPr lang="zh-CN" altLang="en-US" sz="2400" dirty="0">
                <a:ea typeface="隶书" pitchFamily="49" charset="-122"/>
              </a:rPr>
              <a:t>“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400" dirty="0">
                <a:ea typeface="隶书" pitchFamily="49" charset="-122"/>
              </a:rPr>
              <a:t>”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的个数为偶数</a:t>
            </a:r>
          </a:p>
          <a:p>
            <a:pPr>
              <a:lnSpc>
                <a:spcPct val="120000"/>
              </a:lnSpc>
            </a:pPr>
            <a:r>
              <a:rPr lang="zh-CN" altLang="en-US" sz="2800" dirty="0"/>
              <a:t>奇偶校验码的编码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7</a:t>
            </a: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6</a:t>
            </a: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5</a:t>
            </a: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4</a:t>
            </a: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3</a:t>
            </a: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2</a:t>
            </a: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1</a:t>
            </a: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0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  </a:t>
            </a:r>
            <a:r>
              <a:rPr lang="en-US" altLang="zh-CN" sz="2000" dirty="0" err="1">
                <a:latin typeface="Times New Roman" pitchFamily="18" charset="0"/>
                <a:ea typeface="隶书" pitchFamily="49" charset="-122"/>
              </a:rPr>
              <a:t>P</a:t>
            </a:r>
            <a:r>
              <a:rPr lang="en-US" altLang="zh-CN" sz="1600" dirty="0" err="1">
                <a:latin typeface="Times New Roman" pitchFamily="18" charset="0"/>
                <a:ea typeface="隶书" pitchFamily="49" charset="-122"/>
              </a:rPr>
              <a:t>even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000" dirty="0" err="1">
                <a:latin typeface="Times New Roman" pitchFamily="18" charset="0"/>
                <a:ea typeface="隶书" pitchFamily="49" charset="-122"/>
              </a:rPr>
              <a:t>P</a:t>
            </a:r>
            <a:r>
              <a:rPr lang="en-US" altLang="zh-CN" sz="1600" dirty="0" err="1">
                <a:latin typeface="Times New Roman" pitchFamily="18" charset="0"/>
                <a:ea typeface="隶书" pitchFamily="49" charset="-122"/>
              </a:rPr>
              <a:t>odd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偶校验码      奇校验码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10110010      </a:t>
            </a:r>
            <a:r>
              <a:rPr lang="en-US" altLang="zh-CN" sz="2400" b="1" dirty="0">
                <a:solidFill>
                  <a:srgbClr val="CC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    </a:t>
            </a:r>
            <a:r>
              <a:rPr lang="en-US" altLang="zh-CN" sz="2400" b="1" dirty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10110010</a:t>
            </a:r>
            <a:r>
              <a:rPr lang="en-US" altLang="zh-CN" sz="2400" b="1" dirty="0">
                <a:solidFill>
                  <a:srgbClr val="CC0000"/>
                </a:solidFill>
                <a:latin typeface="隶书" pitchFamily="49" charset="-122"/>
                <a:ea typeface="隶书" pitchFamily="49" charset="-122"/>
              </a:rPr>
              <a:t>0   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10110010</a:t>
            </a:r>
            <a:r>
              <a:rPr lang="en-US" altLang="zh-CN" sz="2400" b="1" dirty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1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01110110      </a:t>
            </a:r>
            <a:r>
              <a:rPr lang="en-US" altLang="zh-CN" sz="2400" b="1" dirty="0">
                <a:solidFill>
                  <a:srgbClr val="CC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    </a:t>
            </a:r>
            <a:r>
              <a:rPr lang="en-US" altLang="zh-CN" sz="2400" b="1" dirty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01110110</a:t>
            </a:r>
            <a:r>
              <a:rPr lang="en-US" altLang="zh-CN" sz="2400" b="1" dirty="0">
                <a:solidFill>
                  <a:srgbClr val="CC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  01110110</a:t>
            </a:r>
            <a:r>
              <a:rPr lang="en-US" altLang="zh-CN" sz="2400" b="1" dirty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AC9198-FF78-44AD-A555-2A689A2382A7}" type="datetime1">
              <a:rPr lang="zh-CN" altLang="en-US"/>
              <a:pPr>
                <a:defRPr/>
              </a:pPr>
              <a:t>2021/9/22</a:t>
            </a:fld>
            <a:endParaRPr lang="en-US" altLang="zh-CN"/>
          </a:p>
        </p:txBody>
      </p:sp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DD7A4-FA58-4161-B0C6-E97C2EDA3173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校验技术（</a:t>
            </a:r>
            <a:r>
              <a:rPr lang="en-US" altLang="zh-CN"/>
              <a:t>2-2</a:t>
            </a:r>
            <a:r>
              <a:rPr lang="zh-CN" altLang="en-US"/>
              <a:t>）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01763"/>
            <a:ext cx="7543800" cy="45720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400"/>
              <a:t>奇偶校验码的形成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7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6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5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4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3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2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1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0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 = </a:t>
            </a: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偶形成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=</a:t>
            </a:r>
            <a:r>
              <a:rPr lang="en-US" altLang="zh-CN" sz="240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P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even</a:t>
            </a:r>
            <a:endParaRPr lang="en-US" altLang="zh-CN" sz="2400">
              <a:latin typeface="Times New Roman" pitchFamily="18" charset="0"/>
              <a:ea typeface="隶书" pitchFamily="49" charset="-122"/>
            </a:endParaRP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7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6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5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4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3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2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1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0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= </a:t>
            </a: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奇形成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=</a:t>
            </a:r>
            <a:r>
              <a:rPr lang="en-US" altLang="zh-CN" sz="240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P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odd</a:t>
            </a:r>
            <a:endParaRPr lang="en-US" altLang="zh-CN" sz="3000"/>
          </a:p>
          <a:p>
            <a:pPr>
              <a:lnSpc>
                <a:spcPct val="80000"/>
              </a:lnSpc>
            </a:pPr>
            <a:r>
              <a:rPr lang="zh-CN" altLang="en-US" sz="3400"/>
              <a:t>奇偶校验码的校验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7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6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5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4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3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2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1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0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P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even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= 1 = </a:t>
            </a: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偶校验错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7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6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5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4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3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2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1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0    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P</a:t>
            </a:r>
            <a:r>
              <a:rPr lang="en-US" altLang="zh-CN" sz="1600">
                <a:latin typeface="Times New Roman" pitchFamily="18" charset="0"/>
                <a:ea typeface="隶书" pitchFamily="49" charset="-122"/>
              </a:rPr>
              <a:t>odd </a:t>
            </a:r>
            <a:r>
              <a:rPr lang="en-US" altLang="zh-CN" sz="2000">
                <a:latin typeface="Times New Roman" pitchFamily="18" charset="0"/>
                <a:ea typeface="隶书" pitchFamily="49" charset="-122"/>
              </a:rPr>
              <a:t>= 1 = </a:t>
            </a: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奇校验错</a:t>
            </a:r>
          </a:p>
          <a:p>
            <a:pPr>
              <a:lnSpc>
                <a:spcPct val="120000"/>
              </a:lnSpc>
            </a:pPr>
            <a:r>
              <a:rPr lang="zh-CN" altLang="en-US" sz="3400"/>
              <a:t>奇偶校验码的缺点</a:t>
            </a:r>
          </a:p>
          <a:p>
            <a:pPr lvl="1">
              <a:lnSpc>
                <a:spcPct val="120000"/>
              </a:lnSpc>
            </a:pPr>
            <a:r>
              <a:rPr lang="zh-CN" altLang="en-US" sz="3000"/>
              <a:t>不能检查偶数</a:t>
            </a:r>
            <a:r>
              <a:rPr lang="zh-CN" altLang="en-US" sz="900"/>
              <a:t>个数</a:t>
            </a:r>
            <a:r>
              <a:rPr lang="zh-CN" altLang="en-US" sz="3000"/>
              <a:t>位出错，不能纠错</a:t>
            </a:r>
          </a:p>
        </p:txBody>
      </p:sp>
      <p:grpSp>
        <p:nvGrpSpPr>
          <p:cNvPr id="27654" name="Group 4"/>
          <p:cNvGrpSpPr>
            <a:grpSpLocks/>
          </p:cNvGrpSpPr>
          <p:nvPr/>
        </p:nvGrpSpPr>
        <p:grpSpPr bwMode="auto">
          <a:xfrm>
            <a:off x="1271588" y="3573463"/>
            <a:ext cx="3995737" cy="228600"/>
            <a:chOff x="1410" y="2775"/>
            <a:chExt cx="2517" cy="144"/>
          </a:xfrm>
        </p:grpSpPr>
        <p:sp>
          <p:nvSpPr>
            <p:cNvPr id="247813" name="Oval 5"/>
            <p:cNvSpPr>
              <a:spLocks noChangeArrowheads="1"/>
            </p:cNvSpPr>
            <p:nvPr/>
          </p:nvSpPr>
          <p:spPr bwMode="auto">
            <a:xfrm>
              <a:off x="1410" y="277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14" name="Oval 6"/>
            <p:cNvSpPr>
              <a:spLocks noChangeArrowheads="1"/>
            </p:cNvSpPr>
            <p:nvPr/>
          </p:nvSpPr>
          <p:spPr bwMode="auto">
            <a:xfrm>
              <a:off x="1749" y="277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15" name="Oval 7"/>
            <p:cNvSpPr>
              <a:spLocks noChangeArrowheads="1"/>
            </p:cNvSpPr>
            <p:nvPr/>
          </p:nvSpPr>
          <p:spPr bwMode="auto">
            <a:xfrm>
              <a:off x="2091" y="277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16" name="Oval 8"/>
            <p:cNvSpPr>
              <a:spLocks noChangeArrowheads="1"/>
            </p:cNvSpPr>
            <p:nvPr/>
          </p:nvSpPr>
          <p:spPr bwMode="auto">
            <a:xfrm>
              <a:off x="2436" y="277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17" name="Oval 9"/>
            <p:cNvSpPr>
              <a:spLocks noChangeArrowheads="1"/>
            </p:cNvSpPr>
            <p:nvPr/>
          </p:nvSpPr>
          <p:spPr bwMode="auto">
            <a:xfrm>
              <a:off x="2775" y="277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18" name="Oval 10"/>
            <p:cNvSpPr>
              <a:spLocks noChangeArrowheads="1"/>
            </p:cNvSpPr>
            <p:nvPr/>
          </p:nvSpPr>
          <p:spPr bwMode="auto">
            <a:xfrm>
              <a:off x="3111" y="277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19" name="Oval 11"/>
            <p:cNvSpPr>
              <a:spLocks noChangeArrowheads="1"/>
            </p:cNvSpPr>
            <p:nvPr/>
          </p:nvSpPr>
          <p:spPr bwMode="auto">
            <a:xfrm>
              <a:off x="3447" y="277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20" name="Oval 12"/>
            <p:cNvSpPr>
              <a:spLocks noChangeArrowheads="1"/>
            </p:cNvSpPr>
            <p:nvPr/>
          </p:nvSpPr>
          <p:spPr bwMode="auto">
            <a:xfrm>
              <a:off x="3783" y="277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  <p:grpSp>
        <p:nvGrpSpPr>
          <p:cNvPr id="27655" name="Group 13"/>
          <p:cNvGrpSpPr>
            <a:grpSpLocks/>
          </p:cNvGrpSpPr>
          <p:nvPr/>
        </p:nvGrpSpPr>
        <p:grpSpPr bwMode="auto">
          <a:xfrm>
            <a:off x="1258888" y="4162425"/>
            <a:ext cx="3995737" cy="228600"/>
            <a:chOff x="1410" y="2775"/>
            <a:chExt cx="2517" cy="144"/>
          </a:xfrm>
        </p:grpSpPr>
        <p:sp>
          <p:nvSpPr>
            <p:cNvPr id="247822" name="Oval 14"/>
            <p:cNvSpPr>
              <a:spLocks noChangeArrowheads="1"/>
            </p:cNvSpPr>
            <p:nvPr/>
          </p:nvSpPr>
          <p:spPr bwMode="auto">
            <a:xfrm>
              <a:off x="1410" y="277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23" name="Oval 15"/>
            <p:cNvSpPr>
              <a:spLocks noChangeArrowheads="1"/>
            </p:cNvSpPr>
            <p:nvPr/>
          </p:nvSpPr>
          <p:spPr bwMode="auto">
            <a:xfrm>
              <a:off x="1749" y="277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24" name="Oval 16"/>
            <p:cNvSpPr>
              <a:spLocks noChangeArrowheads="1"/>
            </p:cNvSpPr>
            <p:nvPr/>
          </p:nvSpPr>
          <p:spPr bwMode="auto">
            <a:xfrm>
              <a:off x="2091" y="277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25" name="Oval 17"/>
            <p:cNvSpPr>
              <a:spLocks noChangeArrowheads="1"/>
            </p:cNvSpPr>
            <p:nvPr/>
          </p:nvSpPr>
          <p:spPr bwMode="auto">
            <a:xfrm>
              <a:off x="2436" y="277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26" name="Oval 18"/>
            <p:cNvSpPr>
              <a:spLocks noChangeArrowheads="1"/>
            </p:cNvSpPr>
            <p:nvPr/>
          </p:nvSpPr>
          <p:spPr bwMode="auto">
            <a:xfrm>
              <a:off x="2775" y="277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27" name="Oval 19"/>
            <p:cNvSpPr>
              <a:spLocks noChangeArrowheads="1"/>
            </p:cNvSpPr>
            <p:nvPr/>
          </p:nvSpPr>
          <p:spPr bwMode="auto">
            <a:xfrm>
              <a:off x="3111" y="277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28" name="Oval 20"/>
            <p:cNvSpPr>
              <a:spLocks noChangeArrowheads="1"/>
            </p:cNvSpPr>
            <p:nvPr/>
          </p:nvSpPr>
          <p:spPr bwMode="auto">
            <a:xfrm>
              <a:off x="3447" y="277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29" name="Oval 21"/>
            <p:cNvSpPr>
              <a:spLocks noChangeArrowheads="1"/>
            </p:cNvSpPr>
            <p:nvPr/>
          </p:nvSpPr>
          <p:spPr bwMode="auto">
            <a:xfrm>
              <a:off x="3783" y="277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  <p:sp>
        <p:nvSpPr>
          <p:cNvPr id="247830" name="Line 22"/>
          <p:cNvSpPr>
            <a:spLocks noChangeShapeType="1"/>
          </p:cNvSpPr>
          <p:nvPr/>
        </p:nvSpPr>
        <p:spPr bwMode="auto">
          <a:xfrm>
            <a:off x="971550" y="4005263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27657" name="Group 23"/>
          <p:cNvGrpSpPr>
            <a:grpSpLocks/>
          </p:cNvGrpSpPr>
          <p:nvPr/>
        </p:nvGrpSpPr>
        <p:grpSpPr bwMode="auto">
          <a:xfrm>
            <a:off x="1258888" y="1960563"/>
            <a:ext cx="3462337" cy="228600"/>
            <a:chOff x="1412" y="1425"/>
            <a:chExt cx="2181" cy="144"/>
          </a:xfrm>
        </p:grpSpPr>
        <p:sp>
          <p:nvSpPr>
            <p:cNvPr id="247832" name="Oval 24"/>
            <p:cNvSpPr>
              <a:spLocks noChangeArrowheads="1"/>
            </p:cNvSpPr>
            <p:nvPr/>
          </p:nvSpPr>
          <p:spPr bwMode="auto">
            <a:xfrm>
              <a:off x="1412" y="142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33" name="Oval 25"/>
            <p:cNvSpPr>
              <a:spLocks noChangeArrowheads="1"/>
            </p:cNvSpPr>
            <p:nvPr/>
          </p:nvSpPr>
          <p:spPr bwMode="auto">
            <a:xfrm>
              <a:off x="1751" y="142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34" name="Oval 26"/>
            <p:cNvSpPr>
              <a:spLocks noChangeArrowheads="1"/>
            </p:cNvSpPr>
            <p:nvPr/>
          </p:nvSpPr>
          <p:spPr bwMode="auto">
            <a:xfrm>
              <a:off x="2093" y="142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35" name="Oval 27"/>
            <p:cNvSpPr>
              <a:spLocks noChangeArrowheads="1"/>
            </p:cNvSpPr>
            <p:nvPr/>
          </p:nvSpPr>
          <p:spPr bwMode="auto">
            <a:xfrm>
              <a:off x="2438" y="142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36" name="Oval 28"/>
            <p:cNvSpPr>
              <a:spLocks noChangeArrowheads="1"/>
            </p:cNvSpPr>
            <p:nvPr/>
          </p:nvSpPr>
          <p:spPr bwMode="auto">
            <a:xfrm>
              <a:off x="2777" y="142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37" name="Oval 29"/>
            <p:cNvSpPr>
              <a:spLocks noChangeArrowheads="1"/>
            </p:cNvSpPr>
            <p:nvPr/>
          </p:nvSpPr>
          <p:spPr bwMode="auto">
            <a:xfrm>
              <a:off x="3113" y="142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38" name="Oval 30"/>
            <p:cNvSpPr>
              <a:spLocks noChangeArrowheads="1"/>
            </p:cNvSpPr>
            <p:nvPr/>
          </p:nvSpPr>
          <p:spPr bwMode="auto">
            <a:xfrm>
              <a:off x="3449" y="142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  <p:sp>
        <p:nvSpPr>
          <p:cNvPr id="247839" name="Line 31"/>
          <p:cNvSpPr>
            <a:spLocks noChangeShapeType="1"/>
          </p:cNvSpPr>
          <p:nvPr/>
        </p:nvSpPr>
        <p:spPr bwMode="auto">
          <a:xfrm>
            <a:off x="1076325" y="2492375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27659" name="Group 32"/>
          <p:cNvGrpSpPr>
            <a:grpSpLocks/>
          </p:cNvGrpSpPr>
          <p:nvPr/>
        </p:nvGrpSpPr>
        <p:grpSpPr bwMode="auto">
          <a:xfrm>
            <a:off x="1271588" y="2552700"/>
            <a:ext cx="3462337" cy="228600"/>
            <a:chOff x="1412" y="1425"/>
            <a:chExt cx="2181" cy="144"/>
          </a:xfrm>
        </p:grpSpPr>
        <p:sp>
          <p:nvSpPr>
            <p:cNvPr id="247841" name="Oval 33"/>
            <p:cNvSpPr>
              <a:spLocks noChangeArrowheads="1"/>
            </p:cNvSpPr>
            <p:nvPr/>
          </p:nvSpPr>
          <p:spPr bwMode="auto">
            <a:xfrm>
              <a:off x="1412" y="142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42" name="Oval 34"/>
            <p:cNvSpPr>
              <a:spLocks noChangeArrowheads="1"/>
            </p:cNvSpPr>
            <p:nvPr/>
          </p:nvSpPr>
          <p:spPr bwMode="auto">
            <a:xfrm>
              <a:off x="1751" y="142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43" name="Oval 35"/>
            <p:cNvSpPr>
              <a:spLocks noChangeArrowheads="1"/>
            </p:cNvSpPr>
            <p:nvPr/>
          </p:nvSpPr>
          <p:spPr bwMode="auto">
            <a:xfrm>
              <a:off x="2093" y="142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44" name="Oval 36"/>
            <p:cNvSpPr>
              <a:spLocks noChangeArrowheads="1"/>
            </p:cNvSpPr>
            <p:nvPr/>
          </p:nvSpPr>
          <p:spPr bwMode="auto">
            <a:xfrm>
              <a:off x="2438" y="142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45" name="Oval 37"/>
            <p:cNvSpPr>
              <a:spLocks noChangeArrowheads="1"/>
            </p:cNvSpPr>
            <p:nvPr/>
          </p:nvSpPr>
          <p:spPr bwMode="auto">
            <a:xfrm>
              <a:off x="2777" y="142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46" name="Oval 38"/>
            <p:cNvSpPr>
              <a:spLocks noChangeArrowheads="1"/>
            </p:cNvSpPr>
            <p:nvPr/>
          </p:nvSpPr>
          <p:spPr bwMode="auto">
            <a:xfrm>
              <a:off x="3113" y="142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7847" name="Oval 39"/>
            <p:cNvSpPr>
              <a:spLocks noChangeArrowheads="1"/>
            </p:cNvSpPr>
            <p:nvPr/>
          </p:nvSpPr>
          <p:spPr bwMode="auto">
            <a:xfrm>
              <a:off x="3449" y="142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61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数据格式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79388" y="549275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3、定点纯整数: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="1" baseline="-250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x</a:t>
            </a:r>
            <a:r>
              <a:rPr lang="zh-CN" altLang="en-US" sz="24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x</a:t>
            </a:r>
            <a:r>
              <a:rPr lang="zh-CN" altLang="en-US" sz="24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… x</a:t>
            </a:r>
            <a:r>
              <a:rPr lang="zh-CN" altLang="en-US" sz="24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n-1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x</a:t>
            </a:r>
            <a:r>
              <a:rPr lang="zh-CN" altLang="en-US" sz="24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表示数的范围是: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－(2</a:t>
            </a:r>
            <a:r>
              <a:rPr lang="zh-CN" altLang="en-US" sz="2400" b="1" baseline="300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-1)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≤Ｘ≤＋(2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-1)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250825" y="1915889"/>
            <a:ext cx="790575" cy="433388"/>
          </a:xfrm>
          <a:prstGeom prst="wedgeRoundRectCallout">
            <a:avLst>
              <a:gd name="adj1" fmla="val -32532"/>
              <a:gd name="adj2" fmla="val -1313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E60238"/>
                </a:solidFill>
                <a:effectLst/>
              </a:rPr>
              <a:t>符号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3851920" y="1773014"/>
            <a:ext cx="3816350" cy="863600"/>
          </a:xfrm>
          <a:prstGeom prst="wedgeRoundRectCallout">
            <a:avLst>
              <a:gd name="adj1" fmla="val -71130"/>
              <a:gd name="adj2" fmla="val -863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BB07E1"/>
                </a:solidFill>
                <a:effectLst/>
              </a:rPr>
              <a:t>小数点固定于最后一位之后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BB07E1"/>
                </a:solidFill>
                <a:effectLst/>
              </a:rPr>
              <a:t>不需专门存储位置</a:t>
            </a: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1116013" y="1915889"/>
            <a:ext cx="2160587" cy="504825"/>
          </a:xfrm>
          <a:prstGeom prst="wedgeEllipseCallout">
            <a:avLst>
              <a:gd name="adj1" fmla="val -12315"/>
              <a:gd name="adj2" fmla="val -116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>
                <a:solidFill>
                  <a:srgbClr val="0707E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量值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79388" y="2780928"/>
            <a:ext cx="87122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4、定点表示法的特点:</a:t>
            </a:r>
          </a:p>
          <a:p>
            <a:pP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定点数表示数的范围受字长限制，表示数的范围有限;</a:t>
            </a:r>
          </a:p>
          <a:p>
            <a:pP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定点表示的精度有限;</a:t>
            </a:r>
          </a:p>
          <a:p>
            <a:pP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机器中，常用定点纯整数表示;</a:t>
            </a:r>
          </a:p>
        </p:txBody>
      </p:sp>
      <p:graphicFrame>
        <p:nvGraphicFramePr>
          <p:cNvPr id="36872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820573"/>
              </p:ext>
            </p:extLst>
          </p:nvPr>
        </p:nvGraphicFramePr>
        <p:xfrm>
          <a:off x="539750" y="4292823"/>
          <a:ext cx="76327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200000" imgH="1085714" progId="PBrush">
                  <p:embed/>
                </p:oleObj>
              </mc:Choice>
              <mc:Fallback>
                <p:oleObj r:id="rId2" imgW="4200000" imgH="1085714" progId="PBrush">
                  <p:embed/>
                  <p:pic>
                    <p:nvPicPr>
                      <p:cNvPr id="0" name="Picture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92823"/>
                        <a:ext cx="763270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Oval 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9ABC5D-794E-474D-BBCB-5F04C71F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20" y="5521143"/>
            <a:ext cx="4502559" cy="136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33B39D-844D-45E1-BCD9-E13D18F93F8F}" type="datetime1">
              <a:rPr lang="zh-CN" altLang="en-US"/>
              <a:pPr>
                <a:defRPr/>
              </a:pPr>
              <a:t>2021/9/22</a:t>
            </a:fld>
            <a:endParaRPr lang="en-US" altLang="zh-CN"/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8DEF9-5235-4143-921B-E6535DAD1B7D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1316038" y="4745038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                    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4 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              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3 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2 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400">
              <a:solidFill>
                <a:srgbClr val="CC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1316038" y="4745038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8 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7 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6 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5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4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3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2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  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7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校验技术（</a:t>
            </a:r>
            <a:r>
              <a:rPr lang="en-US" altLang="zh-CN"/>
              <a:t>3-1</a:t>
            </a:r>
            <a:r>
              <a:rPr lang="zh-CN" altLang="en-US"/>
              <a:t>）</a:t>
            </a:r>
          </a:p>
        </p:txBody>
      </p:sp>
      <p:sp>
        <p:nvSpPr>
          <p:cNvPr id="286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7620000" cy="2362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海明校验码 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zh-CN" altLang="en-US" sz="2800" dirty="0"/>
              <a:t>检一纠一</a:t>
            </a:r>
            <a:r>
              <a:rPr lang="en-US" altLang="zh-CN" sz="2800" dirty="0"/>
              <a:t>)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原理：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en-US" altLang="zh-CN" dirty="0"/>
              <a:t> </a:t>
            </a:r>
            <a:r>
              <a:rPr lang="en-US" altLang="zh-CN" sz="1600" dirty="0"/>
              <a:t>  </a:t>
            </a:r>
            <a:r>
              <a:rPr lang="en-US" altLang="zh-CN" sz="2400" dirty="0">
                <a:latin typeface="Times New Roman" pitchFamily="18" charset="0"/>
              </a:rPr>
              <a:t>&gt;= N+K+1 </a:t>
            </a:r>
            <a:r>
              <a:rPr lang="en-US" altLang="zh-CN" sz="2000" dirty="0">
                <a:latin typeface="Times New Roman" pitchFamily="18" charset="0"/>
              </a:rPr>
              <a:t>(N:</a:t>
            </a:r>
            <a:r>
              <a:rPr lang="zh-CN" altLang="en-US" sz="2000" dirty="0">
                <a:latin typeface="Times New Roman" pitchFamily="18" charset="0"/>
                <a:ea typeface="隶书" pitchFamily="49" charset="-122"/>
              </a:rPr>
              <a:t>信息位位数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K:</a:t>
            </a:r>
            <a:r>
              <a:rPr lang="zh-CN" altLang="en-US" sz="2000" dirty="0">
                <a:latin typeface="Times New Roman" pitchFamily="18" charset="0"/>
                <a:ea typeface="隶书" pitchFamily="49" charset="-122"/>
              </a:rPr>
              <a:t>校验位位数</a:t>
            </a: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编码：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m = N + K</a:t>
            </a:r>
            <a:r>
              <a:rPr lang="zh-CN" altLang="en-US" sz="2400" dirty="0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H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m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H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m-1</a:t>
            </a:r>
            <a:r>
              <a:rPr lang="en-US" altLang="zh-CN" sz="2400" dirty="0">
                <a:ea typeface="隶书" pitchFamily="49" charset="-122"/>
              </a:rPr>
              <a:t>…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H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2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H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1</a:t>
            </a:r>
            <a:br>
              <a:rPr lang="en-US" altLang="zh-CN" sz="1800" dirty="0">
                <a:latin typeface="Times New Roman" pitchFamily="18" charset="0"/>
                <a:ea typeface="隶书" pitchFamily="49" charset="-122"/>
              </a:rPr>
            </a:b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             P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i </a:t>
            </a:r>
            <a:r>
              <a:rPr lang="zh-CN" altLang="en-US" sz="2400" dirty="0">
                <a:latin typeface="Times New Roman" pitchFamily="18" charset="0"/>
                <a:ea typeface="隶书" pitchFamily="49" charset="-122"/>
              </a:rPr>
              <a:t>放于位号为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2    </a:t>
            </a:r>
            <a:r>
              <a:rPr lang="zh-CN" altLang="en-US" sz="2400" dirty="0">
                <a:latin typeface="Times New Roman" pitchFamily="18" charset="0"/>
                <a:ea typeface="隶书" pitchFamily="49" charset="-122"/>
              </a:rPr>
              <a:t>位置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 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2559199" y="1838152"/>
            <a:ext cx="428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ea typeface="隶书" pitchFamily="49" charset="-122"/>
              </a:rPr>
              <a:t>k</a:t>
            </a: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4273550" y="2852738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>
                <a:ea typeface="隶书" pitchFamily="49" charset="-122"/>
              </a:rPr>
              <a:t>i-1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768350" y="3421063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ea typeface="宋体" pitchFamily="2" charset="-122"/>
              </a:rPr>
              <a:t>例：</a:t>
            </a:r>
            <a:r>
              <a:rPr lang="en-US" altLang="zh-CN" sz="2400">
                <a:ea typeface="宋体" pitchFamily="2" charset="-122"/>
              </a:rPr>
              <a:t>8</a:t>
            </a:r>
            <a:r>
              <a:rPr lang="zh-CN" altLang="en-US" sz="2400">
                <a:ea typeface="宋体" pitchFamily="2" charset="-122"/>
              </a:rPr>
              <a:t>位信息位</a:t>
            </a:r>
            <a:r>
              <a:rPr lang="en-US" altLang="zh-CN" sz="2400">
                <a:ea typeface="宋体" pitchFamily="2" charset="-122"/>
              </a:rPr>
              <a:t>10101100</a:t>
            </a:r>
            <a:r>
              <a:rPr lang="zh-CN" altLang="en-US" sz="2400">
                <a:ea typeface="宋体" pitchFamily="2" charset="-122"/>
              </a:rPr>
              <a:t>，求海明编码的生成</a:t>
            </a: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844550" y="389255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a.  N = 8,  K = 4,   m = N + K = 12</a:t>
            </a: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844550" y="434975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eriod" startAt="2"/>
              <a:defRPr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12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11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10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9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8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7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6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5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4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3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2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   </a:t>
            </a:r>
          </a:p>
        </p:txBody>
      </p:sp>
      <p:grpSp>
        <p:nvGrpSpPr>
          <p:cNvPr id="248843" name="Group 11"/>
          <p:cNvGrpSpPr>
            <a:grpSpLocks/>
          </p:cNvGrpSpPr>
          <p:nvPr/>
        </p:nvGrpSpPr>
        <p:grpSpPr bwMode="auto">
          <a:xfrm>
            <a:off x="5673725" y="5173663"/>
            <a:ext cx="838200" cy="601662"/>
            <a:chOff x="4098" y="3312"/>
            <a:chExt cx="528" cy="379"/>
          </a:xfrm>
        </p:grpSpPr>
        <p:sp>
          <p:nvSpPr>
            <p:cNvPr id="248844" name="Text Box 12"/>
            <p:cNvSpPr txBox="1">
              <a:spLocks noChangeArrowheads="1"/>
            </p:cNvSpPr>
            <p:nvPr/>
          </p:nvSpPr>
          <p:spPr bwMode="auto">
            <a:xfrm>
              <a:off x="4128" y="3312"/>
              <a:ext cx="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600" b="1">
                  <a:ea typeface="宋体" pitchFamily="2" charset="-122"/>
                </a:rPr>
                <a:t>&lt;</a:t>
              </a:r>
            </a:p>
          </p:txBody>
        </p:sp>
        <p:sp>
          <p:nvSpPr>
            <p:cNvPr id="248845" name="Text Box 13"/>
            <p:cNvSpPr txBox="1">
              <a:spLocks noChangeArrowheads="1"/>
            </p:cNvSpPr>
            <p:nvPr/>
          </p:nvSpPr>
          <p:spPr bwMode="auto">
            <a:xfrm>
              <a:off x="4098" y="3441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CC0099"/>
                  </a:solidFill>
                  <a:ea typeface="宋体" pitchFamily="2" charset="-122"/>
                </a:rPr>
                <a:t>(P</a:t>
              </a:r>
              <a:r>
                <a:rPr lang="en-US" altLang="zh-CN" sz="1200">
                  <a:solidFill>
                    <a:srgbClr val="CC0099"/>
                  </a:solidFill>
                  <a:ea typeface="宋体" pitchFamily="2" charset="-122"/>
                </a:rPr>
                <a:t>2</a:t>
              </a:r>
              <a:r>
                <a:rPr lang="en-US" altLang="zh-CN">
                  <a:ea typeface="宋体" pitchFamily="2" charset="-122"/>
                </a:rPr>
                <a:t>, </a:t>
              </a:r>
              <a:r>
                <a:rPr lang="en-US" altLang="zh-CN">
                  <a:solidFill>
                    <a:srgbClr val="6600CC"/>
                  </a:solidFill>
                  <a:ea typeface="宋体" pitchFamily="2" charset="-122"/>
                </a:rPr>
                <a:t>P</a:t>
              </a:r>
              <a:r>
                <a:rPr lang="en-US" altLang="zh-CN" sz="1200">
                  <a:solidFill>
                    <a:srgbClr val="6600CC"/>
                  </a:solidFill>
                  <a:ea typeface="宋体" pitchFamily="2" charset="-122"/>
                </a:rPr>
                <a:t>1</a:t>
              </a:r>
              <a:r>
                <a:rPr lang="en-US" altLang="zh-CN">
                  <a:solidFill>
                    <a:srgbClr val="6600CC"/>
                  </a:solidFill>
                  <a:ea typeface="宋体" pitchFamily="2" charset="-122"/>
                </a:rPr>
                <a:t>)</a:t>
              </a:r>
            </a:p>
          </p:txBody>
        </p:sp>
      </p:grpSp>
      <p:grpSp>
        <p:nvGrpSpPr>
          <p:cNvPr id="248846" name="Group 14"/>
          <p:cNvGrpSpPr>
            <a:grpSpLocks/>
          </p:cNvGrpSpPr>
          <p:nvPr/>
        </p:nvGrpSpPr>
        <p:grpSpPr bwMode="auto">
          <a:xfrm>
            <a:off x="4730750" y="5173663"/>
            <a:ext cx="862013" cy="611187"/>
            <a:chOff x="3504" y="3312"/>
            <a:chExt cx="543" cy="385"/>
          </a:xfrm>
        </p:grpSpPr>
        <p:sp>
          <p:nvSpPr>
            <p:cNvPr id="248847" name="Text Box 15"/>
            <p:cNvSpPr txBox="1">
              <a:spLocks noChangeArrowheads="1"/>
            </p:cNvSpPr>
            <p:nvPr/>
          </p:nvSpPr>
          <p:spPr bwMode="auto">
            <a:xfrm>
              <a:off x="3504" y="3312"/>
              <a:ext cx="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600" b="1">
                  <a:ea typeface="宋体" pitchFamily="2" charset="-122"/>
                </a:rPr>
                <a:t>&lt;</a:t>
              </a:r>
            </a:p>
          </p:txBody>
        </p:sp>
        <p:sp>
          <p:nvSpPr>
            <p:cNvPr id="248848" name="Text Box 16"/>
            <p:cNvSpPr txBox="1">
              <a:spLocks noChangeArrowheads="1"/>
            </p:cNvSpPr>
            <p:nvPr/>
          </p:nvSpPr>
          <p:spPr bwMode="auto">
            <a:xfrm>
              <a:off x="3519" y="3447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6600"/>
                  </a:solidFill>
                  <a:ea typeface="宋体" pitchFamily="2" charset="-122"/>
                </a:rPr>
                <a:t>(P</a:t>
              </a:r>
              <a:r>
                <a:rPr lang="en-US" altLang="zh-CN" sz="1200">
                  <a:solidFill>
                    <a:srgbClr val="FF6600"/>
                  </a:solidFill>
                  <a:ea typeface="宋体" pitchFamily="2" charset="-122"/>
                </a:rPr>
                <a:t>3</a:t>
              </a:r>
              <a:r>
                <a:rPr lang="en-US" altLang="zh-CN">
                  <a:ea typeface="宋体" pitchFamily="2" charset="-122"/>
                </a:rPr>
                <a:t>, </a:t>
              </a:r>
              <a:r>
                <a:rPr lang="en-US" altLang="zh-CN">
                  <a:solidFill>
                    <a:srgbClr val="6600CC"/>
                  </a:solidFill>
                  <a:ea typeface="宋体" pitchFamily="2" charset="-122"/>
                </a:rPr>
                <a:t>P</a:t>
              </a:r>
              <a:r>
                <a:rPr lang="en-US" altLang="zh-CN" sz="1200">
                  <a:solidFill>
                    <a:srgbClr val="6600CC"/>
                  </a:solidFill>
                  <a:ea typeface="宋体" pitchFamily="2" charset="-122"/>
                </a:rPr>
                <a:t>1</a:t>
              </a:r>
              <a:r>
                <a:rPr lang="en-US" altLang="zh-CN">
                  <a:solidFill>
                    <a:srgbClr val="6600CC"/>
                  </a:solidFill>
                  <a:ea typeface="宋体" pitchFamily="2" charset="-122"/>
                </a:rPr>
                <a:t>)</a:t>
              </a:r>
            </a:p>
          </p:txBody>
        </p:sp>
      </p:grpSp>
      <p:grpSp>
        <p:nvGrpSpPr>
          <p:cNvPr id="248849" name="Group 17"/>
          <p:cNvGrpSpPr>
            <a:grpSpLocks/>
          </p:cNvGrpSpPr>
          <p:nvPr/>
        </p:nvGrpSpPr>
        <p:grpSpPr bwMode="auto">
          <a:xfrm>
            <a:off x="4211638" y="5273675"/>
            <a:ext cx="838200" cy="815975"/>
            <a:chOff x="3177" y="3408"/>
            <a:chExt cx="528" cy="354"/>
          </a:xfrm>
        </p:grpSpPr>
        <p:sp>
          <p:nvSpPr>
            <p:cNvPr id="248850" name="Text Box 18"/>
            <p:cNvSpPr txBox="1">
              <a:spLocks noChangeArrowheads="1"/>
            </p:cNvSpPr>
            <p:nvPr/>
          </p:nvSpPr>
          <p:spPr bwMode="auto">
            <a:xfrm>
              <a:off x="3216" y="3408"/>
              <a:ext cx="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600" b="1">
                  <a:ea typeface="宋体" pitchFamily="2" charset="-122"/>
                </a:rPr>
                <a:t>&lt;</a:t>
              </a:r>
            </a:p>
          </p:txBody>
        </p:sp>
        <p:sp>
          <p:nvSpPr>
            <p:cNvPr id="248851" name="Text Box 19"/>
            <p:cNvSpPr txBox="1">
              <a:spLocks noChangeArrowheads="1"/>
            </p:cNvSpPr>
            <p:nvPr/>
          </p:nvSpPr>
          <p:spPr bwMode="auto">
            <a:xfrm>
              <a:off x="3177" y="3590"/>
              <a:ext cx="528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6600"/>
                  </a:solidFill>
                  <a:ea typeface="宋体" pitchFamily="2" charset="-122"/>
                </a:rPr>
                <a:t>(P</a:t>
              </a:r>
              <a:r>
                <a:rPr lang="en-US" altLang="zh-CN" sz="1200">
                  <a:solidFill>
                    <a:srgbClr val="FF6600"/>
                  </a:solidFill>
                  <a:ea typeface="宋体" pitchFamily="2" charset="-122"/>
                </a:rPr>
                <a:t>3</a:t>
              </a:r>
              <a:r>
                <a:rPr lang="en-US" altLang="zh-CN">
                  <a:ea typeface="宋体" pitchFamily="2" charset="-122"/>
                </a:rPr>
                <a:t>, </a:t>
              </a:r>
              <a:r>
                <a:rPr lang="en-US" altLang="zh-CN">
                  <a:solidFill>
                    <a:srgbClr val="CC0099"/>
                  </a:solidFill>
                  <a:ea typeface="宋体" pitchFamily="2" charset="-122"/>
                </a:rPr>
                <a:t>P</a:t>
              </a:r>
              <a:r>
                <a:rPr lang="en-US" altLang="zh-CN" sz="1200">
                  <a:solidFill>
                    <a:srgbClr val="CC0099"/>
                  </a:solidFill>
                  <a:ea typeface="宋体" pitchFamily="2" charset="-122"/>
                </a:rPr>
                <a:t>2</a:t>
              </a:r>
              <a:r>
                <a:rPr lang="en-US" altLang="zh-CN">
                  <a:solidFill>
                    <a:srgbClr val="CC0099"/>
                  </a:solidFill>
                  <a:ea typeface="宋体" pitchFamily="2" charset="-122"/>
                </a:rPr>
                <a:t>)</a:t>
              </a:r>
            </a:p>
          </p:txBody>
        </p:sp>
      </p:grpSp>
      <p:grpSp>
        <p:nvGrpSpPr>
          <p:cNvPr id="248852" name="Group 20"/>
          <p:cNvGrpSpPr>
            <a:grpSpLocks/>
          </p:cNvGrpSpPr>
          <p:nvPr/>
        </p:nvGrpSpPr>
        <p:grpSpPr bwMode="auto">
          <a:xfrm>
            <a:off x="3492500" y="5187950"/>
            <a:ext cx="1219200" cy="611188"/>
            <a:chOff x="2688" y="3321"/>
            <a:chExt cx="768" cy="385"/>
          </a:xfrm>
        </p:grpSpPr>
        <p:sp>
          <p:nvSpPr>
            <p:cNvPr id="248853" name="Text Box 21"/>
            <p:cNvSpPr txBox="1">
              <a:spLocks noChangeArrowheads="1"/>
            </p:cNvSpPr>
            <p:nvPr/>
          </p:nvSpPr>
          <p:spPr bwMode="auto">
            <a:xfrm>
              <a:off x="2910" y="3321"/>
              <a:ext cx="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600" b="1">
                  <a:ea typeface="宋体" pitchFamily="2" charset="-122"/>
                </a:rPr>
                <a:t>&lt;</a:t>
              </a:r>
            </a:p>
          </p:txBody>
        </p:sp>
        <p:sp>
          <p:nvSpPr>
            <p:cNvPr id="248854" name="Text Box 22"/>
            <p:cNvSpPr txBox="1">
              <a:spLocks noChangeArrowheads="1"/>
            </p:cNvSpPr>
            <p:nvPr/>
          </p:nvSpPr>
          <p:spPr bwMode="auto">
            <a:xfrm>
              <a:off x="2688" y="3456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6600"/>
                  </a:solidFill>
                  <a:ea typeface="宋体" pitchFamily="2" charset="-122"/>
                </a:rPr>
                <a:t>(P</a:t>
              </a:r>
              <a:r>
                <a:rPr lang="en-US" altLang="zh-CN" sz="1200">
                  <a:solidFill>
                    <a:srgbClr val="FF6600"/>
                  </a:solidFill>
                  <a:ea typeface="宋体" pitchFamily="2" charset="-122"/>
                </a:rPr>
                <a:t>3</a:t>
              </a:r>
              <a:r>
                <a:rPr lang="en-US" altLang="zh-CN">
                  <a:ea typeface="宋体" pitchFamily="2" charset="-122"/>
                </a:rPr>
                <a:t>,</a:t>
              </a:r>
              <a:r>
                <a:rPr lang="en-US" altLang="zh-CN">
                  <a:solidFill>
                    <a:srgbClr val="CC0099"/>
                  </a:solidFill>
                  <a:ea typeface="宋体" pitchFamily="2" charset="-122"/>
                </a:rPr>
                <a:t>P</a:t>
              </a:r>
              <a:r>
                <a:rPr lang="en-US" altLang="zh-CN" sz="1200">
                  <a:solidFill>
                    <a:srgbClr val="CC0099"/>
                  </a:solidFill>
                  <a:ea typeface="宋体" pitchFamily="2" charset="-122"/>
                </a:rPr>
                <a:t>2</a:t>
              </a:r>
              <a:r>
                <a:rPr lang="en-US" altLang="zh-CN">
                  <a:ea typeface="宋体" pitchFamily="2" charset="-122"/>
                </a:rPr>
                <a:t>,</a:t>
              </a:r>
              <a:r>
                <a:rPr lang="en-US" altLang="zh-CN">
                  <a:solidFill>
                    <a:srgbClr val="6600CC"/>
                  </a:solidFill>
                  <a:ea typeface="宋体" pitchFamily="2" charset="-122"/>
                </a:rPr>
                <a:t>P</a:t>
              </a:r>
              <a:r>
                <a:rPr lang="en-US" altLang="zh-CN" sz="1200">
                  <a:solidFill>
                    <a:srgbClr val="6600CC"/>
                  </a:solidFill>
                  <a:ea typeface="宋体" pitchFamily="2" charset="-122"/>
                </a:rPr>
                <a:t>1</a:t>
              </a:r>
              <a:r>
                <a:rPr lang="en-US" altLang="zh-CN">
                  <a:solidFill>
                    <a:srgbClr val="6600CC"/>
                  </a:solidFill>
                  <a:ea typeface="宋体" pitchFamily="2" charset="-122"/>
                </a:rPr>
                <a:t>)</a:t>
              </a:r>
            </a:p>
          </p:txBody>
        </p:sp>
      </p:grpSp>
      <p:grpSp>
        <p:nvGrpSpPr>
          <p:cNvPr id="248855" name="Group 23"/>
          <p:cNvGrpSpPr>
            <a:grpSpLocks/>
          </p:cNvGrpSpPr>
          <p:nvPr/>
        </p:nvGrpSpPr>
        <p:grpSpPr bwMode="auto">
          <a:xfrm>
            <a:off x="2716213" y="5202238"/>
            <a:ext cx="838200" cy="596900"/>
            <a:chOff x="2256" y="3330"/>
            <a:chExt cx="528" cy="376"/>
          </a:xfrm>
        </p:grpSpPr>
        <p:sp>
          <p:nvSpPr>
            <p:cNvPr id="248856" name="Text Box 24"/>
            <p:cNvSpPr txBox="1">
              <a:spLocks noChangeArrowheads="1"/>
            </p:cNvSpPr>
            <p:nvPr/>
          </p:nvSpPr>
          <p:spPr bwMode="auto">
            <a:xfrm>
              <a:off x="2322" y="3330"/>
              <a:ext cx="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600" b="1">
                  <a:ea typeface="宋体" pitchFamily="2" charset="-122"/>
                </a:rPr>
                <a:t>&lt;</a:t>
              </a:r>
            </a:p>
          </p:txBody>
        </p:sp>
        <p:sp>
          <p:nvSpPr>
            <p:cNvPr id="248857" name="Text Box 25"/>
            <p:cNvSpPr txBox="1">
              <a:spLocks noChangeArrowheads="1"/>
            </p:cNvSpPr>
            <p:nvPr/>
          </p:nvSpPr>
          <p:spPr bwMode="auto">
            <a:xfrm>
              <a:off x="2256" y="3456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a typeface="宋体" pitchFamily="2" charset="-122"/>
                </a:rPr>
                <a:t>(P</a:t>
              </a:r>
              <a:r>
                <a:rPr lang="en-US" altLang="zh-CN" sz="1200">
                  <a:ea typeface="宋体" pitchFamily="2" charset="-122"/>
                </a:rPr>
                <a:t>4</a:t>
              </a:r>
              <a:r>
                <a:rPr lang="en-US" altLang="zh-CN">
                  <a:ea typeface="宋体" pitchFamily="2" charset="-122"/>
                </a:rPr>
                <a:t>,</a:t>
              </a:r>
              <a:r>
                <a:rPr lang="en-US" altLang="zh-CN">
                  <a:solidFill>
                    <a:srgbClr val="6600CC"/>
                  </a:solidFill>
                  <a:ea typeface="宋体" pitchFamily="2" charset="-122"/>
                </a:rPr>
                <a:t>P</a:t>
              </a:r>
              <a:r>
                <a:rPr lang="en-US" altLang="zh-CN" sz="1400">
                  <a:solidFill>
                    <a:srgbClr val="6600CC"/>
                  </a:solidFill>
                  <a:ea typeface="宋体" pitchFamily="2" charset="-122"/>
                </a:rPr>
                <a:t>1</a:t>
              </a:r>
              <a:r>
                <a:rPr lang="en-US" altLang="zh-CN">
                  <a:solidFill>
                    <a:srgbClr val="6600CC"/>
                  </a:solidFill>
                  <a:ea typeface="宋体" pitchFamily="2" charset="-122"/>
                </a:rPr>
                <a:t>)</a:t>
              </a:r>
            </a:p>
          </p:txBody>
        </p:sp>
      </p:grpSp>
      <p:grpSp>
        <p:nvGrpSpPr>
          <p:cNvPr id="248858" name="Group 26"/>
          <p:cNvGrpSpPr>
            <a:grpSpLocks/>
          </p:cNvGrpSpPr>
          <p:nvPr/>
        </p:nvGrpSpPr>
        <p:grpSpPr bwMode="auto">
          <a:xfrm>
            <a:off x="2335213" y="5295900"/>
            <a:ext cx="838200" cy="792163"/>
            <a:chOff x="1968" y="3408"/>
            <a:chExt cx="528" cy="365"/>
          </a:xfrm>
        </p:grpSpPr>
        <p:sp>
          <p:nvSpPr>
            <p:cNvPr id="248859" name="Text Box 27"/>
            <p:cNvSpPr txBox="1">
              <a:spLocks noChangeArrowheads="1"/>
            </p:cNvSpPr>
            <p:nvPr/>
          </p:nvSpPr>
          <p:spPr bwMode="auto">
            <a:xfrm>
              <a:off x="1986" y="3408"/>
              <a:ext cx="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600" b="1">
                  <a:ea typeface="宋体" pitchFamily="2" charset="-122"/>
                </a:rPr>
                <a:t>&lt;</a:t>
              </a:r>
            </a:p>
          </p:txBody>
        </p:sp>
        <p:sp>
          <p:nvSpPr>
            <p:cNvPr id="248860" name="Text Box 28"/>
            <p:cNvSpPr txBox="1">
              <a:spLocks noChangeArrowheads="1"/>
            </p:cNvSpPr>
            <p:nvPr/>
          </p:nvSpPr>
          <p:spPr bwMode="auto">
            <a:xfrm>
              <a:off x="1968" y="3590"/>
              <a:ext cx="528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a typeface="宋体" pitchFamily="2" charset="-122"/>
                </a:rPr>
                <a:t>(P</a:t>
              </a:r>
              <a:r>
                <a:rPr lang="en-US" altLang="zh-CN" sz="1200">
                  <a:ea typeface="宋体" pitchFamily="2" charset="-122"/>
                </a:rPr>
                <a:t>4</a:t>
              </a:r>
              <a:r>
                <a:rPr lang="en-US" altLang="zh-CN">
                  <a:ea typeface="宋体" pitchFamily="2" charset="-122"/>
                </a:rPr>
                <a:t>,</a:t>
              </a:r>
              <a:r>
                <a:rPr lang="en-US" altLang="zh-CN">
                  <a:solidFill>
                    <a:srgbClr val="CC0099"/>
                  </a:solidFill>
                  <a:ea typeface="宋体" pitchFamily="2" charset="-122"/>
                </a:rPr>
                <a:t> P</a:t>
              </a:r>
              <a:r>
                <a:rPr lang="en-US" altLang="zh-CN" sz="1200">
                  <a:solidFill>
                    <a:srgbClr val="CC0099"/>
                  </a:solidFill>
                  <a:ea typeface="宋体" pitchFamily="2" charset="-122"/>
                </a:rPr>
                <a:t>2</a:t>
              </a:r>
              <a:r>
                <a:rPr lang="en-US" altLang="zh-CN">
                  <a:solidFill>
                    <a:srgbClr val="CC0099"/>
                  </a:solidFill>
                  <a:ea typeface="宋体" pitchFamily="2" charset="-122"/>
                </a:rPr>
                <a:t>)</a:t>
              </a:r>
            </a:p>
          </p:txBody>
        </p:sp>
      </p:grpSp>
      <p:grpSp>
        <p:nvGrpSpPr>
          <p:cNvPr id="248861" name="Group 29"/>
          <p:cNvGrpSpPr>
            <a:grpSpLocks/>
          </p:cNvGrpSpPr>
          <p:nvPr/>
        </p:nvGrpSpPr>
        <p:grpSpPr bwMode="auto">
          <a:xfrm>
            <a:off x="1530350" y="5187950"/>
            <a:ext cx="1219200" cy="611188"/>
            <a:chOff x="1488" y="3321"/>
            <a:chExt cx="768" cy="385"/>
          </a:xfrm>
        </p:grpSpPr>
        <p:sp>
          <p:nvSpPr>
            <p:cNvPr id="248862" name="Text Box 30"/>
            <p:cNvSpPr txBox="1">
              <a:spLocks noChangeArrowheads="1"/>
            </p:cNvSpPr>
            <p:nvPr/>
          </p:nvSpPr>
          <p:spPr bwMode="auto">
            <a:xfrm>
              <a:off x="1659" y="3321"/>
              <a:ext cx="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600" b="1">
                  <a:ea typeface="宋体" pitchFamily="2" charset="-122"/>
                </a:rPr>
                <a:t>&lt;</a:t>
              </a:r>
            </a:p>
          </p:txBody>
        </p:sp>
        <p:sp>
          <p:nvSpPr>
            <p:cNvPr id="248863" name="Text Box 31"/>
            <p:cNvSpPr txBox="1">
              <a:spLocks noChangeArrowheads="1"/>
            </p:cNvSpPr>
            <p:nvPr/>
          </p:nvSpPr>
          <p:spPr bwMode="auto">
            <a:xfrm>
              <a:off x="1488" y="3456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a typeface="宋体" pitchFamily="2" charset="-122"/>
                </a:rPr>
                <a:t>(P</a:t>
              </a:r>
              <a:r>
                <a:rPr lang="en-US" altLang="zh-CN" sz="1200">
                  <a:ea typeface="宋体" pitchFamily="2" charset="-122"/>
                </a:rPr>
                <a:t>4</a:t>
              </a:r>
              <a:r>
                <a:rPr lang="en-US" altLang="zh-CN">
                  <a:ea typeface="宋体" pitchFamily="2" charset="-122"/>
                </a:rPr>
                <a:t>,</a:t>
              </a:r>
              <a:r>
                <a:rPr lang="en-US" altLang="zh-CN">
                  <a:solidFill>
                    <a:srgbClr val="CC0099"/>
                  </a:solidFill>
                  <a:ea typeface="宋体" pitchFamily="2" charset="-122"/>
                </a:rPr>
                <a:t>P</a:t>
              </a:r>
              <a:r>
                <a:rPr lang="en-US" altLang="zh-CN" sz="1200">
                  <a:solidFill>
                    <a:srgbClr val="CC0099"/>
                  </a:solidFill>
                  <a:ea typeface="宋体" pitchFamily="2" charset="-122"/>
                </a:rPr>
                <a:t>2</a:t>
              </a:r>
              <a:r>
                <a:rPr lang="en-US" altLang="zh-CN">
                  <a:ea typeface="宋体" pitchFamily="2" charset="-122"/>
                </a:rPr>
                <a:t>,</a:t>
              </a:r>
              <a:r>
                <a:rPr lang="en-US" altLang="zh-CN">
                  <a:solidFill>
                    <a:srgbClr val="6600CC"/>
                  </a:solidFill>
                  <a:ea typeface="宋体" pitchFamily="2" charset="-122"/>
                </a:rPr>
                <a:t>P</a:t>
              </a:r>
              <a:r>
                <a:rPr lang="en-US" altLang="zh-CN" sz="1200">
                  <a:solidFill>
                    <a:srgbClr val="6600CC"/>
                  </a:solidFill>
                  <a:ea typeface="宋体" pitchFamily="2" charset="-122"/>
                </a:rPr>
                <a:t>1</a:t>
              </a:r>
              <a:r>
                <a:rPr lang="en-US" altLang="zh-CN">
                  <a:solidFill>
                    <a:srgbClr val="6600CC"/>
                  </a:solidFill>
                  <a:ea typeface="宋体" pitchFamily="2" charset="-122"/>
                </a:rPr>
                <a:t>)</a:t>
              </a:r>
            </a:p>
          </p:txBody>
        </p:sp>
      </p:grpSp>
      <p:grpSp>
        <p:nvGrpSpPr>
          <p:cNvPr id="248864" name="Group 32"/>
          <p:cNvGrpSpPr>
            <a:grpSpLocks/>
          </p:cNvGrpSpPr>
          <p:nvPr/>
        </p:nvGrpSpPr>
        <p:grpSpPr bwMode="auto">
          <a:xfrm>
            <a:off x="1073150" y="5311775"/>
            <a:ext cx="838200" cy="804863"/>
            <a:chOff x="1200" y="3426"/>
            <a:chExt cx="528" cy="326"/>
          </a:xfrm>
        </p:grpSpPr>
        <p:sp>
          <p:nvSpPr>
            <p:cNvPr id="248865" name="Text Box 33"/>
            <p:cNvSpPr txBox="1">
              <a:spLocks noChangeArrowheads="1"/>
            </p:cNvSpPr>
            <p:nvPr/>
          </p:nvSpPr>
          <p:spPr bwMode="auto">
            <a:xfrm>
              <a:off x="1248" y="3426"/>
              <a:ext cx="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600" b="1">
                  <a:ea typeface="宋体" pitchFamily="2" charset="-122"/>
                </a:rPr>
                <a:t>&lt;</a:t>
              </a:r>
            </a:p>
          </p:txBody>
        </p:sp>
        <p:sp>
          <p:nvSpPr>
            <p:cNvPr id="248866" name="Text Box 34"/>
            <p:cNvSpPr txBox="1">
              <a:spLocks noChangeArrowheads="1"/>
            </p:cNvSpPr>
            <p:nvPr/>
          </p:nvSpPr>
          <p:spPr bwMode="auto">
            <a:xfrm>
              <a:off x="1200" y="3591"/>
              <a:ext cx="528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ea typeface="宋体" pitchFamily="2" charset="-122"/>
                </a:rPr>
                <a:t>(P</a:t>
              </a:r>
              <a:r>
                <a:rPr lang="en-US" altLang="zh-CN" sz="1200">
                  <a:ea typeface="宋体" pitchFamily="2" charset="-122"/>
                </a:rPr>
                <a:t>4</a:t>
              </a:r>
              <a:r>
                <a:rPr lang="en-US" altLang="zh-CN">
                  <a:ea typeface="宋体" pitchFamily="2" charset="-122"/>
                </a:rPr>
                <a:t>,</a:t>
              </a:r>
              <a:r>
                <a:rPr lang="en-US" altLang="zh-CN">
                  <a:solidFill>
                    <a:srgbClr val="FF6600"/>
                  </a:solidFill>
                  <a:ea typeface="宋体" pitchFamily="2" charset="-122"/>
                </a:rPr>
                <a:t>P</a:t>
              </a:r>
              <a:r>
                <a:rPr lang="en-US" altLang="zh-CN" sz="1200">
                  <a:solidFill>
                    <a:srgbClr val="FF6600"/>
                  </a:solidFill>
                  <a:ea typeface="宋体" pitchFamily="2" charset="-122"/>
                </a:rPr>
                <a:t>3</a:t>
              </a:r>
              <a:r>
                <a:rPr lang="en-US" altLang="zh-CN">
                  <a:solidFill>
                    <a:srgbClr val="FF6600"/>
                  </a:solidFill>
                  <a:ea typeface="宋体" pitchFamily="2" charset="-122"/>
                </a:rPr>
                <a:t>)</a:t>
              </a:r>
            </a:p>
          </p:txBody>
        </p:sp>
      </p:grpSp>
      <p:pic>
        <p:nvPicPr>
          <p:cNvPr id="286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549275"/>
            <a:ext cx="6492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autoUpdateAnimBg="0"/>
      <p:bldP spid="248835" grpId="0" autoUpdateAnimBg="0"/>
      <p:bldP spid="248840" grpId="0" autoUpdateAnimBg="0"/>
      <p:bldP spid="248841" grpId="0" autoUpdateAnimBg="0"/>
      <p:bldP spid="24884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E7FD61-F240-4A62-B7D7-895E33F79A5F}" type="datetime1">
              <a:rPr lang="zh-CN" altLang="en-US"/>
              <a:pPr>
                <a:defRPr/>
              </a:pPr>
              <a:t>2021/9/22</a:t>
            </a:fld>
            <a:endParaRPr lang="en-US" altLang="zh-CN"/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6ACCF-C068-43EB-9F49-838617A31CEA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1316038" y="3201988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                    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4 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              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3 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2 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400">
              <a:solidFill>
                <a:srgbClr val="CC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1316038" y="3201988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8 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7 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6 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5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4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3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2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  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校验技术（</a:t>
            </a:r>
            <a:r>
              <a:rPr lang="en-US" altLang="zh-CN"/>
              <a:t>3-2</a:t>
            </a:r>
            <a:r>
              <a:rPr lang="zh-CN" altLang="en-US"/>
              <a:t>）</a:t>
            </a:r>
          </a:p>
        </p:txBody>
      </p:sp>
      <p:sp>
        <p:nvSpPr>
          <p:cNvPr id="297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7620000" cy="990600"/>
          </a:xfrm>
          <a:noFill/>
        </p:spPr>
        <p:txBody>
          <a:bodyPr/>
          <a:lstStyle/>
          <a:p>
            <a:r>
              <a:rPr lang="zh-CN" altLang="en-US"/>
              <a:t>海明校验码 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/>
              <a:t>检一纠一</a:t>
            </a:r>
            <a:r>
              <a:rPr lang="en-US" altLang="zh-CN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>
                <a:latin typeface="隶书" pitchFamily="49" charset="-122"/>
                <a:ea typeface="隶书" pitchFamily="49" charset="-122"/>
              </a:rPr>
              <a:t>  </a:t>
            </a: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768350" y="1878013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ea typeface="宋体" pitchFamily="2" charset="-122"/>
              </a:rPr>
              <a:t>例：</a:t>
            </a:r>
            <a:r>
              <a:rPr lang="en-US" altLang="zh-CN" sz="2400">
                <a:ea typeface="宋体" pitchFamily="2" charset="-122"/>
              </a:rPr>
              <a:t>8</a:t>
            </a:r>
            <a:r>
              <a:rPr lang="zh-CN" altLang="en-US" sz="2400">
                <a:ea typeface="宋体" pitchFamily="2" charset="-122"/>
              </a:rPr>
              <a:t>位信息位</a:t>
            </a:r>
            <a:r>
              <a:rPr lang="en-US" altLang="zh-CN" sz="2400">
                <a:ea typeface="宋体" pitchFamily="2" charset="-122"/>
              </a:rPr>
              <a:t>10101100</a:t>
            </a:r>
            <a:r>
              <a:rPr lang="zh-CN" altLang="en-US" sz="2400">
                <a:ea typeface="宋体" pitchFamily="2" charset="-122"/>
              </a:rPr>
              <a:t>，求海明编码的生成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844550" y="23495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ea typeface="宋体" pitchFamily="2" charset="-122"/>
              </a:rPr>
              <a:t>a.  N = 8,  K = 4,   m = n + k = 12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844550" y="28067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eriod" startAt="2"/>
              <a:defRPr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12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11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10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9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8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7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6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5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4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3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2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   </a:t>
            </a:r>
          </a:p>
        </p:txBody>
      </p:sp>
      <p:grpSp>
        <p:nvGrpSpPr>
          <p:cNvPr id="249865" name="Group 9"/>
          <p:cNvGrpSpPr>
            <a:grpSpLocks/>
          </p:cNvGrpSpPr>
          <p:nvPr/>
        </p:nvGrpSpPr>
        <p:grpSpPr bwMode="auto">
          <a:xfrm>
            <a:off x="844550" y="3706813"/>
            <a:ext cx="6019800" cy="457200"/>
            <a:chOff x="1056" y="2352"/>
            <a:chExt cx="3792" cy="288"/>
          </a:xfrm>
        </p:grpSpPr>
        <p:sp>
          <p:nvSpPr>
            <p:cNvPr id="249866" name="Text Box 10"/>
            <p:cNvSpPr txBox="1">
              <a:spLocks noChangeArrowheads="1"/>
            </p:cNvSpPr>
            <p:nvPr/>
          </p:nvSpPr>
          <p:spPr bwMode="auto">
            <a:xfrm>
              <a:off x="1056" y="2352"/>
              <a:ext cx="3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ea typeface="宋体" pitchFamily="2" charset="-122"/>
                </a:rPr>
                <a:t>c.  P</a:t>
              </a:r>
              <a:r>
                <a:rPr lang="en-US" altLang="zh-CN" sz="1600">
                  <a:ea typeface="宋体" pitchFamily="2" charset="-122"/>
                </a:rPr>
                <a:t>1</a:t>
              </a:r>
              <a:r>
                <a:rPr lang="en-US" altLang="zh-CN" sz="2400">
                  <a:ea typeface="宋体" pitchFamily="2" charset="-122"/>
                </a:rPr>
                <a:t> = D</a:t>
              </a:r>
              <a:r>
                <a:rPr lang="en-US" altLang="zh-CN" sz="1600">
                  <a:ea typeface="宋体" pitchFamily="2" charset="-122"/>
                </a:rPr>
                <a:t>1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2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4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5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7</a:t>
              </a:r>
              <a:r>
                <a:rPr lang="en-US" altLang="zh-CN" sz="2400">
                  <a:ea typeface="宋体" pitchFamily="2" charset="-122"/>
                </a:rPr>
                <a:t>  =</a:t>
              </a:r>
              <a:r>
                <a:rPr lang="en-US" altLang="zh-CN">
                  <a:ea typeface="宋体" pitchFamily="2" charset="-122"/>
                </a:rPr>
                <a:t> </a:t>
              </a:r>
              <a:r>
                <a:rPr lang="en-US" altLang="zh-CN" sz="2400">
                  <a:ea typeface="宋体" pitchFamily="2" charset="-122"/>
                </a:rPr>
                <a:t> 1 (</a:t>
              </a:r>
              <a:r>
                <a:rPr lang="zh-CN" altLang="en-US" sz="2400">
                  <a:ea typeface="宋体" pitchFamily="2" charset="-122"/>
                </a:rPr>
                <a:t>偶校验</a:t>
              </a:r>
              <a:r>
                <a:rPr lang="en-US" altLang="zh-CN" sz="2400">
                  <a:ea typeface="宋体" pitchFamily="2" charset="-122"/>
                </a:rPr>
                <a:t>)</a:t>
              </a:r>
              <a:r>
                <a:rPr lang="en-US" altLang="zh-CN">
                  <a:ea typeface="宋体" pitchFamily="2" charset="-122"/>
                </a:rPr>
                <a:t> </a:t>
              </a:r>
            </a:p>
          </p:txBody>
        </p:sp>
        <p:sp>
          <p:nvSpPr>
            <p:cNvPr id="249867" name="Oval 11"/>
            <p:cNvSpPr>
              <a:spLocks noChangeArrowheads="1"/>
            </p:cNvSpPr>
            <p:nvPr/>
          </p:nvSpPr>
          <p:spPr bwMode="auto">
            <a:xfrm>
              <a:off x="1959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9868" name="Oval 12"/>
            <p:cNvSpPr>
              <a:spLocks noChangeArrowheads="1"/>
            </p:cNvSpPr>
            <p:nvPr/>
          </p:nvSpPr>
          <p:spPr bwMode="auto">
            <a:xfrm>
              <a:off x="2394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9869" name="Oval 13"/>
            <p:cNvSpPr>
              <a:spLocks noChangeArrowheads="1"/>
            </p:cNvSpPr>
            <p:nvPr/>
          </p:nvSpPr>
          <p:spPr bwMode="auto">
            <a:xfrm>
              <a:off x="2841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9870" name="Oval 14"/>
            <p:cNvSpPr>
              <a:spLocks noChangeArrowheads="1"/>
            </p:cNvSpPr>
            <p:nvPr/>
          </p:nvSpPr>
          <p:spPr bwMode="auto">
            <a:xfrm>
              <a:off x="3273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  <p:grpSp>
        <p:nvGrpSpPr>
          <p:cNvPr id="249871" name="Group 15"/>
          <p:cNvGrpSpPr>
            <a:grpSpLocks/>
          </p:cNvGrpSpPr>
          <p:nvPr/>
        </p:nvGrpSpPr>
        <p:grpSpPr bwMode="auto">
          <a:xfrm>
            <a:off x="830263" y="4144963"/>
            <a:ext cx="6019800" cy="457200"/>
            <a:chOff x="1056" y="2352"/>
            <a:chExt cx="3792" cy="288"/>
          </a:xfrm>
        </p:grpSpPr>
        <p:sp>
          <p:nvSpPr>
            <p:cNvPr id="249872" name="Text Box 16"/>
            <p:cNvSpPr txBox="1">
              <a:spLocks noChangeArrowheads="1"/>
            </p:cNvSpPr>
            <p:nvPr/>
          </p:nvSpPr>
          <p:spPr bwMode="auto">
            <a:xfrm>
              <a:off x="1056" y="2352"/>
              <a:ext cx="3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ea typeface="宋体" pitchFamily="2" charset="-122"/>
                </a:rPr>
                <a:t>     P</a:t>
              </a:r>
              <a:r>
                <a:rPr lang="en-US" altLang="zh-CN" sz="1600">
                  <a:ea typeface="宋体" pitchFamily="2" charset="-122"/>
                </a:rPr>
                <a:t>2</a:t>
              </a:r>
              <a:r>
                <a:rPr lang="en-US" altLang="zh-CN" sz="2400">
                  <a:ea typeface="宋体" pitchFamily="2" charset="-122"/>
                </a:rPr>
                <a:t> = D</a:t>
              </a:r>
              <a:r>
                <a:rPr lang="en-US" altLang="zh-CN" sz="1600">
                  <a:ea typeface="宋体" pitchFamily="2" charset="-122"/>
                </a:rPr>
                <a:t>1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3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4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6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7 </a:t>
              </a:r>
              <a:r>
                <a:rPr lang="en-US" altLang="zh-CN" sz="2400">
                  <a:ea typeface="宋体" pitchFamily="2" charset="-122"/>
                </a:rPr>
                <a:t> =  1         </a:t>
              </a:r>
            </a:p>
          </p:txBody>
        </p:sp>
        <p:sp>
          <p:nvSpPr>
            <p:cNvPr id="249873" name="Oval 17"/>
            <p:cNvSpPr>
              <a:spLocks noChangeArrowheads="1"/>
            </p:cNvSpPr>
            <p:nvPr/>
          </p:nvSpPr>
          <p:spPr bwMode="auto">
            <a:xfrm>
              <a:off x="1959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9874" name="Oval 18"/>
            <p:cNvSpPr>
              <a:spLocks noChangeArrowheads="1"/>
            </p:cNvSpPr>
            <p:nvPr/>
          </p:nvSpPr>
          <p:spPr bwMode="auto">
            <a:xfrm>
              <a:off x="2394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9875" name="Oval 19"/>
            <p:cNvSpPr>
              <a:spLocks noChangeArrowheads="1"/>
            </p:cNvSpPr>
            <p:nvPr/>
          </p:nvSpPr>
          <p:spPr bwMode="auto">
            <a:xfrm>
              <a:off x="2841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9876" name="Oval 20"/>
            <p:cNvSpPr>
              <a:spLocks noChangeArrowheads="1"/>
            </p:cNvSpPr>
            <p:nvPr/>
          </p:nvSpPr>
          <p:spPr bwMode="auto">
            <a:xfrm>
              <a:off x="3273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  <p:grpSp>
        <p:nvGrpSpPr>
          <p:cNvPr id="249877" name="Group 21"/>
          <p:cNvGrpSpPr>
            <a:grpSpLocks/>
          </p:cNvGrpSpPr>
          <p:nvPr/>
        </p:nvGrpSpPr>
        <p:grpSpPr bwMode="auto">
          <a:xfrm>
            <a:off x="830263" y="4587875"/>
            <a:ext cx="4572000" cy="457200"/>
            <a:chOff x="1056" y="2880"/>
            <a:chExt cx="2880" cy="288"/>
          </a:xfrm>
        </p:grpSpPr>
        <p:sp>
          <p:nvSpPr>
            <p:cNvPr id="249878" name="Text Box 22"/>
            <p:cNvSpPr txBox="1">
              <a:spLocks noChangeArrowheads="1"/>
            </p:cNvSpPr>
            <p:nvPr/>
          </p:nvSpPr>
          <p:spPr bwMode="auto">
            <a:xfrm>
              <a:off x="1056" y="2880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ea typeface="宋体" pitchFamily="2" charset="-122"/>
                </a:rPr>
                <a:t>     P</a:t>
              </a:r>
              <a:r>
                <a:rPr lang="en-US" altLang="zh-CN" sz="1600">
                  <a:ea typeface="宋体" pitchFamily="2" charset="-122"/>
                </a:rPr>
                <a:t>3</a:t>
              </a:r>
              <a:r>
                <a:rPr lang="en-US" altLang="zh-CN" sz="2400">
                  <a:ea typeface="宋体" pitchFamily="2" charset="-122"/>
                </a:rPr>
                <a:t> = D</a:t>
              </a:r>
              <a:r>
                <a:rPr lang="en-US" altLang="zh-CN" sz="1600">
                  <a:ea typeface="宋体" pitchFamily="2" charset="-122"/>
                </a:rPr>
                <a:t>2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3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4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8</a:t>
              </a:r>
              <a:r>
                <a:rPr lang="en-US" altLang="zh-CN" sz="2400">
                  <a:ea typeface="宋体" pitchFamily="2" charset="-122"/>
                </a:rPr>
                <a:t>   =  1</a:t>
              </a:r>
            </a:p>
          </p:txBody>
        </p:sp>
        <p:sp>
          <p:nvSpPr>
            <p:cNvPr id="249879" name="Oval 23"/>
            <p:cNvSpPr>
              <a:spLocks noChangeArrowheads="1"/>
            </p:cNvSpPr>
            <p:nvPr/>
          </p:nvSpPr>
          <p:spPr bwMode="auto">
            <a:xfrm>
              <a:off x="1959" y="29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9880" name="Oval 24"/>
            <p:cNvSpPr>
              <a:spLocks noChangeArrowheads="1"/>
            </p:cNvSpPr>
            <p:nvPr/>
          </p:nvSpPr>
          <p:spPr bwMode="auto">
            <a:xfrm>
              <a:off x="2394" y="29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9881" name="Oval 25"/>
            <p:cNvSpPr>
              <a:spLocks noChangeArrowheads="1"/>
            </p:cNvSpPr>
            <p:nvPr/>
          </p:nvSpPr>
          <p:spPr bwMode="auto">
            <a:xfrm>
              <a:off x="2841" y="29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  <p:grpSp>
        <p:nvGrpSpPr>
          <p:cNvPr id="249882" name="Group 26"/>
          <p:cNvGrpSpPr>
            <a:grpSpLocks/>
          </p:cNvGrpSpPr>
          <p:nvPr/>
        </p:nvGrpSpPr>
        <p:grpSpPr bwMode="auto">
          <a:xfrm>
            <a:off x="830263" y="5045075"/>
            <a:ext cx="4572000" cy="457200"/>
            <a:chOff x="1056" y="2880"/>
            <a:chExt cx="2880" cy="288"/>
          </a:xfrm>
        </p:grpSpPr>
        <p:sp>
          <p:nvSpPr>
            <p:cNvPr id="249883" name="Text Box 27"/>
            <p:cNvSpPr txBox="1">
              <a:spLocks noChangeArrowheads="1"/>
            </p:cNvSpPr>
            <p:nvPr/>
          </p:nvSpPr>
          <p:spPr bwMode="auto">
            <a:xfrm>
              <a:off x="1056" y="2880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ea typeface="宋体" pitchFamily="2" charset="-122"/>
                </a:rPr>
                <a:t>     P</a:t>
              </a:r>
              <a:r>
                <a:rPr lang="en-US" altLang="zh-CN" sz="1600">
                  <a:ea typeface="宋体" pitchFamily="2" charset="-122"/>
                </a:rPr>
                <a:t>4</a:t>
              </a:r>
              <a:r>
                <a:rPr lang="en-US" altLang="zh-CN" sz="2400">
                  <a:ea typeface="宋体" pitchFamily="2" charset="-122"/>
                </a:rPr>
                <a:t> = D</a:t>
              </a:r>
              <a:r>
                <a:rPr lang="en-US" altLang="zh-CN" sz="1600">
                  <a:ea typeface="宋体" pitchFamily="2" charset="-122"/>
                </a:rPr>
                <a:t>5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6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7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8</a:t>
              </a:r>
              <a:r>
                <a:rPr lang="en-US" altLang="zh-CN" sz="2400">
                  <a:ea typeface="宋体" pitchFamily="2" charset="-122"/>
                </a:rPr>
                <a:t>   =  0</a:t>
              </a:r>
            </a:p>
          </p:txBody>
        </p:sp>
        <p:sp>
          <p:nvSpPr>
            <p:cNvPr id="249884" name="Oval 28"/>
            <p:cNvSpPr>
              <a:spLocks noChangeArrowheads="1"/>
            </p:cNvSpPr>
            <p:nvPr/>
          </p:nvSpPr>
          <p:spPr bwMode="auto">
            <a:xfrm>
              <a:off x="1959" y="29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9885" name="Oval 29"/>
            <p:cNvSpPr>
              <a:spLocks noChangeArrowheads="1"/>
            </p:cNvSpPr>
            <p:nvPr/>
          </p:nvSpPr>
          <p:spPr bwMode="auto">
            <a:xfrm>
              <a:off x="2394" y="29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49886" name="Oval 30"/>
            <p:cNvSpPr>
              <a:spLocks noChangeArrowheads="1"/>
            </p:cNvSpPr>
            <p:nvPr/>
          </p:nvSpPr>
          <p:spPr bwMode="auto">
            <a:xfrm>
              <a:off x="2841" y="29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  <p:sp>
        <p:nvSpPr>
          <p:cNvPr id="249887" name="Text Box 31"/>
          <p:cNvSpPr txBox="1">
            <a:spLocks noChangeArrowheads="1"/>
          </p:cNvSpPr>
          <p:nvPr/>
        </p:nvSpPr>
        <p:spPr bwMode="auto">
          <a:xfrm>
            <a:off x="844550" y="5535613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ea typeface="宋体" pitchFamily="2" charset="-122"/>
              </a:rPr>
              <a:t>d.  </a:t>
            </a:r>
            <a:r>
              <a:rPr lang="zh-CN" altLang="en-US" sz="2400">
                <a:ea typeface="隶书" pitchFamily="49" charset="-122"/>
              </a:rPr>
              <a:t>得到海明码</a:t>
            </a:r>
            <a:r>
              <a:rPr lang="en-US" altLang="zh-CN" sz="2400">
                <a:ea typeface="隶书" pitchFamily="49" charset="-122"/>
              </a:rPr>
              <a:t>:  1010</a:t>
            </a:r>
            <a:r>
              <a:rPr lang="en-US" altLang="zh-CN" sz="2400">
                <a:solidFill>
                  <a:srgbClr val="CC0000"/>
                </a:solidFill>
                <a:ea typeface="隶书" pitchFamily="49" charset="-122"/>
              </a:rPr>
              <a:t>0</a:t>
            </a:r>
            <a:r>
              <a:rPr lang="en-US" altLang="zh-CN" sz="2400">
                <a:ea typeface="隶书" pitchFamily="49" charset="-122"/>
              </a:rPr>
              <a:t>110</a:t>
            </a:r>
            <a:r>
              <a:rPr lang="en-US" altLang="zh-CN" sz="2400">
                <a:solidFill>
                  <a:srgbClr val="CC0000"/>
                </a:solidFill>
                <a:ea typeface="隶书" pitchFamily="49" charset="-122"/>
              </a:rPr>
              <a:t>1</a:t>
            </a:r>
            <a:r>
              <a:rPr lang="en-US" altLang="zh-CN" sz="2400">
                <a:ea typeface="隶书" pitchFamily="49" charset="-122"/>
              </a:rPr>
              <a:t>0</a:t>
            </a:r>
            <a:r>
              <a:rPr lang="en-US" altLang="zh-CN" sz="2400">
                <a:solidFill>
                  <a:srgbClr val="CC0000"/>
                </a:solidFill>
                <a:ea typeface="隶书" pitchFamily="49" charset="-122"/>
              </a:rPr>
              <a:t>11</a:t>
            </a:r>
          </a:p>
        </p:txBody>
      </p:sp>
      <p:pic>
        <p:nvPicPr>
          <p:cNvPr id="297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549275"/>
            <a:ext cx="6492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3315-9114-4690-AB5E-4FA96512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20537-8BB1-457F-A71E-29FC85A2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3" y="2420888"/>
            <a:ext cx="9001894" cy="18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81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33393F-ED50-426C-A56A-F2CF00BE3EFB}" type="datetime1">
              <a:rPr lang="zh-CN" altLang="en-US"/>
              <a:pPr>
                <a:defRPr/>
              </a:pPr>
              <a:t>2021/9/22</a:t>
            </a:fld>
            <a:endParaRPr lang="en-US" altLang="zh-CN"/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0BAE9B-4E04-4AD1-8D81-201F836F7EF7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250882" name="Group 2"/>
          <p:cNvGrpSpPr>
            <a:grpSpLocks/>
          </p:cNvGrpSpPr>
          <p:nvPr/>
        </p:nvGrpSpPr>
        <p:grpSpPr bwMode="auto">
          <a:xfrm>
            <a:off x="911225" y="4800600"/>
            <a:ext cx="6019800" cy="457200"/>
            <a:chOff x="1056" y="2352"/>
            <a:chExt cx="3792" cy="288"/>
          </a:xfrm>
        </p:grpSpPr>
        <p:sp>
          <p:nvSpPr>
            <p:cNvPr id="250883" name="Text Box 3"/>
            <p:cNvSpPr txBox="1">
              <a:spLocks noChangeArrowheads="1"/>
            </p:cNvSpPr>
            <p:nvPr/>
          </p:nvSpPr>
          <p:spPr bwMode="auto">
            <a:xfrm>
              <a:off x="1056" y="2352"/>
              <a:ext cx="3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ea typeface="宋体" pitchFamily="2" charset="-122"/>
                </a:rPr>
                <a:t>     S</a:t>
              </a:r>
              <a:r>
                <a:rPr lang="en-US" altLang="zh-CN" sz="1600">
                  <a:ea typeface="宋体" pitchFamily="2" charset="-122"/>
                </a:rPr>
                <a:t>3</a:t>
              </a:r>
              <a:r>
                <a:rPr lang="en-US" altLang="zh-CN" sz="2400">
                  <a:ea typeface="宋体" pitchFamily="2" charset="-122"/>
                </a:rPr>
                <a:t> = P</a:t>
              </a:r>
              <a:r>
                <a:rPr lang="en-US" altLang="zh-CN" sz="1600">
                  <a:ea typeface="宋体" pitchFamily="2" charset="-122"/>
                </a:rPr>
                <a:t>3 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2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3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4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8 </a:t>
              </a:r>
              <a:r>
                <a:rPr lang="en-US" altLang="zh-CN" sz="2400">
                  <a:ea typeface="宋体" pitchFamily="2" charset="-122"/>
                </a:rPr>
                <a:t> =  0         </a:t>
              </a:r>
            </a:p>
          </p:txBody>
        </p:sp>
        <p:sp>
          <p:nvSpPr>
            <p:cNvPr id="250884" name="Oval 4"/>
            <p:cNvSpPr>
              <a:spLocks noChangeArrowheads="1"/>
            </p:cNvSpPr>
            <p:nvPr/>
          </p:nvSpPr>
          <p:spPr bwMode="auto">
            <a:xfrm>
              <a:off x="1959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0885" name="Oval 5"/>
            <p:cNvSpPr>
              <a:spLocks noChangeArrowheads="1"/>
            </p:cNvSpPr>
            <p:nvPr/>
          </p:nvSpPr>
          <p:spPr bwMode="auto">
            <a:xfrm>
              <a:off x="2394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0886" name="Oval 6"/>
            <p:cNvSpPr>
              <a:spLocks noChangeArrowheads="1"/>
            </p:cNvSpPr>
            <p:nvPr/>
          </p:nvSpPr>
          <p:spPr bwMode="auto">
            <a:xfrm>
              <a:off x="2841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0887" name="Oval 7"/>
            <p:cNvSpPr>
              <a:spLocks noChangeArrowheads="1"/>
            </p:cNvSpPr>
            <p:nvPr/>
          </p:nvSpPr>
          <p:spPr bwMode="auto">
            <a:xfrm>
              <a:off x="3273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  <p:sp>
        <p:nvSpPr>
          <p:cNvPr id="30725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校验技术（</a:t>
            </a:r>
            <a:r>
              <a:rPr lang="en-US" altLang="zh-CN"/>
              <a:t>3-3</a:t>
            </a:r>
            <a:r>
              <a:rPr lang="zh-CN" altLang="en-US"/>
              <a:t>）</a:t>
            </a:r>
          </a:p>
        </p:txBody>
      </p:sp>
      <p:sp>
        <p:nvSpPr>
          <p:cNvPr id="3072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11188" y="1295400"/>
            <a:ext cx="7391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海明校验码 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zh-CN" altLang="en-US" sz="2800"/>
              <a:t>检一纠一</a:t>
            </a:r>
            <a:r>
              <a:rPr lang="en-US" altLang="zh-CN" sz="2800"/>
              <a:t>)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/>
              <a:t>校验：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1400">
                <a:latin typeface="Times New Roman" pitchFamily="18" charset="0"/>
              </a:rPr>
              <a:t>K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1400">
                <a:latin typeface="Times New Roman" pitchFamily="18" charset="0"/>
              </a:rPr>
              <a:t>K-1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14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1400">
                <a:latin typeface="Times New Roman" pitchFamily="18" charset="0"/>
              </a:rPr>
              <a:t>1  </a:t>
            </a: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全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0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则无错</a:t>
            </a:r>
            <a:br>
              <a:rPr lang="zh-CN" altLang="en-US" sz="2400">
                <a:latin typeface="Times New Roman" pitchFamily="18" charset="0"/>
                <a:ea typeface="隶书" pitchFamily="49" charset="-122"/>
              </a:rPr>
            </a:b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             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1400">
                <a:latin typeface="Times New Roman" pitchFamily="18" charset="0"/>
              </a:rPr>
              <a:t>K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1400">
                <a:latin typeface="Times New Roman" pitchFamily="18" charset="0"/>
              </a:rPr>
              <a:t>K-1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14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1400">
                <a:latin typeface="Times New Roman" pitchFamily="18" charset="0"/>
              </a:rPr>
              <a:t>1  </a:t>
            </a: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全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0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则有错，代码对应十进制值为出错位的位号，将该位取反即得纠正</a:t>
            </a:r>
            <a:endParaRPr lang="zh-CN" altLang="en-US" sz="24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839788" y="3186113"/>
            <a:ext cx="731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ea typeface="宋体" pitchFamily="2" charset="-122"/>
              </a:rPr>
              <a:t>例：带</a:t>
            </a:r>
            <a:r>
              <a:rPr lang="en-US" altLang="zh-CN" sz="2400">
                <a:ea typeface="宋体" pitchFamily="2" charset="-122"/>
              </a:rPr>
              <a:t>8</a:t>
            </a:r>
            <a:r>
              <a:rPr lang="zh-CN" altLang="en-US" sz="2400">
                <a:ea typeface="宋体" pitchFamily="2" charset="-122"/>
              </a:rPr>
              <a:t>位信息位的海明码在传送后为</a:t>
            </a:r>
            <a:r>
              <a:rPr lang="en-US" altLang="zh-CN" sz="2400">
                <a:ea typeface="宋体" pitchFamily="2" charset="-122"/>
              </a:rPr>
              <a:t>111001101011</a:t>
            </a:r>
            <a:r>
              <a:rPr lang="zh-CN" altLang="en-US" sz="2400">
                <a:ea typeface="宋体" pitchFamily="2" charset="-122"/>
              </a:rPr>
              <a:t>，其中有一位发生错误，请检错并纠正</a:t>
            </a:r>
          </a:p>
        </p:txBody>
      </p:sp>
      <p:sp>
        <p:nvSpPr>
          <p:cNvPr id="250891" name="Line 11"/>
          <p:cNvSpPr>
            <a:spLocks noChangeShapeType="1"/>
          </p:cNvSpPr>
          <p:nvPr/>
        </p:nvSpPr>
        <p:spPr bwMode="auto">
          <a:xfrm flipH="1">
            <a:off x="4073525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250892" name="Group 12"/>
          <p:cNvGrpSpPr>
            <a:grpSpLocks/>
          </p:cNvGrpSpPr>
          <p:nvPr/>
        </p:nvGrpSpPr>
        <p:grpSpPr bwMode="auto">
          <a:xfrm>
            <a:off x="915988" y="4005263"/>
            <a:ext cx="6019800" cy="457200"/>
            <a:chOff x="1056" y="2688"/>
            <a:chExt cx="3792" cy="288"/>
          </a:xfrm>
        </p:grpSpPr>
        <p:sp>
          <p:nvSpPr>
            <p:cNvPr id="250893" name="Text Box 13"/>
            <p:cNvSpPr txBox="1">
              <a:spLocks noChangeArrowheads="1"/>
            </p:cNvSpPr>
            <p:nvPr/>
          </p:nvSpPr>
          <p:spPr bwMode="auto">
            <a:xfrm>
              <a:off x="1056" y="2688"/>
              <a:ext cx="3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ea typeface="宋体" pitchFamily="2" charset="-122"/>
                </a:rPr>
                <a:t>a.  S</a:t>
              </a:r>
              <a:r>
                <a:rPr lang="en-US" altLang="zh-CN" sz="1600">
                  <a:ea typeface="宋体" pitchFamily="2" charset="-122"/>
                </a:rPr>
                <a:t>1</a:t>
              </a:r>
              <a:r>
                <a:rPr lang="en-US" altLang="zh-CN" sz="2400">
                  <a:ea typeface="宋体" pitchFamily="2" charset="-122"/>
                </a:rPr>
                <a:t> = P</a:t>
              </a:r>
              <a:r>
                <a:rPr lang="en-US" altLang="zh-CN" sz="1600">
                  <a:ea typeface="宋体" pitchFamily="2" charset="-122"/>
                </a:rPr>
                <a:t>1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1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2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4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5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7</a:t>
              </a:r>
              <a:r>
                <a:rPr lang="en-US" altLang="zh-CN" sz="2400">
                  <a:ea typeface="宋体" pitchFamily="2" charset="-122"/>
                </a:rPr>
                <a:t>  =</a:t>
              </a:r>
              <a:r>
                <a:rPr lang="en-US" altLang="zh-CN">
                  <a:ea typeface="宋体" pitchFamily="2" charset="-122"/>
                </a:rPr>
                <a:t> </a:t>
              </a:r>
              <a:r>
                <a:rPr lang="en-US" altLang="zh-CN" sz="2400">
                  <a:ea typeface="宋体" pitchFamily="2" charset="-122"/>
                </a:rPr>
                <a:t> 1</a:t>
              </a:r>
              <a:r>
                <a:rPr lang="en-US" altLang="zh-CN">
                  <a:ea typeface="宋体" pitchFamily="2" charset="-122"/>
                </a:rPr>
                <a:t> </a:t>
              </a:r>
            </a:p>
          </p:txBody>
        </p:sp>
        <p:sp>
          <p:nvSpPr>
            <p:cNvPr id="250894" name="Oval 14"/>
            <p:cNvSpPr>
              <a:spLocks noChangeArrowheads="1"/>
            </p:cNvSpPr>
            <p:nvPr/>
          </p:nvSpPr>
          <p:spPr bwMode="auto">
            <a:xfrm>
              <a:off x="2364" y="275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0895" name="Oval 15"/>
            <p:cNvSpPr>
              <a:spLocks noChangeArrowheads="1"/>
            </p:cNvSpPr>
            <p:nvPr/>
          </p:nvSpPr>
          <p:spPr bwMode="auto">
            <a:xfrm>
              <a:off x="2799" y="275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0896" name="Oval 16"/>
            <p:cNvSpPr>
              <a:spLocks noChangeArrowheads="1"/>
            </p:cNvSpPr>
            <p:nvPr/>
          </p:nvSpPr>
          <p:spPr bwMode="auto">
            <a:xfrm>
              <a:off x="3246" y="275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0897" name="Oval 17"/>
            <p:cNvSpPr>
              <a:spLocks noChangeArrowheads="1"/>
            </p:cNvSpPr>
            <p:nvPr/>
          </p:nvSpPr>
          <p:spPr bwMode="auto">
            <a:xfrm>
              <a:off x="3678" y="275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0898" name="Oval 18"/>
            <p:cNvSpPr>
              <a:spLocks noChangeArrowheads="1"/>
            </p:cNvSpPr>
            <p:nvPr/>
          </p:nvSpPr>
          <p:spPr bwMode="auto">
            <a:xfrm>
              <a:off x="1920" y="275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  <p:grpSp>
        <p:nvGrpSpPr>
          <p:cNvPr id="250899" name="Group 19"/>
          <p:cNvGrpSpPr>
            <a:grpSpLocks/>
          </p:cNvGrpSpPr>
          <p:nvPr/>
        </p:nvGrpSpPr>
        <p:grpSpPr bwMode="auto">
          <a:xfrm>
            <a:off x="915988" y="5195888"/>
            <a:ext cx="6019800" cy="457200"/>
            <a:chOff x="1056" y="2352"/>
            <a:chExt cx="3792" cy="288"/>
          </a:xfrm>
        </p:grpSpPr>
        <p:sp>
          <p:nvSpPr>
            <p:cNvPr id="250900" name="Text Box 20"/>
            <p:cNvSpPr txBox="1">
              <a:spLocks noChangeArrowheads="1"/>
            </p:cNvSpPr>
            <p:nvPr/>
          </p:nvSpPr>
          <p:spPr bwMode="auto">
            <a:xfrm>
              <a:off x="1056" y="2352"/>
              <a:ext cx="3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ea typeface="宋体" pitchFamily="2" charset="-122"/>
                </a:rPr>
                <a:t>     S</a:t>
              </a:r>
              <a:r>
                <a:rPr lang="en-US" altLang="zh-CN" sz="1600">
                  <a:ea typeface="宋体" pitchFamily="2" charset="-122"/>
                </a:rPr>
                <a:t>4</a:t>
              </a:r>
              <a:r>
                <a:rPr lang="en-US" altLang="zh-CN" sz="2400">
                  <a:ea typeface="宋体" pitchFamily="2" charset="-122"/>
                </a:rPr>
                <a:t> = P</a:t>
              </a:r>
              <a:r>
                <a:rPr lang="en-US" altLang="zh-CN" sz="1600">
                  <a:ea typeface="宋体" pitchFamily="2" charset="-122"/>
                </a:rPr>
                <a:t>4 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5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6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7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8 </a:t>
              </a:r>
              <a:r>
                <a:rPr lang="en-US" altLang="zh-CN" sz="2400">
                  <a:ea typeface="宋体" pitchFamily="2" charset="-122"/>
                </a:rPr>
                <a:t> =  1         </a:t>
              </a:r>
            </a:p>
          </p:txBody>
        </p:sp>
        <p:sp>
          <p:nvSpPr>
            <p:cNvPr id="250901" name="Oval 21"/>
            <p:cNvSpPr>
              <a:spLocks noChangeArrowheads="1"/>
            </p:cNvSpPr>
            <p:nvPr/>
          </p:nvSpPr>
          <p:spPr bwMode="auto">
            <a:xfrm>
              <a:off x="1959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0902" name="Oval 22"/>
            <p:cNvSpPr>
              <a:spLocks noChangeArrowheads="1"/>
            </p:cNvSpPr>
            <p:nvPr/>
          </p:nvSpPr>
          <p:spPr bwMode="auto">
            <a:xfrm>
              <a:off x="2394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0903" name="Oval 23"/>
            <p:cNvSpPr>
              <a:spLocks noChangeArrowheads="1"/>
            </p:cNvSpPr>
            <p:nvPr/>
          </p:nvSpPr>
          <p:spPr bwMode="auto">
            <a:xfrm>
              <a:off x="2841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0904" name="Oval 24"/>
            <p:cNvSpPr>
              <a:spLocks noChangeArrowheads="1"/>
            </p:cNvSpPr>
            <p:nvPr/>
          </p:nvSpPr>
          <p:spPr bwMode="auto">
            <a:xfrm>
              <a:off x="3273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  <p:grpSp>
        <p:nvGrpSpPr>
          <p:cNvPr id="250905" name="Group 25"/>
          <p:cNvGrpSpPr>
            <a:grpSpLocks/>
          </p:cNvGrpSpPr>
          <p:nvPr/>
        </p:nvGrpSpPr>
        <p:grpSpPr bwMode="auto">
          <a:xfrm>
            <a:off x="915988" y="4386263"/>
            <a:ext cx="6019800" cy="457200"/>
            <a:chOff x="1056" y="2928"/>
            <a:chExt cx="3792" cy="288"/>
          </a:xfrm>
        </p:grpSpPr>
        <p:sp>
          <p:nvSpPr>
            <p:cNvPr id="250906" name="Text Box 26"/>
            <p:cNvSpPr txBox="1">
              <a:spLocks noChangeArrowheads="1"/>
            </p:cNvSpPr>
            <p:nvPr/>
          </p:nvSpPr>
          <p:spPr bwMode="auto">
            <a:xfrm>
              <a:off x="1056" y="2928"/>
              <a:ext cx="3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ea typeface="宋体" pitchFamily="2" charset="-122"/>
                </a:rPr>
                <a:t>     S</a:t>
              </a:r>
              <a:r>
                <a:rPr lang="en-US" altLang="zh-CN" sz="1600">
                  <a:ea typeface="宋体" pitchFamily="2" charset="-122"/>
                </a:rPr>
                <a:t>2</a:t>
              </a:r>
              <a:r>
                <a:rPr lang="en-US" altLang="zh-CN" sz="2400">
                  <a:ea typeface="宋体" pitchFamily="2" charset="-122"/>
                </a:rPr>
                <a:t> = P</a:t>
              </a:r>
              <a:r>
                <a:rPr lang="en-US" altLang="zh-CN" sz="1600">
                  <a:ea typeface="宋体" pitchFamily="2" charset="-122"/>
                </a:rPr>
                <a:t>2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1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3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4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6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7</a:t>
              </a:r>
              <a:r>
                <a:rPr lang="en-US" altLang="zh-CN" sz="2400">
                  <a:ea typeface="宋体" pitchFamily="2" charset="-122"/>
                </a:rPr>
                <a:t>  =</a:t>
              </a:r>
              <a:r>
                <a:rPr lang="en-US" altLang="zh-CN">
                  <a:ea typeface="宋体" pitchFamily="2" charset="-122"/>
                </a:rPr>
                <a:t> </a:t>
              </a:r>
              <a:r>
                <a:rPr lang="en-US" altLang="zh-CN" sz="2400">
                  <a:ea typeface="宋体" pitchFamily="2" charset="-122"/>
                </a:rPr>
                <a:t> 1</a:t>
              </a:r>
              <a:r>
                <a:rPr lang="en-US" altLang="zh-CN">
                  <a:ea typeface="宋体" pitchFamily="2" charset="-122"/>
                </a:rPr>
                <a:t> </a:t>
              </a:r>
            </a:p>
          </p:txBody>
        </p:sp>
        <p:sp>
          <p:nvSpPr>
            <p:cNvPr id="250907" name="Oval 27"/>
            <p:cNvSpPr>
              <a:spLocks noChangeArrowheads="1"/>
            </p:cNvSpPr>
            <p:nvPr/>
          </p:nvSpPr>
          <p:spPr bwMode="auto">
            <a:xfrm>
              <a:off x="2373" y="300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0908" name="Oval 28"/>
            <p:cNvSpPr>
              <a:spLocks noChangeArrowheads="1"/>
            </p:cNvSpPr>
            <p:nvPr/>
          </p:nvSpPr>
          <p:spPr bwMode="auto">
            <a:xfrm>
              <a:off x="2808" y="300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0909" name="Oval 29"/>
            <p:cNvSpPr>
              <a:spLocks noChangeArrowheads="1"/>
            </p:cNvSpPr>
            <p:nvPr/>
          </p:nvSpPr>
          <p:spPr bwMode="auto">
            <a:xfrm>
              <a:off x="3255" y="300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0910" name="Oval 30"/>
            <p:cNvSpPr>
              <a:spLocks noChangeArrowheads="1"/>
            </p:cNvSpPr>
            <p:nvPr/>
          </p:nvSpPr>
          <p:spPr bwMode="auto">
            <a:xfrm>
              <a:off x="3687" y="300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0911" name="Oval 31"/>
            <p:cNvSpPr>
              <a:spLocks noChangeArrowheads="1"/>
            </p:cNvSpPr>
            <p:nvPr/>
          </p:nvSpPr>
          <p:spPr bwMode="auto">
            <a:xfrm>
              <a:off x="1929" y="300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  <p:sp>
        <p:nvSpPr>
          <p:cNvPr id="250912" name="Text Box 32"/>
          <p:cNvSpPr txBox="1">
            <a:spLocks noChangeArrowheads="1"/>
          </p:cNvSpPr>
          <p:nvPr/>
        </p:nvSpPr>
        <p:spPr bwMode="auto">
          <a:xfrm>
            <a:off x="944563" y="5638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ea typeface="宋体" pitchFamily="2" charset="-122"/>
              </a:rPr>
              <a:t>b. S</a:t>
            </a:r>
            <a:r>
              <a:rPr lang="en-US" altLang="zh-CN" sz="1600">
                <a:ea typeface="宋体" pitchFamily="2" charset="-122"/>
              </a:rPr>
              <a:t>4</a:t>
            </a:r>
            <a:r>
              <a:rPr lang="en-US" altLang="zh-CN" sz="2400">
                <a:ea typeface="宋体" pitchFamily="2" charset="-122"/>
              </a:rPr>
              <a:t>S</a:t>
            </a:r>
            <a:r>
              <a:rPr lang="en-US" altLang="zh-CN" sz="1600">
                <a:ea typeface="宋体" pitchFamily="2" charset="-122"/>
              </a:rPr>
              <a:t>3</a:t>
            </a:r>
            <a:r>
              <a:rPr lang="en-US" altLang="zh-CN" sz="2400">
                <a:ea typeface="宋体" pitchFamily="2" charset="-122"/>
              </a:rPr>
              <a:t>S</a:t>
            </a:r>
            <a:r>
              <a:rPr lang="en-US" altLang="zh-CN" sz="1600"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S</a:t>
            </a:r>
            <a:r>
              <a:rPr lang="en-US" altLang="zh-CN" sz="16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 = 1011 </a:t>
            </a:r>
          </a:p>
        </p:txBody>
      </p:sp>
      <p:sp>
        <p:nvSpPr>
          <p:cNvPr id="250913" name="Text Box 33"/>
          <p:cNvSpPr txBox="1">
            <a:spLocks noChangeArrowheads="1"/>
          </p:cNvSpPr>
          <p:nvPr/>
        </p:nvSpPr>
        <p:spPr bwMode="auto">
          <a:xfrm>
            <a:off x="3382963" y="5638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ea typeface="宋体" pitchFamily="2" charset="-122"/>
              </a:rPr>
              <a:t>=&gt; </a:t>
            </a:r>
            <a:r>
              <a:rPr lang="en-US" altLang="zh-CN" sz="2400">
                <a:solidFill>
                  <a:srgbClr val="CC0000"/>
                </a:solidFill>
                <a:ea typeface="宋体" pitchFamily="2" charset="-122"/>
              </a:rPr>
              <a:t>H</a:t>
            </a:r>
            <a:r>
              <a:rPr lang="en-US" altLang="zh-CN" sz="1600">
                <a:solidFill>
                  <a:srgbClr val="CC0000"/>
                </a:solidFill>
                <a:ea typeface="宋体" pitchFamily="2" charset="-122"/>
              </a:rPr>
              <a:t>11</a:t>
            </a:r>
            <a:r>
              <a:rPr lang="zh-CN" altLang="en-US" sz="2400">
                <a:ea typeface="隶书" pitchFamily="49" charset="-122"/>
              </a:rPr>
              <a:t>出错</a:t>
            </a:r>
          </a:p>
        </p:txBody>
      </p:sp>
      <p:sp>
        <p:nvSpPr>
          <p:cNvPr id="250914" name="Text Box 34"/>
          <p:cNvSpPr txBox="1">
            <a:spLocks noChangeArrowheads="1"/>
          </p:cNvSpPr>
          <p:nvPr/>
        </p:nvSpPr>
        <p:spPr bwMode="auto">
          <a:xfrm>
            <a:off x="5059363" y="5638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ea typeface="宋体" pitchFamily="2" charset="-122"/>
              </a:rPr>
              <a:t>=&gt; 1</a:t>
            </a:r>
            <a:r>
              <a:rPr lang="en-US" altLang="zh-CN" sz="2400">
                <a:solidFill>
                  <a:srgbClr val="CC0000"/>
                </a:solidFill>
                <a:ea typeface="宋体" pitchFamily="2" charset="-122"/>
              </a:rPr>
              <a:t>0</a:t>
            </a:r>
            <a:r>
              <a:rPr lang="en-US" altLang="zh-CN" sz="2400">
                <a:ea typeface="宋体" pitchFamily="2" charset="-122"/>
              </a:rPr>
              <a:t>1001101011</a:t>
            </a:r>
            <a:endParaRPr lang="en-US" altLang="zh-CN" sz="2400">
              <a:ea typeface="隶书" pitchFamily="49" charset="-122"/>
            </a:endParaRPr>
          </a:p>
        </p:txBody>
      </p:sp>
      <p:pic>
        <p:nvPicPr>
          <p:cNvPr id="307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549275"/>
            <a:ext cx="6492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0" grpId="0" autoUpdateAnimBg="0"/>
      <p:bldP spid="250912" grpId="0" autoUpdateAnimBg="0"/>
      <p:bldP spid="250913" grpId="0" autoUpdateAnimBg="0"/>
      <p:bldP spid="25091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DEC466-BDCB-475B-88E8-D4E8A50BD998}" type="datetime1">
              <a:rPr lang="zh-CN" altLang="en-US"/>
              <a:pPr>
                <a:defRPr/>
              </a:pPr>
              <a:t>2021/9/22</a:t>
            </a:fld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CE966-1D00-48E5-AADD-54019E30ADC1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1387475" y="4772025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5    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                   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4 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              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3 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2 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400">
              <a:solidFill>
                <a:srgbClr val="CC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1387475" y="4772025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  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8 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7 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6 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5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4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3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2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  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校验技术（</a:t>
            </a:r>
            <a:r>
              <a:rPr lang="en-US" altLang="zh-CN"/>
              <a:t>3-4</a:t>
            </a:r>
            <a:r>
              <a:rPr lang="zh-CN" altLang="en-US"/>
              <a:t>）</a:t>
            </a:r>
          </a:p>
        </p:txBody>
      </p:sp>
      <p:sp>
        <p:nvSpPr>
          <p:cNvPr id="317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295400"/>
            <a:ext cx="7620000" cy="2362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海明校验码 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zh-CN" altLang="en-US" sz="2800" dirty="0"/>
              <a:t>检二纠一</a:t>
            </a:r>
            <a:r>
              <a:rPr lang="en-US" altLang="zh-CN" sz="2800" dirty="0"/>
              <a:t>)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原理：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en-US" altLang="zh-CN" dirty="0"/>
              <a:t> </a:t>
            </a:r>
            <a:r>
              <a:rPr lang="en-US" altLang="zh-CN" sz="1600" dirty="0"/>
              <a:t>     </a:t>
            </a:r>
            <a:r>
              <a:rPr lang="en-US" altLang="zh-CN" sz="2400" dirty="0">
                <a:latin typeface="Times New Roman" pitchFamily="18" charset="0"/>
              </a:rPr>
              <a:t>&gt;= N+K+1 </a:t>
            </a:r>
            <a:r>
              <a:rPr lang="en-US" altLang="zh-CN" sz="2000" dirty="0">
                <a:latin typeface="Times New Roman" pitchFamily="18" charset="0"/>
              </a:rPr>
              <a:t>(N:</a:t>
            </a:r>
            <a:r>
              <a:rPr lang="zh-CN" altLang="en-US" sz="2000" dirty="0">
                <a:latin typeface="Times New Roman" pitchFamily="18" charset="0"/>
                <a:ea typeface="隶书" pitchFamily="49" charset="-122"/>
              </a:rPr>
              <a:t>信息位位数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K:</a:t>
            </a:r>
            <a:r>
              <a:rPr lang="zh-CN" altLang="en-US" sz="2000" dirty="0">
                <a:latin typeface="Times New Roman" pitchFamily="18" charset="0"/>
                <a:ea typeface="隶书" pitchFamily="49" charset="-122"/>
              </a:rPr>
              <a:t>校验位位数</a:t>
            </a:r>
            <a:r>
              <a:rPr lang="en-US" altLang="zh-CN" sz="2000" dirty="0">
                <a:latin typeface="Times New Roman" pitchFamily="18" charset="0"/>
                <a:ea typeface="隶书" pitchFamily="49" charset="-12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编码：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m = N + K</a:t>
            </a:r>
            <a:r>
              <a:rPr lang="zh-CN" altLang="en-US" sz="2400" dirty="0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H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m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H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m-1</a:t>
            </a:r>
            <a:r>
              <a:rPr lang="en-US" altLang="zh-CN" sz="2400" dirty="0">
                <a:ea typeface="隶书" pitchFamily="49" charset="-122"/>
              </a:rPr>
              <a:t>…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H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2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H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1</a:t>
            </a:r>
            <a:br>
              <a:rPr lang="en-US" altLang="zh-CN" sz="1800" dirty="0">
                <a:latin typeface="Times New Roman" pitchFamily="18" charset="0"/>
                <a:ea typeface="隶书" pitchFamily="49" charset="-122"/>
              </a:rPr>
            </a:b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             P</a:t>
            </a:r>
            <a:r>
              <a:rPr lang="en-US" altLang="zh-CN" sz="1600" dirty="0">
                <a:latin typeface="Times New Roman" pitchFamily="18" charset="0"/>
                <a:ea typeface="隶书" pitchFamily="49" charset="-122"/>
              </a:rPr>
              <a:t>i </a:t>
            </a:r>
            <a:r>
              <a:rPr lang="zh-CN" altLang="en-US" sz="2400" dirty="0">
                <a:latin typeface="Times New Roman" pitchFamily="18" charset="0"/>
                <a:ea typeface="隶书" pitchFamily="49" charset="-122"/>
              </a:rPr>
              <a:t>放于位号为</a:t>
            </a:r>
            <a:r>
              <a:rPr lang="en-US" altLang="zh-CN" sz="2400" dirty="0">
                <a:latin typeface="Times New Roman" pitchFamily="18" charset="0"/>
                <a:ea typeface="隶书" pitchFamily="49" charset="-122"/>
              </a:rPr>
              <a:t>2    </a:t>
            </a:r>
            <a:r>
              <a:rPr lang="zh-CN" altLang="en-US" sz="2400" dirty="0">
                <a:latin typeface="Times New Roman" pitchFamily="18" charset="0"/>
                <a:ea typeface="隶书" pitchFamily="49" charset="-122"/>
              </a:rPr>
              <a:t>位置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 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2622823" y="1778000"/>
            <a:ext cx="581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ea typeface="隶书" pitchFamily="49" charset="-122"/>
              </a:rPr>
              <a:t>k-1</a:t>
            </a: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4344988" y="2879725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>
                <a:ea typeface="隶书" pitchFamily="49" charset="-122"/>
              </a:rPr>
              <a:t>i-1</a:t>
            </a:r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839788" y="344805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ea typeface="宋体" pitchFamily="2" charset="-122"/>
              </a:rPr>
              <a:t>例：</a:t>
            </a:r>
            <a:r>
              <a:rPr lang="en-US" altLang="zh-CN" sz="2400">
                <a:ea typeface="宋体" pitchFamily="2" charset="-122"/>
              </a:rPr>
              <a:t>8</a:t>
            </a:r>
            <a:r>
              <a:rPr lang="zh-CN" altLang="en-US" sz="2400">
                <a:ea typeface="宋体" pitchFamily="2" charset="-122"/>
              </a:rPr>
              <a:t>位信息位</a:t>
            </a:r>
            <a:r>
              <a:rPr lang="en-US" altLang="zh-CN" sz="2400">
                <a:ea typeface="宋体" pitchFamily="2" charset="-122"/>
              </a:rPr>
              <a:t>10101100</a:t>
            </a:r>
            <a:r>
              <a:rPr lang="zh-CN" altLang="en-US" sz="2400">
                <a:ea typeface="宋体" pitchFamily="2" charset="-122"/>
              </a:rPr>
              <a:t>，求海明编码的生成</a:t>
            </a:r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915988" y="3919538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a.  N = 8,  K = 5,   m = N + K = 13</a:t>
            </a: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915988" y="4376738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eriod" startAt="2"/>
              <a:defRPr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13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12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11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10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9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8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7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6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5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4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3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2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   </a:t>
            </a:r>
          </a:p>
        </p:txBody>
      </p:sp>
      <p:pic>
        <p:nvPicPr>
          <p:cNvPr id="317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549275"/>
            <a:ext cx="6492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autoUpdateAnimBg="0"/>
      <p:bldP spid="251907" grpId="0" autoUpdateAnimBg="0"/>
      <p:bldP spid="251912" grpId="0" autoUpdateAnimBg="0"/>
      <p:bldP spid="251913" grpId="0" autoUpdateAnimBg="0"/>
      <p:bldP spid="25191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843B21-9EF5-4B85-937C-6F9A6E515E6A}" type="datetime1">
              <a:rPr lang="zh-CN" altLang="en-US"/>
              <a:pPr>
                <a:defRPr/>
              </a:pPr>
              <a:t>2021/9/22</a:t>
            </a:fld>
            <a:endParaRPr lang="en-US" altLang="zh-CN"/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5F69F-C9AD-494E-94EC-85F6C120A4A3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校验技术（</a:t>
            </a:r>
            <a:r>
              <a:rPr lang="en-US" altLang="zh-CN"/>
              <a:t>3-5</a:t>
            </a:r>
            <a:r>
              <a:rPr lang="zh-CN" altLang="en-US"/>
              <a:t>）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620000" cy="990600"/>
          </a:xfrm>
          <a:noFill/>
        </p:spPr>
        <p:txBody>
          <a:bodyPr/>
          <a:lstStyle/>
          <a:p>
            <a:r>
              <a:rPr lang="zh-CN" altLang="en-US"/>
              <a:t>海明校验码 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/>
              <a:t>检二纠一</a:t>
            </a:r>
            <a:r>
              <a:rPr lang="en-US" altLang="zh-CN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>
                <a:latin typeface="隶书" pitchFamily="49" charset="-122"/>
                <a:ea typeface="隶书" pitchFamily="49" charset="-122"/>
              </a:rPr>
              <a:t>  </a:t>
            </a: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839788" y="1878013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ea typeface="宋体" pitchFamily="2" charset="-122"/>
              </a:rPr>
              <a:t>例：</a:t>
            </a:r>
            <a:r>
              <a:rPr lang="en-US" altLang="zh-CN" sz="2400">
                <a:ea typeface="宋体" pitchFamily="2" charset="-122"/>
              </a:rPr>
              <a:t>8</a:t>
            </a:r>
            <a:r>
              <a:rPr lang="zh-CN" altLang="en-US" sz="2400">
                <a:ea typeface="宋体" pitchFamily="2" charset="-122"/>
              </a:rPr>
              <a:t>位信息位</a:t>
            </a:r>
            <a:r>
              <a:rPr lang="en-US" altLang="zh-CN" sz="2400">
                <a:ea typeface="宋体" pitchFamily="2" charset="-122"/>
              </a:rPr>
              <a:t>10101100</a:t>
            </a:r>
            <a:r>
              <a:rPr lang="zh-CN" altLang="en-US" sz="2400">
                <a:ea typeface="宋体" pitchFamily="2" charset="-122"/>
              </a:rPr>
              <a:t>，求海明编码的生成</a:t>
            </a:r>
          </a:p>
        </p:txBody>
      </p:sp>
      <p:grpSp>
        <p:nvGrpSpPr>
          <p:cNvPr id="252933" name="Group 5"/>
          <p:cNvGrpSpPr>
            <a:grpSpLocks/>
          </p:cNvGrpSpPr>
          <p:nvPr/>
        </p:nvGrpSpPr>
        <p:grpSpPr bwMode="auto">
          <a:xfrm>
            <a:off x="915988" y="3278188"/>
            <a:ext cx="6019800" cy="457200"/>
            <a:chOff x="1056" y="2352"/>
            <a:chExt cx="3792" cy="288"/>
          </a:xfrm>
        </p:grpSpPr>
        <p:sp>
          <p:nvSpPr>
            <p:cNvPr id="252934" name="Text Box 6"/>
            <p:cNvSpPr txBox="1">
              <a:spLocks noChangeArrowheads="1"/>
            </p:cNvSpPr>
            <p:nvPr/>
          </p:nvSpPr>
          <p:spPr bwMode="auto">
            <a:xfrm>
              <a:off x="1056" y="2352"/>
              <a:ext cx="3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ea typeface="宋体" pitchFamily="2" charset="-122"/>
                </a:rPr>
                <a:t>c.  P</a:t>
              </a:r>
              <a:r>
                <a:rPr lang="en-US" altLang="zh-CN" sz="1600">
                  <a:ea typeface="宋体" pitchFamily="2" charset="-122"/>
                </a:rPr>
                <a:t>1</a:t>
              </a:r>
              <a:r>
                <a:rPr lang="en-US" altLang="zh-CN" sz="2400">
                  <a:ea typeface="宋体" pitchFamily="2" charset="-122"/>
                </a:rPr>
                <a:t> = D</a:t>
              </a:r>
              <a:r>
                <a:rPr lang="en-US" altLang="zh-CN" sz="1600">
                  <a:ea typeface="宋体" pitchFamily="2" charset="-122"/>
                </a:rPr>
                <a:t>1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2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4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5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7</a:t>
              </a:r>
              <a:r>
                <a:rPr lang="en-US" altLang="zh-CN" sz="2400">
                  <a:ea typeface="宋体" pitchFamily="2" charset="-122"/>
                </a:rPr>
                <a:t>  =</a:t>
              </a:r>
              <a:r>
                <a:rPr lang="en-US" altLang="zh-CN">
                  <a:ea typeface="宋体" pitchFamily="2" charset="-122"/>
                </a:rPr>
                <a:t> </a:t>
              </a:r>
              <a:r>
                <a:rPr lang="en-US" altLang="zh-CN" sz="2400">
                  <a:ea typeface="宋体" pitchFamily="2" charset="-122"/>
                </a:rPr>
                <a:t> 1</a:t>
              </a:r>
              <a:r>
                <a:rPr lang="en-US" altLang="zh-CN">
                  <a:ea typeface="宋体" pitchFamily="2" charset="-122"/>
                </a:rPr>
                <a:t> </a:t>
              </a:r>
            </a:p>
          </p:txBody>
        </p:sp>
        <p:sp>
          <p:nvSpPr>
            <p:cNvPr id="252935" name="Oval 7"/>
            <p:cNvSpPr>
              <a:spLocks noChangeArrowheads="1"/>
            </p:cNvSpPr>
            <p:nvPr/>
          </p:nvSpPr>
          <p:spPr bwMode="auto">
            <a:xfrm>
              <a:off x="1959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2936" name="Oval 8"/>
            <p:cNvSpPr>
              <a:spLocks noChangeArrowheads="1"/>
            </p:cNvSpPr>
            <p:nvPr/>
          </p:nvSpPr>
          <p:spPr bwMode="auto">
            <a:xfrm>
              <a:off x="2394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2937" name="Oval 9"/>
            <p:cNvSpPr>
              <a:spLocks noChangeArrowheads="1"/>
            </p:cNvSpPr>
            <p:nvPr/>
          </p:nvSpPr>
          <p:spPr bwMode="auto">
            <a:xfrm>
              <a:off x="2841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2938" name="Oval 10"/>
            <p:cNvSpPr>
              <a:spLocks noChangeArrowheads="1"/>
            </p:cNvSpPr>
            <p:nvPr/>
          </p:nvSpPr>
          <p:spPr bwMode="auto">
            <a:xfrm>
              <a:off x="3273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  <p:grpSp>
        <p:nvGrpSpPr>
          <p:cNvPr id="252939" name="Group 11"/>
          <p:cNvGrpSpPr>
            <a:grpSpLocks/>
          </p:cNvGrpSpPr>
          <p:nvPr/>
        </p:nvGrpSpPr>
        <p:grpSpPr bwMode="auto">
          <a:xfrm>
            <a:off x="901700" y="3716338"/>
            <a:ext cx="6019800" cy="457200"/>
            <a:chOff x="1056" y="2352"/>
            <a:chExt cx="3792" cy="288"/>
          </a:xfrm>
        </p:grpSpPr>
        <p:sp>
          <p:nvSpPr>
            <p:cNvPr id="252940" name="Text Box 12"/>
            <p:cNvSpPr txBox="1">
              <a:spLocks noChangeArrowheads="1"/>
            </p:cNvSpPr>
            <p:nvPr/>
          </p:nvSpPr>
          <p:spPr bwMode="auto">
            <a:xfrm>
              <a:off x="1056" y="2352"/>
              <a:ext cx="3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ea typeface="宋体" pitchFamily="2" charset="-122"/>
                </a:rPr>
                <a:t>     P</a:t>
              </a:r>
              <a:r>
                <a:rPr lang="en-US" altLang="zh-CN" sz="1600">
                  <a:ea typeface="宋体" pitchFamily="2" charset="-122"/>
                </a:rPr>
                <a:t>2</a:t>
              </a:r>
              <a:r>
                <a:rPr lang="en-US" altLang="zh-CN" sz="2400">
                  <a:ea typeface="宋体" pitchFamily="2" charset="-122"/>
                </a:rPr>
                <a:t> = D</a:t>
              </a:r>
              <a:r>
                <a:rPr lang="en-US" altLang="zh-CN" sz="1600">
                  <a:ea typeface="宋体" pitchFamily="2" charset="-122"/>
                </a:rPr>
                <a:t>1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3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4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6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7 </a:t>
              </a:r>
              <a:r>
                <a:rPr lang="en-US" altLang="zh-CN" sz="2400">
                  <a:ea typeface="宋体" pitchFamily="2" charset="-122"/>
                </a:rPr>
                <a:t> =  1         </a:t>
              </a:r>
            </a:p>
          </p:txBody>
        </p:sp>
        <p:sp>
          <p:nvSpPr>
            <p:cNvPr id="252941" name="Oval 13"/>
            <p:cNvSpPr>
              <a:spLocks noChangeArrowheads="1"/>
            </p:cNvSpPr>
            <p:nvPr/>
          </p:nvSpPr>
          <p:spPr bwMode="auto">
            <a:xfrm>
              <a:off x="1959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2942" name="Oval 14"/>
            <p:cNvSpPr>
              <a:spLocks noChangeArrowheads="1"/>
            </p:cNvSpPr>
            <p:nvPr/>
          </p:nvSpPr>
          <p:spPr bwMode="auto">
            <a:xfrm>
              <a:off x="2394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2943" name="Oval 15"/>
            <p:cNvSpPr>
              <a:spLocks noChangeArrowheads="1"/>
            </p:cNvSpPr>
            <p:nvPr/>
          </p:nvSpPr>
          <p:spPr bwMode="auto">
            <a:xfrm>
              <a:off x="2841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2944" name="Oval 16"/>
            <p:cNvSpPr>
              <a:spLocks noChangeArrowheads="1"/>
            </p:cNvSpPr>
            <p:nvPr/>
          </p:nvSpPr>
          <p:spPr bwMode="auto">
            <a:xfrm>
              <a:off x="3273" y="24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  <p:grpSp>
        <p:nvGrpSpPr>
          <p:cNvPr id="252945" name="Group 17"/>
          <p:cNvGrpSpPr>
            <a:grpSpLocks/>
          </p:cNvGrpSpPr>
          <p:nvPr/>
        </p:nvGrpSpPr>
        <p:grpSpPr bwMode="auto">
          <a:xfrm>
            <a:off x="901700" y="4159250"/>
            <a:ext cx="4572000" cy="457200"/>
            <a:chOff x="1056" y="2880"/>
            <a:chExt cx="2880" cy="288"/>
          </a:xfrm>
        </p:grpSpPr>
        <p:sp>
          <p:nvSpPr>
            <p:cNvPr id="252946" name="Text Box 18"/>
            <p:cNvSpPr txBox="1">
              <a:spLocks noChangeArrowheads="1"/>
            </p:cNvSpPr>
            <p:nvPr/>
          </p:nvSpPr>
          <p:spPr bwMode="auto">
            <a:xfrm>
              <a:off x="1056" y="2880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ea typeface="宋体" pitchFamily="2" charset="-122"/>
                </a:rPr>
                <a:t>     P</a:t>
              </a:r>
              <a:r>
                <a:rPr lang="en-US" altLang="zh-CN" sz="1600">
                  <a:ea typeface="宋体" pitchFamily="2" charset="-122"/>
                </a:rPr>
                <a:t>3</a:t>
              </a:r>
              <a:r>
                <a:rPr lang="en-US" altLang="zh-CN" sz="2400">
                  <a:ea typeface="宋体" pitchFamily="2" charset="-122"/>
                </a:rPr>
                <a:t> = D</a:t>
              </a:r>
              <a:r>
                <a:rPr lang="en-US" altLang="zh-CN" sz="1600">
                  <a:ea typeface="宋体" pitchFamily="2" charset="-122"/>
                </a:rPr>
                <a:t>2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3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4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8</a:t>
              </a:r>
              <a:r>
                <a:rPr lang="en-US" altLang="zh-CN" sz="2400">
                  <a:ea typeface="宋体" pitchFamily="2" charset="-122"/>
                </a:rPr>
                <a:t>   =  1</a:t>
              </a:r>
            </a:p>
          </p:txBody>
        </p:sp>
        <p:sp>
          <p:nvSpPr>
            <p:cNvPr id="252947" name="Oval 19"/>
            <p:cNvSpPr>
              <a:spLocks noChangeArrowheads="1"/>
            </p:cNvSpPr>
            <p:nvPr/>
          </p:nvSpPr>
          <p:spPr bwMode="auto">
            <a:xfrm>
              <a:off x="1959" y="29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2948" name="Oval 20"/>
            <p:cNvSpPr>
              <a:spLocks noChangeArrowheads="1"/>
            </p:cNvSpPr>
            <p:nvPr/>
          </p:nvSpPr>
          <p:spPr bwMode="auto">
            <a:xfrm>
              <a:off x="2394" y="29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2949" name="Oval 21"/>
            <p:cNvSpPr>
              <a:spLocks noChangeArrowheads="1"/>
            </p:cNvSpPr>
            <p:nvPr/>
          </p:nvSpPr>
          <p:spPr bwMode="auto">
            <a:xfrm>
              <a:off x="2841" y="29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  <p:grpSp>
        <p:nvGrpSpPr>
          <p:cNvPr id="252950" name="Group 22"/>
          <p:cNvGrpSpPr>
            <a:grpSpLocks/>
          </p:cNvGrpSpPr>
          <p:nvPr/>
        </p:nvGrpSpPr>
        <p:grpSpPr bwMode="auto">
          <a:xfrm>
            <a:off x="901700" y="4616450"/>
            <a:ext cx="4572000" cy="457200"/>
            <a:chOff x="1056" y="2880"/>
            <a:chExt cx="2880" cy="288"/>
          </a:xfrm>
        </p:grpSpPr>
        <p:sp>
          <p:nvSpPr>
            <p:cNvPr id="252951" name="Text Box 23"/>
            <p:cNvSpPr txBox="1">
              <a:spLocks noChangeArrowheads="1"/>
            </p:cNvSpPr>
            <p:nvPr/>
          </p:nvSpPr>
          <p:spPr bwMode="auto">
            <a:xfrm>
              <a:off x="1056" y="2880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ea typeface="宋体" pitchFamily="2" charset="-122"/>
                </a:rPr>
                <a:t>     P</a:t>
              </a:r>
              <a:r>
                <a:rPr lang="en-US" altLang="zh-CN" sz="1600">
                  <a:ea typeface="宋体" pitchFamily="2" charset="-122"/>
                </a:rPr>
                <a:t>4</a:t>
              </a:r>
              <a:r>
                <a:rPr lang="en-US" altLang="zh-CN" sz="2400">
                  <a:ea typeface="宋体" pitchFamily="2" charset="-122"/>
                </a:rPr>
                <a:t> = D</a:t>
              </a:r>
              <a:r>
                <a:rPr lang="en-US" altLang="zh-CN" sz="1600">
                  <a:ea typeface="宋体" pitchFamily="2" charset="-122"/>
                </a:rPr>
                <a:t>5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6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7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8</a:t>
              </a:r>
              <a:r>
                <a:rPr lang="en-US" altLang="zh-CN" sz="2400">
                  <a:ea typeface="宋体" pitchFamily="2" charset="-122"/>
                </a:rPr>
                <a:t>   =  0</a:t>
              </a:r>
            </a:p>
          </p:txBody>
        </p:sp>
        <p:sp>
          <p:nvSpPr>
            <p:cNvPr id="252952" name="Oval 24"/>
            <p:cNvSpPr>
              <a:spLocks noChangeArrowheads="1"/>
            </p:cNvSpPr>
            <p:nvPr/>
          </p:nvSpPr>
          <p:spPr bwMode="auto">
            <a:xfrm>
              <a:off x="1959" y="29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2953" name="Oval 25"/>
            <p:cNvSpPr>
              <a:spLocks noChangeArrowheads="1"/>
            </p:cNvSpPr>
            <p:nvPr/>
          </p:nvSpPr>
          <p:spPr bwMode="auto">
            <a:xfrm>
              <a:off x="2394" y="29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2954" name="Oval 26"/>
            <p:cNvSpPr>
              <a:spLocks noChangeArrowheads="1"/>
            </p:cNvSpPr>
            <p:nvPr/>
          </p:nvSpPr>
          <p:spPr bwMode="auto">
            <a:xfrm>
              <a:off x="2841" y="29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  <p:sp>
        <p:nvSpPr>
          <p:cNvPr id="252955" name="Text Box 27"/>
          <p:cNvSpPr txBox="1">
            <a:spLocks noChangeArrowheads="1"/>
          </p:cNvSpPr>
          <p:nvPr/>
        </p:nvSpPr>
        <p:spPr bwMode="auto">
          <a:xfrm>
            <a:off x="915988" y="5535613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ea typeface="宋体" pitchFamily="2" charset="-122"/>
              </a:rPr>
              <a:t>d.  </a:t>
            </a:r>
            <a:r>
              <a:rPr lang="zh-CN" altLang="en-US" sz="2400">
                <a:ea typeface="隶书" pitchFamily="49" charset="-122"/>
              </a:rPr>
              <a:t>得到海明码</a:t>
            </a:r>
            <a:r>
              <a:rPr lang="en-US" altLang="zh-CN" sz="2400">
                <a:ea typeface="隶书" pitchFamily="49" charset="-122"/>
              </a:rPr>
              <a:t>:  </a:t>
            </a:r>
            <a:r>
              <a:rPr lang="en-US" altLang="zh-CN" sz="2400">
                <a:solidFill>
                  <a:srgbClr val="CC0000"/>
                </a:solidFill>
                <a:ea typeface="隶书" pitchFamily="49" charset="-122"/>
              </a:rPr>
              <a:t>1</a:t>
            </a:r>
            <a:r>
              <a:rPr lang="en-US" altLang="zh-CN" sz="2400">
                <a:ea typeface="隶书" pitchFamily="49" charset="-122"/>
              </a:rPr>
              <a:t>1010</a:t>
            </a:r>
            <a:r>
              <a:rPr lang="en-US" altLang="zh-CN" sz="2400">
                <a:solidFill>
                  <a:srgbClr val="CC0000"/>
                </a:solidFill>
                <a:ea typeface="隶书" pitchFamily="49" charset="-122"/>
              </a:rPr>
              <a:t>0</a:t>
            </a:r>
            <a:r>
              <a:rPr lang="en-US" altLang="zh-CN" sz="2400">
                <a:ea typeface="隶书" pitchFamily="49" charset="-122"/>
              </a:rPr>
              <a:t>110</a:t>
            </a:r>
            <a:r>
              <a:rPr lang="en-US" altLang="zh-CN" sz="2400">
                <a:solidFill>
                  <a:srgbClr val="CC0000"/>
                </a:solidFill>
                <a:ea typeface="隶书" pitchFamily="49" charset="-122"/>
              </a:rPr>
              <a:t>1</a:t>
            </a:r>
            <a:r>
              <a:rPr lang="en-US" altLang="zh-CN" sz="2400">
                <a:ea typeface="隶书" pitchFamily="49" charset="-122"/>
              </a:rPr>
              <a:t>0</a:t>
            </a:r>
            <a:r>
              <a:rPr lang="en-US" altLang="zh-CN" sz="2400">
                <a:solidFill>
                  <a:srgbClr val="CC0000"/>
                </a:solidFill>
                <a:ea typeface="隶书" pitchFamily="49" charset="-122"/>
              </a:rPr>
              <a:t>11</a:t>
            </a:r>
          </a:p>
        </p:txBody>
      </p:sp>
      <p:sp>
        <p:nvSpPr>
          <p:cNvPr id="252956" name="Text Box 28"/>
          <p:cNvSpPr txBox="1">
            <a:spLocks noChangeArrowheads="1"/>
          </p:cNvSpPr>
          <p:nvPr/>
        </p:nvSpPr>
        <p:spPr bwMode="auto">
          <a:xfrm>
            <a:off x="1387475" y="28067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5    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                   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4 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              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3 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2   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400">
              <a:solidFill>
                <a:srgbClr val="CC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2957" name="Text Box 29"/>
          <p:cNvSpPr txBox="1">
            <a:spLocks noChangeArrowheads="1"/>
          </p:cNvSpPr>
          <p:nvPr/>
        </p:nvSpPr>
        <p:spPr bwMode="auto">
          <a:xfrm>
            <a:off x="1387475" y="28067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  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8 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7 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6 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5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4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3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2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      D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2958" name="Text Box 30"/>
          <p:cNvSpPr txBox="1">
            <a:spLocks noChangeArrowheads="1"/>
          </p:cNvSpPr>
          <p:nvPr/>
        </p:nvSpPr>
        <p:spPr bwMode="auto">
          <a:xfrm>
            <a:off x="915988" y="2411413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eriod" startAt="2"/>
              <a:defRPr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13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12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11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10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9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8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7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6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5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4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3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2  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   </a:t>
            </a:r>
          </a:p>
        </p:txBody>
      </p:sp>
      <p:grpSp>
        <p:nvGrpSpPr>
          <p:cNvPr id="252959" name="Group 31"/>
          <p:cNvGrpSpPr>
            <a:grpSpLocks/>
          </p:cNvGrpSpPr>
          <p:nvPr/>
        </p:nvGrpSpPr>
        <p:grpSpPr bwMode="auto">
          <a:xfrm>
            <a:off x="901700" y="5045075"/>
            <a:ext cx="6019800" cy="457200"/>
            <a:chOff x="1047" y="3225"/>
            <a:chExt cx="3792" cy="288"/>
          </a:xfrm>
        </p:grpSpPr>
        <p:sp>
          <p:nvSpPr>
            <p:cNvPr id="252960" name="Text Box 32"/>
            <p:cNvSpPr txBox="1">
              <a:spLocks noChangeArrowheads="1"/>
            </p:cNvSpPr>
            <p:nvPr/>
          </p:nvSpPr>
          <p:spPr bwMode="auto">
            <a:xfrm>
              <a:off x="1047" y="3225"/>
              <a:ext cx="3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ea typeface="宋体" pitchFamily="2" charset="-122"/>
                </a:rPr>
                <a:t>     P</a:t>
              </a:r>
              <a:r>
                <a:rPr lang="en-US" altLang="zh-CN" sz="1600">
                  <a:ea typeface="宋体" pitchFamily="2" charset="-122"/>
                </a:rPr>
                <a:t>5</a:t>
              </a:r>
              <a:r>
                <a:rPr lang="en-US" altLang="zh-CN" sz="2400">
                  <a:ea typeface="宋体" pitchFamily="2" charset="-122"/>
                </a:rPr>
                <a:t> = D</a:t>
              </a:r>
              <a:r>
                <a:rPr lang="en-US" altLang="zh-CN" sz="1600">
                  <a:ea typeface="宋体" pitchFamily="2" charset="-122"/>
                </a:rPr>
                <a:t>1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2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3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5</a:t>
              </a:r>
              <a:r>
                <a:rPr lang="en-US" altLang="zh-CN" sz="2400">
                  <a:ea typeface="宋体" pitchFamily="2" charset="-122"/>
                </a:rPr>
                <a:t>     D</a:t>
              </a:r>
              <a:r>
                <a:rPr lang="en-US" altLang="zh-CN" sz="1600">
                  <a:ea typeface="宋体" pitchFamily="2" charset="-122"/>
                </a:rPr>
                <a:t>6</a:t>
              </a:r>
              <a:r>
                <a:rPr lang="en-US" altLang="zh-CN" sz="2400">
                  <a:ea typeface="宋体" pitchFamily="2" charset="-122"/>
                </a:rPr>
                <a:t>      D</a:t>
              </a:r>
              <a:r>
                <a:rPr lang="en-US" altLang="zh-CN" sz="1600">
                  <a:ea typeface="宋体" pitchFamily="2" charset="-122"/>
                </a:rPr>
                <a:t>8</a:t>
              </a:r>
              <a:r>
                <a:rPr lang="en-US" altLang="zh-CN" sz="2400">
                  <a:ea typeface="宋体" pitchFamily="2" charset="-122"/>
                </a:rPr>
                <a:t>  =  1         </a:t>
              </a:r>
            </a:p>
          </p:txBody>
        </p:sp>
        <p:sp>
          <p:nvSpPr>
            <p:cNvPr id="252961" name="Oval 33"/>
            <p:cNvSpPr>
              <a:spLocks noChangeArrowheads="1"/>
            </p:cNvSpPr>
            <p:nvPr/>
          </p:nvSpPr>
          <p:spPr bwMode="auto">
            <a:xfrm>
              <a:off x="1950" y="3309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2962" name="Oval 34"/>
            <p:cNvSpPr>
              <a:spLocks noChangeArrowheads="1"/>
            </p:cNvSpPr>
            <p:nvPr/>
          </p:nvSpPr>
          <p:spPr bwMode="auto">
            <a:xfrm>
              <a:off x="2385" y="3309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2963" name="Oval 35"/>
            <p:cNvSpPr>
              <a:spLocks noChangeArrowheads="1"/>
            </p:cNvSpPr>
            <p:nvPr/>
          </p:nvSpPr>
          <p:spPr bwMode="auto">
            <a:xfrm>
              <a:off x="2832" y="3309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2964" name="Oval 36"/>
            <p:cNvSpPr>
              <a:spLocks noChangeArrowheads="1"/>
            </p:cNvSpPr>
            <p:nvPr/>
          </p:nvSpPr>
          <p:spPr bwMode="auto">
            <a:xfrm>
              <a:off x="3264" y="3309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  <p:sp>
          <p:nvSpPr>
            <p:cNvPr id="252965" name="Oval 37"/>
            <p:cNvSpPr>
              <a:spLocks noChangeArrowheads="1"/>
            </p:cNvSpPr>
            <p:nvPr/>
          </p:nvSpPr>
          <p:spPr bwMode="auto">
            <a:xfrm>
              <a:off x="3762" y="3303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>
                  <a:ea typeface="宋体" pitchFamily="2" charset="-122"/>
                </a:rPr>
                <a:t>+</a:t>
              </a:r>
            </a:p>
          </p:txBody>
        </p:sp>
      </p:grpSp>
      <p:pic>
        <p:nvPicPr>
          <p:cNvPr id="327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549275"/>
            <a:ext cx="6492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5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72144A-9FA8-4A3D-8197-C7FF2A2CD5CC}" type="datetime1">
              <a:rPr lang="zh-CN" altLang="en-US"/>
              <a:pPr>
                <a:defRPr/>
              </a:pPr>
              <a:t>2021/9/22</a:t>
            </a:fld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E98A-F030-4554-BD6F-0B292EEAF58C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校验技术（</a:t>
            </a:r>
            <a:r>
              <a:rPr lang="en-US" altLang="zh-CN"/>
              <a:t>3-6</a:t>
            </a:r>
            <a:r>
              <a:rPr lang="zh-CN" altLang="en-US"/>
              <a:t>）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196975"/>
            <a:ext cx="7391400" cy="1447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海明校验码 </a:t>
            </a:r>
            <a:r>
              <a:rPr lang="en-US" altLang="zh-CN" sz="2800">
                <a:latin typeface="Times New Roman" pitchFamily="18" charset="0"/>
              </a:rPr>
              <a:t>(</a:t>
            </a:r>
            <a:r>
              <a:rPr lang="zh-CN" altLang="en-US" sz="2800"/>
              <a:t>检二纠一</a:t>
            </a:r>
            <a:r>
              <a:rPr lang="en-US" altLang="zh-CN" sz="2800"/>
              <a:t>)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/>
              <a:t>校验：</a:t>
            </a:r>
            <a:r>
              <a:rPr lang="en-US" altLang="zh-CN" sz="2000">
                <a:latin typeface="Times New Roman" pitchFamily="18" charset="0"/>
              </a:rPr>
              <a:t>1</a:t>
            </a:r>
            <a:r>
              <a:rPr lang="zh-CN" altLang="en-US" sz="2000"/>
              <a:t>、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1400">
                <a:latin typeface="Times New Roman" pitchFamily="18" charset="0"/>
              </a:rPr>
              <a:t>K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1400">
                <a:latin typeface="Times New Roman" pitchFamily="18" charset="0"/>
              </a:rPr>
              <a:t>K-1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14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1400">
                <a:latin typeface="Times New Roman" pitchFamily="18" charset="0"/>
              </a:rPr>
              <a:t>1  </a:t>
            </a: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全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0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则无错</a:t>
            </a:r>
            <a:br>
              <a:rPr lang="zh-CN" altLang="en-US" sz="2400">
                <a:latin typeface="Times New Roman" pitchFamily="18" charset="0"/>
                <a:ea typeface="隶书" pitchFamily="49" charset="-122"/>
              </a:rPr>
            </a:br>
            <a:r>
              <a:rPr lang="en-US" altLang="zh-CN" sz="2000">
                <a:latin typeface="Times New Roman" pitchFamily="18" charset="0"/>
              </a:rPr>
              <a:t>2</a:t>
            </a:r>
            <a:r>
              <a:rPr lang="zh-CN" altLang="en-US" sz="2000"/>
              <a:t>、</a:t>
            </a: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  <a:r>
              <a:rPr lang="en-US" altLang="zh-CN" sz="1400">
                <a:solidFill>
                  <a:srgbClr val="CC0000"/>
                </a:solidFill>
                <a:latin typeface="Times New Roman" pitchFamily="18" charset="0"/>
              </a:rPr>
              <a:t>K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  <a:r>
              <a:rPr lang="en-US" altLang="zh-CN" sz="1400">
                <a:solidFill>
                  <a:srgbClr val="CC0000"/>
                </a:solidFill>
                <a:latin typeface="Times New Roman" pitchFamily="18" charset="0"/>
              </a:rPr>
              <a:t>K-1</a:t>
            </a:r>
            <a:r>
              <a:rPr lang="en-US" altLang="zh-CN" sz="2400">
                <a:solidFill>
                  <a:srgbClr val="CC0000"/>
                </a:solidFill>
              </a:rPr>
              <a:t>…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  <a:r>
              <a:rPr lang="en-US" altLang="zh-CN" sz="1400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  <a:r>
              <a:rPr lang="en-US" altLang="zh-CN" sz="1400">
                <a:solidFill>
                  <a:srgbClr val="CC0000"/>
                </a:solidFill>
                <a:latin typeface="Times New Roman" pitchFamily="18" charset="0"/>
              </a:rPr>
              <a:t>1  </a:t>
            </a:r>
            <a:r>
              <a:rPr lang="zh-CN" altLang="en-US" sz="240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有一位 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=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 0</a:t>
            </a:r>
            <a:r>
              <a:rPr lang="zh-CN" altLang="en-US" sz="2400">
                <a:solidFill>
                  <a:srgbClr val="CC0000"/>
                </a:solidFill>
                <a:latin typeface="Times New Roman" pitchFamily="18" charset="0"/>
              </a:rPr>
              <a:t>，</a:t>
            </a:r>
            <a:r>
              <a:rPr lang="zh-CN" altLang="en-US" sz="240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则该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S</a:t>
            </a:r>
            <a:r>
              <a:rPr lang="en-US" altLang="zh-CN" sz="1400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lang="zh-CN" altLang="en-US" sz="240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对应的</a:t>
            </a:r>
            <a:r>
              <a:rPr lang="en-US" altLang="zh-CN" sz="2400">
                <a:solidFill>
                  <a:srgbClr val="CC0000"/>
                </a:solidFill>
                <a:latin typeface="Times New Roman" pitchFamily="18" charset="0"/>
              </a:rPr>
              <a:t>P</a:t>
            </a:r>
            <a:r>
              <a:rPr lang="en-US" altLang="zh-CN" sz="1400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lang="zh-CN" altLang="en-US" sz="240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出错</a:t>
            </a:r>
          </a:p>
        </p:txBody>
      </p:sp>
      <p:sp>
        <p:nvSpPr>
          <p:cNvPr id="253956" name="Line 4"/>
          <p:cNvSpPr>
            <a:spLocks noChangeShapeType="1"/>
          </p:cNvSpPr>
          <p:nvPr/>
        </p:nvSpPr>
        <p:spPr bwMode="auto">
          <a:xfrm flipH="1">
            <a:off x="4506913" y="2263775"/>
            <a:ext cx="152400" cy="228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1306513" y="2673350"/>
            <a:ext cx="7010400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dirty="0">
                <a:ea typeface="隶书" pitchFamily="49" charset="-122"/>
              </a:rPr>
              <a:t>3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2400" dirty="0">
                <a:ea typeface="隶书" pitchFamily="49" charset="-122"/>
              </a:rPr>
              <a:t> </a:t>
            </a:r>
            <a:r>
              <a:rPr lang="en-US" altLang="zh-CN" sz="2400" dirty="0">
                <a:ea typeface="隶书" pitchFamily="49" charset="-122"/>
              </a:rPr>
              <a:t>S</a:t>
            </a:r>
            <a:r>
              <a:rPr lang="en-US" altLang="zh-CN" sz="1400" dirty="0">
                <a:ea typeface="隶书" pitchFamily="49" charset="-122"/>
              </a:rPr>
              <a:t>K</a:t>
            </a:r>
            <a:r>
              <a:rPr lang="en-US" altLang="zh-CN" sz="2400" dirty="0">
                <a:ea typeface="隶书" pitchFamily="49" charset="-122"/>
              </a:rPr>
              <a:t>S</a:t>
            </a:r>
            <a:r>
              <a:rPr lang="en-US" altLang="zh-CN" sz="1400" dirty="0">
                <a:ea typeface="隶书" pitchFamily="49" charset="-122"/>
              </a:rPr>
              <a:t>K-1</a:t>
            </a:r>
            <a:r>
              <a:rPr lang="en-US" altLang="zh-CN" sz="2400" dirty="0">
                <a:ea typeface="隶书" pitchFamily="49" charset="-122"/>
              </a:rPr>
              <a:t>…S</a:t>
            </a:r>
            <a:r>
              <a:rPr lang="en-US" altLang="zh-CN" sz="1400" dirty="0">
                <a:ea typeface="隶书" pitchFamily="49" charset="-122"/>
              </a:rPr>
              <a:t>2</a:t>
            </a:r>
            <a:r>
              <a:rPr lang="en-US" altLang="zh-CN" sz="2400" dirty="0">
                <a:ea typeface="隶书" pitchFamily="49" charset="-122"/>
              </a:rPr>
              <a:t>S</a:t>
            </a:r>
            <a:r>
              <a:rPr lang="en-US" altLang="zh-CN" sz="1400" dirty="0">
                <a:ea typeface="隶书" pitchFamily="49" charset="-122"/>
              </a:rPr>
              <a:t>1</a:t>
            </a:r>
            <a:r>
              <a:rPr lang="en-US" altLang="zh-CN" sz="2400" dirty="0">
                <a:ea typeface="隶书" pitchFamily="49" charset="-122"/>
              </a:rPr>
              <a:t>  </a:t>
            </a:r>
            <a:r>
              <a:rPr lang="zh-CN" altLang="en-US" sz="2400" dirty="0">
                <a:ea typeface="隶书" pitchFamily="49" charset="-122"/>
              </a:rPr>
              <a:t>有两位 </a:t>
            </a:r>
            <a:r>
              <a:rPr lang="en-US" altLang="zh-CN" sz="2400" dirty="0">
                <a:ea typeface="隶书" pitchFamily="49" charset="-122"/>
              </a:rPr>
              <a:t>= 0</a:t>
            </a:r>
            <a:r>
              <a:rPr lang="zh-CN" altLang="en-US" sz="2400" dirty="0">
                <a:ea typeface="隶书" pitchFamily="49" charset="-122"/>
              </a:rPr>
              <a:t>，则两位出错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dirty="0">
                <a:ea typeface="隶书" pitchFamily="49" charset="-122"/>
              </a:rPr>
              <a:t>4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2400" dirty="0">
                <a:solidFill>
                  <a:srgbClr val="CC0000"/>
                </a:solidFill>
                <a:ea typeface="隶书" pitchFamily="49" charset="-12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ea typeface="隶书" pitchFamily="49" charset="-122"/>
              </a:rPr>
              <a:t>S</a:t>
            </a:r>
            <a:r>
              <a:rPr lang="en-US" altLang="zh-CN" sz="1400" dirty="0">
                <a:solidFill>
                  <a:srgbClr val="CC0000"/>
                </a:solidFill>
                <a:ea typeface="隶书" pitchFamily="49" charset="-122"/>
              </a:rPr>
              <a:t>K</a:t>
            </a:r>
            <a:r>
              <a:rPr lang="en-US" altLang="zh-CN" sz="2400" dirty="0">
                <a:solidFill>
                  <a:srgbClr val="CC0000"/>
                </a:solidFill>
                <a:ea typeface="隶书" pitchFamily="49" charset="-122"/>
              </a:rPr>
              <a:t>S</a:t>
            </a:r>
            <a:r>
              <a:rPr lang="en-US" altLang="zh-CN" sz="1400" dirty="0">
                <a:solidFill>
                  <a:srgbClr val="CC0000"/>
                </a:solidFill>
                <a:ea typeface="隶书" pitchFamily="49" charset="-122"/>
              </a:rPr>
              <a:t>K-1</a:t>
            </a:r>
            <a:r>
              <a:rPr lang="en-US" altLang="zh-CN" sz="2400" dirty="0">
                <a:solidFill>
                  <a:srgbClr val="CC0000"/>
                </a:solidFill>
                <a:ea typeface="隶书" pitchFamily="49" charset="-122"/>
              </a:rPr>
              <a:t>…S</a:t>
            </a:r>
            <a:r>
              <a:rPr lang="en-US" altLang="zh-CN" sz="1400" dirty="0">
                <a:solidFill>
                  <a:srgbClr val="CC0000"/>
                </a:solidFill>
                <a:ea typeface="隶书" pitchFamily="49" charset="-122"/>
              </a:rPr>
              <a:t>2</a:t>
            </a:r>
            <a:r>
              <a:rPr lang="en-US" altLang="zh-CN" sz="2400" dirty="0">
                <a:solidFill>
                  <a:srgbClr val="CC0000"/>
                </a:solidFill>
                <a:ea typeface="隶书" pitchFamily="49" charset="-122"/>
              </a:rPr>
              <a:t>S</a:t>
            </a:r>
            <a:r>
              <a:rPr lang="en-US" altLang="zh-CN" sz="1400" dirty="0">
                <a:solidFill>
                  <a:srgbClr val="CC0000"/>
                </a:solidFill>
                <a:ea typeface="隶书" pitchFamily="49" charset="-122"/>
              </a:rPr>
              <a:t>1</a:t>
            </a:r>
            <a:r>
              <a:rPr lang="en-US" altLang="zh-CN" sz="2400" dirty="0">
                <a:solidFill>
                  <a:srgbClr val="CC0000"/>
                </a:solidFill>
                <a:ea typeface="隶书" pitchFamily="49" charset="-122"/>
              </a:rPr>
              <a:t>  </a:t>
            </a:r>
            <a:r>
              <a:rPr lang="zh-CN" altLang="en-US" sz="2400" dirty="0">
                <a:solidFill>
                  <a:srgbClr val="CC0000"/>
                </a:solidFill>
                <a:ea typeface="隶书" pitchFamily="49" charset="-122"/>
              </a:rPr>
              <a:t>有三位 </a:t>
            </a:r>
            <a:r>
              <a:rPr lang="en-US" altLang="zh-CN" sz="2400" dirty="0">
                <a:solidFill>
                  <a:srgbClr val="CC0000"/>
                </a:solidFill>
                <a:ea typeface="隶书" pitchFamily="49" charset="-122"/>
              </a:rPr>
              <a:t>= 0</a:t>
            </a:r>
            <a:r>
              <a:rPr lang="zh-CN" altLang="en-US" sz="2400" dirty="0">
                <a:solidFill>
                  <a:srgbClr val="CC0000"/>
                </a:solidFill>
                <a:ea typeface="隶书" pitchFamily="49" charset="-122"/>
              </a:rPr>
              <a:t>，则该</a:t>
            </a:r>
            <a:r>
              <a:rPr lang="en-US" altLang="zh-CN" sz="2400" dirty="0">
                <a:solidFill>
                  <a:srgbClr val="CC0000"/>
                </a:solidFill>
                <a:ea typeface="隶书" pitchFamily="49" charset="-122"/>
              </a:rPr>
              <a:t>S</a:t>
            </a:r>
            <a:r>
              <a:rPr lang="en-US" altLang="zh-CN" sz="1400" dirty="0">
                <a:solidFill>
                  <a:srgbClr val="CC0000"/>
                </a:solidFill>
                <a:ea typeface="隶书" pitchFamily="49" charset="-122"/>
              </a:rPr>
              <a:t>k-1 </a:t>
            </a:r>
            <a:r>
              <a:rPr lang="en-US" altLang="zh-CN" sz="2400" dirty="0">
                <a:solidFill>
                  <a:srgbClr val="CC0000"/>
                </a:solidFill>
                <a:ea typeface="隶书" pitchFamily="49" charset="-122"/>
              </a:rPr>
              <a:t>~ S</a:t>
            </a:r>
            <a:r>
              <a:rPr lang="en-US" altLang="zh-CN" sz="1400" dirty="0">
                <a:solidFill>
                  <a:srgbClr val="CC0000"/>
                </a:solidFill>
                <a:ea typeface="隶书" pitchFamily="49" charset="-122"/>
              </a:rPr>
              <a:t>1</a:t>
            </a:r>
            <a:r>
              <a:rPr lang="zh-CN" altLang="en-US" sz="2400" dirty="0">
                <a:solidFill>
                  <a:srgbClr val="CC0000"/>
                </a:solidFill>
                <a:ea typeface="隶书" pitchFamily="49" charset="-122"/>
              </a:rPr>
              <a:t>代码对应十进制值为出错位的位号，将该位取反即得纠正</a:t>
            </a: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dirty="0">
                <a:ea typeface="隶书" pitchFamily="49" charset="-122"/>
              </a:rPr>
              <a:t>5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2400" dirty="0">
                <a:ea typeface="隶书" pitchFamily="49" charset="-122"/>
              </a:rPr>
              <a:t> </a:t>
            </a:r>
            <a:r>
              <a:rPr lang="en-US" altLang="zh-CN" sz="2400" dirty="0">
                <a:ea typeface="隶书" pitchFamily="49" charset="-122"/>
              </a:rPr>
              <a:t>S</a:t>
            </a:r>
            <a:r>
              <a:rPr lang="en-US" altLang="zh-CN" sz="1400" dirty="0">
                <a:ea typeface="隶书" pitchFamily="49" charset="-122"/>
              </a:rPr>
              <a:t>K</a:t>
            </a:r>
            <a:r>
              <a:rPr lang="en-US" altLang="zh-CN" sz="2400" dirty="0">
                <a:ea typeface="隶书" pitchFamily="49" charset="-122"/>
              </a:rPr>
              <a:t>S</a:t>
            </a:r>
            <a:r>
              <a:rPr lang="en-US" altLang="zh-CN" sz="1400" dirty="0">
                <a:ea typeface="隶书" pitchFamily="49" charset="-122"/>
              </a:rPr>
              <a:t>K-1</a:t>
            </a:r>
            <a:r>
              <a:rPr lang="en-US" altLang="zh-CN" sz="2400" dirty="0">
                <a:ea typeface="隶书" pitchFamily="49" charset="-122"/>
              </a:rPr>
              <a:t>…S</a:t>
            </a:r>
            <a:r>
              <a:rPr lang="en-US" altLang="zh-CN" sz="1400" dirty="0">
                <a:ea typeface="隶书" pitchFamily="49" charset="-122"/>
              </a:rPr>
              <a:t>2</a:t>
            </a:r>
            <a:r>
              <a:rPr lang="en-US" altLang="zh-CN" sz="2400" dirty="0">
                <a:ea typeface="隶书" pitchFamily="49" charset="-122"/>
              </a:rPr>
              <a:t>S</a:t>
            </a:r>
            <a:r>
              <a:rPr lang="en-US" altLang="zh-CN" sz="1400" dirty="0">
                <a:ea typeface="隶书" pitchFamily="49" charset="-122"/>
              </a:rPr>
              <a:t>1</a:t>
            </a:r>
            <a:r>
              <a:rPr lang="en-US" altLang="zh-CN" sz="2400" dirty="0">
                <a:ea typeface="隶书" pitchFamily="49" charset="-122"/>
              </a:rPr>
              <a:t>  </a:t>
            </a:r>
            <a:r>
              <a:rPr lang="zh-CN" altLang="en-US" sz="2400" dirty="0">
                <a:ea typeface="隶书" pitchFamily="49" charset="-122"/>
              </a:rPr>
              <a:t>有四位以上 </a:t>
            </a:r>
            <a:r>
              <a:rPr lang="en-US" altLang="zh-CN" sz="2400" dirty="0">
                <a:ea typeface="隶书" pitchFamily="49" charset="-122"/>
              </a:rPr>
              <a:t>= 0</a:t>
            </a:r>
            <a:r>
              <a:rPr lang="zh-CN" altLang="en-US" sz="2400" dirty="0">
                <a:ea typeface="隶书" pitchFamily="49" charset="-122"/>
              </a:rPr>
              <a:t>，则出错严重</a:t>
            </a:r>
          </a:p>
        </p:txBody>
      </p:sp>
      <p:sp>
        <p:nvSpPr>
          <p:cNvPr id="253958" name="Line 6"/>
          <p:cNvSpPr>
            <a:spLocks noChangeShapeType="1"/>
          </p:cNvSpPr>
          <p:nvPr/>
        </p:nvSpPr>
        <p:spPr bwMode="auto">
          <a:xfrm flipH="1">
            <a:off x="4583113" y="2701925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53959" name="Line 7"/>
          <p:cNvSpPr>
            <a:spLocks noChangeShapeType="1"/>
          </p:cNvSpPr>
          <p:nvPr/>
        </p:nvSpPr>
        <p:spPr bwMode="auto">
          <a:xfrm flipH="1">
            <a:off x="4583113" y="3130550"/>
            <a:ext cx="152400" cy="228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53960" name="Line 8"/>
          <p:cNvSpPr>
            <a:spLocks noChangeShapeType="1"/>
          </p:cNvSpPr>
          <p:nvPr/>
        </p:nvSpPr>
        <p:spPr bwMode="auto">
          <a:xfrm flipH="1">
            <a:off x="5192713" y="38306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849313" y="4264025"/>
            <a:ext cx="746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ea typeface="宋体" pitchFamily="2" charset="-122"/>
              </a:rPr>
              <a:t>例：带</a:t>
            </a:r>
            <a:r>
              <a:rPr lang="en-US" altLang="zh-CN" sz="2400">
                <a:ea typeface="宋体" pitchFamily="2" charset="-122"/>
              </a:rPr>
              <a:t>8</a:t>
            </a:r>
            <a:r>
              <a:rPr lang="zh-CN" altLang="en-US" sz="2400">
                <a:ea typeface="宋体" pitchFamily="2" charset="-122"/>
              </a:rPr>
              <a:t>位信息位的海明码在传送后为</a:t>
            </a:r>
            <a:r>
              <a:rPr lang="en-US" altLang="zh-CN" sz="2400">
                <a:ea typeface="宋体" pitchFamily="2" charset="-122"/>
              </a:rPr>
              <a:t>1111001101011</a:t>
            </a:r>
            <a:r>
              <a:rPr lang="zh-CN" altLang="en-US" sz="2400">
                <a:ea typeface="宋体" pitchFamily="2" charset="-122"/>
              </a:rPr>
              <a:t>，其中有一位发生错误，请检错并纠正</a:t>
            </a:r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925513" y="5083175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ea typeface="宋体" pitchFamily="2" charset="-122"/>
              </a:rPr>
              <a:t>a. S</a:t>
            </a:r>
            <a:r>
              <a:rPr lang="en-US" altLang="zh-CN" sz="16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 = 1</a:t>
            </a:r>
            <a:r>
              <a:rPr lang="zh-CN" altLang="en-US" sz="2400">
                <a:ea typeface="宋体" pitchFamily="2" charset="-122"/>
              </a:rPr>
              <a:t>，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S</a:t>
            </a:r>
            <a:r>
              <a:rPr lang="en-US" altLang="zh-CN" sz="1600"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 = 1</a:t>
            </a:r>
            <a:r>
              <a:rPr lang="zh-CN" altLang="en-US" sz="2400">
                <a:ea typeface="宋体" pitchFamily="2" charset="-122"/>
              </a:rPr>
              <a:t>，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S</a:t>
            </a:r>
            <a:r>
              <a:rPr lang="en-US" altLang="zh-CN" sz="1600">
                <a:ea typeface="宋体" pitchFamily="2" charset="-122"/>
              </a:rPr>
              <a:t>3</a:t>
            </a:r>
            <a:r>
              <a:rPr lang="en-US" altLang="zh-CN" sz="2400">
                <a:ea typeface="宋体" pitchFamily="2" charset="-122"/>
              </a:rPr>
              <a:t> = 0</a:t>
            </a:r>
            <a:r>
              <a:rPr lang="zh-CN" altLang="en-US" sz="2400">
                <a:ea typeface="宋体" pitchFamily="2" charset="-122"/>
              </a:rPr>
              <a:t>，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S</a:t>
            </a:r>
            <a:r>
              <a:rPr lang="en-US" altLang="zh-CN" sz="1600">
                <a:ea typeface="宋体" pitchFamily="2" charset="-122"/>
              </a:rPr>
              <a:t>4</a:t>
            </a:r>
            <a:r>
              <a:rPr lang="en-US" altLang="zh-CN" sz="2400">
                <a:ea typeface="宋体" pitchFamily="2" charset="-122"/>
              </a:rPr>
              <a:t> = 1</a:t>
            </a:r>
            <a:r>
              <a:rPr lang="zh-CN" altLang="en-US" sz="2400">
                <a:ea typeface="宋体" pitchFamily="2" charset="-122"/>
              </a:rPr>
              <a:t>，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S</a:t>
            </a:r>
            <a:r>
              <a:rPr lang="en-US" altLang="zh-CN" sz="1600">
                <a:ea typeface="宋体" pitchFamily="2" charset="-122"/>
              </a:rPr>
              <a:t>5</a:t>
            </a:r>
            <a:r>
              <a:rPr lang="en-US" altLang="zh-CN" sz="2400">
                <a:ea typeface="宋体" pitchFamily="2" charset="-122"/>
              </a:rPr>
              <a:t> = 0</a:t>
            </a:r>
            <a:r>
              <a:rPr lang="zh-CN" altLang="en-US" sz="2400">
                <a:ea typeface="宋体" pitchFamily="2" charset="-122"/>
              </a:rPr>
              <a:t>，</a:t>
            </a:r>
            <a:r>
              <a:rPr lang="zh-CN" altLang="en-US">
                <a:ea typeface="宋体" pitchFamily="2" charset="-122"/>
              </a:rPr>
              <a:t> </a:t>
            </a:r>
          </a:p>
        </p:txBody>
      </p:sp>
      <p:sp>
        <p:nvSpPr>
          <p:cNvPr id="253963" name="Text Box 11"/>
          <p:cNvSpPr txBox="1">
            <a:spLocks noChangeArrowheads="1"/>
          </p:cNvSpPr>
          <p:nvPr/>
        </p:nvSpPr>
        <p:spPr bwMode="auto">
          <a:xfrm>
            <a:off x="954088" y="5511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ea typeface="宋体" pitchFamily="2" charset="-122"/>
              </a:rPr>
              <a:t>b. S</a:t>
            </a:r>
            <a:r>
              <a:rPr lang="en-US" altLang="zh-CN" sz="1600">
                <a:ea typeface="宋体" pitchFamily="2" charset="-122"/>
              </a:rPr>
              <a:t>4</a:t>
            </a:r>
            <a:r>
              <a:rPr lang="en-US" altLang="zh-CN" sz="2400">
                <a:ea typeface="宋体" pitchFamily="2" charset="-122"/>
              </a:rPr>
              <a:t>S</a:t>
            </a:r>
            <a:r>
              <a:rPr lang="en-US" altLang="zh-CN" sz="1600">
                <a:ea typeface="宋体" pitchFamily="2" charset="-122"/>
              </a:rPr>
              <a:t>3</a:t>
            </a:r>
            <a:r>
              <a:rPr lang="en-US" altLang="zh-CN" sz="2400">
                <a:ea typeface="宋体" pitchFamily="2" charset="-122"/>
              </a:rPr>
              <a:t>S</a:t>
            </a:r>
            <a:r>
              <a:rPr lang="en-US" altLang="zh-CN" sz="1600"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S</a:t>
            </a:r>
            <a:r>
              <a:rPr lang="en-US" altLang="zh-CN" sz="16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 = 1011 </a:t>
            </a:r>
          </a:p>
        </p:txBody>
      </p:sp>
      <p:sp>
        <p:nvSpPr>
          <p:cNvPr id="253964" name="Text Box 12"/>
          <p:cNvSpPr txBox="1">
            <a:spLocks noChangeArrowheads="1"/>
          </p:cNvSpPr>
          <p:nvPr/>
        </p:nvSpPr>
        <p:spPr bwMode="auto">
          <a:xfrm>
            <a:off x="3392488" y="5511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ea typeface="宋体" pitchFamily="2" charset="-122"/>
              </a:rPr>
              <a:t>=&gt; </a:t>
            </a:r>
            <a:r>
              <a:rPr lang="en-US" altLang="zh-CN" sz="2400">
                <a:solidFill>
                  <a:srgbClr val="CC0000"/>
                </a:solidFill>
                <a:ea typeface="宋体" pitchFamily="2" charset="-122"/>
              </a:rPr>
              <a:t>H</a:t>
            </a:r>
            <a:r>
              <a:rPr lang="en-US" altLang="zh-CN" sz="1600">
                <a:solidFill>
                  <a:srgbClr val="CC0000"/>
                </a:solidFill>
                <a:ea typeface="宋体" pitchFamily="2" charset="-122"/>
              </a:rPr>
              <a:t>11</a:t>
            </a:r>
            <a:r>
              <a:rPr lang="zh-CN" altLang="en-US" sz="2400">
                <a:ea typeface="隶书" pitchFamily="49" charset="-122"/>
              </a:rPr>
              <a:t>出错</a:t>
            </a:r>
          </a:p>
        </p:txBody>
      </p:sp>
      <p:sp>
        <p:nvSpPr>
          <p:cNvPr id="253965" name="Text Box 13"/>
          <p:cNvSpPr txBox="1">
            <a:spLocks noChangeArrowheads="1"/>
          </p:cNvSpPr>
          <p:nvPr/>
        </p:nvSpPr>
        <p:spPr bwMode="auto">
          <a:xfrm>
            <a:off x="5068888" y="5511800"/>
            <a:ext cx="2852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ea typeface="宋体" pitchFamily="2" charset="-122"/>
              </a:rPr>
              <a:t>=&gt; 11</a:t>
            </a:r>
            <a:r>
              <a:rPr lang="en-US" altLang="zh-CN" sz="2400">
                <a:solidFill>
                  <a:srgbClr val="CC0000"/>
                </a:solidFill>
                <a:ea typeface="宋体" pitchFamily="2" charset="-122"/>
              </a:rPr>
              <a:t>0</a:t>
            </a:r>
            <a:r>
              <a:rPr lang="en-US" altLang="zh-CN" sz="2400">
                <a:ea typeface="宋体" pitchFamily="2" charset="-122"/>
              </a:rPr>
              <a:t>1001101011</a:t>
            </a:r>
            <a:endParaRPr lang="en-US" altLang="zh-CN" sz="2400">
              <a:ea typeface="隶书" pitchFamily="49" charset="-122"/>
            </a:endParaRPr>
          </a:p>
        </p:txBody>
      </p:sp>
      <p:pic>
        <p:nvPicPr>
          <p:cNvPr id="338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49275"/>
            <a:ext cx="6492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1" grpId="0" autoUpdateAnimBg="0"/>
      <p:bldP spid="253962" grpId="0" autoUpdateAnimBg="0"/>
      <p:bldP spid="253963" grpId="0" autoUpdateAnimBg="0"/>
      <p:bldP spid="253964" grpId="0" autoUpdateAnimBg="0"/>
      <p:bldP spid="25396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7475"/>
            <a:ext cx="7797800" cy="43180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4609D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Arial" charset="0"/>
              </a:rPr>
              <a:t>2.2</a:t>
            </a:r>
            <a:r>
              <a:rPr lang="zh-CN" altLang="en-US" sz="4000" b="1">
                <a:solidFill>
                  <a:srgbClr val="4609D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Arial" charset="0"/>
              </a:rPr>
              <a:t>、定点加法、减法运算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268538" y="909638"/>
            <a:ext cx="5687838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2.2.1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补码加法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2.2.2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补码减法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2.2.3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溢出概念与检测方法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2.2.4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基本的二进制加法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/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减法器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讲：数据表示与定点加减法运算(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07950" y="620713"/>
            <a:ext cx="8858250" cy="54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补码加法公式：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[x]</a:t>
            </a:r>
            <a:r>
              <a:rPr lang="zh-CN" altLang="en-US" sz="36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+ [y]</a:t>
            </a:r>
            <a:r>
              <a:rPr lang="zh-CN" altLang="en-US" sz="36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= [x+y]</a:t>
            </a:r>
            <a:r>
              <a:rPr lang="zh-CN" altLang="en-US" sz="36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(mod 2</a:t>
            </a:r>
            <a:r>
              <a:rPr lang="zh-CN" altLang="en-US" sz="36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n+1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)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b="1" dirty="0">
              <a:solidFill>
                <a:srgbClr val="E6023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利用补码的定义证明，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课本定点整数情况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(1) 两数均大于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时，和大于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 补码均为数本身，所以等式成立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 两数异号，  x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&gt;0 ,  y&lt;0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[x]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=x,  [y]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=2</a:t>
            </a:r>
            <a:r>
              <a:rPr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n+1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+y,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[x]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＋[y]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Arial" charset="0"/>
              </a:rPr>
              <a:t>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=x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 y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+ 2</a:t>
            </a:r>
            <a:r>
              <a:rPr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n+1=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[x+y]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sym typeface="Arial" charset="0"/>
              </a:rPr>
              <a:t>补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sym typeface="Arial" charset="0"/>
              </a:rPr>
            </a:b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两数异号，  x&lt;0, y&gt;0, 类似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sym typeface="Arial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(4)两数均小于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，和小于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2.2.1</a:t>
            </a:r>
            <a:r>
              <a:rPr lang="zh-CN" altLang="en-US" sz="2800" b="1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、补码加法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pic>
        <p:nvPicPr>
          <p:cNvPr id="3789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" t="52452" r="1079" b="2589"/>
          <a:stretch>
            <a:fillRect/>
          </a:stretch>
        </p:blipFill>
        <p:spPr bwMode="auto">
          <a:xfrm>
            <a:off x="1187450" y="2276475"/>
            <a:ext cx="61198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15429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具体证明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9178" y="476672"/>
            <a:ext cx="8858250" cy="666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[x]</a:t>
            </a:r>
            <a:r>
              <a:rPr lang="zh-CN" altLang="en-US" sz="36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+ [y]</a:t>
            </a:r>
            <a:r>
              <a:rPr lang="zh-CN" altLang="en-US" sz="36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= [x+y]</a:t>
            </a:r>
            <a:r>
              <a:rPr lang="zh-CN" altLang="en-US" sz="36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(mod 2</a:t>
            </a:r>
            <a:r>
              <a:rPr lang="zh-CN" altLang="en-US" sz="36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n+1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)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1200" b="1" dirty="0">
              <a:solidFill>
                <a:srgbClr val="E6023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证明：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假设|x|&lt;1,|y|&lt;1,|x+y|&lt;1;现分四种情况来证明.（定点小数情况）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(1)x&gt;0,y&gt;0,则x+y&gt;0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[x]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=x, [y]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=y, [x+y]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=x+y   所以等式成立.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(2)x&gt;0,y&lt;0,则x+y&gt;0或x+y&lt;0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[x]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=x, [y]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=2+y,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[x]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＋[y]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=x+ 2+y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当x+y&gt;0时,2+(x+y)&gt;2,进位2必丢失,又因(x+y)&gt;0，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故[x]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+[y]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=x+y=[x+y]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当x+y&lt;0时,2+(x+y)&lt;2,又因(x+y)&lt;0，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故[x]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+[y]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=2+(x+y)=[x+y]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所以上式成立　　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EB232B-85D3-4A39-9916-D1A424386345}" type="datetime1">
              <a:rPr lang="zh-CN" altLang="en-US"/>
              <a:pPr>
                <a:defRPr/>
              </a:pPr>
              <a:t>2021/9/22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61C2A-EC7E-4CDE-8D7A-52C84F9FF453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500" b="1"/>
              <a:t>例</a:t>
            </a:r>
            <a:r>
              <a:rPr lang="en-US" altLang="zh-CN" sz="2500" b="1"/>
              <a:t>1  </a:t>
            </a:r>
            <a:r>
              <a:rPr lang="zh-CN" altLang="en-US" sz="2500" b="1"/>
              <a:t>若浮点数</a:t>
            </a:r>
            <a:r>
              <a:rPr lang="en-US" altLang="zh-CN" sz="2500" b="1"/>
              <a:t>x</a:t>
            </a:r>
            <a:r>
              <a:rPr lang="zh-CN" altLang="en-US" sz="2500" b="1"/>
              <a:t>的</a:t>
            </a:r>
            <a:r>
              <a:rPr lang="en-US" altLang="zh-CN" sz="2500" b="1"/>
              <a:t>754</a:t>
            </a:r>
            <a:r>
              <a:rPr lang="zh-CN" altLang="en-US" sz="2500" b="1"/>
              <a:t>标准存储格式为</a:t>
            </a:r>
            <a:r>
              <a:rPr lang="en-US" altLang="zh-CN" sz="2500" b="1"/>
              <a:t>(41360000)</a:t>
            </a:r>
            <a:r>
              <a:rPr lang="en-US" altLang="zh-CN" sz="2500" b="1" baseline="-25000"/>
              <a:t>16</a:t>
            </a:r>
            <a:r>
              <a:rPr lang="zh-CN" altLang="en-US" sz="2500" b="1"/>
              <a:t>，求其浮点数的十进制数值。</a:t>
            </a:r>
            <a:endParaRPr lang="zh-CN" altLang="en-US" sz="210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100"/>
              <a:t>解：将</a:t>
            </a:r>
            <a:r>
              <a:rPr lang="en-US" altLang="zh-CN" sz="2100"/>
              <a:t>16</a:t>
            </a:r>
            <a:r>
              <a:rPr lang="zh-CN" altLang="en-US" sz="2100"/>
              <a:t>进制数展开后，可得二制数格式为</a:t>
            </a:r>
            <a:endParaRPr lang="en-US" altLang="zh-CN" sz="210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100"/>
              <a:t>           0100   0001   0011  0110 0000 0000 0000 0000  </a:t>
            </a:r>
            <a:endParaRPr lang="zh-CN" altLang="en-US" sz="210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100"/>
              <a:t>           </a:t>
            </a:r>
            <a:r>
              <a:rPr lang="en-US" altLang="zh-CN" sz="2100"/>
              <a:t>0    100 00010  011 0110 0000 0000 0000 0000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100"/>
              <a:t>           S      </a:t>
            </a:r>
            <a:r>
              <a:rPr lang="zh-CN" altLang="en-US" sz="2100"/>
              <a:t>阶码</a:t>
            </a:r>
            <a:r>
              <a:rPr lang="en-US" altLang="zh-CN" sz="2100"/>
              <a:t>(8</a:t>
            </a:r>
            <a:r>
              <a:rPr lang="zh-CN" altLang="en-US" sz="2100"/>
              <a:t>位</a:t>
            </a:r>
            <a:r>
              <a:rPr lang="en-US" altLang="zh-CN" sz="2100"/>
              <a:t>)                   </a:t>
            </a:r>
            <a:r>
              <a:rPr lang="zh-CN" altLang="en-US" sz="2100"/>
              <a:t>尾数</a:t>
            </a:r>
            <a:r>
              <a:rPr lang="en-US" altLang="zh-CN" sz="2100"/>
              <a:t>(23</a:t>
            </a:r>
            <a:r>
              <a:rPr lang="zh-CN" altLang="en-US" sz="2100"/>
              <a:t>位</a:t>
            </a:r>
            <a:r>
              <a:rPr lang="en-US" altLang="zh-CN" sz="210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100"/>
              <a:t>指数</a:t>
            </a:r>
            <a:r>
              <a:rPr lang="en-US" altLang="zh-CN" sz="2100"/>
              <a:t>e=</a:t>
            </a:r>
            <a:r>
              <a:rPr lang="zh-CN" altLang="en-US" sz="2100"/>
              <a:t>阶码</a:t>
            </a:r>
            <a:r>
              <a:rPr lang="en-US" altLang="zh-CN" sz="2100"/>
              <a:t>-127=10000010-01111111=00000011=(3)</a:t>
            </a:r>
            <a:r>
              <a:rPr lang="en-US" altLang="zh-CN" sz="2100" baseline="-25000"/>
              <a:t>10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100"/>
              <a:t>包括隐藏位</a:t>
            </a:r>
            <a:r>
              <a:rPr lang="en-US" altLang="zh-CN" sz="2100"/>
              <a:t>1</a:t>
            </a:r>
            <a:r>
              <a:rPr lang="zh-CN" altLang="en-US" sz="2100"/>
              <a:t>的尾数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100"/>
              <a:t>1.M=1.011 0110 0000 0000 0000 0000=1.011011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100"/>
              <a:t>于是有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100"/>
              <a:t>x=(-1)</a:t>
            </a:r>
            <a:r>
              <a:rPr lang="en-US" altLang="zh-CN" sz="2100" baseline="30000"/>
              <a:t>S</a:t>
            </a:r>
            <a:r>
              <a:rPr lang="en-US" altLang="zh-CN" sz="2100"/>
              <a:t>×1.M×2</a:t>
            </a:r>
            <a:r>
              <a:rPr lang="en-US" altLang="zh-CN" sz="2100" baseline="30000"/>
              <a:t>e</a:t>
            </a:r>
            <a:r>
              <a:rPr lang="en-US" altLang="zh-CN" sz="2100"/>
              <a:t>=+(1.011011)×2</a:t>
            </a:r>
            <a:r>
              <a:rPr lang="en-US" altLang="zh-CN" sz="2100" baseline="30000"/>
              <a:t>3</a:t>
            </a:r>
            <a:r>
              <a:rPr lang="en-US" altLang="zh-CN" sz="2100"/>
              <a:t>=+1011.011=(11.375)</a:t>
            </a:r>
            <a:r>
              <a:rPr lang="en-US" altLang="zh-CN" sz="2100" baseline="-25000"/>
              <a:t>10</a:t>
            </a:r>
            <a:endParaRPr lang="en-US" altLang="zh-CN" sz="2100"/>
          </a:p>
        </p:txBody>
      </p:sp>
    </p:spTree>
    <p:extLst>
      <p:ext uri="{BB962C8B-B14F-4D97-AF65-F5344CB8AC3E}">
        <p14:creationId xmlns:p14="http://schemas.microsoft.com/office/powerpoint/2010/main" val="10239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43421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证明（</a:t>
            </a:r>
            <a:r>
              <a:rPr lang="en-US" altLang="zh-CN" sz="40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40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）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604" y="483578"/>
            <a:ext cx="8858250" cy="589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[x]</a:t>
            </a:r>
            <a:r>
              <a:rPr lang="zh-CN" altLang="en-US" sz="36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+ [y]</a:t>
            </a:r>
            <a:r>
              <a:rPr lang="zh-CN" altLang="en-US" sz="36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= [x+y]</a:t>
            </a:r>
            <a:r>
              <a:rPr lang="zh-CN" altLang="en-US" sz="36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(mod 2</a:t>
            </a:r>
            <a:r>
              <a:rPr lang="zh-CN" altLang="en-US" sz="36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n+1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)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1200" b="1" dirty="0">
              <a:solidFill>
                <a:srgbClr val="E6023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证明：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假设|x|&lt;1,|y|&lt;1,|x+y|&lt;1;现分四种情况来证明.（定点小数情况）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(3)x&lt;0,y&gt;0,则x+y&gt;0或x+y&lt;0; 和第2种情况一样;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(4)x&lt;0,y&lt;0,则x+y&lt;0;相加两数都是负数,则其和也一定是负数。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∵[x]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=2+x,　　　[y]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=2+y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∴[x]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+[y]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=2+x+2+y=2+(2+x+y)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上式右边分为2和(2+x+y)两部分.既然(x+y)是负数,而其绝对值又小于1,那么(2+x+y)就一定是小于2而大于1的数,进位2必丢失.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又因(x+y)&lt;0, 所以[x]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+[y]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=2+(x+y)=[x+y]</a:t>
            </a:r>
            <a:r>
              <a:rPr lang="zh-CN" alt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</a:t>
            </a:r>
            <a:endParaRPr lang="zh-CN" altLang="en-US" sz="16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</p:spTree>
    <p:extLst>
      <p:ext uri="{BB962C8B-B14F-4D97-AF65-F5344CB8AC3E}">
        <p14:creationId xmlns:p14="http://schemas.microsoft.com/office/powerpoint/2010/main" val="3439261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43421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例</a:t>
            </a:r>
            <a:r>
              <a:rPr lang="en-US" altLang="zh-CN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11</a:t>
            </a:r>
            <a:r>
              <a:rPr lang="zh-CN" alt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</a:t>
            </a:r>
            <a:r>
              <a:rPr lang="en-US" altLang="zh-CN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12</a:t>
            </a:r>
            <a:endParaRPr lang="zh-CN" altLang="en-US" sz="2800" b="1" dirty="0">
              <a:solidFill>
                <a:srgbClr val="4609D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07950" y="686184"/>
            <a:ext cx="8929688" cy="598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：x=+1001 , y=+0101 , 求 x+y=？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解：[x]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=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1001 , 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=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0101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　　　　　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1 0 0 1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　　＋　　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0 1 0 1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　————————————————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　　　　[x+y]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1 1 1 0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       ∴ x+y = +1110 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 x=+1011 , y=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0101 , 求 x+y=？                         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解：[x]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=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1011 , 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= 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1011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　　　　　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1 0 1 1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　　＋　　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1 0 1 1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　————————————————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　　　　[x+y]补　　1 0 0 1 1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      ∴ x+y = +0110 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372225" y="3141663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2.2.2</a:t>
            </a:r>
            <a:r>
              <a:rPr lang="zh-CN" altLang="en-US" sz="2800" b="1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、补码减法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07950" y="548680"/>
            <a:ext cx="8929688" cy="604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补码减法公式：</a:t>
            </a:r>
            <a:b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[x]</a:t>
            </a:r>
            <a:r>
              <a:rPr lang="zh-CN" altLang="en-US" sz="36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- [y]</a:t>
            </a:r>
            <a:r>
              <a:rPr lang="zh-CN" altLang="en-US" sz="36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= [x]</a:t>
            </a:r>
            <a:r>
              <a:rPr lang="zh-CN" altLang="en-US" sz="36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+ [-y]</a:t>
            </a:r>
            <a:r>
              <a:rPr lang="zh-CN" altLang="en-US" sz="36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 </a:t>
            </a:r>
          </a:p>
          <a:p>
            <a:pPr eaLnBrk="1" hangingPunct="1">
              <a:lnSpc>
                <a:spcPct val="115000"/>
              </a:lnSpc>
              <a:defRPr/>
            </a:pPr>
            <a:endParaRPr lang="zh-CN" altLang="en-US" sz="8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 y ]</a:t>
            </a:r>
            <a:r>
              <a:rPr lang="zh-CN" altLang="en-US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求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[-y]</a:t>
            </a:r>
            <a:r>
              <a:rPr lang="zh-CN" altLang="en-US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的方法</a:t>
            </a:r>
            <a:b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</a:b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包括符号位求反最末位加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[-y]</a:t>
            </a:r>
            <a:r>
              <a:rPr lang="zh-CN" altLang="en-US" sz="36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= </a:t>
            </a:r>
            <a:r>
              <a:rPr lang="zh-CN" altLang="en-US" sz="32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 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[y]</a:t>
            </a:r>
            <a:r>
              <a:rPr lang="zh-CN" altLang="en-US" sz="36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+ 2</a:t>
            </a:r>
            <a:r>
              <a:rPr lang="zh-CN" altLang="en-US" sz="36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-n</a:t>
            </a:r>
            <a:r>
              <a:rPr lang="zh-CN" altLang="en-US" sz="3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[例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]已知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，求 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补、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[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补、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[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补、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[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X=-1110        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=  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0010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                 [-X]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= 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1101 +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0001 =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1110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Y= </a:t>
            </a:r>
            <a:r>
              <a:rPr lang="en-US" altLang="zh-CN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+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1101         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= 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1101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                 [-Y]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=  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0010 +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0001 = 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0011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H="1">
            <a:off x="3275856" y="3573016"/>
            <a:ext cx="71437" cy="730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50352" y="3373998"/>
            <a:ext cx="2374900" cy="11387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ea typeface="宋体" pitchFamily="2" charset="-122"/>
              </a:rPr>
              <a:t>关于</a:t>
            </a:r>
            <a:r>
              <a:rPr lang="en-US" altLang="zh-CN" sz="2800" dirty="0">
                <a:ea typeface="宋体" pitchFamily="2" charset="-122"/>
              </a:rPr>
              <a:t>2</a:t>
            </a:r>
            <a:r>
              <a:rPr lang="en-US" altLang="zh-CN" sz="2800" baseline="30000" dirty="0">
                <a:ea typeface="宋体" pitchFamily="2" charset="-122"/>
              </a:rPr>
              <a:t>-n</a:t>
            </a:r>
            <a:endParaRPr lang="en-US" altLang="zh-CN" baseline="300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XnXn-1……X0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X0.X1……</a:t>
            </a:r>
            <a:r>
              <a:rPr lang="en-US" altLang="zh-CN" dirty="0" err="1">
                <a:ea typeface="宋体" pitchFamily="2" charset="-122"/>
              </a:rPr>
              <a:t>Xn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7012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例</a:t>
            </a:r>
            <a:r>
              <a:rPr lang="en-US" altLang="zh-CN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14</a:t>
            </a:r>
            <a:endParaRPr lang="zh-CN" altLang="en-US" sz="2800" b="1" dirty="0">
              <a:solidFill>
                <a:srgbClr val="4609D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83534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 = +1101,Y = +0110 , 求X-Y=？</a:t>
            </a:r>
          </a:p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解：[X]</a:t>
            </a:r>
            <a:r>
              <a:rPr lang="zh-CN" altLang="en-US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=  </a:t>
            </a:r>
            <a:r>
              <a:rPr lang="zh-CN" altLang="en-US" sz="32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1101</a:t>
            </a:r>
          </a:p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[Y]</a:t>
            </a:r>
            <a:r>
              <a:rPr lang="zh-CN" altLang="en-US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=  </a:t>
            </a:r>
            <a:r>
              <a:rPr lang="zh-CN" altLang="en-US" sz="32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0110</a:t>
            </a:r>
          </a:p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[-Y]</a:t>
            </a:r>
            <a:r>
              <a:rPr lang="zh-CN" altLang="en-US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  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  </a:t>
            </a:r>
            <a:r>
              <a:rPr lang="zh-CN" altLang="en-US" sz="32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1010</a:t>
            </a:r>
          </a:p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　　　　[X]</a:t>
            </a:r>
            <a:r>
              <a:rPr lang="zh-CN" altLang="en-US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zh-CN" altLang="en-US" sz="32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1 1 0 1</a:t>
            </a:r>
          </a:p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　　    +[-Y]</a:t>
            </a:r>
            <a:r>
              <a:rPr lang="zh-CN" altLang="en-US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zh-CN" altLang="en-US" sz="32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1 0 1 0</a:t>
            </a:r>
          </a:p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　————————————</a:t>
            </a:r>
          </a:p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　　　 [X-Y]</a:t>
            </a:r>
            <a:r>
              <a:rPr lang="zh-CN" altLang="en-US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3200" b="1" i="1" u="sng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 </a:t>
            </a:r>
            <a:r>
              <a:rPr lang="zh-CN" altLang="en-US" sz="32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en-US" altLang="zh-CN" sz="32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1 1</a:t>
            </a:r>
          </a:p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∴X-Y = +0111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讲：数据表示与定点加减法运算(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2.2.3</a:t>
            </a:r>
            <a:r>
              <a:rPr lang="zh-CN" altLang="en-US" sz="2800" b="1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、溢出概念与检测方法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07950" y="477838"/>
            <a:ext cx="8929688" cy="617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3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溢出的概念</a:t>
            </a:r>
            <a:r>
              <a:rPr lang="en-US" altLang="zh-CN" sz="23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可能产生溢出的情况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l"/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两正数加，大于机器所能表示的最大数，正溢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l"/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两负数加，小于机器所能表示的最小数，负溢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[例15] x=+1101，y=+1001，求 x+y=？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解：[x]</a:t>
            </a:r>
            <a:r>
              <a:rPr lang="zh-CN" altLang="en-US" sz="23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补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=01011 , [y]</a:t>
            </a:r>
            <a:r>
              <a:rPr lang="zh-CN" altLang="en-US" sz="23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=01001　　　　[x]</a:t>
            </a:r>
            <a:r>
              <a:rPr lang="zh-CN" altLang="en-US" sz="23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</a:t>
            </a:r>
            <a:r>
              <a:rPr lang="en-US" altLang="zh-CN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3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1 0 1 1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                                                      + [x]</a:t>
            </a:r>
            <a:r>
              <a:rPr lang="zh-CN" altLang="en-US" sz="23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</a:t>
            </a:r>
            <a:r>
              <a:rPr lang="en-US" altLang="zh-CN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3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 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1 0 0 1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</a:t>
            </a:r>
            <a:r>
              <a:rPr lang="en-US" altLang="zh-CN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                                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——————————————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                                                     [x+y]</a:t>
            </a:r>
            <a:r>
              <a:rPr lang="zh-CN" altLang="en-US" sz="23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</a:t>
            </a:r>
            <a:r>
              <a:rPr lang="en-US" altLang="zh-CN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3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0 1 0 0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两个正数相加的结果成为负数，表示正溢；</a:t>
            </a:r>
            <a:endParaRPr lang="en-US" altLang="zh-CN" sz="23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3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[例16] x=-1101，y=-1011，求 x+y=？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解：[x]</a:t>
            </a:r>
            <a:r>
              <a:rPr lang="zh-CN" altLang="en-US" sz="23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=10011，[y]</a:t>
            </a:r>
            <a:r>
              <a:rPr lang="zh-CN" altLang="en-US" sz="23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=10101　　</a:t>
            </a:r>
            <a:r>
              <a:rPr lang="en-US" altLang="zh-CN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[x]</a:t>
            </a:r>
            <a:r>
              <a:rPr lang="zh-CN" altLang="en-US" sz="23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</a:t>
            </a:r>
            <a:r>
              <a:rPr lang="en-US" altLang="zh-CN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3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0 0 1 1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                                                        +[x]</a:t>
            </a:r>
            <a:r>
              <a:rPr lang="zh-CN" altLang="en-US" sz="23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</a:t>
            </a:r>
            <a:r>
              <a:rPr lang="zh-CN" altLang="en-US" sz="23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0 1 0 1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</a:t>
            </a:r>
            <a:r>
              <a:rPr lang="en-US" altLang="zh-CN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                                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——————————————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　　　　</a:t>
            </a:r>
            <a:r>
              <a:rPr lang="en-US" altLang="zh-CN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                                   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[x+y]</a:t>
            </a:r>
            <a:r>
              <a:rPr lang="zh-CN" altLang="en-US" sz="23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补</a:t>
            </a:r>
            <a:r>
              <a:rPr lang="en-US" altLang="zh-CN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300" b="1" i="1" u="sng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1 0 0 0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两个负数相加的结果成为正数，表示负溢；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8794" imgH="221393" progId="Equation.3">
                  <p:embed/>
                </p:oleObj>
              </mc:Choice>
              <mc:Fallback>
                <p:oleObj r:id="rId2" imgW="938794" imgH="221393" progId="Equation.3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4" action="ppaction://hlinksldjump"/>
              </a:rPr>
              <a:t>总目录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417513"/>
          </a:xfrm>
        </p:spPr>
        <p:txBody>
          <a:bodyPr/>
          <a:lstStyle/>
          <a:p>
            <a:pPr algn="l"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IEEE754标准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8686800" cy="41370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尾数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用原码表示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,  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表示的数值为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1.M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原因：规格化数总为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0.1XXX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的形式，故变为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1XXX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不予存储，</a:t>
            </a:r>
            <a:b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 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从而可以多保存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位有效数字，用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23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位保存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24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位有效数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即：为了提高精度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原有</a:t>
            </a:r>
            <a:r>
              <a:rPr lang="zh-CN" altLang="en-US" sz="2000" b="1" u="sng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数值域的最高位不予存储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，隐藏在小数点的左边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阶码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用移码表示，此处使用的是非标准移码，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指数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+127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作为阶码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IEEE754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标准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位浮点数转化为真值的方法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[X]</a:t>
            </a:r>
            <a:r>
              <a:rPr lang="zh-CN" alt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真值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=(-1)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×(1.M)×2</a:t>
            </a:r>
            <a:r>
              <a:rPr lang="zh-CN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E-127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；因为 E=e+127；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sz="half" idx="1"/>
          </p:nvPr>
        </p:nvGraphicFramePr>
        <p:xfrm>
          <a:off x="755650" y="1125538"/>
          <a:ext cx="6480175" cy="762000"/>
        </p:xfrm>
        <a:graphic>
          <a:graphicData uri="http://schemas.openxmlformats.org/drawingml/2006/table">
            <a:tbl>
              <a:tblPr/>
              <a:tblGrid>
                <a:gridCol w="1535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6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660" marB="456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marT="45660" marB="456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marT="45660" marB="456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  <a:ea typeface="宋体" pitchFamily="2" charset="-122"/>
                        </a:rPr>
                        <a:t>                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marT="45660" marB="456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marT="45660" marB="456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  <a:ea typeface="宋体" pitchFamily="2" charset="-122"/>
                        </a:rPr>
                        <a:t>                  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60" marB="4566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位浮点数</a:t>
                      </a:r>
                    </a:p>
                  </a:txBody>
                  <a:tcPr marT="45660" marB="45660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alibri" pitchFamily="34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660" marB="4566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alibri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660" marB="4566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alibri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T="45660" marB="4566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188" y="0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sz="2800" b="1" kern="0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2.1</a:t>
            </a:r>
            <a:r>
              <a:rPr lang="zh-CN" altLang="en-US" sz="2800" b="1" kern="0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、数据与文字的表示方法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3180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十进制数串的表示法</a:t>
            </a:r>
          </a:p>
        </p:txBody>
      </p:sp>
      <p:sp>
        <p:nvSpPr>
          <p:cNvPr id="430083" name="Oval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3" action="ppaction://hlinksldjump"/>
              </a:rPr>
              <a:t>总目录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107950" y="620713"/>
            <a:ext cx="8929688" cy="556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1、字符串形式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（常用于非数值计算领域）：一个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字节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存放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1个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十进制位的数或存放符号位；这样一个N位十进制数占用N+1个连续的字节；为了指明这个数，需要给出起始位置和串长；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即一个字节存放一个十进制数或符号的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ASCII-7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)</a:t>
            </a: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endParaRPr lang="en-US" altLang="zh-CN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2、压缩的十进制数串形式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：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一个字节存放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2个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十进制位的数，值可以用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BCD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码或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ASCII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码的低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位表示。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符号位占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半个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字节，且符号位在最低半字节，用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位编码的冗余状态表示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如：通常用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（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）表示正号、用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（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D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）表示负号；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此外，规定表示数的总长度为8的整数倍，不足时高位补0，例如：</a:t>
            </a: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为了指明这个数，需要给出该数的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首地址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数字为个数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(不含符号位)，又称位长，当位长为0时表示数值为0；</a:t>
            </a:r>
          </a:p>
        </p:txBody>
      </p:sp>
      <p:pic>
        <p:nvPicPr>
          <p:cNvPr id="2054" name="Picture 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580731"/>
            <a:ext cx="885666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561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4609D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数的机器码表示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0" y="549275"/>
            <a:ext cx="9144000" cy="585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真值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→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一般书写的数； 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机器码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→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机器中表示的数, 要解决在计算机内部数的正、负符号和小数点运算问题；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原码    反码   补码   移码</a:t>
            </a:r>
            <a:endParaRPr lang="en-US" altLang="zh-CN" sz="2400" b="1" dirty="0">
              <a:solidFill>
                <a:srgbClr val="E6023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b="1" dirty="0">
              <a:solidFill>
                <a:srgbClr val="E6023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1、原码表示法：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定点小数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="1" baseline="-250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n-1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n-2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…x</a:t>
            </a:r>
            <a:r>
              <a:rPr lang="zh-CN" alt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有正0和负0之分；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范围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-(1-2</a:t>
            </a:r>
            <a:r>
              <a:rPr lang="zh-CN" altLang="en-US" sz="2400" b="1" baseline="300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-n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)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～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+(1-2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-n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 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例：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0.11001110，   y=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0.11001110</a:t>
            </a:r>
          </a:p>
          <a:p>
            <a:pPr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11001110， 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11001110</a:t>
            </a:r>
          </a:p>
        </p:txBody>
      </p:sp>
      <p:sp>
        <p:nvSpPr>
          <p:cNvPr id="44038" name="Oval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3" action="ppaction://hlinksldjump"/>
              </a:rPr>
              <a:t>总目录</a:t>
            </a:r>
          </a:p>
        </p:txBody>
      </p:sp>
      <p:pic>
        <p:nvPicPr>
          <p:cNvPr id="307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29000"/>
            <a:ext cx="57816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932041" y="1844824"/>
            <a:ext cx="4211960" cy="1761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SzPct val="100000"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-0.1……1……1~+0.11……1</a:t>
            </a:r>
          </a:p>
          <a:p>
            <a:pPr>
              <a:lnSpc>
                <a:spcPct val="110000"/>
              </a:lnSpc>
              <a:buSzPct val="100000"/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长度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含符号位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n+1</a:t>
            </a:r>
          </a:p>
          <a:p>
            <a:pPr>
              <a:lnSpc>
                <a:spcPct val="110000"/>
              </a:lnSpc>
              <a:buSzPct val="100000"/>
              <a:defRPr/>
            </a:pP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0000"/>
              </a:lnSpc>
              <a:buSzPct val="100000"/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最接近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正负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0.0……1 </a:t>
            </a:r>
          </a:p>
          <a:p>
            <a:pPr>
              <a:lnSpc>
                <a:spcPct val="110000"/>
              </a:lnSpc>
              <a:buSzPct val="100000"/>
              <a:defRPr/>
            </a:pP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3333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原码表示法</a:t>
            </a:r>
            <a:r>
              <a:rPr lang="en-US" altLang="zh-CN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定点整数</a:t>
            </a:r>
            <a:endParaRPr lang="zh-CN" altLang="en-US" sz="2800" b="1" dirty="0">
              <a:solidFill>
                <a:srgbClr val="4609D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0" y="455613"/>
            <a:ext cx="9144000" cy="555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buSzPct val="100000"/>
              <a:buFont typeface="Wingdings" pitchFamily="2" charset="2"/>
              <a:buAutoNum type="circleNumDbPlain" startAt="2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定点整数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="1" baseline="-25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n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n-1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n-2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…x</a:t>
            </a:r>
            <a:r>
              <a:rPr lang="zh-CN" alt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x</a:t>
            </a:r>
            <a:r>
              <a:rPr lang="zh-CN" altLang="en-US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</a:p>
          <a:p>
            <a:pPr>
              <a:lnSpc>
                <a:spcPct val="115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5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5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5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5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5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有正0和负0之分；或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5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范围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-(2</a:t>
            </a:r>
            <a:r>
              <a:rPr lang="zh-CN" altLang="en-US" sz="2400" b="1" baseline="300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-1)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～ 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+(2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n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-1)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</a:p>
          <a:p>
            <a:pPr>
              <a:lnSpc>
                <a:spcPct val="11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例：x=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+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11001110，[x]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11001110 </a:t>
            </a:r>
          </a:p>
          <a:p>
            <a:pPr>
              <a:lnSpc>
                <a:spcPct val="11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y=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-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11001110，[y]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原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11001110</a:t>
            </a:r>
          </a:p>
          <a:p>
            <a:pPr>
              <a:lnSpc>
                <a:spcPct val="115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原码特点：</a:t>
            </a:r>
          </a:p>
          <a:p>
            <a:pPr>
              <a:lnSpc>
                <a:spcPct val="115000"/>
              </a:lnSpc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表示简单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容易与真值转换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乘除运算实现简单。</a:t>
            </a:r>
          </a:p>
          <a:p>
            <a:pPr>
              <a:lnSpc>
                <a:spcPct val="115000"/>
              </a:lnSpc>
              <a:buSzPct val="100000"/>
              <a:buFont typeface="Wingdings" pitchFamily="2" charset="2"/>
              <a:buChar char="l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但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进行加减运算十分麻烦。</a:t>
            </a:r>
          </a:p>
        </p:txBody>
      </p:sp>
      <p:sp>
        <p:nvSpPr>
          <p:cNvPr id="45062" name="Oval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2" action="ppaction://hlinksldjump"/>
              </a:rPr>
              <a:t>总目录</a:t>
            </a:r>
          </a:p>
        </p:txBody>
      </p:sp>
      <p:pic>
        <p:nvPicPr>
          <p:cNvPr id="410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10711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157271033</TotalTime>
  <Pages>0</Pages>
  <Words>11076</Words>
  <Characters>0</Characters>
  <Application>Microsoft Office PowerPoint</Application>
  <DocSecurity>0</DocSecurity>
  <PresentationFormat>On-screen Show (4:3)</PresentationFormat>
  <Lines>0</Lines>
  <Paragraphs>875</Paragraphs>
  <Slides>54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-apple-system</vt:lpstr>
      <vt:lpstr>方正姚体</vt:lpstr>
      <vt:lpstr>仿宋_GB2312</vt:lpstr>
      <vt:lpstr>华文琥珀</vt:lpstr>
      <vt:lpstr>隶书</vt:lpstr>
      <vt:lpstr>宋体</vt:lpstr>
      <vt:lpstr>Arial</vt:lpstr>
      <vt:lpstr>Calibri</vt:lpstr>
      <vt:lpstr>Tahoma</vt:lpstr>
      <vt:lpstr>Times New Roman</vt:lpstr>
      <vt:lpstr>Wingdings</vt:lpstr>
      <vt:lpstr>默认设计模板</vt:lpstr>
      <vt:lpstr>Equation.3</vt:lpstr>
      <vt:lpstr>Bitmap Image</vt:lpstr>
      <vt:lpstr>Lecture 03: Binary Numbers Computer Organization and Architecture  Fall 2021</vt:lpstr>
      <vt:lpstr>考核</vt:lpstr>
      <vt:lpstr>2.1、数据与文字的表示方法</vt:lpstr>
      <vt:lpstr>数据格式</vt:lpstr>
      <vt:lpstr>PowerPoint Presentation</vt:lpstr>
      <vt:lpstr>IEEE754标准</vt:lpstr>
      <vt:lpstr>十进制数串的表示法</vt:lpstr>
      <vt:lpstr>数的机器码表示</vt:lpstr>
      <vt:lpstr>原码表示法:定点整数</vt:lpstr>
      <vt:lpstr>原码的加减计算</vt:lpstr>
      <vt:lpstr>反码表示法</vt:lpstr>
      <vt:lpstr>反码计算</vt:lpstr>
      <vt:lpstr>补码表示法</vt:lpstr>
      <vt:lpstr>补码表示法</vt:lpstr>
      <vt:lpstr>补码的直接结算</vt:lpstr>
      <vt:lpstr>补码的直接结算</vt:lpstr>
      <vt:lpstr>16进制负数的补码？</vt:lpstr>
      <vt:lpstr>补码与真值的关系  公式2.9</vt:lpstr>
      <vt:lpstr>补码表示法</vt:lpstr>
      <vt:lpstr>2.  设[X]补＝a7.a6 a5··· a0 ，其中ai 取0或1，      若要X&gt;-0.5，求a0 a1 a2 ··· a7 的取值。</vt:lpstr>
      <vt:lpstr>移码表示法（用在阶码中）</vt:lpstr>
      <vt:lpstr>2.1、数据与文字的表示方法</vt:lpstr>
      <vt:lpstr>例7</vt:lpstr>
      <vt:lpstr>例8</vt:lpstr>
      <vt:lpstr>例9</vt:lpstr>
      <vt:lpstr>2.1、数据与文字的表示方法</vt:lpstr>
      <vt:lpstr>有一个字长为32位的浮点数，符号位1位；阶码8位，用移码表示； 尾数23位，用补码表示；基数为2。请写出： (1)最大数的二进制表示，(2)最小数的二进制表示， (3)规格化数所能表示的数的范围。</vt:lpstr>
      <vt:lpstr>最大的负数解析</vt:lpstr>
      <vt:lpstr>最小的负数解析</vt:lpstr>
      <vt:lpstr>负数规格化数的补码</vt:lpstr>
      <vt:lpstr> 规格化有补码或者原码的规格化</vt:lpstr>
      <vt:lpstr>字符与字符串的表示方法</vt:lpstr>
      <vt:lpstr>ASCII表</vt:lpstr>
      <vt:lpstr>2.1、数据与文字的表示方法</vt:lpstr>
      <vt:lpstr>字模</vt:lpstr>
      <vt:lpstr>校验码</vt:lpstr>
      <vt:lpstr>校验技术（1）</vt:lpstr>
      <vt:lpstr>校验技术（2-1）</vt:lpstr>
      <vt:lpstr>校验技术（2-2）</vt:lpstr>
      <vt:lpstr>校验技术（3-1）</vt:lpstr>
      <vt:lpstr>校验技术（3-2）</vt:lpstr>
      <vt:lpstr>Why?</vt:lpstr>
      <vt:lpstr>校验技术（3-3）</vt:lpstr>
      <vt:lpstr>校验技术（3-4）</vt:lpstr>
      <vt:lpstr>校验技术（3-5）</vt:lpstr>
      <vt:lpstr>校验技术（3-6）</vt:lpstr>
      <vt:lpstr>2.2、定点加法、减法运算</vt:lpstr>
      <vt:lpstr>2.2.1、补码加法</vt:lpstr>
      <vt:lpstr>具体证明</vt:lpstr>
      <vt:lpstr>证明（2）</vt:lpstr>
      <vt:lpstr>例11、12</vt:lpstr>
      <vt:lpstr>2.2.2、补码减法</vt:lpstr>
      <vt:lpstr>例14</vt:lpstr>
      <vt:lpstr>2.2.3、溢出概念与检测方法</vt:lpstr>
    </vt:vector>
  </TitlesOfParts>
  <Company>巢湖学院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</dc:title>
  <dc:creator>江家宝</dc:creator>
  <cp:lastModifiedBy>TANG, JIJUN</cp:lastModifiedBy>
  <cp:revision>587</cp:revision>
  <cp:lastPrinted>1899-12-30T00:00:00Z</cp:lastPrinted>
  <dcterms:created xsi:type="dcterms:W3CDTF">2010-12-27T19:15:23Z</dcterms:created>
  <dcterms:modified xsi:type="dcterms:W3CDTF">2021-09-22T02:45:40Z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