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9"/>
  </p:notesMasterIdLst>
  <p:sldIdLst>
    <p:sldId id="256" r:id="rId2"/>
    <p:sldId id="575" r:id="rId3"/>
    <p:sldId id="8716" r:id="rId4"/>
    <p:sldId id="762" r:id="rId5"/>
    <p:sldId id="3670" r:id="rId6"/>
    <p:sldId id="8722" r:id="rId7"/>
    <p:sldId id="4445" r:id="rId8"/>
    <p:sldId id="8723" r:id="rId9"/>
    <p:sldId id="774" r:id="rId10"/>
    <p:sldId id="8717" r:id="rId11"/>
    <p:sldId id="8658" r:id="rId12"/>
    <p:sldId id="775" r:id="rId13"/>
    <p:sldId id="776" r:id="rId14"/>
    <p:sldId id="4060" r:id="rId15"/>
    <p:sldId id="4432" r:id="rId16"/>
    <p:sldId id="778" r:id="rId17"/>
    <p:sldId id="780" r:id="rId18"/>
    <p:sldId id="782" r:id="rId19"/>
    <p:sldId id="4433" r:id="rId20"/>
    <p:sldId id="4447" r:id="rId21"/>
    <p:sldId id="783" r:id="rId22"/>
    <p:sldId id="784" r:id="rId23"/>
    <p:sldId id="785" r:id="rId24"/>
    <p:sldId id="786" r:id="rId25"/>
    <p:sldId id="787" r:id="rId26"/>
    <p:sldId id="5857" r:id="rId27"/>
    <p:sldId id="788" r:id="rId28"/>
    <p:sldId id="789" r:id="rId29"/>
    <p:sldId id="790" r:id="rId30"/>
    <p:sldId id="791" r:id="rId31"/>
    <p:sldId id="792" r:id="rId32"/>
    <p:sldId id="4801" r:id="rId33"/>
    <p:sldId id="5862" r:id="rId34"/>
    <p:sldId id="5856" r:id="rId35"/>
    <p:sldId id="5863" r:id="rId36"/>
    <p:sldId id="5156" r:id="rId37"/>
    <p:sldId id="5864" r:id="rId38"/>
    <p:sldId id="793" r:id="rId39"/>
    <p:sldId id="794" r:id="rId40"/>
    <p:sldId id="8724" r:id="rId41"/>
    <p:sldId id="796" r:id="rId42"/>
    <p:sldId id="8725" r:id="rId43"/>
    <p:sldId id="797" r:id="rId44"/>
    <p:sldId id="798" r:id="rId45"/>
    <p:sldId id="800" r:id="rId46"/>
    <p:sldId id="8726" r:id="rId47"/>
    <p:sldId id="80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1505"/>
    <a:srgbClr val="0066FF"/>
    <a:srgbClr val="00CC00"/>
    <a:srgbClr val="996633"/>
    <a:srgbClr val="9966FF"/>
    <a:srgbClr val="666699"/>
    <a:srgbClr val="D41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78337" autoAdjust="0"/>
  </p:normalViewPr>
  <p:slideViewPr>
    <p:cSldViewPr>
      <p:cViewPr varScale="1">
        <p:scale>
          <a:sx n="71" d="100"/>
          <a:sy n="71" d="100"/>
        </p:scale>
        <p:origin x="2370" y="54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86" y="188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3-21T23:52:15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9847 13967,'50'0,"-1"0,26 0,-25 0,-1 24,1 1,-1 0,1 0,0-25,-1 25,1-25,-25 0,-25 24,24-24,-48 0,-26 0</inkml:trace>
  <inkml:trace contextRef="#ctx0" brushRef="#br0" timeOffset="1173.06">9847 14016,'-25'25,"25"25,-24-1,24-24,-25 25,25-1,-25 1,25-1,0 1,0-25,-25 25,25-1,0 1,0-1,0-24,0 25,0-25,0-1,0 1,0 0,0 0,0 0,25-25,-25 24,25 1,-25 0,25-25,-25 25,24-25,1 0,-25 25,25-25,25 24,-26-24,-24 25,25-25,0 25,0-25,0 0,24 25,26-25,-1 0,-24-25,-1 25,1 0,0 0,-1-25,-24 25,0 0,-50 0,0 0,0 0,-24 0</inkml:trace>
  <inkml:trace contextRef="#ctx0" brushRef="#br0" timeOffset="2394.13">9550 14463,'24'0,"1"0,25 25,-1-25,1 24,0 1,-1 0,1-25,-1 0,-24 25,25-25,-25 0,0 0,24 0,-24 0,0 0,0 0,-1 0,1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4EF2381-1287-4E2E-A550-5B21A75A4999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15CB490-21AE-4833-A484-CCC9A2B48D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86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3361.ht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三态指其输出既可以是一般二值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逻辑电路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，即正常的高电平（逻辑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）或低电平（逻辑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又可以保持特有的高阻抗状态。高阻态相当于隔断状态（电阻很大，相当于开路）。三态门结构高阻态是一个数字电路里常见的术语，指的是电路的一种输出状态，既不是高电平也不是低电平，如果高阻态再输入下一级电路的话，对下级电路无任何影响，和没接一样，</a:t>
            </a:r>
            <a:endParaRPr lang="en-US" altLang="zh-CN" b="1" dirty="0"/>
          </a:p>
          <a:p>
            <a:pPr eaLnBrk="1" hangingPunct="1">
              <a:spcBef>
                <a:spcPct val="0"/>
              </a:spcBef>
            </a:pPr>
            <a:endParaRPr lang="en-US" altLang="zh-CN" b="1" dirty="0"/>
          </a:p>
          <a:p>
            <a:pPr eaLnBrk="1" hangingPunct="1">
              <a:spcBef>
                <a:spcPct val="0"/>
              </a:spcBef>
            </a:pPr>
            <a:r>
              <a:rPr lang="zh-CN" altLang="en-US" b="1" dirty="0"/>
              <a:t>总线驱动器的作用</a:t>
            </a:r>
            <a:r>
              <a:rPr lang="en-US" altLang="zh-CN" b="1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通常说计算机有地址、数据、控制三总线，由于总线上需要驱动的负载多，</a:t>
            </a:r>
            <a:r>
              <a:rPr lang="en-US" altLang="zh-CN" dirty="0"/>
              <a:t>CPU</a:t>
            </a:r>
            <a:r>
              <a:rPr lang="zh-CN" altLang="en-US" dirty="0"/>
              <a:t>是大规模集成电路，不具备功率驱动能力，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总线驱动器的作用就是提供功率驱动，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第二个原因是，</a:t>
            </a:r>
            <a:r>
              <a:rPr lang="en-US" altLang="zh-CN" dirty="0"/>
              <a:t>CPU</a:t>
            </a:r>
            <a:r>
              <a:rPr lang="zh-CN" altLang="en-US" dirty="0"/>
              <a:t>总线常常是分时复用总线，就是说在不同的时段，管脚上出现的信号功能不同，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需要锁存器存储并分离信号，总线驱动器起锁存器的作用。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b="1" dirty="0"/>
              <a:t>锁存器</a:t>
            </a:r>
            <a:r>
              <a:rPr lang="en-US" altLang="zh-CN" b="1" dirty="0"/>
              <a:t>(Latch)</a:t>
            </a:r>
            <a:r>
              <a:rPr lang="zh-CN" altLang="en-US" dirty="0"/>
              <a:t>是一种对脉冲电平敏感的存储单元电路，它们可以在特定输入脉冲电平作用下改变状态。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锁存，就是把信号暂存以维持某种电平状态。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锁存器的最主要作用是缓存，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其次完成高速的控制其与慢速的外设的不同步问题，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再其次是解决驱动的问题，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最后是解决一个 </a:t>
            </a:r>
            <a:r>
              <a:rPr lang="en-US" altLang="zh-CN" dirty="0"/>
              <a:t>I/O </a:t>
            </a:r>
            <a:r>
              <a:rPr lang="zh-CN" altLang="en-US" dirty="0"/>
              <a:t>口既能输出也能输入的问题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b="1" dirty="0"/>
              <a:t>寄存器和锁存器的区别</a:t>
            </a:r>
            <a:endParaRPr lang="en-US" altLang="zh-CN" b="1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锁存器是用于存储数据</a:t>
            </a:r>
            <a:r>
              <a:rPr lang="zh-CN" altLang="en-US" b="1" dirty="0"/>
              <a:t>来进行交换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使数据稳定下来保持一段时间不变化，直到新的数据将其替换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寄存器与锁存器都是用来暂存数据的器件，在本质上没有区别，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不过</a:t>
            </a:r>
            <a:r>
              <a:rPr lang="zh-CN" altLang="en-US" b="1" dirty="0"/>
              <a:t>寄存器的输出端</a:t>
            </a:r>
            <a:r>
              <a:rPr lang="zh-CN" altLang="en-US" b="0" dirty="0"/>
              <a:t>平时不随输入端的变化而变化，只有</a:t>
            </a:r>
            <a:r>
              <a:rPr lang="zh-CN" altLang="en-US" b="1" dirty="0"/>
              <a:t>在时钟有效时才将输入端的数据送输出端（打入寄存器），</a:t>
            </a:r>
            <a:endParaRPr lang="en-US" altLang="zh-CN" b="1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而锁存器的输出端平时总随输入端变化而变化，只有当锁存器信号到达时，才将输出端的状态锁存起来，使其不再随输入端的变化而变化。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B156BB-3E07-411F-B40A-BDB13A57ADF7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E40E-F259-47D7-B771-4260F3EBCB8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9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二、专用寄存器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．程序计数器</a:t>
            </a:r>
            <a:r>
              <a:rPr lang="en-US" altLang="zh-CN" dirty="0"/>
              <a:t>PC(16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存放下一条要执行的指令地址（程序存储器地址）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．累加器</a:t>
            </a:r>
            <a:r>
              <a:rPr lang="en-US" altLang="zh-CN" dirty="0"/>
              <a:t>A 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位） </a:t>
            </a:r>
            <a:br>
              <a:rPr lang="zh-CN" altLang="en-US" dirty="0"/>
            </a:br>
            <a:r>
              <a:rPr lang="zh-CN" altLang="en-US" dirty="0"/>
              <a:t>     寄存器</a:t>
            </a:r>
            <a:r>
              <a:rPr lang="en-US" altLang="zh-CN" dirty="0"/>
              <a:t>B (16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用于乘除指令中，在其他指令中可作一般</a:t>
            </a:r>
            <a:r>
              <a:rPr lang="en-US" altLang="zh-CN" dirty="0"/>
              <a:t>RAM</a:t>
            </a:r>
            <a:r>
              <a:rPr lang="zh-CN" altLang="en-US" dirty="0"/>
              <a:t>单元用。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3</a:t>
            </a:r>
            <a:r>
              <a:rPr lang="zh-CN" altLang="en-US" dirty="0"/>
              <a:t>．栈指针</a:t>
            </a:r>
            <a:r>
              <a:rPr lang="en-US" altLang="zh-CN" dirty="0"/>
              <a:t>SP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位），</a:t>
            </a:r>
            <a:r>
              <a:rPr lang="en-US" altLang="zh-CN" dirty="0"/>
              <a:t>SP</a:t>
            </a:r>
            <a:r>
              <a:rPr lang="zh-CN" altLang="en-US" dirty="0"/>
              <a:t>指向栈底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4</a:t>
            </a:r>
            <a:r>
              <a:rPr lang="zh-CN" altLang="en-US" dirty="0"/>
              <a:t>．数据指针</a:t>
            </a:r>
            <a:r>
              <a:rPr lang="en-US" altLang="zh-CN" dirty="0" err="1"/>
              <a:t>DPTR</a:t>
            </a:r>
            <a:r>
              <a:rPr lang="en-US" altLang="zh-CN" dirty="0"/>
              <a:t>(16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主要用来保存</a:t>
            </a:r>
            <a:r>
              <a:rPr lang="en-US" altLang="zh-CN" dirty="0"/>
              <a:t>16</a:t>
            </a:r>
            <a:r>
              <a:rPr lang="zh-CN" altLang="en-US" dirty="0"/>
              <a:t>位地址，对外数据存储器可作为</a:t>
            </a:r>
            <a:br>
              <a:rPr lang="zh-CN" altLang="en-US" dirty="0"/>
            </a:br>
            <a:r>
              <a:rPr lang="zh-CN" altLang="en-US" dirty="0"/>
              <a:t>     间址寄存器用，对程序存储器可作为基址寄存器</a:t>
            </a:r>
            <a:br>
              <a:rPr lang="zh-CN" altLang="en-US" dirty="0"/>
            </a:br>
            <a:r>
              <a:rPr lang="zh-CN" altLang="en-US" dirty="0"/>
              <a:t>     用。</a:t>
            </a:r>
            <a:br>
              <a:rPr lang="zh-CN" altLang="en-US" dirty="0"/>
            </a:br>
            <a:r>
              <a:rPr lang="zh-CN" altLang="en-US" dirty="0"/>
              <a:t>    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/>
              <a:t>【</a:t>
            </a:r>
            <a:r>
              <a:rPr lang="zh-CN" altLang="en-US" dirty="0"/>
              <a:t>寄存器</a:t>
            </a:r>
            <a:r>
              <a:rPr lang="en-US" altLang="zh-CN" dirty="0"/>
              <a:t>R0-R7</a:t>
            </a:r>
            <a:r>
              <a:rPr lang="zh-CN" altLang="en-US" dirty="0"/>
              <a:t>为通用寄存器</a:t>
            </a:r>
            <a:r>
              <a:rPr lang="en-US" altLang="zh-CN" dirty="0"/>
              <a:t>】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5</a:t>
            </a:r>
            <a:r>
              <a:rPr lang="zh-CN" altLang="en-US" dirty="0"/>
              <a:t>．程序状态寄存器</a:t>
            </a:r>
            <a:r>
              <a:rPr lang="en-US" altLang="zh-CN" dirty="0" err="1"/>
              <a:t>PSW</a:t>
            </a:r>
            <a:r>
              <a:rPr lang="en-US" altLang="zh-CN" dirty="0"/>
              <a:t>(8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CY</a:t>
            </a:r>
            <a:r>
              <a:rPr lang="zh-CN" altLang="en-US" dirty="0"/>
              <a:t>：进位标志。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AC</a:t>
            </a:r>
            <a:r>
              <a:rPr lang="zh-CN" altLang="en-US" dirty="0"/>
              <a:t>：半进位标志 </a:t>
            </a:r>
            <a:r>
              <a:rPr lang="en-US" altLang="zh-CN" dirty="0"/>
              <a:t>(</a:t>
            </a:r>
            <a:r>
              <a:rPr lang="zh-CN" altLang="en-US" dirty="0"/>
              <a:t>用于</a:t>
            </a:r>
            <a:r>
              <a:rPr lang="en-US" altLang="zh-CN" dirty="0"/>
              <a:t>BCD</a:t>
            </a:r>
            <a:r>
              <a:rPr lang="zh-CN" altLang="en-US" dirty="0"/>
              <a:t>加法调整中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OV</a:t>
            </a:r>
            <a:r>
              <a:rPr lang="zh-CN" altLang="en-US" dirty="0"/>
              <a:t>：溢出标志。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P</a:t>
            </a:r>
            <a:r>
              <a:rPr lang="zh-CN" altLang="en-US" dirty="0"/>
              <a:t>：   奇偶标志 </a:t>
            </a:r>
            <a:r>
              <a:rPr lang="en-US" altLang="zh-CN" dirty="0"/>
              <a:t>(A</a:t>
            </a:r>
            <a:r>
              <a:rPr lang="zh-CN" altLang="en-US" dirty="0"/>
              <a:t>的“</a:t>
            </a:r>
            <a:r>
              <a:rPr lang="en-US" altLang="zh-CN" dirty="0"/>
              <a:t>1”</a:t>
            </a:r>
            <a:r>
              <a:rPr lang="zh-CN" altLang="en-US" dirty="0"/>
              <a:t>的个数为奇，则</a:t>
            </a:r>
            <a:r>
              <a:rPr lang="en-US" altLang="zh-CN" dirty="0"/>
              <a:t>P=1</a:t>
            </a:r>
            <a:r>
              <a:rPr lang="zh-CN" altLang="en-US" dirty="0"/>
              <a:t>，否则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                          </a:t>
            </a:r>
            <a:r>
              <a:rPr lang="en-US" altLang="zh-CN" dirty="0"/>
              <a:t>P=0</a:t>
            </a:r>
            <a:r>
              <a:rPr lang="zh-CN" altLang="en-US" dirty="0"/>
              <a:t>。它只随</a:t>
            </a:r>
            <a:r>
              <a:rPr lang="en-US" altLang="zh-CN" dirty="0"/>
              <a:t>A</a:t>
            </a:r>
            <a:r>
              <a:rPr lang="zh-CN" altLang="en-US" dirty="0"/>
              <a:t>的变化而变化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RS1, RS0</a:t>
            </a:r>
            <a:r>
              <a:rPr lang="zh-CN" altLang="en-US" dirty="0"/>
              <a:t>：寄存器区选择标志，它指示当前使用的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                     工作寄存器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F0</a:t>
            </a:r>
            <a:r>
              <a:rPr lang="zh-CN" altLang="en-US" dirty="0"/>
              <a:t>：用户标志位（可作为软件标志）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2F32B-71BD-4283-B13E-AD5CD6DEE072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E40E-F259-47D7-B771-4260F3EBCB8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E40E-F259-47D7-B771-4260F3EBCB8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4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尾数为负时：补码（就近舍入规则）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丢弃的最高位为1，且其余各位不全为0时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进1；否则截尾；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E40E-F259-47D7-B771-4260F3EBCB8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6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尾数为负时：补码（就近舍入规则）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丢弃的最高位为1，且其余各位不全为0时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进1；否则截尾；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E40E-F259-47D7-B771-4260F3EBCB8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2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AEAD1-DCB1-45CF-815F-50C3FA721BC4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AEAD1-DCB1-45CF-815F-50C3FA721BC4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3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AC999-8EB7-4EE2-B168-6CDAB15865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7AF78-604E-4A7B-99E1-DA9A17C216B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D812-8C1C-4105-BEBA-62662CB7347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DEA0B-0F5C-4D1B-AE8E-EE909C7EF1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0712D-2965-4505-A0A8-A95302DF4E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93284-BCBD-4AFE-8646-06B9F223A7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0446-F76B-436D-A10E-07813E3191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9E85-7B60-44C9-B335-92C1F8AEBB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C11D9-2485-45FE-B702-5EB34FF67E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9352-6C86-4EBD-B561-F954F8F302C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22227-328D-433F-B80D-FEAC092B07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DCEE-5A19-4E49-B83B-5B457B41BE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3ED62-3293-475F-AAC4-7885B9DA6A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14E73-37F1-4723-A19B-FC3B71BB3B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A4C5485-58CB-448F-A6CA-0BECB7B594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1.bin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7.bin"/><Relationship Id="rId4" Type="http://schemas.openxmlformats.org/officeDocument/2006/relationships/slide" Target="slide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9.bin"/><Relationship Id="rId4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2\Images\2.5.gi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4.xml"/><Relationship Id="rId6" Type="http://schemas.openxmlformats.org/officeDocument/2006/relationships/slide" Target="slide34.x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5.bin"/><Relationship Id="rId4" Type="http://schemas.openxmlformats.org/officeDocument/2006/relationships/slide" Target="slide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8.bin"/><Relationship Id="rId5" Type="http://schemas.openxmlformats.org/officeDocument/2006/relationships/slide" Target="slide25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4.xml"/><Relationship Id="rId6" Type="http://schemas.openxmlformats.org/officeDocument/2006/relationships/slide" Target="slide25.x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4.xml"/><Relationship Id="rId6" Type="http://schemas.openxmlformats.org/officeDocument/2006/relationships/slide" Target="slide25.x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34.x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34.x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4.xml"/><Relationship Id="rId6" Type="http://schemas.openxmlformats.org/officeDocument/2006/relationships/slide" Target="slide25.x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4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5.x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slide" Target="slide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5.x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5.x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5.x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504" y="1219200"/>
            <a:ext cx="8579296" cy="2286000"/>
          </a:xfrm>
        </p:spPr>
        <p:txBody>
          <a:bodyPr>
            <a:noAutofit/>
          </a:bodyPr>
          <a:lstStyle/>
          <a:p>
            <a:r>
              <a:rPr lang="en-US" dirty="0"/>
              <a:t>Lecture 05: FP Multiply/Divide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526C-0873-4625-8EF8-C15F2084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门的种类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178D-2627-4721-A954-CFC5AD87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7" y="1164831"/>
            <a:ext cx="4966667" cy="384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BA0B2-1C74-4EE3-966F-5E450743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3717032"/>
            <a:ext cx="599223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0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全加器的真值表和逻辑表达式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27984" y="1340768"/>
                <a:ext cx="4716016" cy="4785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i="1" dirty="0">
                    <a:latin typeface="Cambria Math"/>
                  </a:rPr>
                  <a:t>简便起见，未标下标</a:t>
                </a:r>
                <a:endParaRPr lang="en-US" altLang="zh-CN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𝑆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𝐴𝐵𝐶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C1=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</a:rPr>
                      <m:t>𝐵𝐶</m:t>
                    </m:r>
                  </m:oMath>
                </a14:m>
                <a:r>
                  <a:rPr lang="en-US" altLang="zh-CN" sz="2800" b="0" dirty="0"/>
                  <a:t>+A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800" b="0" dirty="0"/>
                  <a:t>+AB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800" b="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AB</m:t>
                    </m:r>
                    <m:r>
                      <a:rPr lang="en-US" altLang="zh-CN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4" y="1340768"/>
                <a:ext cx="4716016" cy="4785395"/>
              </a:xfrm>
              <a:blipFill rotWithShape="1">
                <a:blip r:embed="rId2"/>
                <a:stretch>
                  <a:fillRect l="-2584" t="-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323529" y="1556789"/>
          <a:ext cx="3816424" cy="4248475"/>
        </p:xfrm>
        <a:graphic>
          <a:graphicData uri="http://schemas.openxmlformats.org/drawingml/2006/table">
            <a:tbl>
              <a:tblPr/>
              <a:tblGrid>
                <a:gridCol w="76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837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输           入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输     出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i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i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i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i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i+1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E3150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5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、逻辑运算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96875" y="549275"/>
            <a:ext cx="80645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逻辑数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不带符号的二进制数（可进行逻辑运算）；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：逻辑非、逻辑加、逻辑乘、逻辑异等等；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1、逻辑非运算</a:t>
            </a:r>
          </a:p>
        </p:txBody>
      </p:sp>
      <p:graphicFrame>
        <p:nvGraphicFramePr>
          <p:cNvPr id="29701" name="Object 5"/>
          <p:cNvGraphicFramePr>
            <a:graphicFrameLocks/>
          </p:cNvGraphicFramePr>
          <p:nvPr/>
        </p:nvGraphicFramePr>
        <p:xfrm>
          <a:off x="2484438" y="1341438"/>
          <a:ext cx="48228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58587" imgH="1142857" progId="PBrush">
                  <p:embed/>
                </p:oleObj>
              </mc:Choice>
              <mc:Fallback>
                <p:oleObj r:id="rId4" imgW="5458587" imgH="1142857" progId="PBrush">
                  <p:embed/>
                  <p:pic>
                    <p:nvPicPr>
                      <p:cNvPr id="2970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48228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/>
          </p:cNvGraphicFramePr>
          <p:nvPr/>
        </p:nvGraphicFramePr>
        <p:xfrm>
          <a:off x="539750" y="2349500"/>
          <a:ext cx="5329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211167" imgH="800212" progId="PBrush">
                  <p:embed/>
                </p:oleObj>
              </mc:Choice>
              <mc:Fallback>
                <p:oleObj r:id="rId6" imgW="6211167" imgH="800212" progId="PBrush">
                  <p:embed/>
                  <p:pic>
                    <p:nvPicPr>
                      <p:cNvPr id="2970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53292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68313" y="3213100"/>
            <a:ext cx="8066087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195" tIns="0" rIns="36195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2、逻辑加运算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X=X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，Y=Y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 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则有：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X+Y=Z=Z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Z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Z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…Z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n；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Z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,i=0,1,2,…,n；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[例25] X=10100001,Y=100111011，求X+Y=？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		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0 1 0 0 0 0 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            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    ＋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0 0 1 1 0 1 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	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————————————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		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0 1 1 1 0 1 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	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	即：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X+Y=10111011</a:t>
            </a:r>
          </a:p>
        </p:txBody>
      </p:sp>
      <p:sp>
        <p:nvSpPr>
          <p:cNvPr id="95240" name="Oval 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8" action="ppaction://hlinksldjump"/>
              </a:rPr>
              <a:t>总目录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、逻辑运算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496300" cy="613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3、逻辑乘运算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X=X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，Y=Y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；则有：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X·Y=Z=Z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，i=0,1,2,…,n；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4、逻辑异运算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X=X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，Y=Y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；则有：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X⊕Y=Z=Z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…Z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Z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⊕Y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，i=0,1,2,…,n；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[例26] X=10111001，Y=11110011，求X●Y=?   X⊕Y=?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	1 0 1 1 1 0 0 1　　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0 1 1 1 0 0 1　	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● 1 1 1 1 0 0 1 1　　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     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⊕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1 1 1 0 0 1 1　	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———————————   ———————————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	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1 0 1 1 0 0 0 1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	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Z       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 1 0 0 1 0 1 0　	Z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即 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X●Y=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10110001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            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⊕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01001010</a:t>
            </a:r>
          </a:p>
          <a:p>
            <a:pPr>
              <a:buClr>
                <a:srgbClr val="E60238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全加器（FA）的优缺点：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优点：结构简单、能实现原码加减法和乘除法；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缺点：(1)、串行延迟长（一位延迟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ns,N位延迟&gt;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20N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ns）;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(2)、不能实现逻辑运算；</a:t>
            </a:r>
          </a:p>
        </p:txBody>
      </p:sp>
      <p:sp>
        <p:nvSpPr>
          <p:cNvPr id="9626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640762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1、基本思想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创新点：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(1) 实现并行进位(先行进位)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(2) 实现16种算术运算，16种逻辑运算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基本思想：一位全加器FA的逻辑表达式：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为了实现多种算术逻辑运算，可将A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和B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输入一个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函数发生器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（进位传递函数和进位产生函数）得到输出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和Y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，作为一位全加器的输入（见下页图2.10：ALU的逻辑图与逻辑表达式）； Xi和Yi的值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不仅取决于输入A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和B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，而且受控制参数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的控制（控制方式见表2.4）</a:t>
            </a:r>
          </a:p>
        </p:txBody>
      </p:sp>
      <p:sp>
        <p:nvSpPr>
          <p:cNvPr id="9728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graphicFrame>
        <p:nvGraphicFramePr>
          <p:cNvPr id="31750" name="Object 6"/>
          <p:cNvGraphicFramePr>
            <a:graphicFrameLocks/>
          </p:cNvGraphicFramePr>
          <p:nvPr/>
        </p:nvGraphicFramePr>
        <p:xfrm>
          <a:off x="2052638" y="2925763"/>
          <a:ext cx="352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42857" imgH="847843" progId="PBrush">
                  <p:embed/>
                </p:oleObj>
              </mc:Choice>
              <mc:Fallback>
                <p:oleObj r:id="rId5" imgW="2742857" imgH="847843" progId="PBrush">
                  <p:embed/>
                  <p:pic>
                    <p:nvPicPr>
                      <p:cNvPr id="3175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925763"/>
                        <a:ext cx="35274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64076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1、基本思想</a:t>
            </a:r>
          </a:p>
          <a:p>
            <a:pPr algn="just">
              <a:buSzPct val="100000"/>
              <a:buFont typeface="Wingdings" pitchFamily="2" charset="2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9830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1" y="1054100"/>
            <a:ext cx="8785225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5373216"/>
            <a:ext cx="15121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0,4,8,12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64076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2、逻辑表达式</a:t>
            </a:r>
          </a:p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X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和Y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与控制参数和输入量的关系如下表2.4：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00113" y="4652963"/>
          <a:ext cx="705643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73320" imgH="507960" progId="Equation.3">
                  <p:embed/>
                </p:oleObj>
              </mc:Choice>
              <mc:Fallback>
                <p:oleObj r:id="rId4" imgW="3073320" imgH="50796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7056437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/>
          </p:cNvGraphicFramePr>
          <p:nvPr/>
        </p:nvGraphicFramePr>
        <p:xfrm>
          <a:off x="755650" y="1343025"/>
          <a:ext cx="69135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90476" imgH="2685714" progId="PBrush">
                  <p:embed/>
                </p:oleObj>
              </mc:Choice>
              <mc:Fallback>
                <p:oleObj r:id="rId6" imgW="5390476" imgH="2685714" progId="PBrush">
                  <p:embed/>
                  <p:pic>
                    <p:nvPicPr>
                      <p:cNvPr id="3379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3025"/>
                        <a:ext cx="6913563" cy="287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Oval 7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8" action="ppaction://hlinksldjump"/>
              </a:rPr>
              <a:t>总目录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55650" y="4221163"/>
            <a:ext cx="727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ffectLst/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根据上表2.4的函数关系可列出如下逻辑表达式：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54000" y="549275"/>
            <a:ext cx="82788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和Y</a:t>
            </a:r>
            <a:r>
              <a:rPr lang="zh-CN" altLang="en-US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i</a:t>
            </a:r>
            <a:r>
              <a:rPr lang="zh-CN" altLang="en-US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的表达式进一步化简得到ALU的某一位逻辑表达式（见下）: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52413" y="1844675"/>
            <a:ext cx="8712200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4位之间采用先行进位，每一位中X、Y是同时产生的，由下面方法算出并行进位的C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n＋4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n＋3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</a:p>
          <a:p>
            <a:pPr>
              <a:lnSpc>
                <a:spcPct val="115000"/>
              </a:lnSpc>
              <a:buClr>
                <a:srgbClr val="0707E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令：G=Y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＋Y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进位发生输出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P=X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进位传送输出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则：C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=G+PC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片间进位输出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lnSpc>
                <a:spcPct val="115000"/>
              </a:lnSpc>
              <a:buClr>
                <a:srgbClr val="0707E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增加P和G的目的在于实现多片（组）ALU之间的先行进位；</a:t>
            </a:r>
          </a:p>
          <a:p>
            <a:pPr>
              <a:lnSpc>
                <a:spcPct val="115000"/>
              </a:lnSpc>
              <a:buClr>
                <a:srgbClr val="0707E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对一片ALU来说，有三个进位输出：进位发生输出G、进位传送输出P，片间进位输出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b="1" baseline="-25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（用先行进位发生器CLA实现）；   </a:t>
            </a:r>
          </a:p>
          <a:p>
            <a:pPr>
              <a:lnSpc>
                <a:spcPct val="115000"/>
              </a:lnSpc>
              <a:buClr>
                <a:srgbClr val="0707E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根据上述可设计出器件： 74181ALU  </a:t>
            </a:r>
          </a:p>
        </p:txBody>
      </p:sp>
      <p:sp>
        <p:nvSpPr>
          <p:cNvPr id="100358" name="Oval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graphicFrame>
        <p:nvGraphicFramePr>
          <p:cNvPr id="34823" name="Object 7"/>
          <p:cNvGraphicFramePr>
            <a:graphicFrameLocks/>
          </p:cNvGraphicFramePr>
          <p:nvPr/>
        </p:nvGraphicFramePr>
        <p:xfrm>
          <a:off x="900113" y="908050"/>
          <a:ext cx="6361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61905" imgH="1009791" progId="PBrush">
                  <p:embed/>
                </p:oleObj>
              </mc:Choice>
              <mc:Fallback>
                <p:oleObj r:id="rId5" imgW="6361905" imgH="1009791" progId="PBrush">
                  <p:embed/>
                  <p:pic>
                    <p:nvPicPr>
                      <p:cNvPr id="3482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636111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85709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3、算术逻辑运算的实现：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endParaRPr lang="zh-CN" altLang="en-US" sz="180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5210175"/>
            <a:ext cx="9144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算术逻辑运算的实现（74181）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M=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0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ow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时，对进位信号没有影响，进行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算术运算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M=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H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igh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，进位门被封锁，进行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Arial" charset="0"/>
              </a:rPr>
              <a:t>逻辑运算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说明：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74181执行正逻辑输入/输出方式的一组算术运算和逻辑运算和负逻辑输入/输出方式的一组算术运算和逻辑运算是等效的。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   A=B端可以判断两个数是否相等。</a:t>
            </a:r>
          </a:p>
        </p:txBody>
      </p:sp>
      <p:sp>
        <p:nvSpPr>
          <p:cNvPr id="10138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graphicFrame>
        <p:nvGraphicFramePr>
          <p:cNvPr id="35846" name="Object 6"/>
          <p:cNvGraphicFramePr>
            <a:graphicFrameLocks/>
          </p:cNvGraphicFramePr>
          <p:nvPr/>
        </p:nvGraphicFramePr>
        <p:xfrm>
          <a:off x="0" y="981075"/>
          <a:ext cx="8856663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095238" imgH="4486901" progId="PBrush">
                  <p:embed/>
                </p:oleObj>
              </mc:Choice>
              <mc:Fallback>
                <p:oleObj r:id="rId5" imgW="6095238" imgH="4486901" progId="PBrush">
                  <p:embed/>
                  <p:pic>
                    <p:nvPicPr>
                      <p:cNvPr id="3584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8856663" cy="417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7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476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79388" y="476250"/>
            <a:ext cx="86788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3、算术逻辑运算的实现：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endParaRPr lang="zh-CN" altLang="en-US" sz="180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2404" name="Oval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1075"/>
            <a:ext cx="89281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048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C7E-79AA-4A5C-90B0-FDACDE81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83A2-E3D6-4815-96B7-DE6F3537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exams (40%)</a:t>
            </a:r>
          </a:p>
          <a:p>
            <a:pPr lvl="1"/>
            <a:r>
              <a:rPr lang="en-US" dirty="0"/>
              <a:t>Middle term: (20%)</a:t>
            </a:r>
          </a:p>
          <a:p>
            <a:pPr lvl="1"/>
            <a:r>
              <a:rPr lang="en-US" dirty="0"/>
              <a:t>Final: (20%)</a:t>
            </a:r>
          </a:p>
          <a:p>
            <a:r>
              <a:rPr lang="en-US" dirty="0"/>
              <a:t>10 homework (50%)</a:t>
            </a:r>
          </a:p>
          <a:p>
            <a:r>
              <a:rPr lang="en-US" dirty="0"/>
              <a:t>Attendance (10%)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01BB-A37F-4FD7-BEF3-AB97925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82E898-483A-4E7E-8028-EBDBB899BCBC}" type="datetime1">
              <a:rPr lang="zh-CN" altLang="en-US"/>
              <a:pPr eaLnBrk="1" hangingPunct="1"/>
              <a:t>2021/9/28</a:t>
            </a:fld>
            <a:endParaRPr lang="en-US" altLang="zh-CN"/>
          </a:p>
        </p:txBody>
      </p:sp>
      <p:sp>
        <p:nvSpPr>
          <p:cNvPr id="3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98F7AC2-02D9-4208-82D5-A26AF8BE47D1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pic>
        <p:nvPicPr>
          <p:cNvPr id="4" name="Picture 2" descr="D:\jinerwork\组成\白中英版改编\Chap02\Images\2.5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066800"/>
            <a:ext cx="3505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4063" y="1484313"/>
            <a:ext cx="36734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例如：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ahoma" pitchFamily="34" charset="0"/>
              </a:rPr>
              <a:t>S</a:t>
            </a:r>
            <a:r>
              <a:rPr kumimoji="1" lang="en-US" altLang="zh-CN" sz="2400" baseline="-25000" dirty="0">
                <a:latin typeface="Tahoma" pitchFamily="34" charset="0"/>
              </a:rPr>
              <a:t>3</a:t>
            </a:r>
            <a:r>
              <a:rPr kumimoji="1" lang="en-US" altLang="zh-CN" sz="2400" dirty="0">
                <a:latin typeface="Tahoma" pitchFamily="34" charset="0"/>
              </a:rPr>
              <a:t>S</a:t>
            </a:r>
            <a:r>
              <a:rPr kumimoji="1" lang="en-US" altLang="zh-CN" sz="2400" baseline="-25000" dirty="0">
                <a:latin typeface="Tahoma" pitchFamily="34" charset="0"/>
              </a:rPr>
              <a:t>2</a:t>
            </a:r>
            <a:r>
              <a:rPr kumimoji="1" lang="en-US" altLang="zh-CN" sz="2400" dirty="0">
                <a:latin typeface="Tahoma" pitchFamily="34" charset="0"/>
              </a:rPr>
              <a:t>S</a:t>
            </a:r>
            <a:r>
              <a:rPr kumimoji="1" lang="en-US" altLang="zh-CN" sz="2400" baseline="-25000" dirty="0">
                <a:latin typeface="Tahoma" pitchFamily="34" charset="0"/>
              </a:rPr>
              <a:t>0</a:t>
            </a:r>
            <a:r>
              <a:rPr kumimoji="1" lang="en-US" altLang="zh-CN" sz="2400" dirty="0">
                <a:latin typeface="Tahoma" pitchFamily="34" charset="0"/>
              </a:rPr>
              <a:t>S</a:t>
            </a:r>
            <a:r>
              <a:rPr kumimoji="1" lang="en-US" altLang="zh-CN" sz="2400" baseline="-25000" dirty="0">
                <a:latin typeface="Tahoma" pitchFamily="34" charset="0"/>
              </a:rPr>
              <a:t>1</a:t>
            </a:r>
            <a:r>
              <a:rPr kumimoji="1" lang="zh-CN" altLang="en-US" sz="2400" dirty="0">
                <a:latin typeface="Tahoma" pitchFamily="34" charset="0"/>
              </a:rPr>
              <a:t>＝</a:t>
            </a:r>
            <a:r>
              <a:rPr kumimoji="1" lang="en-US" altLang="zh-CN" sz="2400" dirty="0">
                <a:latin typeface="Tahoma" pitchFamily="34" charset="0"/>
              </a:rPr>
              <a:t>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ahoma" pitchFamily="34" charset="0"/>
              </a:rPr>
              <a:t>M=1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ahoma" pitchFamily="34" charset="0"/>
              </a:rPr>
              <a:t>代入：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774700" y="3475038"/>
                <a:ext cx="5237163" cy="26177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0+0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⊕1⊕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ba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～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的时候，输出结果为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00" y="3475038"/>
                <a:ext cx="5237163" cy="2617787"/>
              </a:xfrm>
              <a:prstGeom prst="rect">
                <a:avLst/>
              </a:prstGeom>
              <a:blipFill>
                <a:blip r:embed="rId4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250825" y="404813"/>
            <a:ext cx="7543800" cy="509587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zh-CN" altLang="en-US" sz="3500" kern="0" dirty="0">
                <a:effectLst/>
              </a:rPr>
              <a:t>多功能算术</a:t>
            </a:r>
            <a:r>
              <a:rPr lang="en-US" altLang="zh-CN" sz="3500" kern="0" dirty="0">
                <a:effectLst/>
              </a:rPr>
              <a:t>/</a:t>
            </a:r>
            <a:r>
              <a:rPr lang="zh-CN" altLang="en-US" sz="3500" kern="0" dirty="0">
                <a:effectLst/>
              </a:rPr>
              <a:t>逻辑运算单元</a:t>
            </a:r>
            <a:r>
              <a:rPr lang="en-US" altLang="zh-CN" sz="3500" kern="0" dirty="0">
                <a:effectLst/>
              </a:rPr>
              <a:t>ALU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7740650" y="21844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72438" y="2133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5011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424862" cy="585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4、两级先行进位的ALU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74181ALU的P和G是本组先行进位输出，将74181的P和G送入成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组先行进位部件(CLA)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74182的即可实现第二级的先行进位(即</a:t>
            </a: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组间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先行</a:t>
            </a: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进位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)；</a:t>
            </a: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根据公式(2.31)可得4片（组）的先行进位逻辑：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	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                        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n+2	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n+3	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                 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n+4	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n+3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=G*+P*C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中G*=G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+G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；P*=P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P</a:t>
            </a:r>
            <a:r>
              <a:rPr lang="zh-CN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G*为成组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先行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进位发生输出；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P*为成组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先行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进位传送输出；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根据上述表达式，用TTL器件实现的成组先行进位部件74182如下图所示：</a:t>
            </a:r>
          </a:p>
        </p:txBody>
      </p:sp>
      <p:sp>
        <p:nvSpPr>
          <p:cNvPr id="10342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07950" y="404813"/>
            <a:ext cx="813593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、两级先行进位的</a:t>
            </a:r>
            <a:r>
              <a:rPr 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graphicFrame>
        <p:nvGraphicFramePr>
          <p:cNvPr id="38917" name="Object 5"/>
          <p:cNvGraphicFramePr>
            <a:graphicFrameLocks/>
          </p:cNvGraphicFramePr>
          <p:nvPr/>
        </p:nvGraphicFramePr>
        <p:xfrm>
          <a:off x="468313" y="908050"/>
          <a:ext cx="8137525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87801" imgH="6542857" progId="PBrush">
                  <p:embed/>
                </p:oleObj>
              </mc:Choice>
              <mc:Fallback>
                <p:oleObj r:id="rId4" imgW="7887801" imgH="6542857" progId="PBrush">
                  <p:embed/>
                  <p:pic>
                    <p:nvPicPr>
                      <p:cNvPr id="389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137525" cy="532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Oval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、多功能算术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/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逻辑运算单元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ALU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09538" y="406400"/>
            <a:ext cx="88566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4、两级先行进位的ALU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>
                <a:effectLst/>
                <a:latin typeface="方正姚体" pitchFamily="2" charset="-122"/>
                <a:ea typeface="方正姚体" pitchFamily="2" charset="-122"/>
              </a:rPr>
              <a:t>若干个74181ALU位片和配套的74182先行进位部件CAL构成一个全字长的ALU</a:t>
            </a:r>
          </a:p>
        </p:txBody>
      </p:sp>
      <p:sp>
        <p:nvSpPr>
          <p:cNvPr id="10547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graphicFrame>
        <p:nvGraphicFramePr>
          <p:cNvPr id="39942" name="Object 6"/>
          <p:cNvGraphicFramePr>
            <a:graphicFrameLocks/>
          </p:cNvGraphicFramePr>
          <p:nvPr/>
        </p:nvGraphicFramePr>
        <p:xfrm>
          <a:off x="107950" y="1052513"/>
          <a:ext cx="8982075" cy="581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80952" imgH="5885714" progId="PBrush">
                  <p:embed/>
                </p:oleObj>
              </mc:Choice>
              <mc:Fallback>
                <p:oleObj r:id="rId5" imgW="8980952" imgH="5885714" progId="PBrush">
                  <p:embed/>
                  <p:pic>
                    <p:nvPicPr>
                      <p:cNvPr id="3994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52513"/>
                        <a:ext cx="8982075" cy="581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04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内部总线</a:t>
            </a:r>
            <a:r>
              <a:rPr 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与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运算器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" y="549275"/>
            <a:ext cx="9324528" cy="56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内部总线</a:t>
            </a: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机器内部各部份数据传送频繁,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可以把寄存器间的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数据传送通路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加以归并,组成总线结构，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使得不同来源的信息在此总线上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分时传送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分类 </a:t>
            </a:r>
          </a:p>
          <a:p>
            <a:pPr lvl="3">
              <a:lnSpc>
                <a:spcPct val="120000"/>
              </a:lnSpc>
              <a:buClr>
                <a:srgbClr val="BB07E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所处位置 </a:t>
            </a:r>
          </a:p>
          <a:p>
            <a:pPr lvl="4">
              <a:lnSpc>
                <a:spcPct val="120000"/>
              </a:lnSpc>
              <a:buSzPct val="100000"/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内部总线（CPU内） </a:t>
            </a:r>
          </a:p>
          <a:p>
            <a:pPr lvl="4">
              <a:lnSpc>
                <a:spcPct val="120000"/>
              </a:lnSpc>
              <a:buSzPct val="100000"/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外部总线（系统总线）</a:t>
            </a:r>
          </a:p>
          <a:p>
            <a:pPr lvl="3">
              <a:lnSpc>
                <a:spcPct val="120000"/>
              </a:lnSpc>
              <a:buClr>
                <a:srgbClr val="BB07E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逻辑结构 </a:t>
            </a:r>
          </a:p>
          <a:p>
            <a:pPr lvl="4">
              <a:lnSpc>
                <a:spcPct val="120000"/>
              </a:lnSpc>
              <a:buSzPct val="100000"/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单向传送总线</a:t>
            </a:r>
          </a:p>
          <a:p>
            <a:pPr lvl="4">
              <a:lnSpc>
                <a:spcPct val="120000"/>
              </a:lnSpc>
              <a:buSzPct val="100000"/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双向传送总线</a:t>
            </a:r>
          </a:p>
        </p:txBody>
      </p:sp>
      <p:sp>
        <p:nvSpPr>
          <p:cNvPr id="10752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2.5.3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、内部总线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79388" y="476250"/>
            <a:ext cx="8713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内部总线</a:t>
            </a:r>
          </a:p>
        </p:txBody>
      </p:sp>
      <p:sp>
        <p:nvSpPr>
          <p:cNvPr id="10854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3078" name="Object 6"/>
          <p:cNvGraphicFramePr>
            <a:graphicFrameLocks/>
          </p:cNvGraphicFramePr>
          <p:nvPr/>
        </p:nvGraphicFramePr>
        <p:xfrm>
          <a:off x="1116013" y="908050"/>
          <a:ext cx="724852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6" imgW="0" imgH="0" progId="Paint.Picture">
                  <p:embed/>
                </p:oleObj>
              </mc:Choice>
              <mc:Fallback>
                <p:oleObj name="BMP 图像" r:id="rId6" imgW="0" imgH="0" progId="Paint.Picture">
                  <p:embed/>
                  <p:pic>
                    <p:nvPicPr>
                      <p:cNvPr id="307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724852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3294"/>
            <a:ext cx="6769100" cy="580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438000" y="5028120"/>
              <a:ext cx="357480" cy="4021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8640" y="5018760"/>
                <a:ext cx="376200" cy="42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、定点运算器的基本结构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7137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1、单总线结构的运算器</a:t>
            </a:r>
          </a:p>
        </p:txBody>
      </p:sp>
      <p:graphicFrame>
        <p:nvGraphicFramePr>
          <p:cNvPr id="5125" name="Object 5"/>
          <p:cNvGraphicFramePr>
            <a:graphicFrameLocks/>
          </p:cNvGraphicFramePr>
          <p:nvPr/>
        </p:nvGraphicFramePr>
        <p:xfrm>
          <a:off x="828675" y="981075"/>
          <a:ext cx="77057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638095" imgH="4610744" progId="Paint.Picture">
                  <p:embed/>
                </p:oleObj>
              </mc:Choice>
              <mc:Fallback>
                <p:oleObj r:id="rId5" imgW="6638095" imgH="4610744" progId="Paint.Picture">
                  <p:embed/>
                  <p:pic>
                    <p:nvPicPr>
                      <p:cNvPr id="51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81075"/>
                        <a:ext cx="7705725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Oval 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7" action="ppaction://hlinksldjump"/>
              </a:rPr>
              <a:t>总目录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3850" y="4365625"/>
            <a:ext cx="842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ffectLst/>
              <a:latin typeface="方正姚体" pitchFamily="2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7950" y="4581525"/>
            <a:ext cx="9001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BB07E1"/>
                </a:solidFill>
                <a:effectLst/>
                <a:latin typeface="方正姚体" pitchFamily="2" charset="-122"/>
                <a:ea typeface="方正姚体" pitchFamily="2" charset="-122"/>
              </a:rPr>
              <a:t>特点</a:t>
            </a:r>
            <a:r>
              <a:rPr lang="zh-CN" altLang="en-US" sz="2400" b="1" dirty="0">
                <a:effectLst/>
                <a:latin typeface="方正姚体" pitchFamily="2" charset="-122"/>
                <a:ea typeface="方正姚体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/>
                <a:latin typeface="方正姚体" pitchFamily="2" charset="-122"/>
                <a:ea typeface="方正姚体" pitchFamily="2" charset="-122"/>
              </a:rPr>
              <a:t>(1)同一时间总线上只能有一个操作数，两个操作数时要依次放入输入缓冲寄存器A和B后再送入ALU；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/>
                <a:latin typeface="方正姚体" pitchFamily="2" charset="-122"/>
                <a:ea typeface="方正姚体" pitchFamily="2" charset="-122"/>
              </a:rPr>
              <a:t>(2)结果可直接送到总线上而不影响输入数据(在缓冲寄存器中)；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/>
                <a:latin typeface="方正姚体" pitchFamily="2" charset="-122"/>
                <a:ea typeface="方正姚体" pitchFamily="2" charset="-122"/>
              </a:rPr>
              <a:t>(3)操作速度慢；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、定点运算器的基本结构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7137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、双总线结构的运算器</a:t>
            </a:r>
          </a:p>
        </p:txBody>
      </p:sp>
      <p:graphicFrame>
        <p:nvGraphicFramePr>
          <p:cNvPr id="6149" name="Object 5"/>
          <p:cNvGraphicFramePr>
            <a:graphicFrameLocks/>
          </p:cNvGraphicFramePr>
          <p:nvPr/>
        </p:nvGraphicFramePr>
        <p:xfrm>
          <a:off x="684213" y="981075"/>
          <a:ext cx="77724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57143" imgH="4877481" progId="Paint.Picture">
                  <p:embed/>
                </p:oleObj>
              </mc:Choice>
              <mc:Fallback>
                <p:oleObj r:id="rId4" imgW="7257143" imgH="4877481" progId="Paint.Picture">
                  <p:embed/>
                  <p:pic>
                    <p:nvPicPr>
                      <p:cNvPr id="61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77724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Oval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7950" y="4508500"/>
            <a:ext cx="89281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BB07E1"/>
                </a:solidFill>
                <a:effectLst/>
                <a:latin typeface="方正姚体" pitchFamily="2" charset="-122"/>
                <a:ea typeface="方正姚体" pitchFamily="2" charset="-122"/>
              </a:rPr>
              <a:t>特点</a:t>
            </a:r>
            <a:r>
              <a:rPr lang="zh-CN" altLang="en-US" sz="2400" b="1" dirty="0">
                <a:effectLst/>
                <a:latin typeface="方正姚体" pitchFamily="2" charset="-122"/>
                <a:ea typeface="方正姚体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(1)两个操作数同时在总线上，同时送ALU，有两组专用寄存器，没有缓冲寄存器；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(2)结果不能直接送到总线上(影响输入数据),而放入输出缓冲器中)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(3)可用输入缓冲寄存器取代输出缓冲寄存器，而提高操作速度；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、定点运算器的基本结构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52413" y="549275"/>
            <a:ext cx="87137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、三总线结构的运算器</a:t>
            </a:r>
          </a:p>
        </p:txBody>
      </p:sp>
      <p:graphicFrame>
        <p:nvGraphicFramePr>
          <p:cNvPr id="7173" name="Object 5"/>
          <p:cNvGraphicFramePr>
            <a:graphicFrameLocks/>
          </p:cNvGraphicFramePr>
          <p:nvPr/>
        </p:nvGraphicFramePr>
        <p:xfrm>
          <a:off x="901700" y="981075"/>
          <a:ext cx="705326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485714" imgH="4428571" progId="Paint.Picture">
                  <p:embed/>
                </p:oleObj>
              </mc:Choice>
              <mc:Fallback>
                <p:oleObj r:id="rId4" imgW="7485714" imgH="4428571" progId="Paint.Picture">
                  <p:embed/>
                  <p:pic>
                    <p:nvPicPr>
                      <p:cNvPr id="717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981075"/>
                        <a:ext cx="705326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Oval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4868863"/>
            <a:ext cx="89281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B07E1"/>
                </a:solidFill>
                <a:effectLst/>
                <a:latin typeface="方正姚体" pitchFamily="2" charset="-122"/>
                <a:ea typeface="方正姚体" pitchFamily="2" charset="-122"/>
              </a:rPr>
              <a:t>特点</a:t>
            </a:r>
            <a:r>
              <a:rPr lang="zh-CN" altLang="en-US" sz="2400" b="1">
                <a:effectLst/>
                <a:latin typeface="方正姚体" pitchFamily="2" charset="-122"/>
                <a:ea typeface="方正姚体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(1)克服了单总线和多总线的多步操作的缺点；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(2)若操作数不需要修改，通过旁路器直接把数据从总线2传送到总线3而不经过ALU，大大提高了速度；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19BD-9A4E-4A76-B28B-4847009A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实验课时间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6A93-6861-468E-9921-07977D45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必须参加</a:t>
            </a:r>
            <a:endParaRPr lang="en-US" altLang="zh-CN" dirty="0"/>
          </a:p>
          <a:p>
            <a:r>
              <a:rPr lang="zh-CN" altLang="en-US" dirty="0"/>
              <a:t>可以自带笔记本电脑</a:t>
            </a:r>
            <a:endParaRPr lang="en-US" altLang="zh-CN" dirty="0"/>
          </a:p>
          <a:p>
            <a:r>
              <a:rPr lang="en-US" dirty="0"/>
              <a:t>D212/D213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周三上午</a:t>
            </a:r>
            <a:r>
              <a:rPr lang="en-US" altLang="zh-CN" dirty="0">
                <a:solidFill>
                  <a:srgbClr val="FF0000"/>
                </a:solidFill>
              </a:rPr>
              <a:t>10:40-12:30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61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063"/>
            <a:ext cx="7632700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2.6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浮点运算方法和浮点运算器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5113338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2.6.1 浮点加法、减法运算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2.6.2 浮点乘法、除法运算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2.6.3 浮点运算流水线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2.6.4 浮点运算器实例</a:t>
            </a:r>
          </a:p>
        </p:txBody>
      </p:sp>
      <p:sp>
        <p:nvSpPr>
          <p:cNvPr id="11264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、浮点加法、减法运算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7950" y="477838"/>
            <a:ext cx="89281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1、浮点加减运算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设有两个浮点数ｘ和ｙ,它们分别为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x = 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E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·M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y = 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·M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其中Ex和Ey分别为数x和y的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阶码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为数x和y的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尾数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 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两浮点数进行加法和减法的运算规则是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x±y = 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Ex－Ey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±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注意：要求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宋体" pitchFamily="2" charset="-122"/>
              </a:rPr>
              <a:t>≤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Ey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2、浮点运算步骤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(1)  0操作数检查：有一个为0则省去以下各步骤；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(2) 比较阶码并完成对阶：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小阶向大阶对齐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为什么？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对规格化浮点数而言：尾数左移高位丢失（误差大）；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                                  尾数右移低位丢失（误差小）；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(3) 尾数加减运算；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(4) 结果规格化；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(5) 舍入处理。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尾数阶码均用双符号位表示：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既可以判断溢出又保持数据的符号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1366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加减乘除运算尾数结果规格化规则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07950" y="924574"/>
            <a:ext cx="9144570" cy="572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⑴.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如果补码加减运算发生溢出(不是规格化数)则：</a:t>
            </a:r>
            <a:r>
              <a:rPr lang="zh-CN" altLang="en-US" sz="2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右规1次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右规1次的操作是：尾数右移1位，高位补符号位，阶码加1；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⑵.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如果补码加减运算不发生溢出，但最高数值位与符号位相同</a:t>
            </a:r>
            <a:b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0.001XXXX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1.1110XXX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（不是规格化数）</a:t>
            </a:r>
            <a:b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则需要</a:t>
            </a:r>
            <a:r>
              <a:rPr lang="zh-CN" altLang="en-US" sz="26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左规k次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直至最高数值位与符号位不同；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左规1次的操作是：尾数左移1位，低位补0，阶码减1；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说明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浮点乘除运算时尾数采用原码乘除，如何规格化？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由于阵列乘法器和并行除法器一般都有算后求补器，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尾数结果都是补码形式，所以尾数结果不是规格化数时，</a:t>
            </a: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仍然采用上述规则进行规格化；</a:t>
            </a:r>
          </a:p>
        </p:txBody>
      </p:sp>
      <p:sp>
        <p:nvSpPr>
          <p:cNvPr id="114693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1189"/>
            <a:ext cx="9144000" cy="6126163"/>
          </a:xfrm>
        </p:spPr>
        <p:txBody>
          <a:bodyPr/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[例1]：[M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+[M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endParaRPr lang="en-US" altLang="zh-CN" sz="28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10010110+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01100001=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11110111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规格化后（左规4次）尾数为：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01110000；阶码减4；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[例2]：[M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+[M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endParaRPr lang="en-US" altLang="zh-CN" sz="28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11110110+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00110100</a:t>
            </a:r>
            <a:r>
              <a:rPr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00101010</a:t>
            </a:r>
            <a:r>
              <a:rPr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规格化后（右规1次）尾数为：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  0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0010101</a:t>
            </a:r>
            <a:r>
              <a:rPr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；阶码加1；</a:t>
            </a:r>
          </a:p>
          <a:p>
            <a:pPr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、浮点加法、减法运算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79388" y="476250"/>
            <a:ext cx="8783637" cy="638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4、舍入处理规则：</a:t>
            </a:r>
            <a:endParaRPr lang="en-US" altLang="zh-CN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对阶和右规格化时，尾数右移，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 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例：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01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1001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右移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00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1100</a:t>
            </a:r>
            <a:r>
              <a:rPr lang="en-US" altLang="zh-CN" sz="2800" b="1" strike="sngStrik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en-US" altLang="zh-CN" sz="2800" b="1" strike="sngStrike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尾数的低位部分被移出丢弃而产生误差，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此时需要进行舍入处理，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   比如上面例子若采用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舍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入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00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1101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如果舍入处理时的进1操作使尾数发生溢出，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例：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01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右移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01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0000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（假设采用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舍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入 ）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则要再进行一次右规(此次右规移出位丢弃)，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             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00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1000</a:t>
            </a:r>
          </a:p>
        </p:txBody>
      </p:sp>
      <p:sp>
        <p:nvSpPr>
          <p:cNvPr id="11571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uiExpand="1" build="p" bldLvl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舍入处理规则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79388" y="626680"/>
            <a:ext cx="8783637" cy="60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⑴.就近舍入法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：类似四舍五入；</a:t>
            </a:r>
          </a:p>
          <a:p>
            <a:pPr lvl="1" algn="just">
              <a:lnSpc>
                <a:spcPct val="130000"/>
              </a:lnSpc>
              <a:buClr>
                <a:srgbClr val="BB07E1"/>
              </a:buClr>
              <a:buSzPct val="100000"/>
              <a:buFont typeface="Wingdings" pitchFamily="2" charset="2"/>
              <a:buAutoNum type="alphaLcParenR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.尾数用原码表示时：丢失的最高位为1进1、为0截尾；</a:t>
            </a:r>
          </a:p>
          <a:p>
            <a:pPr lvl="1" algn="just">
              <a:lnSpc>
                <a:spcPct val="130000"/>
              </a:lnSpc>
              <a:buClr>
                <a:srgbClr val="BB07E1"/>
              </a:buClr>
              <a:buSzPct val="100000"/>
              <a:buFont typeface="Wingdings" pitchFamily="2" charset="2"/>
              <a:buAutoNum type="alphaLcParenR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.尾数用补码表示时：</a:t>
            </a: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尾数为正时：丢失的最高位为1进1、为0截尾（同原码）；</a:t>
            </a: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尾数为负时：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丢弃的最高位为1，且其余各位不全为0时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进1；否则截尾；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lvl="2" algn="just">
              <a:lnSpc>
                <a:spcPct val="130000"/>
              </a:lnSpc>
              <a:buClr>
                <a:srgbClr val="0707E1"/>
              </a:buClr>
              <a:buSzPct val="100000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如果丢弃位仅有1位，则丢弃位为1进1、为0截尾；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⑵.朝  0  舍入法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一律截尾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(对原码和补码都有效)；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⑶.朝+∞舍入法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正数的丢失位不全为0进1,负数截尾(对原码和补码都有效)；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⑷.朝-∞舍入法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负数的丢失位不全为0进1,正数截尾(对原码和补码都有效)；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⑸. 0舍1入法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丢弃的最高位为1进1、为0截尾(对原码和补码都有效)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⑹.末位置1法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有效位最低位为0、丢弃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不全为0，则有效位的最低位直1，有效位最低位为1时截尾(对原码和补码都有效)；</a:t>
            </a:r>
          </a:p>
        </p:txBody>
      </p:sp>
      <p:sp>
        <p:nvSpPr>
          <p:cNvPr id="11571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</p:spTree>
    <p:extLst>
      <p:ext uri="{BB962C8B-B14F-4D97-AF65-F5344CB8AC3E}">
        <p14:creationId xmlns:p14="http://schemas.microsoft.com/office/powerpoint/2010/main" val="41498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 bldLvl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舍入实例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07950" y="878517"/>
            <a:ext cx="8928100" cy="47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[例1]：对阶后为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</a:t>
            </a:r>
            <a:r>
              <a:rPr lang="zh-CN" altLang="en-US" b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(下划线部分为对阶时右移移出部分)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解：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⑴.就近舍入后为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</a:t>
            </a:r>
            <a:r>
              <a:rPr lang="zh-CN" altLang="en-US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；为什么是就近？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⑵.朝 0 舍入后为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⑶.朝+∞舍入后为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11101100； 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⑷.朝-∞舍入后为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</a:t>
            </a:r>
            <a:r>
              <a:rPr lang="zh-CN" altLang="en-US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[例2]：对阶后[y]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</a:t>
            </a:r>
            <a:r>
              <a:rPr lang="zh-CN" altLang="en-US" b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(下划线部分为对阶时右移移出部分)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解：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⑴.就近舍入后  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⑵.朝 0 舍入后  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⑶.朝+∞舍入后[y]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</a:t>
            </a:r>
            <a:r>
              <a:rPr lang="zh-CN" altLang="en-US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⑷.朝-∞舍入后[y]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=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11101100；</a:t>
            </a:r>
          </a:p>
        </p:txBody>
      </p:sp>
      <p:sp>
        <p:nvSpPr>
          <p:cNvPr id="11674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5、溢出处理：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⑴.阶码上溢：将结果视为+∞和-∞；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⑵.阶码下溢：将结果视为0；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⑶.尾数上溢：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同符号尾数相加时产生最高位进位，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则尾数右移、阶码加1；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⑷.尾数下溢：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尾数右移时、尾数最低位流出，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要进行舍入处理；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、浮点加法、减法运算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642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浮点加减法运算操作流程</a:t>
            </a:r>
          </a:p>
        </p:txBody>
      </p:sp>
      <p:graphicFrame>
        <p:nvGraphicFramePr>
          <p:cNvPr id="15365" name="Object 5"/>
          <p:cNvGraphicFramePr>
            <a:graphicFrameLocks/>
          </p:cNvGraphicFramePr>
          <p:nvPr/>
        </p:nvGraphicFramePr>
        <p:xfrm>
          <a:off x="107950" y="982663"/>
          <a:ext cx="890270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28571" imgH="3895238" progId="Paint.Picture">
                  <p:embed/>
                </p:oleObj>
              </mc:Choice>
              <mc:Fallback>
                <p:oleObj r:id="rId4" imgW="8828571" imgH="3895238" progId="Paint.Picture">
                  <p:embed/>
                  <p:pic>
                    <p:nvPicPr>
                      <p:cNvPr id="1536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2663"/>
                        <a:ext cx="890270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Oval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加法、减法运算实例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28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[例28]设x＝2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×0.11011011,y=-2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×0.10101100,求x+y=?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解：⑴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、0操作数检查（非0）</a:t>
            </a:r>
            <a:endParaRPr lang="en-US" altLang="zh-CN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、对阶：阶码对齐后才能加减,规则是阶码小的向阶码大的数对齐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若△E=0，表示两数阶码相等,即Ex=Ey；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若△E&gt;0，表示Ex&gt;Ey；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若△E&lt;0，表示Ex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&lt;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Ey；</a:t>
            </a:r>
          </a:p>
          <a:p>
            <a:pPr lvl="1">
              <a:buSzPct val="100000"/>
              <a:buFont typeface="Wingdings" pitchFamily="2" charset="2"/>
              <a:buChar char="l"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buSzPct val="100000"/>
              <a:buFont typeface="Wingdings" pitchFamily="2" charset="2"/>
              <a:buChar char="l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当Ex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≠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Ey时，要通过尾数的移动以改变Ex或Ey，使之相等。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[x]浮=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en-US" altLang="zh-CN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11011011；[y]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100，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01010100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阶差=[Ex]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-[Ey]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010-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即阶差为-2，Mx右移两位，Ex加2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en-US" altLang="zh-CN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110110(11)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1878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实例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79388" y="727536"/>
            <a:ext cx="88566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[例19] 参见图2.5，已知不带符号的二进制整数A=11011,B=10101,求每一部分乘积项aibj的值与p9p8…p0的值。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8090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6327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400575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加法、减法运算实例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28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07950" y="476672"/>
            <a:ext cx="89296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[例28]设x＝2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×0.11011011,y=-2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×0.10101100,求x+y=?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⑶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、尾数相加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	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en-US" altLang="zh-CN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 0 1 1 0 1 1 0 (11)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＋  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0 1 0 1 0 1 0 0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—————————————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	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 0 0 0 1 0 1 0 (11)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⑷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、结果规格化：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需左规一次，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结果为1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.00010101(10)，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阶码减1后变成00011；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⑸、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舍入处理（对阶和向右规格化时）：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采用就近舍入处理得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en-US" altLang="zh-CN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00010101；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⑹、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溢出判断和处理</a:t>
            </a:r>
          </a:p>
          <a:p>
            <a:pPr lvl="1"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阶码符号位为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，不溢出，得最终结果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为：x+y = (-0.11101011)×2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</p:txBody>
      </p:sp>
      <p:sp>
        <p:nvSpPr>
          <p:cNvPr id="11878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</p:spTree>
    <p:extLst>
      <p:ext uri="{BB962C8B-B14F-4D97-AF65-F5344CB8AC3E}">
        <p14:creationId xmlns:p14="http://schemas.microsoft.com/office/powerpoint/2010/main" val="28301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2.6.1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、浮点加法、减法运算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2413" y="1041117"/>
            <a:ext cx="8712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[例29] 设x=10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・0.3，y=10Ey・My=10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・0.2；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求x+y=?     x-y=?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	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=2,E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=3,E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&lt;E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,对阶时小阶向大阶看齐。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	x+y= 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Ex-Ey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      = (0.3×10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2-3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+ 0.2)×10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      = 0.23 × 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= 230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	x-y = 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Ex-Ey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      = (0.3×10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2-3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- 0.2)×10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      = -0.17 × 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= -170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1981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课堂练习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2413" y="476250"/>
            <a:ext cx="8712200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已知：x=0.1101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；y=-0.1010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；尾数和阶符都采用补码表示，都采用双符号位表示法。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试求:x+y=?</a:t>
            </a:r>
          </a:p>
        </p:txBody>
      </p:sp>
      <p:sp>
        <p:nvSpPr>
          <p:cNvPr id="11981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27414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答案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2413" y="479425"/>
            <a:ext cx="8640762" cy="572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已知：x=0.1101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；y=-0.1010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；尾数和阶符都采用补码表示，都采用双符号位表示法。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试求:x+y=?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[解]：[x]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01，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.1101   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11，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.0110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阶差=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110       即为-2       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应当右移2位，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11,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.0011（01）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尾数和为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.1001（01）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左规  左移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次 11.001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），阶码减1为0010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舍入（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舍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入）11.001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丢弃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所以：x+y=-0.1101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</a:p>
        </p:txBody>
      </p:sp>
      <p:sp>
        <p:nvSpPr>
          <p:cNvPr id="12083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、浮点乘法、除法运算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713787" cy="60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设有两个浮点数x和y：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　　　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　　　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x×y＝2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(Ex＋Ey)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·(M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x÷y＝2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(Ex－Ey)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·(M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)；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乘/除运算分为四步: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①.0操作数检查；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②.阶码加减操作；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③.尾数乘除操作；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④.结果规格化和舍入处理(同前)；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补码采用双符号位，为了对溢出进行判断：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为正 		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为负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上溢           	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下溢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x=＋011,y=＋110,求[x＋y]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和[x－y]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,并判断是否溢出。                           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=00011, [y]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=00110, [－y]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=11010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[x＋y]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＋[y]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001, 结果上溢。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＋[－y]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101, 结果正确,为－3。 </a:t>
            </a:r>
            <a:endParaRPr lang="zh-CN" altLang="en-US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2186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856662" cy="403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[例30]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－5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・0.1010011,y=2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・(－0.1000111),阶码用4位补码表示,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尾数(含符号位)用8位原码表示,求[x・y]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。要求用原码完成尾数乘法运算,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运算结果尾数保留高8位(含符号位),并用尾数低位字长的值处理舍入操作。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解: 阶码采用双符号位,尾数原码采用单符号位,则有: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1010011，[M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1010011，[y]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(1) 求阶码和：[E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011+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110 (补码形式-2)</a:t>
            </a:r>
          </a:p>
        </p:txBody>
      </p:sp>
      <p:sp>
        <p:nvSpPr>
          <p:cNvPr id="12288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856662" cy="550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[例30]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－5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・0.1010011,y=2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・(－0.1000111),阶码用4位补码表示,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尾数(含符号位)用8位原码表示,求[x・y]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。要求用原码完成尾数乘法运算,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运算结果尾数保留高8位(含符号位),并用尾数低位字长的值处理舍入操作。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(2) 尾数乘法运算可采用原码阵列乘法器实现，即有：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1010001,1111011]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(3) 规格化处理：乘积不是规格化的数，需要左规；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尾数数值位左移1位变成[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0100011,111011</a:t>
            </a:r>
            <a:r>
              <a:rPr lang="zh-CN" altLang="en-US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，阶码变为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 (-3)；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(4) 舍入处理：尾数为负数，取高位字长，按就近舍入规则舍去低位字长；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故尾数为[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0100100]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，即[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1011100]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最终相乘结果为 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101,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1011100；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其真值为 x・y=2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・(-0.1011100)；</a:t>
            </a:r>
          </a:p>
        </p:txBody>
      </p:sp>
      <p:sp>
        <p:nvSpPr>
          <p:cNvPr id="12288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591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除法实例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4925" y="479425"/>
            <a:ext cx="9109075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195" tIns="0" rIns="36195" bIns="0"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[例31] 设基数R=10,x=10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×0.4,y=10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×0.2, 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用浮点法求x×y=?    x÷y=?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tabLst>
                <a:tab pos="4757738" algn="l"/>
              </a:tabLs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=2, 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=3,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=+0.4,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=+0.2；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 x×y=10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(Ex+Ey)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2+3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×(0.4×0.2)=8000；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 x÷y=10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(Ex-Ey)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 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2-3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×(0.4÷0.2)=0.2；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说明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⑴. 浮点乘除时，送入乘除运算器的操作数一般都采用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规格化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浮点数的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形式表示；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⑵. 浮点乘法的尾数相乘不会出现溢出现象，但除法运算的尾数相除有可能出现溢出；为了避免溢出，解决的办法是：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如果被除数尾数的绝对值大于除数尾数的绝对值，则将被除数的尾数右规一次即可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</a:t>
            </a:r>
          </a:p>
        </p:txBody>
      </p:sp>
      <p:sp>
        <p:nvSpPr>
          <p:cNvPr id="12390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被加数实例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graphicFrame>
        <p:nvGraphicFramePr>
          <p:cNvPr id="6150" name="Object 6"/>
          <p:cNvGraphicFramePr>
            <a:graphicFrameLocks/>
          </p:cNvGraphicFramePr>
          <p:nvPr/>
        </p:nvGraphicFramePr>
        <p:xfrm>
          <a:off x="107950" y="981075"/>
          <a:ext cx="90106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011908" imgH="5409524" progId="PBrush">
                  <p:embed/>
                </p:oleObj>
              </mc:Choice>
              <mc:Fallback>
                <p:oleObj r:id="rId5" imgW="9011908" imgH="5409524" progId="PBrush">
                  <p:embed/>
                  <p:pic>
                    <p:nvPicPr>
                      <p:cNvPr id="615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9010650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4502-9DAA-4669-A6DE-A1973076A29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二进制除法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2BAD7-AD8A-4DDF-BB70-56C48803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035534"/>
            <a:ext cx="3168350" cy="5822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4398E-8229-4FD0-A977-A86182CD8100}"/>
              </a:ext>
            </a:extLst>
          </p:cNvPr>
          <p:cNvSpPr txBox="1"/>
          <p:nvPr/>
        </p:nvSpPr>
        <p:spPr>
          <a:xfrm>
            <a:off x="3275857" y="64653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19144/</a:t>
            </a:r>
            <a:r>
              <a:rPr lang="en-US" altLang="zh-CN" dirty="0"/>
              <a:t>9=2127</a:t>
            </a:r>
            <a:r>
              <a:rPr lang="zh-CN" altLang="en-US" dirty="0"/>
              <a:t>，余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88F4C-A9E0-4C0C-A51F-88B736DB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34290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14555-3DFA-401E-AB9A-DC039E74692D}"/>
              </a:ext>
            </a:extLst>
          </p:cNvPr>
          <p:cNvSpPr txBox="1"/>
          <p:nvPr/>
        </p:nvSpPr>
        <p:spPr>
          <a:xfrm>
            <a:off x="899592" y="55172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214/5=42</a:t>
            </a:r>
            <a:r>
              <a:rPr lang="zh-CN" altLang="en-US" dirty="0"/>
              <a:t>，余</a:t>
            </a:r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B0006A-9042-4DC9-8B96-B11E908ED64A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2021/9/28</a:t>
            </a:fld>
            <a:endParaRPr lang="en-US" altLang="zh-CN" sz="1000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6FD661-90E3-4926-A5CA-1D63AE5ED44C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不恢复余数的除法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加减交替法（不恢复余数法）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i-1</a:t>
            </a:r>
            <a:r>
              <a:rPr lang="zh-CN" altLang="en-US" sz="2800" dirty="0"/>
              <a:t>次求商的</a:t>
            </a:r>
            <a:r>
              <a:rPr lang="zh-CN" altLang="en-US" sz="2800" b="1" dirty="0">
                <a:solidFill>
                  <a:srgbClr val="990000"/>
                </a:solidFill>
              </a:rPr>
              <a:t>余数为正</a:t>
            </a:r>
            <a:r>
              <a:rPr lang="zh-CN" altLang="en-US" sz="2800" dirty="0"/>
              <a:t>时：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990000"/>
                </a:solidFill>
              </a:rPr>
              <a:t>上商为</a:t>
            </a:r>
            <a:r>
              <a:rPr lang="en-US" altLang="zh-CN" sz="2800" b="1" dirty="0">
                <a:solidFill>
                  <a:srgbClr val="990000"/>
                </a:solidFill>
              </a:rPr>
              <a:t>1</a:t>
            </a:r>
            <a:r>
              <a:rPr lang="zh-CN" altLang="en-US" sz="2800" dirty="0"/>
              <a:t>；</a:t>
            </a:r>
            <a:r>
              <a:rPr lang="en-US" altLang="zh-CN" sz="2800" b="1" dirty="0">
                <a:solidFill>
                  <a:srgbClr val="3F605F"/>
                </a:solidFill>
              </a:rPr>
              <a:t>R</a:t>
            </a:r>
            <a:r>
              <a:rPr lang="en-US" altLang="zh-CN" sz="2000" b="1" dirty="0">
                <a:solidFill>
                  <a:srgbClr val="3F605F"/>
                </a:solidFill>
              </a:rPr>
              <a:t>i+1</a:t>
            </a:r>
            <a:r>
              <a:rPr lang="en-US" altLang="zh-CN" sz="2800" b="1" dirty="0">
                <a:solidFill>
                  <a:srgbClr val="3F605F"/>
                </a:solidFill>
              </a:rPr>
              <a:t>=2R</a:t>
            </a:r>
            <a:r>
              <a:rPr lang="en-US" altLang="zh-CN" sz="2000" b="1" dirty="0">
                <a:solidFill>
                  <a:srgbClr val="3F605F"/>
                </a:solidFill>
              </a:rPr>
              <a:t>i</a:t>
            </a:r>
            <a:r>
              <a:rPr lang="en-US" altLang="zh-CN" sz="2800" b="1" dirty="0">
                <a:solidFill>
                  <a:srgbClr val="3F605F"/>
                </a:solidFill>
              </a:rPr>
              <a:t>-Y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i-1</a:t>
            </a:r>
            <a:r>
              <a:rPr lang="zh-CN" altLang="en-US" sz="2800" dirty="0"/>
              <a:t>次求商的</a:t>
            </a:r>
            <a:r>
              <a:rPr lang="zh-CN" altLang="en-US" sz="2800" b="1" dirty="0">
                <a:solidFill>
                  <a:srgbClr val="990000"/>
                </a:solidFill>
              </a:rPr>
              <a:t>余数为负</a:t>
            </a:r>
            <a:r>
              <a:rPr lang="zh-CN" altLang="en-US" sz="2800" dirty="0"/>
              <a:t>时：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  </a:t>
            </a:r>
            <a:r>
              <a:rPr lang="zh-CN" altLang="en-US" sz="2800" b="1" dirty="0">
                <a:solidFill>
                  <a:srgbClr val="990000"/>
                </a:solidFill>
              </a:rPr>
              <a:t>上商为</a:t>
            </a:r>
            <a:r>
              <a:rPr lang="en-US" altLang="zh-CN" sz="2800" b="1" dirty="0">
                <a:solidFill>
                  <a:srgbClr val="990000"/>
                </a:solidFill>
              </a:rPr>
              <a:t>0</a:t>
            </a:r>
            <a:r>
              <a:rPr lang="zh-CN" altLang="en-US" sz="2800" dirty="0"/>
              <a:t>；</a:t>
            </a:r>
            <a:r>
              <a:rPr lang="en-US" altLang="zh-CN" sz="2800" b="1" dirty="0">
                <a:solidFill>
                  <a:srgbClr val="3F605F"/>
                </a:solidFill>
              </a:rPr>
              <a:t>R</a:t>
            </a:r>
            <a:r>
              <a:rPr lang="en-US" altLang="zh-CN" sz="2000" b="1" dirty="0">
                <a:solidFill>
                  <a:srgbClr val="3F605F"/>
                </a:solidFill>
              </a:rPr>
              <a:t>i+1</a:t>
            </a:r>
            <a:r>
              <a:rPr lang="en-US" altLang="zh-CN" sz="2800" b="1" dirty="0">
                <a:solidFill>
                  <a:srgbClr val="3F605F"/>
                </a:solidFill>
              </a:rPr>
              <a:t>=2(</a:t>
            </a:r>
            <a:r>
              <a:rPr lang="en-US" altLang="zh-CN" sz="2800" b="1" dirty="0" err="1">
                <a:solidFill>
                  <a:srgbClr val="3F605F"/>
                </a:solidFill>
              </a:rPr>
              <a:t>R</a:t>
            </a:r>
            <a:r>
              <a:rPr lang="en-US" altLang="zh-CN" sz="2000" b="1" dirty="0" err="1">
                <a:solidFill>
                  <a:srgbClr val="3F605F"/>
                </a:solidFill>
              </a:rPr>
              <a:t>i</a:t>
            </a:r>
            <a:r>
              <a:rPr lang="en-US" altLang="zh-CN" sz="2800" b="1" dirty="0" err="1">
                <a:solidFill>
                  <a:srgbClr val="3F605F"/>
                </a:solidFill>
              </a:rPr>
              <a:t>+Y</a:t>
            </a:r>
            <a:r>
              <a:rPr lang="en-US" altLang="zh-CN" sz="2800" b="1" dirty="0">
                <a:solidFill>
                  <a:srgbClr val="3F605F"/>
                </a:solidFill>
              </a:rPr>
              <a:t>)-Y=2R</a:t>
            </a:r>
            <a:r>
              <a:rPr lang="en-US" altLang="zh-CN" sz="2000" b="1" dirty="0">
                <a:solidFill>
                  <a:srgbClr val="3F605F"/>
                </a:solidFill>
              </a:rPr>
              <a:t>i</a:t>
            </a:r>
            <a:r>
              <a:rPr lang="en-US" altLang="zh-CN" sz="2800" b="1" dirty="0">
                <a:solidFill>
                  <a:srgbClr val="3F605F"/>
                </a:solidFill>
              </a:rPr>
              <a:t>+Y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上述式子表明</a:t>
            </a:r>
            <a:r>
              <a:rPr lang="en-US" altLang="zh-CN" sz="2800" dirty="0"/>
              <a:t>,</a:t>
            </a:r>
            <a:r>
              <a:rPr lang="zh-CN" altLang="en-US" sz="2800" dirty="0"/>
              <a:t>当某一次商差为负时</a:t>
            </a:r>
            <a:r>
              <a:rPr lang="en-US" altLang="zh-CN" sz="2800" dirty="0"/>
              <a:t>,</a:t>
            </a:r>
            <a:r>
              <a:rPr lang="zh-CN" altLang="en-US" sz="2800" dirty="0"/>
              <a:t>本次商</a:t>
            </a:r>
            <a:r>
              <a:rPr lang="en-US" altLang="zh-CN" sz="2800" dirty="0"/>
              <a:t>0,</a:t>
            </a:r>
            <a:r>
              <a:rPr lang="zh-CN" altLang="en-US" sz="2800" dirty="0"/>
              <a:t>继续求下一位商不必恢复余数</a:t>
            </a:r>
            <a:r>
              <a:rPr lang="en-US" altLang="zh-CN" sz="2800" dirty="0"/>
              <a:t>,</a:t>
            </a:r>
            <a:r>
              <a:rPr lang="zh-CN" altLang="en-US" sz="2800" dirty="0"/>
              <a:t>而直接将商的差值左移动一位</a:t>
            </a:r>
            <a:r>
              <a:rPr lang="en-US" altLang="zh-CN" sz="2800" dirty="0"/>
              <a:t>,</a:t>
            </a:r>
            <a:r>
              <a:rPr lang="zh-CN" altLang="en-US" sz="2800" dirty="0"/>
              <a:t>再加</a:t>
            </a:r>
            <a:r>
              <a:rPr lang="en-US" altLang="zh-CN" sz="2800" dirty="0"/>
              <a:t>Y</a:t>
            </a:r>
            <a:r>
              <a:rPr lang="zh-CN" altLang="en-US" sz="2800" dirty="0"/>
              <a:t>的办法得到。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1988073"/>
            <a:ext cx="2488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除数右移，相当于</a:t>
            </a:r>
            <a:br>
              <a:rPr lang="en-US" altLang="zh-CN" dirty="0"/>
            </a:br>
            <a:r>
              <a:rPr lang="zh-CN" altLang="en-US" dirty="0"/>
              <a:t>上一次的余数左移，</a:t>
            </a:r>
            <a:endParaRPr lang="en-US" altLang="zh-CN" dirty="0"/>
          </a:p>
          <a:p>
            <a:r>
              <a:rPr lang="zh-CN" altLang="en-US" dirty="0"/>
              <a:t>商为</a:t>
            </a:r>
            <a:r>
              <a:rPr lang="en-US" altLang="zh-CN" dirty="0"/>
              <a:t>1</a:t>
            </a:r>
            <a:r>
              <a:rPr lang="zh-CN" altLang="en-US" dirty="0"/>
              <a:t>，正常运算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商为</a:t>
            </a:r>
            <a:r>
              <a:rPr lang="en-US" altLang="zh-CN" dirty="0"/>
              <a:t>0</a:t>
            </a:r>
            <a:r>
              <a:rPr lang="zh-CN" altLang="en-US" dirty="0"/>
              <a:t>，需要把除数右移前减掉的还回去</a:t>
            </a:r>
          </a:p>
        </p:txBody>
      </p:sp>
    </p:spTree>
    <p:extLst>
      <p:ext uri="{BB962C8B-B14F-4D97-AF65-F5344CB8AC3E}">
        <p14:creationId xmlns:p14="http://schemas.microsoft.com/office/powerpoint/2010/main" val="5428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2.4.2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、并行除法器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6513" y="481013"/>
            <a:ext cx="9072562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[例23]ｘ= 0.101001，ｙ= 0.111，求ｘ÷ｙ=？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.101001 ,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.111 , [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.001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 	     0.1 0 1 0 0 1　　　        ;第一步被除数x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＋[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 0 1　　　　　         ;减除数y；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————————————————————————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	     1.1 1 0 0 0 1     &lt;0   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;余数为负,商0,下一步加，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＋[y]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 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1 1 1　　　　　　 ;除数右移1位加；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————————————————————————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         0.0 0 1 1 0 1     &gt;0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;余数为正,商1,下一步减，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＋[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1.1 1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 0 1　　　　　  ;除数右移2位减；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————————————————————————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         1.1 1 1 1 1 1     &lt;0   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;余数为负,商0,下一步加，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＋[y]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 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0.0 0 0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1 1　　　　   ;除数右移3位加；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————————————————————————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         0.0 0 0 1 1 0     &gt;0   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;余数为正,商1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商q=q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q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=0.101,余数r=(0.00r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6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)=0.000110 </a:t>
            </a:r>
          </a:p>
        </p:txBody>
      </p:sp>
      <p:sp>
        <p:nvSpPr>
          <p:cNvPr id="9318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</p:spTree>
    <p:extLst>
      <p:ext uri="{BB962C8B-B14F-4D97-AF65-F5344CB8AC3E}">
        <p14:creationId xmlns:p14="http://schemas.microsoft.com/office/powerpoint/2010/main" val="34830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3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93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931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931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44450"/>
            <a:ext cx="7559675" cy="504825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2.5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定点运算器的组成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84438" y="692150"/>
            <a:ext cx="4535487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2.5.1、逻辑运算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1、逻辑非运算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2、逻辑加运算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3、逻辑乘运算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4、逻辑异运算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2.5.2、多功能算术/逻辑运算单元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1、基本思想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2、逻辑表达式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3、算术逻辑运算的实现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4、两级先行进位的ALU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2.5.3、内部总线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2.5.4、定点运算器的基本结构 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1、单总线结构的运算器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2、双总线结构的运算器</a:t>
            </a:r>
          </a:p>
          <a:p>
            <a:pPr lvl="1">
              <a:buSzPct val="100000"/>
              <a:buFont typeface="Wingdings" pitchFamily="2" charset="2"/>
              <a:buChar char="Ø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3、三总线结构的运算器</a:t>
            </a:r>
          </a:p>
        </p:txBody>
      </p:sp>
      <p:sp>
        <p:nvSpPr>
          <p:cNvPr id="94213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讲：定点乘法定点除法与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ALU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157271851</TotalTime>
  <Pages>0</Pages>
  <Words>9486</Words>
  <Characters>0</Characters>
  <Application>Microsoft Office PowerPoint</Application>
  <DocSecurity>0</DocSecurity>
  <PresentationFormat>On-screen Show (4:3)</PresentationFormat>
  <Lines>0</Lines>
  <Paragraphs>582</Paragraphs>
  <Slides>47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方正姚体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默认设计模板</vt:lpstr>
      <vt:lpstr>Equation.3</vt:lpstr>
      <vt:lpstr>BMP 图像</vt:lpstr>
      <vt:lpstr>Bitmap Image</vt:lpstr>
      <vt:lpstr>Lecture 05: FP Multiply/Divide Computer Organization and Architecture  Fall 2021</vt:lpstr>
      <vt:lpstr>考核</vt:lpstr>
      <vt:lpstr>实验课时间</vt:lpstr>
      <vt:lpstr>实例</vt:lpstr>
      <vt:lpstr>被加数实例</vt:lpstr>
      <vt:lpstr>二进制除法</vt:lpstr>
      <vt:lpstr>不恢复余数的除法</vt:lpstr>
      <vt:lpstr>2.4.2、并行除法器</vt:lpstr>
      <vt:lpstr>2.5、定点运算器的组成</vt:lpstr>
      <vt:lpstr>门的种类</vt:lpstr>
      <vt:lpstr>全加器的真值表和逻辑表达式</vt:lpstr>
      <vt:lpstr>2.5.1、逻辑运算</vt:lpstr>
      <vt:lpstr>2.5.1、逻辑运算</vt:lpstr>
      <vt:lpstr>2.5.2、多功能算术/逻辑运算单元ALU</vt:lpstr>
      <vt:lpstr>2.5.2、多功能算术/逻辑运算单元ALU</vt:lpstr>
      <vt:lpstr>2.5.2、多功能算术/逻辑运算单元ALU</vt:lpstr>
      <vt:lpstr>2.5.2、多功能算术/逻辑运算单元ALU</vt:lpstr>
      <vt:lpstr>2.5.2、多功能算术/逻辑运算单元ALU</vt:lpstr>
      <vt:lpstr>2.5.2、多功能算术/逻辑运算单元ALU</vt:lpstr>
      <vt:lpstr>PowerPoint Presentation</vt:lpstr>
      <vt:lpstr>2.5.2、多功能算术/逻辑运算单元ALU</vt:lpstr>
      <vt:lpstr>2.5.2、多功能算术/逻辑运算单元ALU</vt:lpstr>
      <vt:lpstr>2.5.2、多功能算术/逻辑运算单元ALU</vt:lpstr>
      <vt:lpstr>第04讲： 内部总线与运算器</vt:lpstr>
      <vt:lpstr>2.5.3、内部总线</vt:lpstr>
      <vt:lpstr>PowerPoint Presentation</vt:lpstr>
      <vt:lpstr>2.5.4、定点运算器的基本结构</vt:lpstr>
      <vt:lpstr>2.5.4、定点运算器的基本结构</vt:lpstr>
      <vt:lpstr>2.5.4、定点运算器的基本结构</vt:lpstr>
      <vt:lpstr>2.6 浮点运算方法和浮点运算器</vt:lpstr>
      <vt:lpstr>2.6.1、浮点加法、减法运算</vt:lpstr>
      <vt:lpstr>加减乘除运算尾数结果规格化规则</vt:lpstr>
      <vt:lpstr>PowerPoint Presentation</vt:lpstr>
      <vt:lpstr>2.6.1、浮点加法、减法运算</vt:lpstr>
      <vt:lpstr>舍入处理规则</vt:lpstr>
      <vt:lpstr>舍入实例</vt:lpstr>
      <vt:lpstr>5、溢出处理：</vt:lpstr>
      <vt:lpstr>2.6.1、浮点加法、减法运算</vt:lpstr>
      <vt:lpstr>加法、减法运算实例28</vt:lpstr>
      <vt:lpstr>加法、减法运算实例28</vt:lpstr>
      <vt:lpstr>2.6.1、浮点加法、减法运算</vt:lpstr>
      <vt:lpstr>课堂练习</vt:lpstr>
      <vt:lpstr>答案</vt:lpstr>
      <vt:lpstr>2.6.2、浮点乘法、除法运算</vt:lpstr>
      <vt:lpstr>实例</vt:lpstr>
      <vt:lpstr>实例</vt:lpstr>
      <vt:lpstr>除法实例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596</cp:revision>
  <cp:lastPrinted>1899-12-30T00:00:00Z</cp:lastPrinted>
  <dcterms:created xsi:type="dcterms:W3CDTF">2010-12-27T19:15:23Z</dcterms:created>
  <dcterms:modified xsi:type="dcterms:W3CDTF">2021-09-28T07:30:51Z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