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37"/>
  </p:notesMasterIdLst>
  <p:sldIdLst>
    <p:sldId id="256" r:id="rId2"/>
    <p:sldId id="575" r:id="rId3"/>
    <p:sldId id="257" r:id="rId4"/>
    <p:sldId id="258" r:id="rId5"/>
    <p:sldId id="259" r:id="rId6"/>
    <p:sldId id="260" r:id="rId7"/>
    <p:sldId id="261" r:id="rId8"/>
    <p:sldId id="8670" r:id="rId9"/>
    <p:sldId id="8671" r:id="rId10"/>
    <p:sldId id="267" r:id="rId11"/>
    <p:sldId id="268" r:id="rId12"/>
    <p:sldId id="269" r:id="rId13"/>
    <p:sldId id="270" r:id="rId14"/>
    <p:sldId id="271" r:id="rId15"/>
    <p:sldId id="8672" r:id="rId16"/>
    <p:sldId id="8673" r:id="rId17"/>
    <p:sldId id="8674" r:id="rId18"/>
    <p:sldId id="8675" r:id="rId19"/>
    <p:sldId id="8676" r:id="rId20"/>
    <p:sldId id="8677" r:id="rId21"/>
    <p:sldId id="8678" r:id="rId22"/>
    <p:sldId id="8679" r:id="rId23"/>
    <p:sldId id="8725" r:id="rId24"/>
    <p:sldId id="797" r:id="rId25"/>
    <p:sldId id="798" r:id="rId26"/>
    <p:sldId id="800" r:id="rId27"/>
    <p:sldId id="8726" r:id="rId28"/>
    <p:sldId id="802" r:id="rId29"/>
    <p:sldId id="644" r:id="rId30"/>
    <p:sldId id="783" r:id="rId31"/>
    <p:sldId id="784" r:id="rId32"/>
    <p:sldId id="785" r:id="rId33"/>
    <p:sldId id="786" r:id="rId34"/>
    <p:sldId id="645" r:id="rId35"/>
    <p:sldId id="704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E31505"/>
    <a:srgbClr val="0000FF"/>
    <a:srgbClr val="BDDEFF"/>
    <a:srgbClr val="66FFCC"/>
    <a:srgbClr val="0066FF"/>
    <a:srgbClr val="00CC00"/>
    <a:srgbClr val="996633"/>
    <a:srgbClr val="9966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34562" autoAdjust="0"/>
    <p:restoredTop sz="86792" autoAdjust="0"/>
  </p:normalViewPr>
  <p:slideViewPr>
    <p:cSldViewPr>
      <p:cViewPr varScale="1">
        <p:scale>
          <a:sx n="78" d="100"/>
          <a:sy n="78" d="100"/>
        </p:scale>
        <p:origin x="2256" y="96"/>
      </p:cViewPr>
      <p:guideLst>
        <p:guide orient="horz" pos="2160"/>
        <p:guide pos="2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51ECF08-43D2-4694-89BD-D55C821777D0}" type="datetimeFigureOut">
              <a:rPr lang="zh-CN" altLang="en-US"/>
              <a:pPr>
                <a:defRPr/>
              </a:pPr>
              <a:t>2021/9/29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C93D4D8-2E13-44A0-A488-89590884E5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871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5CB490-21AE-4833-A484-CCC9A2B48DD5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488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AAEAD1-DCB1-45CF-815F-50C3FA721BC4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139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88DA6-E8FD-422B-8D0F-90306723EC3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3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F71BE-5F83-462E-A561-F88448FAFC5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4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5A3EE-41FD-487E-B55C-B7503BFAA8D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30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B4522-A707-4EA5-A885-2EE756B86C9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87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544CE-ADFF-4E56-A9A7-0B7053CE2AF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05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7391A-4CA6-417A-A60E-FCCF4694D32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1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0F701-F3C0-44D6-89C5-832DD71786A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57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56F7A-53EF-4277-B363-F9728230657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7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716EE-BCE4-49B3-9A33-2AC5E4A922A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0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C8338-9E6B-42BD-9F26-BD862574218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6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AE95D-8377-47B1-9487-C981329633F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0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B0F78-6F5F-4118-9158-404ADB6B33F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6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05406-44BA-46F6-BD5B-095BA4A1271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5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D1727-C5D4-474E-A7A5-AC5B62B37FA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9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ffectLst/>
                <a:latin typeface="+mn-lt"/>
              </a:defRPr>
            </a:lvl1pPr>
          </a:lstStyle>
          <a:p>
            <a:pPr>
              <a:defRPr/>
            </a:pPr>
            <a:fld id="{A89A6988-5AE4-4371-8F59-2916540EC7E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slide" Target="slide25.xml"/><Relationship Id="rId4" Type="http://schemas.openxmlformats.org/officeDocument/2006/relationships/image" Target="../media/image2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4.xml"/><Relationship Id="rId4" Type="http://schemas.openxmlformats.org/officeDocument/2006/relationships/slide" Target="slide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4.xml"/><Relationship Id="rId4" Type="http://schemas.openxmlformats.org/officeDocument/2006/relationships/slide" Target="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4.xml"/><Relationship Id="rId4" Type="http://schemas.openxmlformats.org/officeDocument/2006/relationships/slide" Target="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4.xml"/><Relationship Id="rId4" Type="http://schemas.openxmlformats.org/officeDocument/2006/relationships/slide" Target="slid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4.xml"/><Relationship Id="rId4" Type="http://schemas.openxmlformats.org/officeDocument/2006/relationships/slide" Target="slide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7504" y="1219200"/>
            <a:ext cx="8579296" cy="2286000"/>
          </a:xfrm>
        </p:spPr>
        <p:txBody>
          <a:bodyPr>
            <a:noAutofit/>
          </a:bodyPr>
          <a:lstStyle/>
          <a:p>
            <a:r>
              <a:rPr lang="en-US" dirty="0"/>
              <a:t>Lecture 06: HW1/Memory</a:t>
            </a:r>
            <a:br>
              <a:rPr lang="en-US" dirty="0"/>
            </a:br>
            <a:r>
              <a:rPr lang="en-US" sz="3200" b="1" dirty="0"/>
              <a:t>Computer Organization and Architecture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dirty="0"/>
              <a:t>Fall 2</a:t>
            </a:r>
            <a:r>
              <a:rPr lang="en-US" altLang="zh-CN" sz="3200" dirty="0"/>
              <a:t>021</a:t>
            </a:r>
            <a:endParaRPr lang="en-US" sz="3200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>
            <a:normAutofit/>
          </a:bodyPr>
          <a:lstStyle/>
          <a:p>
            <a:r>
              <a:rPr lang="zh-CN" altLang="en-US" dirty="0"/>
              <a:t>唐继军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jj.tang@siat.ac.cn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561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B77C-E528-47A7-AFAF-024B9A27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1D8BB-3925-4B8C-B94E-3E6237F9E1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80" y="1628800"/>
            <a:ext cx="7193840" cy="29670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4835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D919D5-BD0E-4B0B-90FB-6A74A02DB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692696"/>
            <a:ext cx="6616321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75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5C67D0-8E04-4B0A-9FF2-08E27AA3D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82" y="1772816"/>
            <a:ext cx="8530836" cy="243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53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D366E-D3A5-4FBA-B6B3-3A1CAD86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4BE9A8-88F7-43DF-8270-165E98DF47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45" y="1715373"/>
            <a:ext cx="7546709" cy="34272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8730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ECF6DB2-139E-4402-BF2A-51C9557F57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0560" y="692696"/>
            <a:ext cx="7622879" cy="526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06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6103-4254-4B8D-A2DF-1E10745D3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DE19D-D3BC-47BD-861A-1566847ECE34}"/>
              </a:ext>
            </a:extLst>
          </p:cNvPr>
          <p:cNvSpPr txBox="1"/>
          <p:nvPr/>
        </p:nvSpPr>
        <p:spPr>
          <a:xfrm>
            <a:off x="1088740" y="1700808"/>
            <a:ext cx="69665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2000" b="1" dirty="0">
                <a:effectLst/>
                <a:latin typeface="Cambria" panose="020405030504060302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将下列十</a:t>
            </a:r>
            <a:r>
              <a:rPr lang="zh-CN" sz="2000" b="1" dirty="0">
                <a:effectLst/>
                <a:latin typeface="Cambria" panose="02040503050406030204" pitchFamily="18" charset="0"/>
                <a:ea typeface="仿宋" panose="02010609060101010101" pitchFamily="49" charset="-122"/>
                <a:cs typeface="微软雅黑" panose="020B0503020204020204" pitchFamily="34" charset="-122"/>
              </a:rPr>
              <a:t>进</a:t>
            </a:r>
            <a:r>
              <a:rPr lang="zh-CN" sz="2000" b="1" dirty="0">
                <a:effectLst/>
                <a:latin typeface="Cambria" panose="02040503050406030204" pitchFamily="18" charset="0"/>
                <a:ea typeface="仿宋" panose="02010609060101010101" pitchFamily="49" charset="-122"/>
                <a:cs typeface="MS Mincho" panose="02020609040205080304" pitchFamily="49" charset="-128"/>
              </a:rPr>
              <a:t>制数表示成</a:t>
            </a:r>
            <a:r>
              <a:rPr lang="en-US" sz="2000" b="1" dirty="0">
                <a:effectLst/>
                <a:latin typeface="仿宋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IEEE754 </a:t>
            </a:r>
            <a:r>
              <a:rPr lang="zh-CN" sz="2000" b="1" dirty="0">
                <a:effectLst/>
                <a:latin typeface="Cambria" panose="02040503050406030204" pitchFamily="18" charset="0"/>
                <a:ea typeface="仿宋" panose="02010609060101010101" pitchFamily="49" charset="-122"/>
                <a:cs typeface="微软雅黑" panose="020B0503020204020204" pitchFamily="34" charset="-122"/>
              </a:rPr>
              <a:t>标</a:t>
            </a:r>
            <a:r>
              <a:rPr lang="zh-CN" sz="2000" b="1" dirty="0">
                <a:effectLst/>
                <a:latin typeface="Cambria" panose="02040503050406030204" pitchFamily="18" charset="0"/>
                <a:ea typeface="仿宋" panose="02010609060101010101" pitchFamily="49" charset="-122"/>
                <a:cs typeface="MS Mincho" panose="02020609040205080304" pitchFamily="49" charset="-128"/>
              </a:rPr>
              <a:t>准的</a:t>
            </a:r>
            <a:r>
              <a:rPr lang="en-US" sz="2000" b="1" dirty="0">
                <a:effectLst/>
                <a:latin typeface="仿宋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32 </a:t>
            </a:r>
            <a:r>
              <a:rPr lang="zh-CN" sz="2000" b="1" dirty="0">
                <a:effectLst/>
                <a:latin typeface="仿宋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位浮点</a:t>
            </a:r>
            <a:r>
              <a:rPr lang="zh-CN" sz="2000" b="1" dirty="0">
                <a:effectLst/>
                <a:latin typeface="Cambria" panose="02040503050406030204" pitchFamily="18" charset="0"/>
                <a:ea typeface="仿宋" panose="02010609060101010101" pitchFamily="49" charset="-122"/>
                <a:cs typeface="微软雅黑" panose="020B0503020204020204" pitchFamily="34" charset="-122"/>
              </a:rPr>
              <a:t>规</a:t>
            </a:r>
            <a:r>
              <a:rPr lang="zh-CN" sz="2000" b="1" dirty="0">
                <a:effectLst/>
                <a:latin typeface="Cambria" panose="02040503050406030204" pitchFamily="18" charset="0"/>
                <a:ea typeface="仿宋" panose="02010609060101010101" pitchFamily="49" charset="-122"/>
                <a:cs typeface="MS Mincho" panose="02020609040205080304" pitchFamily="49" charset="-128"/>
              </a:rPr>
              <a:t>格化数。</a:t>
            </a:r>
            <a:endParaRPr lang="en-US" sz="1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2000" b="1" dirty="0">
                <a:effectLst/>
                <a:latin typeface="仿宋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(1) 27 / 64 </a:t>
            </a:r>
            <a:endParaRPr lang="en-US" sz="1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2000" b="1" dirty="0">
                <a:effectLst/>
                <a:latin typeface="仿宋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(2) - 27 / 64</a:t>
            </a:r>
            <a:endParaRPr lang="en-US" sz="1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924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6103-4254-4B8D-A2DF-1E10745D3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1BC40-01B4-44C3-9B47-84DB571EB11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078559" cy="38742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8969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6103-4254-4B8D-A2DF-1E10745D3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096FD3-3295-47D0-B477-2DE9E2187844}"/>
              </a:ext>
            </a:extLst>
          </p:cNvPr>
          <p:cNvSpPr txBox="1"/>
          <p:nvPr/>
        </p:nvSpPr>
        <p:spPr>
          <a:xfrm>
            <a:off x="1371600" y="1628800"/>
            <a:ext cx="744887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2000" b="1" dirty="0">
                <a:effectLst/>
                <a:latin typeface="Cambria" panose="020405030504060302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写出下列各整数的原码、反码、补码表示（用</a:t>
            </a:r>
            <a:r>
              <a:rPr lang="en-US" sz="2000" b="1" dirty="0">
                <a:effectLst/>
                <a:latin typeface="仿宋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8 </a:t>
            </a:r>
            <a:r>
              <a:rPr lang="zh-CN" sz="2000" b="1" dirty="0">
                <a:effectLst/>
                <a:latin typeface="仿宋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位二进制数）。其中</a:t>
            </a:r>
            <a:r>
              <a:rPr lang="en-US" sz="2000" b="1" dirty="0">
                <a:effectLst/>
                <a:latin typeface="仿宋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MSB </a:t>
            </a:r>
            <a:r>
              <a:rPr lang="zh-CN" sz="2000" b="1" dirty="0">
                <a:effectLst/>
                <a:latin typeface="仿宋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是最高位（符号位），</a:t>
            </a:r>
            <a:r>
              <a:rPr lang="en-US" sz="2000" b="1" dirty="0">
                <a:effectLst/>
                <a:latin typeface="仿宋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LSB </a:t>
            </a:r>
            <a:r>
              <a:rPr lang="zh-CN" sz="2000" b="1" dirty="0">
                <a:effectLst/>
                <a:latin typeface="仿宋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是最低位。</a:t>
            </a:r>
            <a:endParaRPr lang="en-US" sz="1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2000" b="1" dirty="0">
                <a:effectLst/>
                <a:latin typeface="仿宋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(1) -35 </a:t>
            </a:r>
            <a:endParaRPr lang="en-US" sz="1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2000" b="1" dirty="0">
                <a:effectLst/>
                <a:latin typeface="仿宋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(2) 128 </a:t>
            </a:r>
            <a:endParaRPr lang="en-US" sz="1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2000" b="1" dirty="0">
                <a:effectLst/>
                <a:latin typeface="仿宋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(3) -127 </a:t>
            </a:r>
            <a:endParaRPr lang="en-US" sz="1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2000" b="1" dirty="0">
                <a:effectLst/>
                <a:latin typeface="仿宋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(4) -1</a:t>
            </a:r>
            <a:endParaRPr lang="en-US" sz="1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457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6103-4254-4B8D-A2DF-1E10745D3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5E7B5-3FA7-40D9-AB53-D6E404040E46}"/>
              </a:ext>
            </a:extLst>
          </p:cNvPr>
          <p:cNvSpPr txBox="1"/>
          <p:nvPr/>
        </p:nvSpPr>
        <p:spPr>
          <a:xfrm>
            <a:off x="5238328" y="4509120"/>
            <a:ext cx="457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(4) -1 = (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</a:t>
            </a:r>
            <a:r>
              <a:rPr lang="en-US" sz="20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00000001)2</a:t>
            </a:r>
            <a:endParaRPr lang="en-US" sz="1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20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-1</a:t>
            </a:r>
            <a:r>
              <a:rPr 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</a:t>
            </a:r>
            <a:r>
              <a:rPr lang="en-US" sz="2000" b="1" dirty="0">
                <a:effectLst/>
                <a:latin typeface="宋体" panose="02010600030101010101" pitchFamily="2" charset="-122"/>
                <a:ea typeface="MS Mincho" panose="02020609040205080304" pitchFamily="49" charset="-128"/>
                <a:cs typeface="Times New Roman" panose="02020603050405020304" pitchFamily="18" charset="0"/>
              </a:rPr>
              <a:t>=10000001</a:t>
            </a:r>
            <a:endParaRPr lang="en-US" sz="1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2000" b="1" dirty="0">
                <a:effectLst/>
                <a:latin typeface="宋体" panose="02010600030101010101" pitchFamily="2" charset="-122"/>
                <a:ea typeface="MS Mincho" panose="02020609040205080304" pitchFamily="49" charset="-128"/>
                <a:cs typeface="Times New Roman" panose="02020603050405020304" pitchFamily="18" charset="0"/>
              </a:rPr>
              <a:t>-1</a:t>
            </a:r>
            <a:r>
              <a:rPr lang="zh-CN" sz="2000" b="1" dirty="0">
                <a:effectLst/>
                <a:latin typeface="宋体" panose="02010600030101010101" pitchFamily="2" charset="-122"/>
                <a:ea typeface="MS Mincho" panose="02020609040205080304" pitchFamily="49" charset="-128"/>
                <a:cs typeface="Times New Roman" panose="02020603050405020304" pitchFamily="18" charset="0"/>
              </a:rPr>
              <a:t>补</a:t>
            </a:r>
            <a:r>
              <a:rPr lang="en-US" sz="2000" b="1" dirty="0">
                <a:effectLst/>
                <a:latin typeface="宋体" panose="02010600030101010101" pitchFamily="2" charset="-122"/>
                <a:ea typeface="MS Mincho" panose="02020609040205080304" pitchFamily="49" charset="-128"/>
                <a:cs typeface="Times New Roman" panose="02020603050405020304" pitchFamily="18" charset="0"/>
              </a:rPr>
              <a:t>=11111111</a:t>
            </a:r>
            <a:endParaRPr lang="en-US" sz="1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2000" b="1" dirty="0">
                <a:effectLst/>
                <a:latin typeface="宋体" panose="02010600030101010101" pitchFamily="2" charset="-122"/>
                <a:ea typeface="MS Mincho" panose="02020609040205080304" pitchFamily="49" charset="-128"/>
                <a:cs typeface="Times New Roman" panose="02020603050405020304" pitchFamily="18" charset="0"/>
              </a:rPr>
              <a:t>-1</a:t>
            </a:r>
            <a:r>
              <a:rPr lang="zh-CN" sz="2000" b="1" dirty="0">
                <a:effectLst/>
                <a:latin typeface="宋体" panose="02010600030101010101" pitchFamily="2" charset="-122"/>
                <a:ea typeface="MS Mincho" panose="02020609040205080304" pitchFamily="49" charset="-128"/>
                <a:cs typeface="Times New Roman" panose="02020603050405020304" pitchFamily="18" charset="0"/>
              </a:rPr>
              <a:t>反</a:t>
            </a:r>
            <a:r>
              <a:rPr lang="en-US" sz="2000" b="1" dirty="0">
                <a:effectLst/>
                <a:latin typeface="宋体" panose="02010600030101010101" pitchFamily="2" charset="-122"/>
                <a:ea typeface="MS Mincho" panose="02020609040205080304" pitchFamily="49" charset="-128"/>
                <a:cs typeface="Times New Roman" panose="02020603050405020304" pitchFamily="18" charset="0"/>
              </a:rPr>
              <a:t>=11111110</a:t>
            </a:r>
            <a:endParaRPr lang="en-US" sz="1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C3225A-64D7-4982-99BC-08261DD92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2656"/>
            <a:ext cx="2494459" cy="625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51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6103-4254-4B8D-A2DF-1E10745D3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EFD8E9-F815-4AEB-9AC7-5828B866743A}"/>
              </a:ext>
            </a:extLst>
          </p:cNvPr>
          <p:cNvSpPr txBox="1"/>
          <p:nvPr/>
        </p:nvSpPr>
        <p:spPr>
          <a:xfrm>
            <a:off x="755576" y="1700808"/>
            <a:ext cx="741682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2000" b="1" dirty="0">
                <a:effectLst/>
                <a:latin typeface="Cambria" panose="020405030504060302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lang="en-US" sz="2000" b="1" dirty="0">
                <a:effectLst/>
                <a:latin typeface="仿宋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x </a:t>
            </a:r>
            <a:r>
              <a:rPr lang="zh-CN" sz="2000" b="1" dirty="0">
                <a:effectLst/>
                <a:latin typeface="仿宋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和</a:t>
            </a:r>
            <a:r>
              <a:rPr lang="en-US" sz="2000" b="1" dirty="0">
                <a:effectLst/>
                <a:latin typeface="仿宋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y, </a:t>
            </a:r>
            <a:r>
              <a:rPr lang="zh-CN" sz="2000" b="1" dirty="0">
                <a:effectLst/>
                <a:latin typeface="仿宋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用变形补码计算</a:t>
            </a:r>
            <a:r>
              <a:rPr lang="en-US" sz="2000" b="1" dirty="0">
                <a:effectLst/>
                <a:latin typeface="仿宋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x + y, </a:t>
            </a:r>
            <a:r>
              <a:rPr lang="zh-CN" sz="2000" b="1" dirty="0">
                <a:effectLst/>
                <a:latin typeface="仿宋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同时指出结果是否溢出。</a:t>
            </a:r>
            <a:endParaRPr lang="en-US" sz="1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2000" b="1" dirty="0">
                <a:effectLst/>
                <a:latin typeface="仿宋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(1) x= </a:t>
            </a:r>
            <a:r>
              <a:rPr lang="en-US" sz="2000" b="1" dirty="0" err="1">
                <a:effectLst/>
                <a:latin typeface="仿宋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llOll</a:t>
            </a:r>
            <a:r>
              <a:rPr lang="en-US" sz="2000" b="1" dirty="0">
                <a:effectLst/>
                <a:latin typeface="仿宋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, y=</a:t>
            </a:r>
            <a:r>
              <a:rPr lang="en-US" sz="2000" b="1" dirty="0" err="1">
                <a:effectLst/>
                <a:latin typeface="仿宋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OOOll</a:t>
            </a:r>
            <a:endParaRPr lang="en-US" sz="1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2000" b="1" dirty="0">
                <a:effectLst/>
                <a:latin typeface="仿宋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(2) x= </a:t>
            </a:r>
            <a:r>
              <a:rPr lang="en-US" sz="2000" b="1" dirty="0" err="1">
                <a:effectLst/>
                <a:latin typeface="仿宋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llOll</a:t>
            </a:r>
            <a:r>
              <a:rPr lang="en-US" sz="2000" b="1" dirty="0">
                <a:effectLst/>
                <a:latin typeface="仿宋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, y= -10101</a:t>
            </a:r>
            <a:endParaRPr lang="en-US" sz="1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2000" b="1" dirty="0">
                <a:effectLst/>
                <a:latin typeface="仿宋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(3) x= -10110, y = -00001</a:t>
            </a:r>
            <a:endParaRPr lang="en-US" sz="1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04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99C7E-79AA-4A5C-90B0-FDACDE81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HW2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C83A2-E3D6-4815-96B7-DE6F3537C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Due on Oct 12</a:t>
            </a:r>
            <a:r>
              <a:rPr lang="en-US" baseline="30000" dirty="0"/>
              <a:t>th</a:t>
            </a:r>
            <a:endParaRPr lang="en-US" dirty="0"/>
          </a:p>
          <a:p>
            <a:r>
              <a:rPr lang="en-US" dirty="0"/>
              <a:t>Before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B01BB-A37F-4FD7-BEF3-AB979257D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194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6103-4254-4B8D-A2DF-1E10745D3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3E045-3BFB-449F-A8BD-470E13F26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2630"/>
            <a:ext cx="3534000" cy="646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69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6103-4254-4B8D-A2DF-1E10745D3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7E30C2-D1FA-4FA2-AAE2-A6DD0FDB136B}"/>
              </a:ext>
            </a:extLst>
          </p:cNvPr>
          <p:cNvSpPr txBox="1"/>
          <p:nvPr/>
        </p:nvSpPr>
        <p:spPr>
          <a:xfrm>
            <a:off x="611560" y="2613392"/>
            <a:ext cx="75608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2000" b="1" dirty="0">
                <a:effectLst/>
                <a:latin typeface="Cambria" panose="020405030504060302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lang="en-US" sz="2000" b="1" dirty="0">
                <a:effectLst/>
                <a:latin typeface="仿宋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x </a:t>
            </a:r>
            <a:r>
              <a:rPr lang="zh-CN" sz="2000" b="1" dirty="0">
                <a:effectLst/>
                <a:latin typeface="仿宋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和</a:t>
            </a:r>
            <a:r>
              <a:rPr lang="en-US" sz="2000" b="1" dirty="0">
                <a:effectLst/>
                <a:latin typeface="仿宋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y, </a:t>
            </a:r>
            <a:r>
              <a:rPr lang="zh-CN" sz="2000" b="1" dirty="0">
                <a:effectLst/>
                <a:latin typeface="仿宋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用变形补码计算</a:t>
            </a:r>
            <a:r>
              <a:rPr lang="en-US" sz="2000" b="1" dirty="0">
                <a:effectLst/>
                <a:latin typeface="仿宋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x - y, </a:t>
            </a:r>
            <a:r>
              <a:rPr lang="zh-CN" sz="2000" b="1" dirty="0">
                <a:effectLst/>
                <a:latin typeface="仿宋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同时指出运算结果是否溢出。</a:t>
            </a:r>
            <a:endParaRPr lang="en-US" sz="1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2000" b="1" dirty="0">
                <a:effectLst/>
                <a:latin typeface="仿宋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(1) x = </a:t>
            </a:r>
            <a:r>
              <a:rPr lang="en-US" sz="2000" b="1" dirty="0" err="1">
                <a:effectLst/>
                <a:latin typeface="仿宋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llOll</a:t>
            </a:r>
            <a:r>
              <a:rPr lang="en-US" sz="2000" b="1" dirty="0">
                <a:effectLst/>
                <a:latin typeface="仿宋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, y = -11111</a:t>
            </a:r>
            <a:endParaRPr lang="en-US" sz="1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2000" b="1" dirty="0">
                <a:effectLst/>
                <a:latin typeface="仿宋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(2) x = </a:t>
            </a:r>
            <a:r>
              <a:rPr lang="en-US" sz="2000" b="1" dirty="0" err="1">
                <a:effectLst/>
                <a:latin typeface="仿宋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lOlll</a:t>
            </a:r>
            <a:r>
              <a:rPr lang="en-US" sz="2000" b="1" dirty="0">
                <a:effectLst/>
                <a:latin typeface="仿宋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, y= </a:t>
            </a:r>
            <a:r>
              <a:rPr lang="en-US" sz="2000" b="1" dirty="0" err="1">
                <a:effectLst/>
                <a:latin typeface="仿宋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llOll</a:t>
            </a:r>
            <a:endParaRPr lang="en-US" sz="1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2000" b="1" dirty="0">
                <a:effectLst/>
                <a:latin typeface="仿宋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(3) x = </a:t>
            </a:r>
            <a:r>
              <a:rPr lang="en-US" sz="2000" b="1" dirty="0" err="1">
                <a:effectLst/>
                <a:latin typeface="仿宋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llOll</a:t>
            </a:r>
            <a:r>
              <a:rPr lang="en-US" sz="2000" b="1" dirty="0">
                <a:effectLst/>
                <a:latin typeface="仿宋" panose="02010609060101010101" pitchFamily="49" charset="-122"/>
                <a:ea typeface="MS Mincho" panose="02020609040205080304" pitchFamily="49" charset="-128"/>
                <a:cs typeface="Times New Roman" panose="02020603050405020304" pitchFamily="18" charset="0"/>
              </a:rPr>
              <a:t>, y = -10011</a:t>
            </a:r>
            <a:endParaRPr lang="en-US" sz="1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57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6103-4254-4B8D-A2DF-1E10745D3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816" y="188640"/>
            <a:ext cx="5493296" cy="1143000"/>
          </a:xfrm>
        </p:spPr>
        <p:txBody>
          <a:bodyPr/>
          <a:lstStyle/>
          <a:p>
            <a:r>
              <a:rPr lang="en-US" dirty="0"/>
              <a:t>Q8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25BCB5-C573-41D4-B3E2-D3EC8153311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0541"/>
            <a:ext cx="3754760" cy="60969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A75D13-ED66-4AB2-AB6A-84418B3064BA}"/>
              </a:ext>
            </a:extLst>
          </p:cNvPr>
          <p:cNvCxnSpPr/>
          <p:nvPr/>
        </p:nvCxnSpPr>
        <p:spPr>
          <a:xfrm flipV="1">
            <a:off x="2627784" y="2276872"/>
            <a:ext cx="962025" cy="142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7FED39-55BE-4CBF-9B59-8E32203EF2C5}"/>
              </a:ext>
            </a:extLst>
          </p:cNvPr>
          <p:cNvCxnSpPr/>
          <p:nvPr/>
        </p:nvCxnSpPr>
        <p:spPr>
          <a:xfrm flipV="1">
            <a:off x="2609030" y="6278977"/>
            <a:ext cx="962025" cy="142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980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5492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课堂练习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174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252413" y="476250"/>
            <a:ext cx="8712200" cy="1994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endParaRPr lang="en-US" altLang="zh-CN" sz="2400" b="1" dirty="0">
              <a:solidFill>
                <a:srgbClr val="E6023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  已知：x=0.1101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×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；y=-0.1010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×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3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；尾数和阶符都采用补码表示，都采用双符号位表示法。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  试求:x+y=?</a:t>
            </a:r>
          </a:p>
        </p:txBody>
      </p:sp>
      <p:sp>
        <p:nvSpPr>
          <p:cNvPr id="119813" name="Oval 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5" action="ppaction://hlinksldjump"/>
              </a:rPr>
              <a:t>总目录</a:t>
            </a:r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4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讲：内部总线与运算器(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  <p:extLst>
      <p:ext uri="{BB962C8B-B14F-4D97-AF65-F5344CB8AC3E}">
        <p14:creationId xmlns:p14="http://schemas.microsoft.com/office/powerpoint/2010/main" val="274141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5492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答案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38794" imgH="221393" progId="Equation.3">
                  <p:embed/>
                </p:oleObj>
              </mc:Choice>
              <mc:Fallback>
                <p:oleObj r:id="rId2" imgW="938794" imgH="221393" progId="Equation.3">
                  <p:embed/>
                  <p:pic>
                    <p:nvPicPr>
                      <p:cNvPr id="184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252413" y="479425"/>
            <a:ext cx="8640762" cy="5724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  已知：x=0.1101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×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；y=-0.1010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×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3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；尾数和阶符都采用补码表示，都采用双符号位表示法。</a:t>
            </a: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  试求:x+y=?</a:t>
            </a: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[解]：[x]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浮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01，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.1101    </a:t>
            </a: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     [y]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浮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11，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.0110 </a:t>
            </a: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     阶差=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110       即为-2        M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应当右移2位，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     [x]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浮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11, 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.0011（01）</a:t>
            </a: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    尾数和为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.1001（01）</a:t>
            </a: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    左规  左移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次 11.001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（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），阶码减1为0010 </a:t>
            </a: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    舍入（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舍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入）11.001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 丢弃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10</a:t>
            </a: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    所以：x+y=-0.1101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×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</a:p>
        </p:txBody>
      </p:sp>
      <p:sp>
        <p:nvSpPr>
          <p:cNvPr id="120837" name="Oval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4" action="ppaction://hlinksldjump"/>
              </a:rPr>
              <a:t>总目录</a:t>
            </a: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4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讲：内部总线与运算器(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5492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2.6.2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、浮点乘法、除法运算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38794" imgH="221393" progId="Equation.3">
                  <p:embed/>
                </p:oleObj>
              </mc:Choice>
              <mc:Fallback>
                <p:oleObj r:id="rId2" imgW="938794" imgH="221393" progId="Equation.3">
                  <p:embed/>
                  <p:pic>
                    <p:nvPicPr>
                      <p:cNvPr id="204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179388" y="477838"/>
            <a:ext cx="8713787" cy="609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设有两个浮点数x和y：</a:t>
            </a: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　　　　　　　　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x＝2</a:t>
            </a:r>
            <a:r>
              <a:rPr lang="zh-CN" altLang="en-US" b="1" baseline="30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Ex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·M</a:t>
            </a:r>
            <a:r>
              <a:rPr lang="zh-CN" altLang="en-US" b="1" baseline="-25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</a:t>
            </a: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　　　　　　　　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y＝2</a:t>
            </a:r>
            <a:r>
              <a:rPr lang="zh-CN" altLang="en-US" b="1" baseline="30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Ey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·M</a:t>
            </a:r>
            <a:r>
              <a:rPr lang="zh-CN" altLang="en-US" b="1" baseline="-25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y</a:t>
            </a: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x×y＝2</a:t>
            </a:r>
            <a:r>
              <a:rPr lang="zh-CN" altLang="en-US" b="1" baseline="30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(Ex＋Ey)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·(M</a:t>
            </a:r>
            <a:r>
              <a:rPr lang="zh-CN" altLang="en-US" b="1" baseline="-25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×M</a:t>
            </a:r>
            <a:r>
              <a:rPr lang="zh-CN" altLang="en-US" b="1" baseline="-25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y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)；</a:t>
            </a: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x÷y＝2</a:t>
            </a:r>
            <a:r>
              <a:rPr lang="zh-CN" altLang="en-US" b="1" baseline="30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(Ex－Ey)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·(M</a:t>
            </a:r>
            <a:r>
              <a:rPr lang="zh-CN" altLang="en-US" b="1" baseline="-25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÷M</a:t>
            </a:r>
            <a:r>
              <a:rPr lang="zh-CN" altLang="en-US" b="1" baseline="-25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y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)；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</a:t>
            </a: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乘/除运算分为四步: </a:t>
            </a:r>
          </a:p>
          <a:p>
            <a:pPr lvl="1"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①.0操作数检查； </a:t>
            </a:r>
          </a:p>
          <a:p>
            <a:pPr lvl="1"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②.阶码加减操作； </a:t>
            </a:r>
          </a:p>
          <a:p>
            <a:pPr lvl="1"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③.尾数乘除操作； </a:t>
            </a:r>
          </a:p>
          <a:p>
            <a:pPr lvl="1"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④.结果规格化和舍入处理(同前)；</a:t>
            </a: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补码采用双符号位，为了对溢出进行判断：</a:t>
            </a:r>
          </a:p>
          <a:p>
            <a:pPr lvl="1">
              <a:lnSpc>
                <a:spcPct val="110000"/>
              </a:lnSpc>
              <a:buSzPct val="100000"/>
              <a:buFont typeface="Wingdings" pitchFamily="2" charset="2"/>
              <a:buChar char="l"/>
              <a:defRPr/>
            </a:pP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00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	为正 		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  为负</a:t>
            </a:r>
          </a:p>
          <a:p>
            <a:pPr lvl="1">
              <a:lnSpc>
                <a:spcPct val="110000"/>
              </a:lnSpc>
              <a:buSzPct val="100000"/>
              <a:buFont typeface="Wingdings" pitchFamily="2" charset="2"/>
              <a:buChar char="l"/>
              <a:defRPr/>
            </a:pP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	上溢           	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  下溢</a:t>
            </a: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x=＋011,y=＋110,求[x＋y]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和[x－y]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,并判断是否溢出。                            </a:t>
            </a: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[x]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=00011, [y]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=00110, [－y]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=11010</a:t>
            </a: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[x＋y]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=[x]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＋[y]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001, 结果上溢。</a:t>
            </a: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[x－y]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=[x]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＋[－y]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101, 结果正确,为－3。 </a:t>
            </a:r>
            <a:endParaRPr lang="zh-CN" altLang="en-US" b="1" dirty="0">
              <a:solidFill>
                <a:srgbClr val="0707E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</p:txBody>
      </p:sp>
      <p:sp>
        <p:nvSpPr>
          <p:cNvPr id="121861" name="Oval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4" action="ppaction://hlinksldjump"/>
              </a:rPr>
              <a:t>总目录</a:t>
            </a: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4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讲：内部总线与运算器(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5492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实例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38794" imgH="221393" progId="Equation.3">
                  <p:embed/>
                </p:oleObj>
              </mc:Choice>
              <mc:Fallback>
                <p:oleObj r:id="rId2" imgW="938794" imgH="221393" progId="Equation.3">
                  <p:embed/>
                  <p:pic>
                    <p:nvPicPr>
                      <p:cNvPr id="215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179388" y="477838"/>
            <a:ext cx="8856662" cy="4031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[例30]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x=2</a:t>
            </a:r>
            <a:r>
              <a:rPr lang="zh-CN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－5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・0.1010011,y=2</a:t>
            </a:r>
            <a:r>
              <a:rPr lang="zh-CN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・(－0.1000111),阶码用4位补码表示,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尾数(含符号位)用8位原码表示,求[x・y]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浮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。要求用原码完成尾数乘法运算,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运算结果尾数保留高8位(含符号位),并用尾数低位字长的值处理舍入操作。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解: 阶码采用双符号位,尾数原码采用单符号位,则有:</a:t>
            </a: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[M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原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0.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1010011，[M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y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原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1.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1000111</a:t>
            </a: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[E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011，[E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y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011</a:t>
            </a: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[x]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浮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011，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0.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1010011，[y]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浮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011，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1.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1000111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(1) 求阶码和：[E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+[E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y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011+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011=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110 (补码形式-2)</a:t>
            </a:r>
          </a:p>
        </p:txBody>
      </p:sp>
      <p:sp>
        <p:nvSpPr>
          <p:cNvPr id="122885" name="Oval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4" action="ppaction://hlinksldjump"/>
              </a:rPr>
              <a:t>总目录</a:t>
            </a:r>
          </a:p>
        </p:txBody>
      </p:sp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4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讲：内部总线与运算器(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5492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实例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38794" imgH="221393" progId="Equation.3">
                  <p:embed/>
                </p:oleObj>
              </mc:Choice>
              <mc:Fallback>
                <p:oleObj r:id="rId2" imgW="938794" imgH="221393" progId="Equation.3">
                  <p:embed/>
                  <p:pic>
                    <p:nvPicPr>
                      <p:cNvPr id="215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179388" y="477838"/>
            <a:ext cx="8856662" cy="550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[例30]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x=2</a:t>
            </a:r>
            <a:r>
              <a:rPr lang="zh-CN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－5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・0.1010011,y=2</a:t>
            </a:r>
            <a:r>
              <a:rPr lang="zh-CN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・(－0.1000111),阶码用4位补码表示,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尾数(含符号位)用8位原码表示,求[x・y]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浮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。要求用原码完成尾数乘法运算,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运算结果尾数保留高8位(含符号位),并用尾数低位字长的值处理舍入操作。</a:t>
            </a: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(2) 尾数乘法运算可采用原码阵列乘法器实现，即有：</a:t>
            </a: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[M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原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×[M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y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原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=[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0.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1010011]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原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×[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1.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1000111]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原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=[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1.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1010001,1111011]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；</a:t>
            </a: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(3) 规格化处理：乘积不是规格化的数，需要左规； </a:t>
            </a: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尾数数值位左移1位变成[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1.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0100011,111011</a:t>
            </a:r>
            <a:r>
              <a:rPr lang="zh-CN" altLang="en-US" b="1" dirty="0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Arial" charset="0"/>
              </a:rPr>
              <a:t>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，阶码变为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101 (-3)；</a:t>
            </a: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(4) 舍入处理：尾数为负数，取高位字长，按就近舍入规则舍去低位字长；</a:t>
            </a: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故尾数为[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1.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0100100]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，即[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1.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1011100]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原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；</a:t>
            </a: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最终相乘结果为 [x・y]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浮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101,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1.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1011100；</a:t>
            </a: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其真值为 x・y=2</a:t>
            </a:r>
            <a:r>
              <a:rPr lang="zh-CN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-3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・(-0.1011100)；</a:t>
            </a:r>
          </a:p>
        </p:txBody>
      </p:sp>
      <p:sp>
        <p:nvSpPr>
          <p:cNvPr id="122885" name="Oval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4" action="ppaction://hlinksldjump"/>
              </a:rPr>
              <a:t>总目录</a:t>
            </a:r>
          </a:p>
        </p:txBody>
      </p:sp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4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讲：内部总线与运算器(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  <p:extLst>
      <p:ext uri="{BB962C8B-B14F-4D97-AF65-F5344CB8AC3E}">
        <p14:creationId xmlns:p14="http://schemas.microsoft.com/office/powerpoint/2010/main" val="35914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5492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除法实例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38794" imgH="221393" progId="Equation.3">
                  <p:embed/>
                </p:oleObj>
              </mc:Choice>
              <mc:Fallback>
                <p:oleObj r:id="rId2" imgW="938794" imgH="221393" progId="Equation.3">
                  <p:embed/>
                  <p:pic>
                    <p:nvPicPr>
                      <p:cNvPr id="225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34925" y="479425"/>
            <a:ext cx="9109075" cy="522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195" tIns="0" rIns="36195" bIns="0">
            <a:spAutoFit/>
          </a:bodyPr>
          <a:lstStyle/>
          <a:p>
            <a:pPr algn="just"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[例31] 设基数R=10,x=10</a:t>
            </a:r>
            <a:r>
              <a:rPr lang="zh-CN" altLang="en-US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Ex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×M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=10</a:t>
            </a:r>
            <a:r>
              <a:rPr lang="zh-CN" altLang="en-US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×0.4,y=10</a:t>
            </a:r>
            <a:r>
              <a:rPr lang="zh-CN" altLang="en-US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Ey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×M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y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=10</a:t>
            </a:r>
            <a:r>
              <a:rPr lang="zh-CN" altLang="en-US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3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×0.2, </a:t>
            </a:r>
          </a:p>
          <a:p>
            <a:pPr algn="just"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     用浮点法求x×y=?    x÷y=?</a:t>
            </a:r>
          </a:p>
          <a:p>
            <a:pPr algn="just">
              <a:lnSpc>
                <a:spcPct val="110000"/>
              </a:lnSpc>
              <a:buSzPct val="100000"/>
              <a:buFont typeface="Wingdings" pitchFamily="2" charset="2"/>
              <a:buNone/>
              <a:tabLst>
                <a:tab pos="4757738" algn="l"/>
              </a:tabLst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解：</a:t>
            </a:r>
          </a:p>
          <a:p>
            <a:pPr algn="just"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 E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=2, E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y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=3, M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=+0.4, M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y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=+0.2；</a:t>
            </a:r>
          </a:p>
          <a:p>
            <a:pPr algn="just"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　   x×y=10</a:t>
            </a:r>
            <a:r>
              <a:rPr lang="zh-CN" altLang="en-US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(Ex+Ey)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×(M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×M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y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)=10</a:t>
            </a:r>
            <a:r>
              <a:rPr lang="zh-CN" altLang="en-US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2+3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×(0.4×0.2)=8000；</a:t>
            </a:r>
          </a:p>
          <a:p>
            <a:pPr algn="just"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　   x÷y=10</a:t>
            </a:r>
            <a:r>
              <a:rPr lang="zh-CN" altLang="en-US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(Ex-Ey)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×(M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÷M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y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) =10</a:t>
            </a:r>
            <a:r>
              <a:rPr lang="zh-CN" altLang="en-US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2-3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×(0.4÷0.2)=0.2；</a:t>
            </a:r>
          </a:p>
          <a:p>
            <a:pPr algn="just"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说明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：</a:t>
            </a:r>
          </a:p>
          <a:p>
            <a:pPr algn="just"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⑴. 浮点乘除时，送入乘除运算器的操作数一般都采用</a:t>
            </a:r>
            <a:r>
              <a:rPr lang="zh-CN" altLang="en-US" sz="2400" b="1" dirty="0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规格化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浮点数的</a:t>
            </a:r>
            <a:r>
              <a:rPr lang="zh-CN" altLang="en-US" sz="2400" b="1" dirty="0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补码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形式表示；</a:t>
            </a:r>
          </a:p>
          <a:p>
            <a:pPr algn="just"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⑵. 浮点乘法的尾数相乘不会出现溢出现象，但除法运算的尾数相除有可能出现溢出；为了避免溢出，解决的办法是：</a:t>
            </a:r>
          </a:p>
          <a:p>
            <a:pPr algn="just"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        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如果被除数尾数的绝对值大于除数尾数的绝对值，则将被除数的尾数右规一次即可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；</a:t>
            </a:r>
          </a:p>
        </p:txBody>
      </p:sp>
      <p:sp>
        <p:nvSpPr>
          <p:cNvPr id="123909" name="Oval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4" action="ppaction://hlinksldjump"/>
              </a:rPr>
              <a:t>总目录</a:t>
            </a:r>
          </a:p>
        </p:txBody>
      </p:sp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4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讲：内部总线与运算器(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chemeClr val="tx1"/>
                </a:solidFill>
                <a:ea typeface="新細明體" charset="0"/>
                <a:cs typeface="新細明體" charset="0"/>
              </a:rPr>
              <a:t>3 Memory Addressing</a:t>
            </a:r>
          </a:p>
        </p:txBody>
      </p:sp>
      <p:sp>
        <p:nvSpPr>
          <p:cNvPr id="19046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534400" cy="548640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9388" indent="-179388">
              <a:spcBef>
                <a:spcPct val="0"/>
              </a:spcBef>
            </a:pPr>
            <a:r>
              <a:rPr kumimoji="1" lang="en-US" altLang="zh-TW" sz="2400" dirty="0">
                <a:ea typeface="新細明體" charset="0"/>
                <a:cs typeface="新細明體" charset="0"/>
              </a:rPr>
              <a:t>Objects have </a:t>
            </a:r>
            <a:r>
              <a:rPr kumimoji="1" lang="en-US" altLang="zh-TW" sz="2400" b="1" i="1" dirty="0">
                <a:ea typeface="新細明體" charset="0"/>
                <a:cs typeface="新細明體" charset="0"/>
              </a:rPr>
              <a:t>byte addresses</a:t>
            </a:r>
            <a:endParaRPr kumimoji="1" lang="en-US" altLang="zh-TW" sz="2400" b="1" dirty="0">
              <a:ea typeface="新細明體" charset="0"/>
              <a:cs typeface="新細明體" charset="0"/>
            </a:endParaRPr>
          </a:p>
          <a:p>
            <a:pPr marL="430848" lvl="1" indent="-179388">
              <a:spcBef>
                <a:spcPct val="0"/>
              </a:spcBef>
            </a:pPr>
            <a:r>
              <a:rPr kumimoji="1" lang="en-US" altLang="zh-TW" sz="2200" dirty="0">
                <a:ea typeface="新細明體" charset="0"/>
                <a:cs typeface="新細明體" charset="0"/>
              </a:rPr>
              <a:t> the number of bytes counted from the beginning of memory</a:t>
            </a:r>
          </a:p>
          <a:p>
            <a:pPr marL="179388" indent="-179388">
              <a:spcBef>
                <a:spcPct val="0"/>
              </a:spcBef>
            </a:pPr>
            <a:r>
              <a:rPr kumimoji="1" lang="en-US" altLang="zh-TW" sz="2400" i="1" dirty="0">
                <a:ea typeface="新細明體" charset="0"/>
                <a:cs typeface="新細明體" charset="0"/>
              </a:rPr>
              <a:t>Object Length</a:t>
            </a:r>
            <a:r>
              <a:rPr kumimoji="1" lang="en-US" altLang="zh-TW" sz="2400" dirty="0">
                <a:ea typeface="新細明體" charset="0"/>
                <a:cs typeface="新細明體" charset="0"/>
              </a:rPr>
              <a:t>: </a:t>
            </a:r>
          </a:p>
          <a:p>
            <a:pPr marL="430848" lvl="1" indent="-179388">
              <a:spcBef>
                <a:spcPct val="0"/>
              </a:spcBef>
            </a:pPr>
            <a:r>
              <a:rPr kumimoji="1" lang="en-US" altLang="zh-TW" sz="2200" dirty="0">
                <a:ea typeface="新細明體" charset="0"/>
                <a:cs typeface="新細明體" charset="0"/>
              </a:rPr>
              <a:t>bytes (8 bits), half words (16 bits), </a:t>
            </a:r>
          </a:p>
          <a:p>
            <a:pPr marL="430848" lvl="1" indent="-179388">
              <a:spcBef>
                <a:spcPct val="0"/>
              </a:spcBef>
            </a:pPr>
            <a:r>
              <a:rPr kumimoji="1" lang="en-US" altLang="zh-TW" sz="2200" dirty="0">
                <a:ea typeface="新細明體" charset="0"/>
                <a:cs typeface="新細明體" charset="0"/>
              </a:rPr>
              <a:t>words (32 bits), and double words (64 bits). </a:t>
            </a:r>
          </a:p>
          <a:p>
            <a:pPr marL="430848" lvl="1" indent="-179388">
              <a:spcBef>
                <a:spcPct val="0"/>
              </a:spcBef>
            </a:pPr>
            <a:r>
              <a:rPr kumimoji="1" lang="en-US" altLang="zh-TW" sz="2200" dirty="0">
                <a:ea typeface="新細明體" charset="0"/>
                <a:cs typeface="新細明體" charset="0"/>
              </a:rPr>
              <a:t>The type is implied in </a:t>
            </a:r>
            <a:r>
              <a:rPr kumimoji="1" lang="en-US" altLang="zh-TW" sz="2200" dirty="0" err="1">
                <a:ea typeface="新細明體" charset="0"/>
                <a:cs typeface="新細明體" charset="0"/>
              </a:rPr>
              <a:t>opcode</a:t>
            </a:r>
            <a:r>
              <a:rPr kumimoji="1" lang="en-US" altLang="zh-TW" sz="2200" dirty="0">
                <a:ea typeface="新細明體" charset="0"/>
                <a:cs typeface="新細明體" charset="0"/>
              </a:rPr>
              <a:t>, e.g., </a:t>
            </a:r>
          </a:p>
          <a:p>
            <a:pPr marL="661036" lvl="2" indent="-179388">
              <a:spcBef>
                <a:spcPct val="0"/>
              </a:spcBef>
            </a:pPr>
            <a:r>
              <a:rPr kumimoji="1" lang="en-US" altLang="zh-TW" sz="2200" dirty="0">
                <a:ea typeface="新細明體" charset="0"/>
                <a:cs typeface="新細明體" charset="0"/>
              </a:rPr>
              <a:t>LDB – load byte</a:t>
            </a:r>
          </a:p>
          <a:p>
            <a:pPr marL="661036" lvl="2" indent="-179388">
              <a:spcBef>
                <a:spcPct val="0"/>
              </a:spcBef>
            </a:pPr>
            <a:r>
              <a:rPr kumimoji="1" lang="en-US" altLang="zh-TW" sz="2200" dirty="0">
                <a:ea typeface="新細明體" charset="0"/>
                <a:cs typeface="新細明體" charset="0"/>
              </a:rPr>
              <a:t>LDW – load word, </a:t>
            </a:r>
            <a:r>
              <a:rPr kumimoji="1" lang="en-US" altLang="zh-TW" sz="2200" dirty="0" err="1">
                <a:ea typeface="新細明體" charset="0"/>
                <a:cs typeface="新細明體" charset="0"/>
              </a:rPr>
              <a:t>etc</a:t>
            </a:r>
            <a:endParaRPr kumimoji="1" lang="en-US" altLang="zh-TW" sz="2200" dirty="0">
              <a:ea typeface="新細明體" charset="0"/>
              <a:cs typeface="新細明體" charset="0"/>
            </a:endParaRPr>
          </a:p>
          <a:p>
            <a:pPr marL="481648" lvl="2" indent="0">
              <a:spcBef>
                <a:spcPct val="0"/>
              </a:spcBef>
              <a:buNone/>
            </a:pPr>
            <a:endParaRPr kumimoji="1" lang="en-US" altLang="zh-TW" sz="2200" dirty="0">
              <a:ea typeface="新細明體" charset="0"/>
              <a:cs typeface="新細明體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11302"/>
          <a:stretch/>
        </p:blipFill>
        <p:spPr>
          <a:xfrm>
            <a:off x="5105400" y="3072419"/>
            <a:ext cx="3767291" cy="352927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54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EF94-84D7-4DAF-99CA-E182DD92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4DC9B1-75F5-43E0-AF4F-775A0F7FF4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46" y="1196752"/>
            <a:ext cx="7448107" cy="28930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837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5158-79DD-41B9-9D8A-CC45BA1C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97D10-BF96-47F5-A36F-55D101B11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 fontScale="92500" lnSpcReduction="10000"/>
          </a:bodyPr>
          <a:lstStyle/>
          <a:p>
            <a:pPr marL="393065" indent="-285750">
              <a:spcBef>
                <a:spcPct val="0"/>
              </a:spcBef>
            </a:pPr>
            <a:r>
              <a:rPr kumimoji="1" lang="en-US" altLang="zh-TW" sz="2000" dirty="0">
                <a:solidFill>
                  <a:srgbClr val="FF3300"/>
                </a:solidFill>
                <a:ea typeface="新細明體" charset="0"/>
                <a:cs typeface="新細明體" charset="0"/>
              </a:rPr>
              <a:t>Little Endian:</a:t>
            </a:r>
            <a:r>
              <a:rPr kumimoji="1" lang="en-US" altLang="zh-TW" sz="2000" dirty="0">
                <a:ea typeface="新細明體" charset="0"/>
                <a:cs typeface="新細明體" charset="0"/>
              </a:rPr>
              <a:t> puts the byte whose address is xx00 at the least significant position in the word. (7,6,5,4,3,2,1,0)</a:t>
            </a:r>
          </a:p>
          <a:p>
            <a:pPr marL="107315" indent="0">
              <a:spcBef>
                <a:spcPct val="0"/>
              </a:spcBef>
              <a:buNone/>
            </a:pPr>
            <a:endParaRPr kumimoji="1" lang="en-US" altLang="zh-TW" sz="2000" dirty="0">
              <a:ea typeface="新細明體" charset="0"/>
              <a:cs typeface="新細明體" charset="0"/>
            </a:endParaRPr>
          </a:p>
          <a:p>
            <a:pPr marL="393065" indent="-285750">
              <a:spcBef>
                <a:spcPct val="0"/>
              </a:spcBef>
            </a:pPr>
            <a:r>
              <a:rPr kumimoji="1" lang="en-US" altLang="zh-TW" sz="2000" dirty="0">
                <a:solidFill>
                  <a:srgbClr val="FF3300"/>
                </a:solidFill>
                <a:ea typeface="新細明體" charset="0"/>
                <a:cs typeface="新細明體" charset="0"/>
              </a:rPr>
              <a:t>Big Endian:</a:t>
            </a:r>
            <a:r>
              <a:rPr kumimoji="1" lang="en-US" altLang="zh-TW" sz="2000" dirty="0">
                <a:ea typeface="新細明體" charset="0"/>
                <a:cs typeface="新細明體" charset="0"/>
              </a:rPr>
              <a:t> puts the byte whose address is xx00 at the most significant position in the word. (0,1,2,3,4,5,6,7)</a:t>
            </a:r>
          </a:p>
          <a:p>
            <a:pPr marL="393065" indent="-285750">
              <a:spcBef>
                <a:spcPct val="0"/>
              </a:spcBef>
            </a:pPr>
            <a:endParaRPr kumimoji="1" lang="en-US" altLang="zh-TW" sz="2000" dirty="0">
              <a:ea typeface="新細明體" charset="0"/>
              <a:cs typeface="新細明體" charset="0"/>
            </a:endParaRPr>
          </a:p>
          <a:p>
            <a:pPr marL="393065" indent="-285750">
              <a:spcBef>
                <a:spcPct val="0"/>
              </a:spcBef>
            </a:pPr>
            <a:endParaRPr kumimoji="1" lang="en-US" altLang="zh-TW" sz="2000" dirty="0">
              <a:ea typeface="新細明體" charset="0"/>
              <a:cs typeface="新細明體" charset="0"/>
            </a:endParaRPr>
          </a:p>
          <a:p>
            <a:pPr marL="393065" indent="-285750">
              <a:spcBef>
                <a:spcPct val="0"/>
              </a:spcBef>
            </a:pPr>
            <a:endParaRPr kumimoji="1" lang="en-US" altLang="zh-TW" sz="2000" dirty="0">
              <a:ea typeface="新細明體" charset="0"/>
              <a:cs typeface="新細明體" charset="0"/>
            </a:endParaRPr>
          </a:p>
          <a:p>
            <a:pPr marL="393065" indent="-285750">
              <a:spcBef>
                <a:spcPct val="0"/>
              </a:spcBef>
            </a:pPr>
            <a:endParaRPr kumimoji="1" lang="en-US" altLang="zh-TW" sz="2000" dirty="0">
              <a:ea typeface="新細明體" charset="0"/>
              <a:cs typeface="新細明體" charset="0"/>
            </a:endParaRPr>
          </a:p>
          <a:p>
            <a:pPr marL="237489" indent="0">
              <a:spcBef>
                <a:spcPct val="0"/>
              </a:spcBef>
              <a:buNone/>
            </a:pPr>
            <a:endParaRPr kumimoji="1" lang="en-US" altLang="zh-TW" sz="2000" dirty="0">
              <a:ea typeface="新細明體" charset="0"/>
              <a:cs typeface="新細明體" charset="0"/>
            </a:endParaRPr>
          </a:p>
          <a:p>
            <a:pPr marL="237489" indent="0">
              <a:spcBef>
                <a:spcPct val="0"/>
              </a:spcBef>
              <a:buNone/>
            </a:pPr>
            <a:endParaRPr kumimoji="1" lang="en-US" altLang="zh-TW" sz="2000" dirty="0">
              <a:ea typeface="新細明體" charset="0"/>
              <a:cs typeface="新細明體" charset="0"/>
            </a:endParaRPr>
          </a:p>
          <a:p>
            <a:pPr marL="237489" indent="0">
              <a:spcBef>
                <a:spcPct val="0"/>
              </a:spcBef>
              <a:buNone/>
            </a:pPr>
            <a:endParaRPr kumimoji="1" lang="en-US" altLang="zh-TW" sz="2000" dirty="0">
              <a:ea typeface="新細明體" charset="0"/>
              <a:cs typeface="新細明體" charset="0"/>
            </a:endParaRPr>
          </a:p>
          <a:p>
            <a:pPr marL="237489" indent="0">
              <a:spcBef>
                <a:spcPct val="0"/>
              </a:spcBef>
              <a:buNone/>
            </a:pPr>
            <a:endParaRPr kumimoji="1" lang="en-US" altLang="zh-TW" sz="2000" dirty="0">
              <a:ea typeface="新細明體" charset="0"/>
              <a:cs typeface="新細明體" charset="0"/>
            </a:endParaRPr>
          </a:p>
          <a:p>
            <a:pPr marL="237489" indent="0">
              <a:spcBef>
                <a:spcPct val="0"/>
              </a:spcBef>
              <a:buNone/>
            </a:pPr>
            <a:endParaRPr kumimoji="1" lang="en-US" altLang="zh-TW" sz="2000" dirty="0">
              <a:ea typeface="新細明體" charset="0"/>
              <a:cs typeface="新細明體" charset="0"/>
            </a:endParaRPr>
          </a:p>
          <a:p>
            <a:pPr marL="237489" indent="0">
              <a:spcBef>
                <a:spcPct val="0"/>
              </a:spcBef>
              <a:buNone/>
            </a:pPr>
            <a:endParaRPr kumimoji="1" lang="en-US" altLang="zh-TW" sz="2000" dirty="0">
              <a:ea typeface="新細明體" charset="0"/>
              <a:cs typeface="新細明體" charset="0"/>
            </a:endParaRPr>
          </a:p>
          <a:p>
            <a:pPr marL="237489" indent="0">
              <a:spcBef>
                <a:spcPct val="0"/>
              </a:spcBef>
              <a:buNone/>
            </a:pPr>
            <a:endParaRPr kumimoji="1" lang="en-US" altLang="zh-TW" sz="2000" dirty="0">
              <a:ea typeface="新細明體" charset="0"/>
              <a:cs typeface="新細明體" charset="0"/>
            </a:endParaRPr>
          </a:p>
          <a:p>
            <a:pPr marL="237489" indent="0">
              <a:spcBef>
                <a:spcPct val="0"/>
              </a:spcBef>
              <a:buNone/>
            </a:pPr>
            <a:endParaRPr kumimoji="1" lang="en-US" altLang="zh-TW" sz="2000" dirty="0">
              <a:ea typeface="新細明體" charset="0"/>
              <a:cs typeface="新細明體" charset="0"/>
            </a:endParaRPr>
          </a:p>
          <a:p>
            <a:pPr marL="237489" indent="0">
              <a:spcBef>
                <a:spcPct val="0"/>
              </a:spcBef>
              <a:buNone/>
            </a:pPr>
            <a:endParaRPr kumimoji="1" lang="en-US" altLang="zh-TW" sz="2000" dirty="0">
              <a:ea typeface="新細明體" charset="0"/>
              <a:cs typeface="新細明體" charset="0"/>
            </a:endParaRPr>
          </a:p>
          <a:p>
            <a:pPr marL="237489" indent="0">
              <a:spcBef>
                <a:spcPct val="0"/>
              </a:spcBef>
              <a:buNone/>
            </a:pPr>
            <a:r>
              <a:rPr kumimoji="1" lang="en-US" altLang="zh-TW" sz="2000" dirty="0">
                <a:ea typeface="新細明體" charset="0"/>
                <a:cs typeface="新細明體" charset="0"/>
              </a:rPr>
              <a:t>Problem occurs when exchanging data among machines with different orderings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1CC74-59BA-4EB8-80B4-F2EC5FF58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2052" name="Picture 4" descr="Big-endian">
            <a:extLst>
              <a:ext uri="{FF2B5EF4-FFF2-40B4-BE49-F238E27FC236}">
                <a16:creationId xmlns:a16="http://schemas.microsoft.com/office/drawing/2014/main" id="{38F81E45-EBBC-412C-B775-6FF78559A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43175"/>
            <a:ext cx="3553866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ittle-endian">
            <a:extLst>
              <a:ext uri="{FF2B5EF4-FFF2-40B4-BE49-F238E27FC236}">
                <a16:creationId xmlns:a16="http://schemas.microsoft.com/office/drawing/2014/main" id="{83634404-6A5D-4149-A3B6-C3EE4A70F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543175"/>
            <a:ext cx="3553866" cy="317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14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EF9F-A955-4FF5-9749-A446B62EC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example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854A6-611C-4385-910B-2A3170E1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20C2B8-4609-48AD-978D-4787B341493F}"/>
              </a:ext>
            </a:extLst>
          </p:cNvPr>
          <p:cNvSpPr txBox="1"/>
          <p:nvPr/>
        </p:nvSpPr>
        <p:spPr>
          <a:xfrm>
            <a:off x="469900" y="1143000"/>
            <a:ext cx="86741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A{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a;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x;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"size is " &lt;&lt;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 &lt;&lt;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60278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EF9F-A955-4FF5-9749-A446B62EC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example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854A6-611C-4385-910B-2A3170E1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20C2B8-4609-48AD-978D-4787B341493F}"/>
              </a:ext>
            </a:extLst>
          </p:cNvPr>
          <p:cNvSpPr txBox="1"/>
          <p:nvPr/>
        </p:nvSpPr>
        <p:spPr>
          <a:xfrm>
            <a:off x="469900" y="1143000"/>
            <a:ext cx="86741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A{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a;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"size is " &lt;&lt;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 &lt;&lt;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06259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EF9F-A955-4FF5-9749-A446B62EC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example (3)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854A6-611C-4385-910B-2A3170E1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20C2B8-4609-48AD-978D-4787B341493F}"/>
              </a:ext>
            </a:extLst>
          </p:cNvPr>
          <p:cNvSpPr txBox="1"/>
          <p:nvPr/>
        </p:nvSpPr>
        <p:spPr>
          <a:xfrm>
            <a:off x="469900" y="1143000"/>
            <a:ext cx="86741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A{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a;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b;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"size is " &lt;&lt;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 &lt;&lt;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2724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solidFill>
                  <a:schemeClr val="tx1"/>
                </a:solidFill>
                <a:ea typeface="新細明體" charset="0"/>
                <a:cs typeface="新細明體" charset="0"/>
              </a:rPr>
              <a:t>Interpreting Memory Addresses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Alignment Issues</a:t>
            </a:r>
          </a:p>
          <a:p>
            <a:pPr lvl="1"/>
            <a:r>
              <a:rPr lang="en-US" dirty="0"/>
              <a:t>Accesses to objects larger than a byte must be aligned. </a:t>
            </a:r>
          </a:p>
          <a:p>
            <a:pPr lvl="2"/>
            <a:r>
              <a:rPr lang="en-US" dirty="0"/>
              <a:t>An access to an object of size s bytes at byte address A is aligned if A mod s = 0.</a:t>
            </a:r>
          </a:p>
          <a:p>
            <a:pPr lvl="1"/>
            <a:r>
              <a:rPr lang="en-US" dirty="0"/>
              <a:t>Misalignment causes hardware complications</a:t>
            </a:r>
          </a:p>
          <a:p>
            <a:pPr lvl="2"/>
            <a:r>
              <a:rPr lang="en-US" dirty="0"/>
              <a:t>since memory is typically aligned on a word or a double-word boundary</a:t>
            </a:r>
          </a:p>
          <a:p>
            <a:pPr lvl="2"/>
            <a:r>
              <a:rPr lang="en-US" dirty="0"/>
              <a:t>Misalignment typically results in an alignment fault that must be handled by the OS</a:t>
            </a:r>
          </a:p>
          <a:p>
            <a:endParaRPr lang="en-US" dirty="0"/>
          </a:p>
          <a:p>
            <a:r>
              <a:rPr lang="en-US" dirty="0"/>
              <a:t>Hence</a:t>
            </a:r>
          </a:p>
          <a:p>
            <a:pPr lvl="1"/>
            <a:r>
              <a:rPr lang="en-US" dirty="0"/>
              <a:t>byte address is anything - never misaligned</a:t>
            </a:r>
          </a:p>
          <a:p>
            <a:pPr lvl="1"/>
            <a:r>
              <a:rPr lang="en-US" dirty="0"/>
              <a:t>half word - even addresses - low order address bit = 0 ( XXXXXXX0) else trap</a:t>
            </a:r>
          </a:p>
          <a:p>
            <a:pPr lvl="1"/>
            <a:r>
              <a:rPr lang="en-US" dirty="0"/>
              <a:t>word - low order 2 address bits = 0 ( XXXXXX00) else trap</a:t>
            </a:r>
          </a:p>
          <a:p>
            <a:pPr lvl="1"/>
            <a:r>
              <a:rPr lang="en-US" dirty="0"/>
              <a:t>double word - low order 3 address bits = 0 (XXXXX000) else trap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653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Alignment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635" y="1059945"/>
            <a:ext cx="4953000" cy="19880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3124200"/>
            <a:ext cx="7086600" cy="3721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35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680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967BB8-DE11-4F8B-B62C-037BD1B40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799" y="3247997"/>
            <a:ext cx="6693166" cy="10621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2A18AB-EF99-4365-9A48-33FB24729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02" y="1196752"/>
            <a:ext cx="7876559" cy="154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2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0EB6B0-DC2C-45E7-B8BA-A2B924079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42" y="863139"/>
            <a:ext cx="7845916" cy="17293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CA0C1A-EE8A-448B-A66E-F93C17E57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13" y="2852936"/>
            <a:ext cx="6217484" cy="1588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91DF9F-E4B0-4598-84D7-66FE5E725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896" y="4653136"/>
            <a:ext cx="6446488" cy="158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2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A43474-C685-4C5C-82AC-12AC048FC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09" y="1058188"/>
            <a:ext cx="8282680" cy="20827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D4A14D-5CEB-42C0-B391-A17DE30B8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06" y="3284984"/>
            <a:ext cx="8305188" cy="221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50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A5B00-D957-4EE6-86BD-6C7A46B4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8C2BFE-A16C-49B7-B910-62F0E464E97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87" y="1556792"/>
            <a:ext cx="7702825" cy="28984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5467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A5B00-D957-4EE6-86BD-6C7A46B4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8C2BFE-A16C-49B7-B910-62F0E464E97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87" y="1556792"/>
            <a:ext cx="7702825" cy="2898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BA3C22-70CA-4E28-B780-8E757A2D9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33" y="3717032"/>
            <a:ext cx="7622083" cy="31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90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A5B00-D957-4EE6-86BD-6C7A46B4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8C2BFE-A16C-49B7-B910-62F0E464E97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87" y="1556792"/>
            <a:ext cx="7702825" cy="2898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B6DA00-9D61-4792-987E-6E24CA48B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20" y="3684263"/>
            <a:ext cx="8109980" cy="77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34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157269061</TotalTime>
  <Pages>0</Pages>
  <Words>2471</Words>
  <Characters>0</Characters>
  <Application>Microsoft Office PowerPoint</Application>
  <DocSecurity>0</DocSecurity>
  <PresentationFormat>On-screen Show (4:3)</PresentationFormat>
  <Lines>0</Lines>
  <Paragraphs>219</Paragraphs>
  <Slides>35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方正姚体</vt:lpstr>
      <vt:lpstr>仿宋</vt:lpstr>
      <vt:lpstr>宋体</vt:lpstr>
      <vt:lpstr>Arial</vt:lpstr>
      <vt:lpstr>Calibri</vt:lpstr>
      <vt:lpstr>Cambria</vt:lpstr>
      <vt:lpstr>Courier New</vt:lpstr>
      <vt:lpstr>Tahoma</vt:lpstr>
      <vt:lpstr>Times New Roman</vt:lpstr>
      <vt:lpstr>Wingdings</vt:lpstr>
      <vt:lpstr>默认设计模板</vt:lpstr>
      <vt:lpstr>Equation.3</vt:lpstr>
      <vt:lpstr>Lecture 06: HW1/Memory Computer Organization and Architecture  Fall 2021</vt:lpstr>
      <vt:lpstr>HW2</vt:lpstr>
      <vt:lpstr>Q1</vt:lpstr>
      <vt:lpstr>PowerPoint Presentation</vt:lpstr>
      <vt:lpstr>PowerPoint Presentation</vt:lpstr>
      <vt:lpstr>PowerPoint Presentation</vt:lpstr>
      <vt:lpstr>Q2</vt:lpstr>
      <vt:lpstr>Q2</vt:lpstr>
      <vt:lpstr>Q2</vt:lpstr>
      <vt:lpstr>Q3</vt:lpstr>
      <vt:lpstr>PowerPoint Presentation</vt:lpstr>
      <vt:lpstr>PowerPoint Presentation</vt:lpstr>
      <vt:lpstr>Q4</vt:lpstr>
      <vt:lpstr>PowerPoint Presentation</vt:lpstr>
      <vt:lpstr>Q5</vt:lpstr>
      <vt:lpstr>Q5</vt:lpstr>
      <vt:lpstr>Q6</vt:lpstr>
      <vt:lpstr>Q6</vt:lpstr>
      <vt:lpstr>Q7</vt:lpstr>
      <vt:lpstr>Q7</vt:lpstr>
      <vt:lpstr>Q8</vt:lpstr>
      <vt:lpstr>Q8</vt:lpstr>
      <vt:lpstr>课堂练习</vt:lpstr>
      <vt:lpstr>答案</vt:lpstr>
      <vt:lpstr>2.6.2、浮点乘法、除法运算</vt:lpstr>
      <vt:lpstr>实例</vt:lpstr>
      <vt:lpstr>实例</vt:lpstr>
      <vt:lpstr>除法实例</vt:lpstr>
      <vt:lpstr>3 Memory Addressing</vt:lpstr>
      <vt:lpstr>Byte Ordering</vt:lpstr>
      <vt:lpstr>C++ example (1)</vt:lpstr>
      <vt:lpstr>C++ example (2)</vt:lpstr>
      <vt:lpstr>C++ example (3)</vt:lpstr>
      <vt:lpstr>Interpreting Memory Addresses</vt:lpstr>
      <vt:lpstr>Memory Alignment</vt:lpstr>
    </vt:vector>
  </TitlesOfParts>
  <Company>巢湖学院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</dc:title>
  <dc:creator>江家宝</dc:creator>
  <cp:lastModifiedBy>TANG, JIJUN</cp:lastModifiedBy>
  <cp:revision>560</cp:revision>
  <cp:lastPrinted>1899-12-30T00:00:00Z</cp:lastPrinted>
  <dcterms:created xsi:type="dcterms:W3CDTF">2010-12-27T19:15:23Z</dcterms:created>
  <dcterms:modified xsi:type="dcterms:W3CDTF">2021-09-29T02:23:47Z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