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  <p:sldMasterId id="2147483698" r:id="rId2"/>
  </p:sldMasterIdLst>
  <p:notesMasterIdLst>
    <p:notesMasterId r:id="rId62"/>
  </p:notesMasterIdLst>
  <p:sldIdLst>
    <p:sldId id="256" r:id="rId3"/>
    <p:sldId id="857" r:id="rId4"/>
    <p:sldId id="7762" r:id="rId5"/>
    <p:sldId id="863" r:id="rId6"/>
    <p:sldId id="7768" r:id="rId7"/>
    <p:sldId id="864" r:id="rId8"/>
    <p:sldId id="865" r:id="rId9"/>
    <p:sldId id="7770" r:id="rId10"/>
    <p:sldId id="591" r:id="rId11"/>
    <p:sldId id="592" r:id="rId12"/>
    <p:sldId id="593" r:id="rId13"/>
    <p:sldId id="594" r:id="rId14"/>
    <p:sldId id="595" r:id="rId15"/>
    <p:sldId id="596" r:id="rId16"/>
    <p:sldId id="598" r:id="rId17"/>
    <p:sldId id="514" r:id="rId18"/>
    <p:sldId id="7763" r:id="rId19"/>
    <p:sldId id="7769" r:id="rId20"/>
    <p:sldId id="7771" r:id="rId21"/>
    <p:sldId id="866" r:id="rId22"/>
    <p:sldId id="867" r:id="rId23"/>
    <p:sldId id="868" r:id="rId24"/>
    <p:sldId id="7764" r:id="rId25"/>
    <p:sldId id="8712" r:id="rId26"/>
    <p:sldId id="610" r:id="rId27"/>
    <p:sldId id="611" r:id="rId28"/>
    <p:sldId id="515" r:id="rId29"/>
    <p:sldId id="516" r:id="rId30"/>
    <p:sldId id="612" r:id="rId31"/>
    <p:sldId id="517" r:id="rId32"/>
    <p:sldId id="7772" r:id="rId33"/>
    <p:sldId id="869" r:id="rId34"/>
    <p:sldId id="870" r:id="rId35"/>
    <p:sldId id="7773" r:id="rId36"/>
    <p:sldId id="7774" r:id="rId37"/>
    <p:sldId id="7775" r:id="rId38"/>
    <p:sldId id="871" r:id="rId39"/>
    <p:sldId id="8665" r:id="rId40"/>
    <p:sldId id="8656" r:id="rId41"/>
    <p:sldId id="8664" r:id="rId42"/>
    <p:sldId id="8645" r:id="rId43"/>
    <p:sldId id="8326" r:id="rId44"/>
    <p:sldId id="8327" r:id="rId45"/>
    <p:sldId id="8046" r:id="rId46"/>
    <p:sldId id="518" r:id="rId47"/>
    <p:sldId id="872" r:id="rId48"/>
    <p:sldId id="8666" r:id="rId49"/>
    <p:sldId id="8667" r:id="rId50"/>
    <p:sldId id="8668" r:id="rId51"/>
    <p:sldId id="519" r:id="rId52"/>
    <p:sldId id="520" r:id="rId53"/>
    <p:sldId id="521" r:id="rId54"/>
    <p:sldId id="522" r:id="rId55"/>
    <p:sldId id="874" r:id="rId56"/>
    <p:sldId id="873" r:id="rId57"/>
    <p:sldId id="8634" r:id="rId58"/>
    <p:sldId id="8647" r:id="rId59"/>
    <p:sldId id="8646" r:id="rId60"/>
    <p:sldId id="8719" r:id="rId6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E31505"/>
    <a:srgbClr val="0000FF"/>
    <a:srgbClr val="BDDEFF"/>
    <a:srgbClr val="66FFCC"/>
    <a:srgbClr val="0066FF"/>
    <a:srgbClr val="00CC00"/>
    <a:srgbClr val="996633"/>
    <a:srgbClr val="9966FF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4562" autoAdjust="0"/>
    <p:restoredTop sz="86792" autoAdjust="0"/>
  </p:normalViewPr>
  <p:slideViewPr>
    <p:cSldViewPr>
      <p:cViewPr varScale="1">
        <p:scale>
          <a:sx n="78" d="100"/>
          <a:sy n="78" d="100"/>
        </p:scale>
        <p:origin x="2256" y="96"/>
      </p:cViewPr>
      <p:guideLst>
        <p:guide orient="horz" pos="2160"/>
        <p:guide pos="2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image" Target="../media/image11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51ECF08-43D2-4694-89BD-D55C821777D0}" type="datetimeFigureOut">
              <a:rPr lang="zh-CN" altLang="en-US"/>
              <a:pPr>
                <a:defRPr/>
              </a:pPr>
              <a:t>2021/10/20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C93D4D8-2E13-44A0-A488-89590884E5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871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5CB490-21AE-4833-A484-CCC9A2B48DD5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488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D98610-0D54-455F-B97D-8A27BB8D4057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EE8BE8-AE21-4192-8962-9407415FD203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Morgan Kaufmann Publishers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5310565" y="0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C705C23-A8C6-C14D-B153-832DD95540C4}" type="datetime3">
              <a:rPr lang="en-AU">
                <a:latin typeface="Times New Roman" charset="0"/>
              </a:rPr>
              <a:pPr/>
              <a:t>20 October, 2021</a:t>
            </a:fld>
            <a:endParaRPr lang="en-AU">
              <a:latin typeface="Times New Roman" charset="0"/>
            </a:endParaRPr>
          </a:p>
        </p:txBody>
      </p:sp>
      <p:sp>
        <p:nvSpPr>
          <p:cNvPr id="15258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6775287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258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310565" y="6775287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7CB3D17-EDE1-1241-B776-757130C9F796}" type="slidenum">
              <a:rPr lang="en-AU">
                <a:latin typeface="Times New Roman" charset="0"/>
              </a:rPr>
              <a:pPr/>
              <a:t>25</a:t>
            </a:fld>
            <a:endParaRPr lang="en-AU">
              <a:latin typeface="Times New Roman" charset="0"/>
            </a:endParaRPr>
          </a:p>
        </p:txBody>
      </p:sp>
      <p:sp>
        <p:nvSpPr>
          <p:cNvPr id="152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02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Morgan Kaufmann Publishers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5310565" y="0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062D375-760D-7440-B7C0-4C5E453DD7C9}" type="datetime3">
              <a:rPr lang="en-AU">
                <a:latin typeface="Times New Roman" charset="0"/>
              </a:rPr>
              <a:pPr/>
              <a:t>20 October, 2021</a:t>
            </a:fld>
            <a:endParaRPr lang="en-AU">
              <a:latin typeface="Times New Roman" charset="0"/>
            </a:endParaRPr>
          </a:p>
        </p:txBody>
      </p:sp>
      <p:sp>
        <p:nvSpPr>
          <p:cNvPr id="15360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6775287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360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310565" y="6775287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FDA49EC-ACC5-134D-80A5-73F330724E31}" type="slidenum">
              <a:rPr lang="en-AU">
                <a:latin typeface="Times New Roman" charset="0"/>
              </a:rPr>
              <a:pPr/>
              <a:t>26</a:t>
            </a:fld>
            <a:endParaRPr lang="en-AU">
              <a:latin typeface="Times New Roman" charset="0"/>
            </a:endParaRPr>
          </a:p>
        </p:txBody>
      </p:sp>
      <p:sp>
        <p:nvSpPr>
          <p:cNvPr id="1536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417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Morgan Kaufmann Publishers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5310565" y="0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B516D5F-6A2C-CB4D-BBCB-CFBE42E66B1F}" type="datetime3">
              <a:rPr lang="en-AU">
                <a:latin typeface="Times New Roman" charset="0"/>
              </a:rPr>
              <a:pPr/>
              <a:t>20 October, 2021</a:t>
            </a:fld>
            <a:endParaRPr lang="en-AU">
              <a:latin typeface="Times New Roman" charset="0"/>
            </a:endParaRPr>
          </a:p>
        </p:txBody>
      </p:sp>
      <p:sp>
        <p:nvSpPr>
          <p:cNvPr id="15462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6775287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462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310565" y="6775287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3CB368B-75E8-AE48-8793-33F398952CC0}" type="slidenum">
              <a:rPr lang="en-AU">
                <a:latin typeface="Times New Roman" charset="0"/>
              </a:rPr>
              <a:pPr/>
              <a:t>29</a:t>
            </a:fld>
            <a:endParaRPr lang="en-AU">
              <a:latin typeface="Times New Roman" charset="0"/>
            </a:endParaRPr>
          </a:p>
        </p:txBody>
      </p:sp>
      <p:sp>
        <p:nvSpPr>
          <p:cNvPr id="1546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88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6886CA-3E2F-4A1F-87FA-B8155DDA3E4C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保证</a:t>
            </a:r>
            <a:r>
              <a:rPr lang="en-US" altLang="zh-CN"/>
              <a:t>Cache</a:t>
            </a:r>
            <a:r>
              <a:rPr lang="zh-CN" altLang="en-US"/>
              <a:t>中的数据是最新的替换算法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LRU</a:t>
            </a:r>
            <a:r>
              <a:rPr lang="zh-CN" altLang="en-US"/>
              <a:t>和</a:t>
            </a:r>
            <a:r>
              <a:rPr lang="en-US" altLang="zh-CN"/>
              <a:t>LFU</a:t>
            </a:r>
            <a:r>
              <a:rPr lang="zh-CN" altLang="en-US"/>
              <a:t>是不同的</a:t>
            </a:r>
            <a:r>
              <a:rPr lang="en-US" altLang="zh-CN"/>
              <a:t>!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LRU</a:t>
            </a:r>
            <a:r>
              <a:rPr lang="zh-CN" altLang="en-US"/>
              <a:t>是最近最少使用页面置换算法</a:t>
            </a:r>
            <a:r>
              <a:rPr lang="en-US" altLang="zh-CN"/>
              <a:t>(Least Recently Used),</a:t>
            </a:r>
            <a:r>
              <a:rPr lang="zh-CN" altLang="en-US"/>
              <a:t>也就是首先淘汰最长时间未被使用的页面</a:t>
            </a:r>
            <a:r>
              <a:rPr lang="en-US" altLang="zh-CN"/>
              <a:t>!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LFU</a:t>
            </a:r>
            <a:r>
              <a:rPr lang="zh-CN" altLang="en-US"/>
              <a:t>是最近最不常用页面置换算法</a:t>
            </a:r>
            <a:r>
              <a:rPr lang="en-US" altLang="zh-CN"/>
              <a:t>(Least Frequently Used),</a:t>
            </a:r>
            <a:r>
              <a:rPr lang="zh-CN" altLang="en-US"/>
              <a:t>也就是淘汰一定时期内被访问次数最少的页</a:t>
            </a:r>
            <a:r>
              <a:rPr lang="en-US" altLang="zh-CN"/>
              <a:t>!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比如</a:t>
            </a:r>
            <a:r>
              <a:rPr lang="en-US" altLang="zh-CN"/>
              <a:t>,</a:t>
            </a:r>
            <a:r>
              <a:rPr lang="zh-CN" altLang="en-US"/>
              <a:t>第二种方法的时期</a:t>
            </a:r>
            <a:r>
              <a:rPr lang="en-US" altLang="zh-CN"/>
              <a:t>T</a:t>
            </a:r>
            <a:r>
              <a:rPr lang="zh-CN" altLang="en-US"/>
              <a:t>为</a:t>
            </a:r>
            <a:r>
              <a:rPr lang="en-US" altLang="zh-CN"/>
              <a:t>10</a:t>
            </a:r>
            <a:r>
              <a:rPr lang="zh-CN" altLang="en-US"/>
              <a:t>分钟</a:t>
            </a:r>
            <a:r>
              <a:rPr lang="en-US" altLang="zh-CN"/>
              <a:t>,</a:t>
            </a:r>
            <a:r>
              <a:rPr lang="zh-CN" altLang="en-US"/>
              <a:t>如果每分钟进行一次调页</a:t>
            </a:r>
            <a:r>
              <a:rPr lang="en-US" altLang="zh-CN"/>
              <a:t>,</a:t>
            </a:r>
            <a:r>
              <a:rPr lang="zh-CN" altLang="en-US"/>
              <a:t>主存块为</a:t>
            </a:r>
            <a:r>
              <a:rPr lang="en-US" altLang="zh-CN"/>
              <a:t>3,</a:t>
            </a:r>
            <a:r>
              <a:rPr lang="zh-CN" altLang="en-US"/>
              <a:t>若所需页面走向为</a:t>
            </a:r>
            <a:r>
              <a:rPr lang="en-US" altLang="zh-CN"/>
              <a:t>2 1 2 1 2 3 4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注意</a:t>
            </a:r>
            <a:r>
              <a:rPr lang="en-US" altLang="zh-CN"/>
              <a:t>,</a:t>
            </a:r>
            <a:r>
              <a:rPr lang="zh-CN" altLang="en-US"/>
              <a:t>当调页面</a:t>
            </a:r>
            <a:r>
              <a:rPr lang="en-US" altLang="zh-CN"/>
              <a:t>4</a:t>
            </a:r>
            <a:r>
              <a:rPr lang="zh-CN" altLang="en-US"/>
              <a:t>时会发生缺页中断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若按</a:t>
            </a:r>
            <a:r>
              <a:rPr lang="en-US" altLang="zh-CN"/>
              <a:t>LRU</a:t>
            </a:r>
            <a:r>
              <a:rPr lang="zh-CN" altLang="en-US"/>
              <a:t>算法</a:t>
            </a:r>
            <a:r>
              <a:rPr lang="en-US" altLang="zh-CN"/>
              <a:t>,</a:t>
            </a:r>
            <a:r>
              <a:rPr lang="zh-CN" altLang="en-US"/>
              <a:t>应换页面</a:t>
            </a:r>
            <a:r>
              <a:rPr lang="en-US" altLang="zh-CN"/>
              <a:t>1(1</a:t>
            </a:r>
            <a:r>
              <a:rPr lang="zh-CN" altLang="en-US"/>
              <a:t>页面最久未被使用</a:t>
            </a:r>
            <a:r>
              <a:rPr lang="en-US" altLang="zh-CN"/>
              <a:t>) </a:t>
            </a:r>
            <a:r>
              <a:rPr lang="zh-CN" altLang="en-US"/>
              <a:t>但按</a:t>
            </a:r>
            <a:r>
              <a:rPr lang="en-US" altLang="zh-CN"/>
              <a:t>LFU</a:t>
            </a:r>
            <a:r>
              <a:rPr lang="zh-CN" altLang="en-US"/>
              <a:t>算法应换页面</a:t>
            </a:r>
            <a:r>
              <a:rPr lang="en-US" altLang="zh-CN"/>
              <a:t>3(</a:t>
            </a:r>
            <a:r>
              <a:rPr lang="zh-CN" altLang="en-US"/>
              <a:t>十分钟内</a:t>
            </a:r>
            <a:r>
              <a:rPr lang="en-US" altLang="zh-CN"/>
              <a:t>,</a:t>
            </a:r>
            <a:r>
              <a:rPr lang="zh-CN" altLang="en-US"/>
              <a:t>页面</a:t>
            </a:r>
            <a:r>
              <a:rPr lang="en-US" altLang="zh-CN"/>
              <a:t>3</a:t>
            </a:r>
            <a:r>
              <a:rPr lang="zh-CN" altLang="en-US"/>
              <a:t>只使用了一次</a:t>
            </a:r>
            <a:r>
              <a:rPr lang="en-US" altLang="zh-CN"/>
              <a:t>)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可见</a:t>
            </a:r>
            <a:r>
              <a:rPr lang="en-US" altLang="zh-CN"/>
              <a:t>LRU</a:t>
            </a:r>
            <a:r>
              <a:rPr lang="zh-CN" altLang="en-US"/>
              <a:t>关键是看页面最后一次被使用到发生调度的时间长短</a:t>
            </a:r>
            <a:r>
              <a:rPr lang="en-US" altLang="zh-CN"/>
              <a:t>,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而</a:t>
            </a:r>
            <a:r>
              <a:rPr lang="en-US" altLang="zh-CN"/>
              <a:t>LFU</a:t>
            </a:r>
            <a:r>
              <a:rPr lang="zh-CN" altLang="en-US"/>
              <a:t>关键是看一定时间段内页面被使用的频率</a:t>
            </a:r>
            <a:r>
              <a:rPr lang="en-US" altLang="zh-CN"/>
              <a:t>!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1CBBB9-B2E7-4C6D-AA45-9987CE5DAF42}" type="slidenum">
              <a:rPr lang="zh-CN" altLang="en-US"/>
              <a:pPr>
                <a:defRPr/>
              </a:pPr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保证</a:t>
            </a:r>
            <a:r>
              <a:rPr lang="en-US" altLang="zh-CN"/>
              <a:t>Cache</a:t>
            </a:r>
            <a:r>
              <a:rPr lang="zh-CN" altLang="en-US"/>
              <a:t>中的数据是最新的替换算法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LRU</a:t>
            </a:r>
            <a:r>
              <a:rPr lang="zh-CN" altLang="en-US"/>
              <a:t>和</a:t>
            </a:r>
            <a:r>
              <a:rPr lang="en-US" altLang="zh-CN"/>
              <a:t>LFU</a:t>
            </a:r>
            <a:r>
              <a:rPr lang="zh-CN" altLang="en-US"/>
              <a:t>是不同的</a:t>
            </a:r>
            <a:r>
              <a:rPr lang="en-US" altLang="zh-CN"/>
              <a:t>!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LRU</a:t>
            </a:r>
            <a:r>
              <a:rPr lang="zh-CN" altLang="en-US"/>
              <a:t>是最近最少使用页面置换算法</a:t>
            </a:r>
            <a:r>
              <a:rPr lang="en-US" altLang="zh-CN"/>
              <a:t>(Least Recently Used),</a:t>
            </a:r>
            <a:r>
              <a:rPr lang="zh-CN" altLang="en-US"/>
              <a:t>也就是首先淘汰最长时间未被使用的页面</a:t>
            </a:r>
            <a:r>
              <a:rPr lang="en-US" altLang="zh-CN"/>
              <a:t>!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LFU</a:t>
            </a:r>
            <a:r>
              <a:rPr lang="zh-CN" altLang="en-US"/>
              <a:t>是最近最不常用页面置换算法</a:t>
            </a:r>
            <a:r>
              <a:rPr lang="en-US" altLang="zh-CN"/>
              <a:t>(Least Frequently Used),</a:t>
            </a:r>
            <a:r>
              <a:rPr lang="zh-CN" altLang="en-US"/>
              <a:t>也就是淘汰一定时期内被访问次数最少的页</a:t>
            </a:r>
            <a:r>
              <a:rPr lang="en-US" altLang="zh-CN"/>
              <a:t>!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比如</a:t>
            </a:r>
            <a:r>
              <a:rPr lang="en-US" altLang="zh-CN"/>
              <a:t>,</a:t>
            </a:r>
            <a:r>
              <a:rPr lang="zh-CN" altLang="en-US"/>
              <a:t>第二种方法的时期</a:t>
            </a:r>
            <a:r>
              <a:rPr lang="en-US" altLang="zh-CN"/>
              <a:t>T</a:t>
            </a:r>
            <a:r>
              <a:rPr lang="zh-CN" altLang="en-US"/>
              <a:t>为</a:t>
            </a:r>
            <a:r>
              <a:rPr lang="en-US" altLang="zh-CN"/>
              <a:t>10</a:t>
            </a:r>
            <a:r>
              <a:rPr lang="zh-CN" altLang="en-US"/>
              <a:t>分钟</a:t>
            </a:r>
            <a:r>
              <a:rPr lang="en-US" altLang="zh-CN"/>
              <a:t>,</a:t>
            </a:r>
            <a:r>
              <a:rPr lang="zh-CN" altLang="en-US"/>
              <a:t>如果每分钟进行一次调页</a:t>
            </a:r>
            <a:r>
              <a:rPr lang="en-US" altLang="zh-CN"/>
              <a:t>,</a:t>
            </a:r>
            <a:r>
              <a:rPr lang="zh-CN" altLang="en-US"/>
              <a:t>主存块为</a:t>
            </a:r>
            <a:r>
              <a:rPr lang="en-US" altLang="zh-CN"/>
              <a:t>3,</a:t>
            </a:r>
            <a:r>
              <a:rPr lang="zh-CN" altLang="en-US"/>
              <a:t>若所需页面走向为</a:t>
            </a:r>
            <a:r>
              <a:rPr lang="en-US" altLang="zh-CN"/>
              <a:t>2 1 2 1 2 3 4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注意</a:t>
            </a:r>
            <a:r>
              <a:rPr lang="en-US" altLang="zh-CN"/>
              <a:t>,</a:t>
            </a:r>
            <a:r>
              <a:rPr lang="zh-CN" altLang="en-US"/>
              <a:t>当调页面</a:t>
            </a:r>
            <a:r>
              <a:rPr lang="en-US" altLang="zh-CN"/>
              <a:t>4</a:t>
            </a:r>
            <a:r>
              <a:rPr lang="zh-CN" altLang="en-US"/>
              <a:t>时会发生缺页中断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若按</a:t>
            </a:r>
            <a:r>
              <a:rPr lang="en-US" altLang="zh-CN"/>
              <a:t>LRU</a:t>
            </a:r>
            <a:r>
              <a:rPr lang="zh-CN" altLang="en-US"/>
              <a:t>算法</a:t>
            </a:r>
            <a:r>
              <a:rPr lang="en-US" altLang="zh-CN"/>
              <a:t>,</a:t>
            </a:r>
            <a:r>
              <a:rPr lang="zh-CN" altLang="en-US"/>
              <a:t>应换页面</a:t>
            </a:r>
            <a:r>
              <a:rPr lang="en-US" altLang="zh-CN"/>
              <a:t>1(1</a:t>
            </a:r>
            <a:r>
              <a:rPr lang="zh-CN" altLang="en-US"/>
              <a:t>页面最久未被使用</a:t>
            </a:r>
            <a:r>
              <a:rPr lang="en-US" altLang="zh-CN"/>
              <a:t>) </a:t>
            </a:r>
            <a:r>
              <a:rPr lang="zh-CN" altLang="en-US"/>
              <a:t>但按</a:t>
            </a:r>
            <a:r>
              <a:rPr lang="en-US" altLang="zh-CN"/>
              <a:t>LFU</a:t>
            </a:r>
            <a:r>
              <a:rPr lang="zh-CN" altLang="en-US"/>
              <a:t>算法应换页面</a:t>
            </a:r>
            <a:r>
              <a:rPr lang="en-US" altLang="zh-CN"/>
              <a:t>3(</a:t>
            </a:r>
            <a:r>
              <a:rPr lang="zh-CN" altLang="en-US"/>
              <a:t>十分钟内</a:t>
            </a:r>
            <a:r>
              <a:rPr lang="en-US" altLang="zh-CN"/>
              <a:t>,</a:t>
            </a:r>
            <a:r>
              <a:rPr lang="zh-CN" altLang="en-US"/>
              <a:t>页面</a:t>
            </a:r>
            <a:r>
              <a:rPr lang="en-US" altLang="zh-CN"/>
              <a:t>3</a:t>
            </a:r>
            <a:r>
              <a:rPr lang="zh-CN" altLang="en-US"/>
              <a:t>只使用了一次</a:t>
            </a:r>
            <a:r>
              <a:rPr lang="en-US" altLang="zh-CN"/>
              <a:t>)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可见</a:t>
            </a:r>
            <a:r>
              <a:rPr lang="en-US" altLang="zh-CN"/>
              <a:t>LRU</a:t>
            </a:r>
            <a:r>
              <a:rPr lang="zh-CN" altLang="en-US"/>
              <a:t>关键是看页面最后一次被使用到发生调度的时间长短</a:t>
            </a:r>
            <a:r>
              <a:rPr lang="en-US" altLang="zh-CN"/>
              <a:t>,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而</a:t>
            </a:r>
            <a:r>
              <a:rPr lang="en-US" altLang="zh-CN"/>
              <a:t>LFU</a:t>
            </a:r>
            <a:r>
              <a:rPr lang="zh-CN" altLang="en-US"/>
              <a:t>关键是看一定时间段内页面被使用的频率</a:t>
            </a:r>
            <a:r>
              <a:rPr lang="en-US" altLang="zh-CN"/>
              <a:t>!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1CBBB9-B2E7-4C6D-AA45-9987CE5DAF42}" type="slidenum">
              <a:rPr lang="zh-CN" altLang="en-US"/>
              <a:pPr>
                <a:defRPr/>
              </a:pPr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保证</a:t>
            </a:r>
            <a:r>
              <a:rPr lang="en-US" altLang="zh-CN"/>
              <a:t>Cache</a:t>
            </a:r>
            <a:r>
              <a:rPr lang="zh-CN" altLang="en-US"/>
              <a:t>中的数据是最新的替换算法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LRU</a:t>
            </a:r>
            <a:r>
              <a:rPr lang="zh-CN" altLang="en-US"/>
              <a:t>和</a:t>
            </a:r>
            <a:r>
              <a:rPr lang="en-US" altLang="zh-CN"/>
              <a:t>LFU</a:t>
            </a:r>
            <a:r>
              <a:rPr lang="zh-CN" altLang="en-US"/>
              <a:t>是不同的</a:t>
            </a:r>
            <a:r>
              <a:rPr lang="en-US" altLang="zh-CN"/>
              <a:t>!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LRU</a:t>
            </a:r>
            <a:r>
              <a:rPr lang="zh-CN" altLang="en-US"/>
              <a:t>是最近最少使用页面置换算法</a:t>
            </a:r>
            <a:r>
              <a:rPr lang="en-US" altLang="zh-CN"/>
              <a:t>(Least Recently Used),</a:t>
            </a:r>
            <a:r>
              <a:rPr lang="zh-CN" altLang="en-US"/>
              <a:t>也就是首先淘汰最长时间未被使用的页面</a:t>
            </a:r>
            <a:r>
              <a:rPr lang="en-US" altLang="zh-CN"/>
              <a:t>!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LFU</a:t>
            </a:r>
            <a:r>
              <a:rPr lang="zh-CN" altLang="en-US"/>
              <a:t>是最近最不常用页面置换算法</a:t>
            </a:r>
            <a:r>
              <a:rPr lang="en-US" altLang="zh-CN"/>
              <a:t>(Least Frequently Used),</a:t>
            </a:r>
            <a:r>
              <a:rPr lang="zh-CN" altLang="en-US"/>
              <a:t>也就是淘汰一定时期内被访问次数最少的页</a:t>
            </a:r>
            <a:r>
              <a:rPr lang="en-US" altLang="zh-CN"/>
              <a:t>!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比如</a:t>
            </a:r>
            <a:r>
              <a:rPr lang="en-US" altLang="zh-CN"/>
              <a:t>,</a:t>
            </a:r>
            <a:r>
              <a:rPr lang="zh-CN" altLang="en-US"/>
              <a:t>第二种方法的时期</a:t>
            </a:r>
            <a:r>
              <a:rPr lang="en-US" altLang="zh-CN"/>
              <a:t>T</a:t>
            </a:r>
            <a:r>
              <a:rPr lang="zh-CN" altLang="en-US"/>
              <a:t>为</a:t>
            </a:r>
            <a:r>
              <a:rPr lang="en-US" altLang="zh-CN"/>
              <a:t>10</a:t>
            </a:r>
            <a:r>
              <a:rPr lang="zh-CN" altLang="en-US"/>
              <a:t>分钟</a:t>
            </a:r>
            <a:r>
              <a:rPr lang="en-US" altLang="zh-CN"/>
              <a:t>,</a:t>
            </a:r>
            <a:r>
              <a:rPr lang="zh-CN" altLang="en-US"/>
              <a:t>如果每分钟进行一次调页</a:t>
            </a:r>
            <a:r>
              <a:rPr lang="en-US" altLang="zh-CN"/>
              <a:t>,</a:t>
            </a:r>
            <a:r>
              <a:rPr lang="zh-CN" altLang="en-US"/>
              <a:t>主存块为</a:t>
            </a:r>
            <a:r>
              <a:rPr lang="en-US" altLang="zh-CN"/>
              <a:t>3,</a:t>
            </a:r>
            <a:r>
              <a:rPr lang="zh-CN" altLang="en-US"/>
              <a:t>若所需页面走向为</a:t>
            </a:r>
            <a:r>
              <a:rPr lang="en-US" altLang="zh-CN"/>
              <a:t>2 1 2 1 2 3 4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注意</a:t>
            </a:r>
            <a:r>
              <a:rPr lang="en-US" altLang="zh-CN"/>
              <a:t>,</a:t>
            </a:r>
            <a:r>
              <a:rPr lang="zh-CN" altLang="en-US"/>
              <a:t>当调页面</a:t>
            </a:r>
            <a:r>
              <a:rPr lang="en-US" altLang="zh-CN"/>
              <a:t>4</a:t>
            </a:r>
            <a:r>
              <a:rPr lang="zh-CN" altLang="en-US"/>
              <a:t>时会发生缺页中断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若按</a:t>
            </a:r>
            <a:r>
              <a:rPr lang="en-US" altLang="zh-CN"/>
              <a:t>LRU</a:t>
            </a:r>
            <a:r>
              <a:rPr lang="zh-CN" altLang="en-US"/>
              <a:t>算法</a:t>
            </a:r>
            <a:r>
              <a:rPr lang="en-US" altLang="zh-CN"/>
              <a:t>,</a:t>
            </a:r>
            <a:r>
              <a:rPr lang="zh-CN" altLang="en-US"/>
              <a:t>应换页面</a:t>
            </a:r>
            <a:r>
              <a:rPr lang="en-US" altLang="zh-CN"/>
              <a:t>1(1</a:t>
            </a:r>
            <a:r>
              <a:rPr lang="zh-CN" altLang="en-US"/>
              <a:t>页面最久未被使用</a:t>
            </a:r>
            <a:r>
              <a:rPr lang="en-US" altLang="zh-CN"/>
              <a:t>) </a:t>
            </a:r>
            <a:r>
              <a:rPr lang="zh-CN" altLang="en-US"/>
              <a:t>但按</a:t>
            </a:r>
            <a:r>
              <a:rPr lang="en-US" altLang="zh-CN"/>
              <a:t>LFU</a:t>
            </a:r>
            <a:r>
              <a:rPr lang="zh-CN" altLang="en-US"/>
              <a:t>算法应换页面</a:t>
            </a:r>
            <a:r>
              <a:rPr lang="en-US" altLang="zh-CN"/>
              <a:t>3(</a:t>
            </a:r>
            <a:r>
              <a:rPr lang="zh-CN" altLang="en-US"/>
              <a:t>十分钟内</a:t>
            </a:r>
            <a:r>
              <a:rPr lang="en-US" altLang="zh-CN"/>
              <a:t>,</a:t>
            </a:r>
            <a:r>
              <a:rPr lang="zh-CN" altLang="en-US"/>
              <a:t>页面</a:t>
            </a:r>
            <a:r>
              <a:rPr lang="en-US" altLang="zh-CN"/>
              <a:t>3</a:t>
            </a:r>
            <a:r>
              <a:rPr lang="zh-CN" altLang="en-US"/>
              <a:t>只使用了一次</a:t>
            </a:r>
            <a:r>
              <a:rPr lang="en-US" altLang="zh-CN"/>
              <a:t>)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可见</a:t>
            </a:r>
            <a:r>
              <a:rPr lang="en-US" altLang="zh-CN"/>
              <a:t>LRU</a:t>
            </a:r>
            <a:r>
              <a:rPr lang="zh-CN" altLang="en-US"/>
              <a:t>关键是看页面最后一次被使用到发生调度的时间长短</a:t>
            </a:r>
            <a:r>
              <a:rPr lang="en-US" altLang="zh-CN"/>
              <a:t>,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而</a:t>
            </a:r>
            <a:r>
              <a:rPr lang="en-US" altLang="zh-CN"/>
              <a:t>LFU</a:t>
            </a:r>
            <a:r>
              <a:rPr lang="zh-CN" altLang="en-US"/>
              <a:t>关键是看一定时间段内页面被使用的频率</a:t>
            </a:r>
            <a:r>
              <a:rPr lang="en-US" altLang="zh-CN"/>
              <a:t>!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1CBBB9-B2E7-4C6D-AA45-9987CE5DAF42}" type="slidenum">
              <a:rPr lang="zh-CN" altLang="en-US"/>
              <a:pPr>
                <a:defRPr/>
              </a:pPr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E1586A-804F-4D22-8AE6-07AA71CEF6E8}" type="slidenum">
              <a:rPr lang="zh-CN" altLang="en-US"/>
              <a:pPr>
                <a:defRPr/>
              </a:pPr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Morgan Kaufmann Publishers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5310565" y="0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C619D12-87CA-564F-BDB7-D8CC31165A7F}" type="datetime3">
              <a:rPr lang="en-AU">
                <a:latin typeface="Times New Roman" charset="0"/>
              </a:rPr>
              <a:pPr/>
              <a:t>20 October, 2021</a:t>
            </a:fld>
            <a:endParaRPr lang="en-AU">
              <a:latin typeface="Times New Roman" charset="0"/>
            </a:endParaRPr>
          </a:p>
        </p:txBody>
      </p:sp>
      <p:sp>
        <p:nvSpPr>
          <p:cNvPr id="12902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6775287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2902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310565" y="6775287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53A003-57F4-254B-AFFE-7C24744CDC24}" type="slidenum">
              <a:rPr lang="en-AU">
                <a:latin typeface="Times New Roman" charset="0"/>
              </a:rPr>
              <a:pPr/>
              <a:t>9</a:t>
            </a:fld>
            <a:endParaRPr lang="en-AU">
              <a:latin typeface="Times New Roman" charset="0"/>
            </a:endParaRPr>
          </a:p>
        </p:txBody>
      </p:sp>
      <p:sp>
        <p:nvSpPr>
          <p:cNvPr id="1290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092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Morgan Kaufmann Publishers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5310565" y="0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0DD0F67-84E0-9941-BB5C-50A174B3CC8E}" type="datetime3">
              <a:rPr lang="en-AU">
                <a:latin typeface="Times New Roman" charset="0"/>
              </a:rPr>
              <a:pPr/>
              <a:t>20 October, 2021</a:t>
            </a:fld>
            <a:endParaRPr lang="en-AU">
              <a:latin typeface="Times New Roman" charset="0"/>
            </a:endParaRPr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6775287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310565" y="6775287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C05483A-60AD-FC47-965E-791D0B185A82}" type="slidenum">
              <a:rPr lang="en-AU">
                <a:latin typeface="Times New Roman" charset="0"/>
              </a:rPr>
              <a:pPr/>
              <a:t>10</a:t>
            </a:fld>
            <a:endParaRPr lang="en-AU">
              <a:latin typeface="Times New Roman" charset="0"/>
            </a:endParaRPr>
          </a:p>
        </p:txBody>
      </p:sp>
      <p:sp>
        <p:nvSpPr>
          <p:cNvPr id="130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17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Morgan Kaufmann Publishers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5310565" y="0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A5FB33F-0762-844C-8F6D-07590323556E}" type="datetime3">
              <a:rPr lang="en-AU">
                <a:latin typeface="Times New Roman" charset="0"/>
              </a:rPr>
              <a:pPr/>
              <a:t>20 October, 2021</a:t>
            </a:fld>
            <a:endParaRPr lang="en-AU">
              <a:latin typeface="Times New Roman" charset="0"/>
            </a:endParaRPr>
          </a:p>
        </p:txBody>
      </p:sp>
      <p:sp>
        <p:nvSpPr>
          <p:cNvPr id="13107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6775287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310565" y="6775287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2619572-F268-1845-9D56-03A1C578439C}" type="slidenum">
              <a:rPr lang="en-AU">
                <a:latin typeface="Times New Roman" charset="0"/>
              </a:rPr>
              <a:pPr/>
              <a:t>11</a:t>
            </a:fld>
            <a:endParaRPr lang="en-AU">
              <a:latin typeface="Times New Roman" charset="0"/>
            </a:endParaRPr>
          </a:p>
        </p:txBody>
      </p:sp>
      <p:sp>
        <p:nvSpPr>
          <p:cNvPr id="131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581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Morgan Kaufmann Publishers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5310565" y="0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C994D3C-7D68-A14C-A9D2-0B849FCA1083}" type="datetime3">
              <a:rPr lang="en-AU">
                <a:latin typeface="Times New Roman" charset="0"/>
              </a:rPr>
              <a:pPr/>
              <a:t>20 October, 2021</a:t>
            </a:fld>
            <a:endParaRPr lang="en-AU">
              <a:latin typeface="Times New Roman" charset="0"/>
            </a:endParaRPr>
          </a:p>
        </p:txBody>
      </p:sp>
      <p:sp>
        <p:nvSpPr>
          <p:cNvPr id="13210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6775287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210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310565" y="6775287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0AAF44F-A69A-4440-A8A4-F5B28258D0F2}" type="slidenum">
              <a:rPr lang="en-AU">
                <a:latin typeface="Times New Roman" charset="0"/>
              </a:rPr>
              <a:pPr/>
              <a:t>12</a:t>
            </a:fld>
            <a:endParaRPr lang="en-AU">
              <a:latin typeface="Times New Roman" charset="0"/>
            </a:endParaRPr>
          </a:p>
        </p:txBody>
      </p:sp>
      <p:sp>
        <p:nvSpPr>
          <p:cNvPr id="1321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671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Morgan Kaufmann Publishers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5310565" y="0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0FD7B87-2235-1944-B451-08499673D95C}" type="datetime3">
              <a:rPr lang="en-AU">
                <a:latin typeface="Times New Roman" charset="0"/>
              </a:rPr>
              <a:pPr/>
              <a:t>20 October, 2021</a:t>
            </a:fld>
            <a:endParaRPr lang="en-AU">
              <a:latin typeface="Times New Roman" charset="0"/>
            </a:endParaRP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6775287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310565" y="6775287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E03D725-B192-7346-8900-FE035D018C64}" type="slidenum">
              <a:rPr lang="en-AU">
                <a:latin typeface="Times New Roman" charset="0"/>
              </a:rPr>
              <a:pPr/>
              <a:t>13</a:t>
            </a:fld>
            <a:endParaRPr lang="en-AU">
              <a:latin typeface="Times New Roman" charset="0"/>
            </a:endParaRP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983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Morgan Kaufmann Publishers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5310565" y="0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5A8701A-7921-3448-95CA-8F81A22C086B}" type="datetime3">
              <a:rPr lang="en-AU">
                <a:latin typeface="Times New Roman" charset="0"/>
              </a:rPr>
              <a:pPr/>
              <a:t>20 October, 2021</a:t>
            </a:fld>
            <a:endParaRPr lang="en-AU">
              <a:latin typeface="Times New Roman" charset="0"/>
            </a:endParaRPr>
          </a:p>
        </p:txBody>
      </p:sp>
      <p:sp>
        <p:nvSpPr>
          <p:cNvPr id="13414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6775287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41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310565" y="6775287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6BE428E-AA25-5147-BD00-E49FF70903A1}" type="slidenum">
              <a:rPr lang="en-AU">
                <a:latin typeface="Times New Roman" charset="0"/>
              </a:rPr>
              <a:pPr/>
              <a:t>14</a:t>
            </a:fld>
            <a:endParaRPr lang="en-AU">
              <a:latin typeface="Times New Roman" charset="0"/>
            </a:endParaRPr>
          </a:p>
        </p:txBody>
      </p:sp>
      <p:sp>
        <p:nvSpPr>
          <p:cNvPr id="134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357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Morgan Kaufmann Publishers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5310565" y="0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DB8B7A3-A668-F142-89E9-86AA08D52FA3}" type="datetime3">
              <a:rPr lang="en-AU">
                <a:latin typeface="Times New Roman" charset="0"/>
              </a:rPr>
              <a:pPr/>
              <a:t>20 October, 2021</a:t>
            </a:fld>
            <a:endParaRPr lang="en-AU">
              <a:latin typeface="Times New Roman" charset="0"/>
            </a:endParaRPr>
          </a:p>
        </p:txBody>
      </p:sp>
      <p:sp>
        <p:nvSpPr>
          <p:cNvPr id="13619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6775287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619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310565" y="6775287"/>
            <a:ext cx="4063115" cy="3562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30E333C-C08D-884E-8FF8-38EDAC81B9FA}" type="slidenum">
              <a:rPr lang="en-AU">
                <a:latin typeface="Times New Roman" charset="0"/>
              </a:rPr>
              <a:pPr/>
              <a:t>15</a:t>
            </a:fld>
            <a:endParaRPr lang="en-AU">
              <a:latin typeface="Times New Roman" charset="0"/>
            </a:endParaRPr>
          </a:p>
        </p:txBody>
      </p:sp>
      <p:sp>
        <p:nvSpPr>
          <p:cNvPr id="1361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090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819640-33FE-46F2-A84B-23F4C34C8D15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974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88DA6-E8FD-422B-8D0F-90306723EC3E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3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CF71BE-5F83-462E-A561-F88448FAFC5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4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5A3EE-41FD-487E-B55C-B7503BFAA8D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30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B4522-A707-4EA5-A885-2EE756B86C9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87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544CE-ADFF-4E56-A9A7-0B7053CE2AF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05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7391A-4CA6-417A-A60E-FCCF4694D32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14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74787"/>
            <a:ext cx="7772400" cy="1470025"/>
          </a:xfrm>
        </p:spPr>
        <p:txBody>
          <a:bodyPr>
            <a:normAutofit/>
          </a:bodyPr>
          <a:lstStyle>
            <a:lvl1pPr algn="ctr"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6417" y="36576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28600" y="992188"/>
            <a:ext cx="8763000" cy="0"/>
          </a:xfrm>
          <a:prstGeom prst="line">
            <a:avLst/>
          </a:prstGeom>
          <a:ln w="5715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228600" y="6019800"/>
            <a:ext cx="8763000" cy="0"/>
          </a:xfrm>
          <a:prstGeom prst="line">
            <a:avLst/>
          </a:prstGeom>
          <a:ln w="5715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229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221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4495800" cy="521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4546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1148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8985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1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0F701-F3C0-44D6-89C5-832DD71786A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579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717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665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70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56F7A-53EF-4277-B363-F9728230657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7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716EE-BCE4-49B3-9A33-2AC5E4A922A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0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C8338-9E6B-42BD-9F26-BD862574218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6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AE95D-8377-47B1-9487-C981329633F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0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B0F78-6F5F-4118-9158-404ADB6B33F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6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05406-44BA-46F6-BD5B-095BA4A1271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5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D1727-C5D4-474E-A7A5-AC5B62B37FA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9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ffectLst/>
                <a:latin typeface="+mn-lt"/>
              </a:defRPr>
            </a:lvl1pPr>
          </a:lstStyle>
          <a:p>
            <a:pPr>
              <a:defRPr/>
            </a:pPr>
            <a:fld id="{A89A6988-5AE4-4371-8F59-2916540EC7E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763000" cy="521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51F37"/>
                </a:solidFill>
              </a:defRPr>
            </a:lvl1pPr>
          </a:lstStyle>
          <a:p>
            <a:fld id="{7B14E791-165F-344E-BF0E-59CD826800B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28600" y="992188"/>
            <a:ext cx="8763000" cy="0"/>
          </a:xfrm>
          <a:prstGeom prst="line">
            <a:avLst/>
          </a:prstGeom>
          <a:ln w="5715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6"/>
          <p:cNvSpPr txBox="1">
            <a:spLocks/>
          </p:cNvSpPr>
          <p:nvPr userDrawn="1"/>
        </p:nvSpPr>
        <p:spPr>
          <a:xfrm>
            <a:off x="34290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63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Arial Rounded MT Bold"/>
        </a:defRPr>
      </a:lvl1pPr>
    </p:titleStyle>
    <p:bodyStyle>
      <a:lvl1pPr marL="320040" indent="-320040" algn="l" defTabSz="457200" rtl="0" eaLnBrk="1" latinLnBrk="0" hangingPunct="1">
        <a:spcBef>
          <a:spcPts val="600"/>
        </a:spcBef>
        <a:buClr>
          <a:srgbClr val="151F37"/>
        </a:buClr>
        <a:buSzPct val="120000"/>
        <a:buFont typeface="Arial"/>
        <a:buChar char="•"/>
        <a:tabLst/>
        <a:defRPr sz="2600" b="0" kern="1200">
          <a:solidFill>
            <a:schemeClr val="tx1"/>
          </a:solidFill>
          <a:latin typeface="+mn-lt"/>
          <a:ea typeface="+mn-ea"/>
          <a:cs typeface="Arial Rounded MT Bold"/>
        </a:defRPr>
      </a:lvl1pPr>
      <a:lvl2pPr marL="571500" indent="-320040" algn="l" defTabSz="457200" rtl="0" eaLnBrk="1" latinLnBrk="0" hangingPunct="1">
        <a:spcBef>
          <a:spcPts val="300"/>
        </a:spcBef>
        <a:buClr>
          <a:srgbClr val="151F37"/>
        </a:buClr>
        <a:buFont typeface="Arial"/>
        <a:buChar char="–"/>
        <a:defRPr sz="2400" b="0" kern="1200">
          <a:solidFill>
            <a:srgbClr val="0000FF"/>
          </a:solidFill>
          <a:latin typeface="+mn-lt"/>
          <a:ea typeface="+mn-ea"/>
          <a:cs typeface="Arial Rounded MT Bold"/>
        </a:defRPr>
      </a:lvl2pPr>
      <a:lvl3pPr marL="801688" indent="-228600" algn="l" defTabSz="457200" rtl="0" eaLnBrk="1" latinLnBrk="0" hangingPunct="1">
        <a:spcBef>
          <a:spcPts val="300"/>
        </a:spcBef>
        <a:buClr>
          <a:srgbClr val="151F37"/>
        </a:buClr>
        <a:buFont typeface="Arial"/>
        <a:buChar char="•"/>
        <a:defRPr sz="2400" b="0" kern="1200">
          <a:solidFill>
            <a:srgbClr val="FF0000"/>
          </a:solidFill>
          <a:latin typeface="+mn-lt"/>
          <a:ea typeface="+mn-ea"/>
          <a:cs typeface="Arial Rounded MT Bold"/>
        </a:defRPr>
      </a:lvl3pPr>
      <a:lvl4pPr marL="1022350" indent="-228600" algn="l" defTabSz="457200" rtl="0" eaLnBrk="1" latinLnBrk="0" hangingPunct="1">
        <a:spcBef>
          <a:spcPts val="300"/>
        </a:spcBef>
        <a:buClr>
          <a:srgbClr val="151F37"/>
        </a:buClr>
        <a:buFont typeface="Arial"/>
        <a:buChar char="–"/>
        <a:defRPr sz="2000" b="0" kern="1200">
          <a:solidFill>
            <a:schemeClr val="tx1"/>
          </a:solidFill>
          <a:latin typeface="+mn-lt"/>
          <a:ea typeface="+mn-ea"/>
          <a:cs typeface="Arial Rounded MT Bold"/>
        </a:defRPr>
      </a:lvl4pPr>
      <a:lvl5pPr marL="1252538" indent="-228600" algn="l" defTabSz="339725" rtl="0" eaLnBrk="1" latinLnBrk="0" hangingPunct="1">
        <a:spcBef>
          <a:spcPts val="300"/>
        </a:spcBef>
        <a:buClr>
          <a:srgbClr val="151F37"/>
        </a:buClr>
        <a:buFont typeface="Arial"/>
        <a:buChar char="»"/>
        <a:defRPr sz="2000" b="0" kern="1200">
          <a:solidFill>
            <a:schemeClr val="tx1"/>
          </a:solidFill>
          <a:latin typeface="+mn-lt"/>
          <a:ea typeface="+mn-ea"/>
          <a:cs typeface="Arial Rounded MT Bol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wmf"/><Relationship Id="rId5" Type="http://schemas.openxmlformats.org/officeDocument/2006/relationships/slide" Target="slide17.xml"/><Relationship Id="rId4" Type="http://schemas.openxmlformats.org/officeDocument/2006/relationships/image" Target="../media/image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5" Type="http://schemas.openxmlformats.org/officeDocument/2006/relationships/slide" Target="slide34.x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.emf"/><Relationship Id="rId5" Type="http://schemas.openxmlformats.org/officeDocument/2006/relationships/slide" Target="slide34.xml"/><Relationship Id="rId4" Type="http://schemas.openxmlformats.org/officeDocument/2006/relationships/image" Target="../media/image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1.vml"/><Relationship Id="rId6" Type="http://schemas.openxmlformats.org/officeDocument/2006/relationships/slide" Target="slide34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2.vml"/><Relationship Id="rId6" Type="http://schemas.openxmlformats.org/officeDocument/2006/relationships/slide" Target="slide34.x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.wmf"/><Relationship Id="rId5" Type="http://schemas.openxmlformats.org/officeDocument/2006/relationships/slide" Target="slide23.xml"/><Relationship Id="rId4" Type="http://schemas.openxmlformats.org/officeDocument/2006/relationships/image" Target="../media/image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.wmf"/><Relationship Id="rId5" Type="http://schemas.openxmlformats.org/officeDocument/2006/relationships/slide" Target="slide23.xml"/><Relationship Id="rId4" Type="http://schemas.openxmlformats.org/officeDocument/2006/relationships/image" Target="../media/image3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slide" Target="slide3.x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9.bin"/><Relationship Id="rId5" Type="http://schemas.openxmlformats.org/officeDocument/2006/relationships/slide" Target="slide34.xml"/><Relationship Id="rId4" Type="http://schemas.openxmlformats.org/officeDocument/2006/relationships/image" Target="../media/image1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7.vml"/><Relationship Id="rId5" Type="http://schemas.openxmlformats.org/officeDocument/2006/relationships/slide" Target="slide34.xml"/><Relationship Id="rId4" Type="http://schemas.openxmlformats.org/officeDocument/2006/relationships/image" Target="../media/image1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8.vml"/><Relationship Id="rId6" Type="http://schemas.openxmlformats.org/officeDocument/2006/relationships/slide" Target="slide41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1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9.vml"/><Relationship Id="rId6" Type="http://schemas.openxmlformats.org/officeDocument/2006/relationships/slide" Target="slide41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2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0.vml"/><Relationship Id="rId6" Type="http://schemas.openxmlformats.org/officeDocument/2006/relationships/slide" Target="slide41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3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8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4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18.png"/><Relationship Id="rId4" Type="http://schemas.openxmlformats.org/officeDocument/2006/relationships/image" Target="../media/image11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11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4.vml"/><Relationship Id="rId5" Type="http://schemas.openxmlformats.org/officeDocument/2006/relationships/slide" Target="slide41.xml"/><Relationship Id="rId4" Type="http://schemas.openxmlformats.org/officeDocument/2006/relationships/image" Target="../media/image11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5.vml"/><Relationship Id="rId5" Type="http://schemas.openxmlformats.org/officeDocument/2006/relationships/slide" Target="slide41.xml"/><Relationship Id="rId4" Type="http://schemas.openxmlformats.org/officeDocument/2006/relationships/image" Target="../media/image11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6.vml"/><Relationship Id="rId5" Type="http://schemas.openxmlformats.org/officeDocument/2006/relationships/slide" Target="slide41.xml"/><Relationship Id="rId4" Type="http://schemas.openxmlformats.org/officeDocument/2006/relationships/image" Target="../media/image11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7.vml"/><Relationship Id="rId5" Type="http://schemas.openxmlformats.org/officeDocument/2006/relationships/slide" Target="slide41.xml"/><Relationship Id="rId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1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7" Type="http://schemas.openxmlformats.org/officeDocument/2006/relationships/slide" Target="slide41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1.png"/><Relationship Id="rId5" Type="http://schemas.openxmlformats.org/officeDocument/2006/relationships/oleObject" Target="../embeddings/oleObject32.bin"/><Relationship Id="rId4" Type="http://schemas.openxmlformats.org/officeDocument/2006/relationships/image" Target="../media/image11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9.vml"/><Relationship Id="rId5" Type="http://schemas.openxmlformats.org/officeDocument/2006/relationships/slide" Target="slide41.xml"/><Relationship Id="rId4" Type="http://schemas.openxmlformats.org/officeDocument/2006/relationships/image" Target="../media/image11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5" Type="http://schemas.openxmlformats.org/officeDocument/2006/relationships/slide" Target="slide41.xml"/><Relationship Id="rId4" Type="http://schemas.openxmlformats.org/officeDocument/2006/relationships/image" Target="../media/image11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5" Type="http://schemas.openxmlformats.org/officeDocument/2006/relationships/slide" Target="slide41.xml"/><Relationship Id="rId4" Type="http://schemas.openxmlformats.org/officeDocument/2006/relationships/image" Target="../media/image11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8.png"/><Relationship Id="rId5" Type="http://schemas.openxmlformats.org/officeDocument/2006/relationships/image" Target="../media/image22.png"/><Relationship Id="rId4" Type="http://schemas.openxmlformats.org/officeDocument/2006/relationships/image" Target="../media/image11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8.png"/><Relationship Id="rId5" Type="http://schemas.openxmlformats.org/officeDocument/2006/relationships/image" Target="../media/image23.png"/><Relationship Id="rId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5" Type="http://schemas.openxmlformats.org/officeDocument/2006/relationships/slide" Target="slide34.xml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png"/><Relationship Id="rId5" Type="http://schemas.openxmlformats.org/officeDocument/2006/relationships/slide" Target="slide34.xml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7504" y="1219200"/>
            <a:ext cx="8579296" cy="2286000"/>
          </a:xfrm>
        </p:spPr>
        <p:txBody>
          <a:bodyPr>
            <a:noAutofit/>
          </a:bodyPr>
          <a:lstStyle/>
          <a:p>
            <a:r>
              <a:rPr lang="en-US" dirty="0"/>
              <a:t>Lecture 09: Memory</a:t>
            </a:r>
            <a:br>
              <a:rPr lang="en-US" dirty="0"/>
            </a:br>
            <a:r>
              <a:rPr lang="en-US" sz="3200" b="1" dirty="0"/>
              <a:t>Computer Organization and Architecture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dirty="0"/>
              <a:t>Fall 2</a:t>
            </a:r>
            <a:r>
              <a:rPr lang="en-US" altLang="zh-CN" sz="3200" dirty="0"/>
              <a:t>021</a:t>
            </a:r>
            <a:endParaRPr lang="en-US" sz="3200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>
            <a:normAutofit/>
          </a:bodyPr>
          <a:lstStyle/>
          <a:p>
            <a:r>
              <a:rPr lang="zh-CN" altLang="en-US" dirty="0"/>
              <a:t>唐继军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jj.tang@siat.ac.cn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561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Cache Example</a:t>
            </a:r>
            <a:endParaRPr lang="en-AU">
              <a:latin typeface="Arial" charset="0"/>
            </a:endParaRPr>
          </a:p>
        </p:txBody>
      </p:sp>
      <p:graphicFrame>
        <p:nvGraphicFramePr>
          <p:cNvPr id="257027" name="Group 3"/>
          <p:cNvGraphicFramePr>
            <a:graphicFrameLocks noGrp="1"/>
          </p:cNvGraphicFramePr>
          <p:nvPr/>
        </p:nvGraphicFramePr>
        <p:xfrm>
          <a:off x="1547813" y="29241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[10110]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57079" name="Group 55"/>
          <p:cNvGraphicFramePr>
            <a:graphicFrameLocks noGrp="1"/>
          </p:cNvGraphicFramePr>
          <p:nvPr/>
        </p:nvGraphicFramePr>
        <p:xfrm>
          <a:off x="1547813" y="1320800"/>
          <a:ext cx="6072187" cy="731838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333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Cache Example</a:t>
            </a:r>
            <a:endParaRPr lang="en-AU">
              <a:latin typeface="Arial" charset="0"/>
            </a:endParaRPr>
          </a:p>
        </p:txBody>
      </p:sp>
      <p:graphicFrame>
        <p:nvGraphicFramePr>
          <p:cNvPr id="259075" name="Group 3"/>
          <p:cNvGraphicFramePr>
            <a:graphicFrameLocks noGrp="1"/>
          </p:cNvGraphicFramePr>
          <p:nvPr/>
        </p:nvGraphicFramePr>
        <p:xfrm>
          <a:off x="1547813" y="29241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[10110]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59127" name="Group 55"/>
          <p:cNvGraphicFramePr>
            <a:graphicFrameLocks noGrp="1"/>
          </p:cNvGraphicFramePr>
          <p:nvPr/>
        </p:nvGraphicFramePr>
        <p:xfrm>
          <a:off x="1547813" y="1320800"/>
          <a:ext cx="6072187" cy="731838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825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Cache Example</a:t>
            </a:r>
            <a:endParaRPr lang="en-AU">
              <a:latin typeface="Arial" charset="0"/>
            </a:endParaRPr>
          </a:p>
        </p:txBody>
      </p:sp>
      <p:graphicFrame>
        <p:nvGraphicFramePr>
          <p:cNvPr id="261123" name="Group 3"/>
          <p:cNvGraphicFramePr>
            <a:graphicFrameLocks noGrp="1"/>
          </p:cNvGraphicFramePr>
          <p:nvPr/>
        </p:nvGraphicFramePr>
        <p:xfrm>
          <a:off x="1547813" y="29241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[10110]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61175" name="Group 55"/>
          <p:cNvGraphicFramePr>
            <a:graphicFrameLocks noGrp="1"/>
          </p:cNvGraphicFramePr>
          <p:nvPr/>
        </p:nvGraphicFramePr>
        <p:xfrm>
          <a:off x="1547813" y="1320800"/>
          <a:ext cx="6072187" cy="1097142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956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Cache Example</a:t>
            </a:r>
            <a:endParaRPr lang="en-AU">
              <a:latin typeface="Arial" charset="0"/>
            </a:endParaRPr>
          </a:p>
        </p:txBody>
      </p:sp>
      <p:graphicFrame>
        <p:nvGraphicFramePr>
          <p:cNvPr id="263171" name="Group 3"/>
          <p:cNvGraphicFramePr>
            <a:graphicFrameLocks noGrp="1"/>
          </p:cNvGraphicFramePr>
          <p:nvPr/>
        </p:nvGraphicFramePr>
        <p:xfrm>
          <a:off x="1547813" y="29241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Mem[10000]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[00011]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[10110]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63223" name="Group 55"/>
          <p:cNvGraphicFramePr>
            <a:graphicFrameLocks noGrp="1"/>
          </p:cNvGraphicFramePr>
          <p:nvPr/>
        </p:nvGraphicFramePr>
        <p:xfrm>
          <a:off x="1547813" y="1320800"/>
          <a:ext cx="6072187" cy="1463676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00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011</a:t>
                      </a:r>
                      <a:endParaRPr kumimoji="0" lang="en-AU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000</a:t>
                      </a:r>
                      <a:endParaRPr kumimoji="0" lang="en-AU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38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Cache Example</a:t>
            </a:r>
            <a:endParaRPr lang="en-AU">
              <a:latin typeface="Arial" charset="0"/>
            </a:endParaRPr>
          </a:p>
        </p:txBody>
      </p:sp>
      <p:graphicFrame>
        <p:nvGraphicFramePr>
          <p:cNvPr id="265219" name="Group 3"/>
          <p:cNvGraphicFramePr>
            <a:graphicFrameLocks noGrp="1"/>
          </p:cNvGraphicFramePr>
          <p:nvPr/>
        </p:nvGraphicFramePr>
        <p:xfrm>
          <a:off x="1547813" y="29241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Mem[10000]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[10010]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[00011]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[10110]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65271" name="Group 55"/>
          <p:cNvGraphicFramePr>
            <a:graphicFrameLocks noGrp="1"/>
          </p:cNvGraphicFramePr>
          <p:nvPr/>
        </p:nvGraphicFramePr>
        <p:xfrm>
          <a:off x="1547813" y="1320800"/>
          <a:ext cx="6072187" cy="731838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Group 55">
            <a:extLst>
              <a:ext uri="{FF2B5EF4-FFF2-40B4-BE49-F238E27FC236}">
                <a16:creationId xmlns:a16="http://schemas.microsoft.com/office/drawing/2014/main" id="{39A4995A-9E1E-4191-8D14-FA2F1D076FEF}"/>
              </a:ext>
            </a:extLst>
          </p:cNvPr>
          <p:cNvGraphicFramePr>
            <a:graphicFrameLocks noGrp="1"/>
          </p:cNvGraphicFramePr>
          <p:nvPr/>
        </p:nvGraphicFramePr>
        <p:xfrm>
          <a:off x="1547813" y="2057400"/>
          <a:ext cx="6072187" cy="731838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11000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780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Example: Larger Block Size</a:t>
            </a:r>
            <a:endParaRPr lang="en-AU">
              <a:latin typeface="Arial" charset="0"/>
            </a:endParaRPr>
          </a:p>
        </p:txBody>
      </p:sp>
      <p:sp>
        <p:nvSpPr>
          <p:cNvPr id="30724" name="Rectangle 1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b="1" dirty="0">
                <a:latin typeface="Arial" charset="0"/>
              </a:rPr>
              <a:t>64 blocks, 16 bytes/block</a:t>
            </a:r>
          </a:p>
          <a:p>
            <a:pPr lvl="1" eaLnBrk="1" hangingPunct="1"/>
            <a:r>
              <a:rPr lang="en-US" dirty="0">
                <a:latin typeface="Arial" charset="0"/>
              </a:rPr>
              <a:t>To what block number does address 1200 (decimal) map?: 11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Map all addresses between 1200 - 1215</a:t>
            </a:r>
            <a:endParaRPr lang="en-AU" dirty="0">
              <a:latin typeface="Arial" charset="0"/>
            </a:endParaRPr>
          </a:p>
        </p:txBody>
      </p:sp>
      <p:grpSp>
        <p:nvGrpSpPr>
          <p:cNvPr id="30725" name="Group 18"/>
          <p:cNvGrpSpPr>
            <a:grpSpLocks/>
          </p:cNvGrpSpPr>
          <p:nvPr/>
        </p:nvGrpSpPr>
        <p:grpSpPr bwMode="auto">
          <a:xfrm>
            <a:off x="2381250" y="4124300"/>
            <a:ext cx="5226050" cy="1104900"/>
            <a:chOff x="1228" y="2755"/>
            <a:chExt cx="3292" cy="696"/>
          </a:xfrm>
        </p:grpSpPr>
        <p:sp>
          <p:nvSpPr>
            <p:cNvPr id="30726" name="Rectangle 4"/>
            <p:cNvSpPr>
              <a:spLocks noChangeArrowheads="1"/>
            </p:cNvSpPr>
            <p:nvPr/>
          </p:nvSpPr>
          <p:spPr bwMode="auto">
            <a:xfrm>
              <a:off x="1247" y="2976"/>
              <a:ext cx="1724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dirty="0"/>
                <a:t>Tag</a:t>
              </a:r>
              <a:endParaRPr lang="en-AU" sz="2400" dirty="0"/>
            </a:p>
          </p:txBody>
        </p:sp>
        <p:sp>
          <p:nvSpPr>
            <p:cNvPr id="30727" name="Rectangle 5"/>
            <p:cNvSpPr>
              <a:spLocks noChangeArrowheads="1"/>
            </p:cNvSpPr>
            <p:nvPr/>
          </p:nvSpPr>
          <p:spPr bwMode="auto">
            <a:xfrm>
              <a:off x="2971" y="2976"/>
              <a:ext cx="862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Index</a:t>
              </a:r>
              <a:endParaRPr lang="en-AU" sz="2400"/>
            </a:p>
          </p:txBody>
        </p:sp>
        <p:sp>
          <p:nvSpPr>
            <p:cNvPr id="30728" name="Rectangle 6"/>
            <p:cNvSpPr>
              <a:spLocks noChangeArrowheads="1"/>
            </p:cNvSpPr>
            <p:nvPr/>
          </p:nvSpPr>
          <p:spPr bwMode="auto">
            <a:xfrm>
              <a:off x="3833" y="2976"/>
              <a:ext cx="635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Offset</a:t>
              </a:r>
              <a:endParaRPr lang="en-AU" sz="2400"/>
            </a:p>
          </p:txBody>
        </p:sp>
        <p:sp>
          <p:nvSpPr>
            <p:cNvPr id="30729" name="Text Box 7"/>
            <p:cNvSpPr txBox="1">
              <a:spLocks noChangeArrowheads="1"/>
            </p:cNvSpPr>
            <p:nvPr/>
          </p:nvSpPr>
          <p:spPr bwMode="auto">
            <a:xfrm>
              <a:off x="4324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0</a:t>
              </a:r>
              <a:endParaRPr lang="en-AU"/>
            </a:p>
          </p:txBody>
        </p:sp>
        <p:sp>
          <p:nvSpPr>
            <p:cNvPr id="30730" name="Text Box 8"/>
            <p:cNvSpPr txBox="1">
              <a:spLocks noChangeArrowheads="1"/>
            </p:cNvSpPr>
            <p:nvPr/>
          </p:nvSpPr>
          <p:spPr bwMode="auto">
            <a:xfrm>
              <a:off x="3825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3</a:t>
              </a:r>
              <a:endParaRPr lang="en-AU"/>
            </a:p>
          </p:txBody>
        </p:sp>
        <p:sp>
          <p:nvSpPr>
            <p:cNvPr id="30731" name="Text Box 9"/>
            <p:cNvSpPr txBox="1">
              <a:spLocks noChangeArrowheads="1"/>
            </p:cNvSpPr>
            <p:nvPr/>
          </p:nvSpPr>
          <p:spPr bwMode="auto">
            <a:xfrm>
              <a:off x="3602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4</a:t>
              </a:r>
              <a:endParaRPr lang="en-AU"/>
            </a:p>
          </p:txBody>
        </p:sp>
        <p:sp>
          <p:nvSpPr>
            <p:cNvPr id="30732" name="Text Box 10"/>
            <p:cNvSpPr txBox="1">
              <a:spLocks noChangeArrowheads="1"/>
            </p:cNvSpPr>
            <p:nvPr/>
          </p:nvSpPr>
          <p:spPr bwMode="auto">
            <a:xfrm>
              <a:off x="2963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9</a:t>
              </a:r>
              <a:endParaRPr lang="en-AU"/>
            </a:p>
          </p:txBody>
        </p:sp>
        <p:sp>
          <p:nvSpPr>
            <p:cNvPr id="30733" name="Text Box 11"/>
            <p:cNvSpPr txBox="1">
              <a:spLocks noChangeArrowheads="1"/>
            </p:cNvSpPr>
            <p:nvPr/>
          </p:nvSpPr>
          <p:spPr bwMode="auto">
            <a:xfrm>
              <a:off x="2740" y="275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10</a:t>
              </a:r>
              <a:endParaRPr lang="en-AU"/>
            </a:p>
          </p:txBody>
        </p:sp>
        <p:sp>
          <p:nvSpPr>
            <p:cNvPr id="30734" name="Text Box 12"/>
            <p:cNvSpPr txBox="1">
              <a:spLocks noChangeArrowheads="1"/>
            </p:cNvSpPr>
            <p:nvPr/>
          </p:nvSpPr>
          <p:spPr bwMode="auto">
            <a:xfrm>
              <a:off x="1228" y="275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31</a:t>
              </a:r>
              <a:endParaRPr lang="en-AU"/>
            </a:p>
          </p:txBody>
        </p:sp>
        <p:sp>
          <p:nvSpPr>
            <p:cNvPr id="30735" name="Text Box 13"/>
            <p:cNvSpPr txBox="1">
              <a:spLocks noChangeArrowheads="1"/>
            </p:cNvSpPr>
            <p:nvPr/>
          </p:nvSpPr>
          <p:spPr bwMode="auto">
            <a:xfrm>
              <a:off x="3919" y="3220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4 bits</a:t>
              </a:r>
              <a:endParaRPr lang="en-AU"/>
            </a:p>
          </p:txBody>
        </p:sp>
        <p:sp>
          <p:nvSpPr>
            <p:cNvPr id="30736" name="Text Box 14"/>
            <p:cNvSpPr txBox="1">
              <a:spLocks noChangeArrowheads="1"/>
            </p:cNvSpPr>
            <p:nvPr/>
          </p:nvSpPr>
          <p:spPr bwMode="auto">
            <a:xfrm>
              <a:off x="3162" y="3220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6 bits</a:t>
              </a:r>
              <a:endParaRPr lang="en-AU"/>
            </a:p>
          </p:txBody>
        </p:sp>
        <p:sp>
          <p:nvSpPr>
            <p:cNvPr id="30737" name="Text Box 15"/>
            <p:cNvSpPr txBox="1">
              <a:spLocks noChangeArrowheads="1"/>
            </p:cNvSpPr>
            <p:nvPr/>
          </p:nvSpPr>
          <p:spPr bwMode="auto">
            <a:xfrm>
              <a:off x="1851" y="3220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22 bits</a:t>
              </a:r>
              <a:endParaRPr lang="en-AU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752600" y="2943200"/>
            <a:ext cx="6629400" cy="1229872"/>
            <a:chOff x="990600" y="3581400"/>
            <a:chExt cx="6629400" cy="1229872"/>
          </a:xfrm>
        </p:grpSpPr>
        <p:sp>
          <p:nvSpPr>
            <p:cNvPr id="2" name="Rectangle 1"/>
            <p:cNvSpPr/>
            <p:nvPr/>
          </p:nvSpPr>
          <p:spPr>
            <a:xfrm>
              <a:off x="990600" y="3581400"/>
              <a:ext cx="66294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Times New Roman" charset="0"/>
                </a:rPr>
                <a:t>1200 = 0x4B0</a:t>
              </a:r>
            </a:p>
            <a:p>
              <a:r>
                <a:rPr lang="en-US" sz="2400" dirty="0">
                  <a:latin typeface="Times New Roman" charset="0"/>
                </a:rPr>
                <a:t>0000 0000 0000 0000 0000 01</a:t>
              </a:r>
              <a:r>
                <a:rPr lang="en-US" sz="2400" b="1" dirty="0">
                  <a:latin typeface="Times New Roman" charset="0"/>
                </a:rPr>
                <a:t>00 1011</a:t>
              </a:r>
              <a:r>
                <a:rPr lang="en-US" sz="2400" dirty="0">
                  <a:latin typeface="Times New Roman" charset="0"/>
                </a:rPr>
                <a:t> </a:t>
              </a:r>
              <a:r>
                <a:rPr lang="en-US" sz="2400" b="1" dirty="0">
                  <a:solidFill>
                    <a:srgbClr val="0000FF"/>
                  </a:solidFill>
                  <a:latin typeface="Times New Roman" charset="0"/>
                </a:rPr>
                <a:t>0000</a:t>
              </a:r>
            </a:p>
          </p:txBody>
        </p:sp>
        <p:sp>
          <p:nvSpPr>
            <p:cNvPr id="7" name="Left Brace 6"/>
            <p:cNvSpPr/>
            <p:nvPr/>
          </p:nvSpPr>
          <p:spPr>
            <a:xfrm rot="16200000">
              <a:off x="5067300" y="4152900"/>
              <a:ext cx="457200" cy="838200"/>
            </a:xfrm>
            <a:prstGeom prst="leftBrace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Brace 23"/>
            <p:cNvSpPr/>
            <p:nvPr/>
          </p:nvSpPr>
          <p:spPr>
            <a:xfrm rot="16200000">
              <a:off x="5943600" y="4267200"/>
              <a:ext cx="457200" cy="609600"/>
            </a:xfrm>
            <a:prstGeom prst="leftBrace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Left Brace 25"/>
            <p:cNvSpPr/>
            <p:nvPr/>
          </p:nvSpPr>
          <p:spPr>
            <a:xfrm rot="16200000">
              <a:off x="2743200" y="2753872"/>
              <a:ext cx="457200" cy="3657600"/>
            </a:xfrm>
            <a:prstGeom prst="leftBrace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5A94D7-4A73-4734-9D68-EF43B9453DD3}"/>
              </a:ext>
            </a:extLst>
          </p:cNvPr>
          <p:cNvSpPr txBox="1"/>
          <p:nvPr/>
        </p:nvSpPr>
        <p:spPr>
          <a:xfrm>
            <a:off x="6408712" y="155679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10010110000</a:t>
            </a:r>
          </a:p>
        </p:txBody>
      </p:sp>
    </p:spTree>
    <p:extLst>
      <p:ext uri="{BB962C8B-B14F-4D97-AF65-F5344CB8AC3E}">
        <p14:creationId xmlns:p14="http://schemas.microsoft.com/office/powerpoint/2010/main" val="2921517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-108520" y="-27384"/>
            <a:ext cx="9505056" cy="1143000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ea typeface="新細明體" charset="0"/>
              </a:rPr>
              <a:t>1 KB Direct Mapped Cache, 32B blocks</a:t>
            </a:r>
            <a:endParaRPr lang="zh-TW" altLang="en-US" sz="3600" dirty="0">
              <a:ea typeface="新細明體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3277"/>
            <a:ext cx="8229600" cy="4525963"/>
          </a:xfrm>
        </p:spPr>
        <p:txBody>
          <a:bodyPr/>
          <a:lstStyle/>
          <a:p>
            <a:r>
              <a:rPr lang="en-US" altLang="zh-TW" sz="2400" dirty="0">
                <a:ea typeface="標楷體" charset="0"/>
                <a:cs typeface="Times New Roman" charset="0"/>
              </a:rPr>
              <a:t>For a 2</a:t>
            </a:r>
            <a:r>
              <a:rPr lang="en-US" altLang="zh-TW" sz="2400" i="1" baseline="30000" dirty="0">
                <a:ea typeface="標楷體" charset="0"/>
                <a:cs typeface="Times New Roman" charset="0"/>
              </a:rPr>
              <a:t>N</a:t>
            </a:r>
            <a:r>
              <a:rPr lang="en-US" altLang="zh-TW" sz="2400" baseline="30000" dirty="0">
                <a:ea typeface="標楷體" charset="0"/>
                <a:cs typeface="Times New Roman" charset="0"/>
              </a:rPr>
              <a:t> </a:t>
            </a:r>
            <a:r>
              <a:rPr lang="en-US" altLang="zh-TW" sz="2400" dirty="0">
                <a:ea typeface="標楷體" charset="0"/>
                <a:cs typeface="Times New Roman" charset="0"/>
              </a:rPr>
              <a:t>byte cache</a:t>
            </a:r>
          </a:p>
          <a:p>
            <a:pPr lvl="1"/>
            <a:r>
              <a:rPr lang="en-US" altLang="zh-TW" sz="2000" dirty="0">
                <a:ea typeface="標楷體" charset="0"/>
                <a:cs typeface="Times New Roman" charset="0"/>
              </a:rPr>
              <a:t>The uppermost (32 - </a:t>
            </a:r>
            <a:r>
              <a:rPr lang="en-US" altLang="zh-TW" sz="2000" i="1" dirty="0">
                <a:ea typeface="標楷體" charset="0"/>
                <a:cs typeface="Times New Roman" charset="0"/>
              </a:rPr>
              <a:t>N</a:t>
            </a:r>
            <a:r>
              <a:rPr lang="en-US" altLang="zh-TW" sz="2000" dirty="0">
                <a:ea typeface="標楷體" charset="0"/>
                <a:cs typeface="Times New Roman" charset="0"/>
              </a:rPr>
              <a:t>) bits are always the </a:t>
            </a:r>
            <a:r>
              <a:rPr lang="en-US" altLang="zh-TW" sz="2000" b="1" dirty="0">
                <a:ea typeface="標楷體" charset="0"/>
                <a:cs typeface="Times New Roman" charset="0"/>
              </a:rPr>
              <a:t>Cache Tag</a:t>
            </a:r>
          </a:p>
          <a:p>
            <a:pPr lvl="1"/>
            <a:r>
              <a:rPr lang="en-US" altLang="zh-TW" sz="2000" dirty="0">
                <a:ea typeface="標楷體" charset="0"/>
                <a:cs typeface="Times New Roman" charset="0"/>
              </a:rPr>
              <a:t>The lowest </a:t>
            </a:r>
            <a:r>
              <a:rPr lang="en-US" altLang="zh-TW" sz="2000" i="1" dirty="0">
                <a:ea typeface="標楷體" charset="0"/>
                <a:cs typeface="Times New Roman" charset="0"/>
              </a:rPr>
              <a:t>M </a:t>
            </a:r>
            <a:r>
              <a:rPr lang="en-US" altLang="zh-TW" sz="2000" dirty="0">
                <a:ea typeface="標楷體" charset="0"/>
                <a:cs typeface="Times New Roman" charset="0"/>
              </a:rPr>
              <a:t>bits are the </a:t>
            </a:r>
            <a:r>
              <a:rPr lang="en-US" altLang="zh-TW" sz="2000" b="1" dirty="0">
                <a:ea typeface="標楷體" charset="0"/>
                <a:cs typeface="Times New Roman" charset="0"/>
              </a:rPr>
              <a:t>Byte Select </a:t>
            </a:r>
            <a:r>
              <a:rPr lang="en-US" altLang="zh-TW" sz="2000" dirty="0">
                <a:ea typeface="標楷體" charset="0"/>
                <a:cs typeface="Times New Roman" charset="0"/>
              </a:rPr>
              <a:t>(Block Size = 2</a:t>
            </a:r>
            <a:r>
              <a:rPr lang="en-US" altLang="zh-TW" sz="2000" i="1" baseline="30000" dirty="0">
                <a:ea typeface="標楷體" charset="0"/>
                <a:cs typeface="Times New Roman" charset="0"/>
              </a:rPr>
              <a:t>M</a:t>
            </a:r>
            <a:r>
              <a:rPr lang="en-US" altLang="zh-TW" sz="2000" dirty="0">
                <a:ea typeface="標楷體" charset="0"/>
                <a:cs typeface="Times New Roman" charset="0"/>
              </a:rPr>
              <a:t>)</a:t>
            </a:r>
          </a:p>
          <a:p>
            <a:endParaRPr lang="zh-TW" altLang="en-US" sz="2400" dirty="0">
              <a:ea typeface="標楷體" charset="0"/>
              <a:cs typeface="Times New Roman" charset="0"/>
            </a:endParaRPr>
          </a:p>
        </p:txBody>
      </p:sp>
      <p:grpSp>
        <p:nvGrpSpPr>
          <p:cNvPr id="21508" name="Group 73"/>
          <p:cNvGrpSpPr>
            <a:grpSpLocks/>
          </p:cNvGrpSpPr>
          <p:nvPr/>
        </p:nvGrpSpPr>
        <p:grpSpPr bwMode="auto">
          <a:xfrm>
            <a:off x="593725" y="2509838"/>
            <a:ext cx="7939088" cy="4078287"/>
            <a:chOff x="385" y="1587"/>
            <a:chExt cx="5001" cy="2569"/>
          </a:xfrm>
        </p:grpSpPr>
        <p:sp>
          <p:nvSpPr>
            <p:cNvPr id="21509" name="Rectangle 4"/>
            <p:cNvSpPr>
              <a:spLocks noChangeArrowheads="1"/>
            </p:cNvSpPr>
            <p:nvPr/>
          </p:nvSpPr>
          <p:spPr bwMode="auto">
            <a:xfrm>
              <a:off x="3234" y="2802"/>
              <a:ext cx="1760" cy="13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10" name="Line 5"/>
            <p:cNvSpPr>
              <a:spLocks noChangeShapeType="1"/>
            </p:cNvSpPr>
            <p:nvPr/>
          </p:nvSpPr>
          <p:spPr bwMode="auto">
            <a:xfrm>
              <a:off x="3234" y="2986"/>
              <a:ext cx="17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1" name="Line 6"/>
            <p:cNvSpPr>
              <a:spLocks noChangeShapeType="1"/>
            </p:cNvSpPr>
            <p:nvPr/>
          </p:nvSpPr>
          <p:spPr bwMode="auto">
            <a:xfrm>
              <a:off x="3234" y="3178"/>
              <a:ext cx="17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2" name="Line 7"/>
            <p:cNvSpPr>
              <a:spLocks noChangeShapeType="1"/>
            </p:cNvSpPr>
            <p:nvPr/>
          </p:nvSpPr>
          <p:spPr bwMode="auto">
            <a:xfrm>
              <a:off x="3234" y="3370"/>
              <a:ext cx="17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3" name="Rectangle 8"/>
            <p:cNvSpPr>
              <a:spLocks noChangeArrowheads="1"/>
            </p:cNvSpPr>
            <p:nvPr/>
          </p:nvSpPr>
          <p:spPr bwMode="auto">
            <a:xfrm>
              <a:off x="3217" y="1786"/>
              <a:ext cx="81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i="0" u="none">
                  <a:solidFill>
                    <a:schemeClr val="tx1"/>
                  </a:solidFill>
                  <a:latin typeface="Book Antiqua" charset="0"/>
                </a:rPr>
                <a:t>Cache Index</a:t>
              </a:r>
            </a:p>
          </p:txBody>
        </p:sp>
        <p:sp>
          <p:nvSpPr>
            <p:cNvPr id="21514" name="Rectangle 9"/>
            <p:cNvSpPr>
              <a:spLocks noChangeArrowheads="1"/>
            </p:cNvSpPr>
            <p:nvPr/>
          </p:nvSpPr>
          <p:spPr bwMode="auto">
            <a:xfrm>
              <a:off x="4993" y="2794"/>
              <a:ext cx="1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i="0" u="none">
                  <a:solidFill>
                    <a:schemeClr val="tx1"/>
                  </a:solidFill>
                  <a:latin typeface="Book Antiqua" charset="0"/>
                </a:rPr>
                <a:t>0</a:t>
              </a:r>
            </a:p>
          </p:txBody>
        </p:sp>
        <p:sp>
          <p:nvSpPr>
            <p:cNvPr id="21515" name="Rectangle 10"/>
            <p:cNvSpPr>
              <a:spLocks noChangeArrowheads="1"/>
            </p:cNvSpPr>
            <p:nvPr/>
          </p:nvSpPr>
          <p:spPr bwMode="auto">
            <a:xfrm>
              <a:off x="4993" y="2986"/>
              <a:ext cx="1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i="0" u="none">
                  <a:solidFill>
                    <a:schemeClr val="tx1"/>
                  </a:solidFill>
                  <a:latin typeface="Book Antiqua" charset="0"/>
                </a:rPr>
                <a:t>1</a:t>
              </a:r>
            </a:p>
          </p:txBody>
        </p:sp>
        <p:sp>
          <p:nvSpPr>
            <p:cNvPr id="21516" name="Rectangle 11"/>
            <p:cNvSpPr>
              <a:spLocks noChangeArrowheads="1"/>
            </p:cNvSpPr>
            <p:nvPr/>
          </p:nvSpPr>
          <p:spPr bwMode="auto">
            <a:xfrm>
              <a:off x="4993" y="3178"/>
              <a:ext cx="1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i="0" u="none">
                  <a:solidFill>
                    <a:schemeClr val="tx1"/>
                  </a:solidFill>
                  <a:latin typeface="Book Antiqua" charset="0"/>
                </a:rPr>
                <a:t>2</a:t>
              </a:r>
            </a:p>
          </p:txBody>
        </p:sp>
        <p:sp>
          <p:nvSpPr>
            <p:cNvPr id="21517" name="Rectangle 12"/>
            <p:cNvSpPr>
              <a:spLocks noChangeArrowheads="1"/>
            </p:cNvSpPr>
            <p:nvPr/>
          </p:nvSpPr>
          <p:spPr bwMode="auto">
            <a:xfrm>
              <a:off x="4993" y="3370"/>
              <a:ext cx="1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i="0" u="none">
                  <a:solidFill>
                    <a:schemeClr val="tx1"/>
                  </a:solidFill>
                  <a:latin typeface="Book Antiqua" charset="0"/>
                </a:rPr>
                <a:t>3</a:t>
              </a:r>
            </a:p>
          </p:txBody>
        </p:sp>
        <p:sp>
          <p:nvSpPr>
            <p:cNvPr id="21518" name="Line 13"/>
            <p:cNvSpPr>
              <a:spLocks noChangeShapeType="1"/>
            </p:cNvSpPr>
            <p:nvPr/>
          </p:nvSpPr>
          <p:spPr bwMode="auto">
            <a:xfrm>
              <a:off x="3234" y="3562"/>
              <a:ext cx="17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9" name="Line 14"/>
            <p:cNvSpPr>
              <a:spLocks noChangeShapeType="1"/>
            </p:cNvSpPr>
            <p:nvPr/>
          </p:nvSpPr>
          <p:spPr bwMode="auto">
            <a:xfrm>
              <a:off x="3234" y="3946"/>
              <a:ext cx="17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0" name="Rectangle 15"/>
            <p:cNvSpPr>
              <a:spLocks noChangeArrowheads="1"/>
            </p:cNvSpPr>
            <p:nvPr/>
          </p:nvSpPr>
          <p:spPr bwMode="auto">
            <a:xfrm>
              <a:off x="4081" y="3553"/>
              <a:ext cx="16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2400" i="0" u="none">
                  <a:solidFill>
                    <a:schemeClr val="tx1"/>
                  </a:solidFill>
                  <a:latin typeface="Book Antiqua" charset="0"/>
                </a:rPr>
                <a:t>:</a:t>
              </a:r>
            </a:p>
          </p:txBody>
        </p:sp>
        <p:sp>
          <p:nvSpPr>
            <p:cNvPr id="21521" name="Rectangle 16"/>
            <p:cNvSpPr>
              <a:spLocks noChangeArrowheads="1"/>
            </p:cNvSpPr>
            <p:nvPr/>
          </p:nvSpPr>
          <p:spPr bwMode="auto">
            <a:xfrm>
              <a:off x="3217" y="2602"/>
              <a:ext cx="79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600" i="0" u="none">
                  <a:solidFill>
                    <a:schemeClr val="tx1"/>
                  </a:solidFill>
                  <a:latin typeface="Book Antiqua" charset="0"/>
                </a:rPr>
                <a:t> </a:t>
              </a:r>
              <a:r>
                <a:rPr lang="en-US" altLang="zh-TW" sz="1600" i="0" u="none">
                  <a:solidFill>
                    <a:schemeClr val="tx1"/>
                  </a:solidFill>
                  <a:latin typeface="Book Antiqua" charset="0"/>
                </a:rPr>
                <a:t>Cache Data</a:t>
              </a:r>
            </a:p>
          </p:txBody>
        </p:sp>
        <p:sp>
          <p:nvSpPr>
            <p:cNvPr id="21522" name="Rectangle 17"/>
            <p:cNvSpPr>
              <a:spLocks noChangeArrowheads="1"/>
            </p:cNvSpPr>
            <p:nvPr/>
          </p:nvSpPr>
          <p:spPr bwMode="auto">
            <a:xfrm>
              <a:off x="4513" y="2794"/>
              <a:ext cx="46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i="0" u="none">
                  <a:solidFill>
                    <a:schemeClr val="tx1"/>
                  </a:solidFill>
                  <a:latin typeface="Book Antiqua" charset="0"/>
                </a:rPr>
                <a:t>Byte 0</a:t>
              </a:r>
            </a:p>
          </p:txBody>
        </p:sp>
        <p:sp>
          <p:nvSpPr>
            <p:cNvPr id="21523" name="Rectangle 18"/>
            <p:cNvSpPr>
              <a:spLocks noChangeArrowheads="1"/>
            </p:cNvSpPr>
            <p:nvPr/>
          </p:nvSpPr>
          <p:spPr bwMode="auto">
            <a:xfrm>
              <a:off x="402" y="1794"/>
              <a:ext cx="4688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24" name="Line 19"/>
            <p:cNvSpPr>
              <a:spLocks noChangeShapeType="1"/>
            </p:cNvSpPr>
            <p:nvPr/>
          </p:nvSpPr>
          <p:spPr bwMode="auto">
            <a:xfrm>
              <a:off x="4810" y="2178"/>
              <a:ext cx="0" cy="8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5" name="Line 20"/>
            <p:cNvSpPr>
              <a:spLocks noChangeShapeType="1"/>
            </p:cNvSpPr>
            <p:nvPr/>
          </p:nvSpPr>
          <p:spPr bwMode="auto">
            <a:xfrm>
              <a:off x="3178" y="1794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6" name="Rectangle 21"/>
            <p:cNvSpPr>
              <a:spLocks noChangeArrowheads="1"/>
            </p:cNvSpPr>
            <p:nvPr/>
          </p:nvSpPr>
          <p:spPr bwMode="auto">
            <a:xfrm>
              <a:off x="4945" y="1594"/>
              <a:ext cx="1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i="0" u="none">
                  <a:solidFill>
                    <a:schemeClr val="tx1"/>
                  </a:solidFill>
                  <a:latin typeface="Book Antiqua" charset="0"/>
                </a:rPr>
                <a:t>0</a:t>
              </a:r>
            </a:p>
          </p:txBody>
        </p:sp>
        <p:sp>
          <p:nvSpPr>
            <p:cNvPr id="21527" name="Rectangle 22"/>
            <p:cNvSpPr>
              <a:spLocks noChangeArrowheads="1"/>
            </p:cNvSpPr>
            <p:nvPr/>
          </p:nvSpPr>
          <p:spPr bwMode="auto">
            <a:xfrm>
              <a:off x="4177" y="1588"/>
              <a:ext cx="1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i="0" u="none">
                  <a:solidFill>
                    <a:schemeClr val="tx1"/>
                  </a:solidFill>
                  <a:latin typeface="Book Antiqua" charset="0"/>
                </a:rPr>
                <a:t>4</a:t>
              </a:r>
            </a:p>
          </p:txBody>
        </p:sp>
        <p:sp>
          <p:nvSpPr>
            <p:cNvPr id="21528" name="Rectangle 23"/>
            <p:cNvSpPr>
              <a:spLocks noChangeArrowheads="1"/>
            </p:cNvSpPr>
            <p:nvPr/>
          </p:nvSpPr>
          <p:spPr bwMode="auto">
            <a:xfrm>
              <a:off x="385" y="1594"/>
              <a:ext cx="24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i="0" u="none">
                  <a:solidFill>
                    <a:schemeClr val="tx1"/>
                  </a:solidFill>
                  <a:latin typeface="Book Antiqua" charset="0"/>
                </a:rPr>
                <a:t>31</a:t>
              </a:r>
            </a:p>
          </p:txBody>
        </p:sp>
        <p:sp>
          <p:nvSpPr>
            <p:cNvPr id="21529" name="Rectangle 24"/>
            <p:cNvSpPr>
              <a:spLocks noChangeArrowheads="1"/>
            </p:cNvSpPr>
            <p:nvPr/>
          </p:nvSpPr>
          <p:spPr bwMode="auto">
            <a:xfrm>
              <a:off x="978" y="2802"/>
              <a:ext cx="2048" cy="13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30" name="Line 25"/>
            <p:cNvSpPr>
              <a:spLocks noChangeShapeType="1"/>
            </p:cNvSpPr>
            <p:nvPr/>
          </p:nvSpPr>
          <p:spPr bwMode="auto">
            <a:xfrm flipH="1">
              <a:off x="962" y="2986"/>
              <a:ext cx="20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1" name="Line 26"/>
            <p:cNvSpPr>
              <a:spLocks noChangeShapeType="1"/>
            </p:cNvSpPr>
            <p:nvPr/>
          </p:nvSpPr>
          <p:spPr bwMode="auto">
            <a:xfrm flipH="1">
              <a:off x="962" y="3178"/>
              <a:ext cx="20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2" name="Line 27"/>
            <p:cNvSpPr>
              <a:spLocks noChangeShapeType="1"/>
            </p:cNvSpPr>
            <p:nvPr/>
          </p:nvSpPr>
          <p:spPr bwMode="auto">
            <a:xfrm flipH="1">
              <a:off x="962" y="3370"/>
              <a:ext cx="20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3" name="Line 28"/>
            <p:cNvSpPr>
              <a:spLocks noChangeShapeType="1"/>
            </p:cNvSpPr>
            <p:nvPr/>
          </p:nvSpPr>
          <p:spPr bwMode="auto">
            <a:xfrm flipH="1">
              <a:off x="962" y="3562"/>
              <a:ext cx="20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4" name="Line 29"/>
            <p:cNvSpPr>
              <a:spLocks noChangeShapeType="1"/>
            </p:cNvSpPr>
            <p:nvPr/>
          </p:nvSpPr>
          <p:spPr bwMode="auto">
            <a:xfrm flipH="1">
              <a:off x="962" y="3946"/>
              <a:ext cx="20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5" name="Rectangle 30"/>
            <p:cNvSpPr>
              <a:spLocks noChangeArrowheads="1"/>
            </p:cNvSpPr>
            <p:nvPr/>
          </p:nvSpPr>
          <p:spPr bwMode="auto">
            <a:xfrm>
              <a:off x="1921" y="3601"/>
              <a:ext cx="16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2400" i="0" u="none">
                  <a:solidFill>
                    <a:schemeClr val="tx1"/>
                  </a:solidFill>
                  <a:latin typeface="Book Antiqua" charset="0"/>
                </a:rPr>
                <a:t>:</a:t>
              </a:r>
            </a:p>
          </p:txBody>
        </p:sp>
        <p:sp>
          <p:nvSpPr>
            <p:cNvPr id="21536" name="Rectangle 31"/>
            <p:cNvSpPr>
              <a:spLocks noChangeArrowheads="1"/>
            </p:cNvSpPr>
            <p:nvPr/>
          </p:nvSpPr>
          <p:spPr bwMode="auto">
            <a:xfrm>
              <a:off x="1249" y="1786"/>
              <a:ext cx="70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i="0" u="none">
                  <a:solidFill>
                    <a:schemeClr val="tx1"/>
                  </a:solidFill>
                  <a:latin typeface="Book Antiqua" charset="0"/>
                </a:rPr>
                <a:t>Cache Tag</a:t>
              </a:r>
            </a:p>
          </p:txBody>
        </p:sp>
        <p:sp>
          <p:nvSpPr>
            <p:cNvPr id="21537" name="Rectangle 32"/>
            <p:cNvSpPr>
              <a:spLocks noChangeArrowheads="1"/>
            </p:cNvSpPr>
            <p:nvPr/>
          </p:nvSpPr>
          <p:spPr bwMode="auto">
            <a:xfrm>
              <a:off x="2017" y="1786"/>
              <a:ext cx="93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i="0" u="none">
                  <a:solidFill>
                    <a:schemeClr val="tx1"/>
                  </a:solidFill>
                  <a:latin typeface="Book Antiqua" charset="0"/>
                </a:rPr>
                <a:t>Example: 0x50</a:t>
              </a:r>
            </a:p>
          </p:txBody>
        </p:sp>
        <p:sp>
          <p:nvSpPr>
            <p:cNvPr id="21538" name="Line 33"/>
            <p:cNvSpPr>
              <a:spLocks noChangeShapeType="1"/>
            </p:cNvSpPr>
            <p:nvPr/>
          </p:nvSpPr>
          <p:spPr bwMode="auto">
            <a:xfrm>
              <a:off x="5106" y="3082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9" name="Rectangle 34"/>
            <p:cNvSpPr>
              <a:spLocks noChangeArrowheads="1"/>
            </p:cNvSpPr>
            <p:nvPr/>
          </p:nvSpPr>
          <p:spPr bwMode="auto">
            <a:xfrm>
              <a:off x="3313" y="1978"/>
              <a:ext cx="58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i="0" u="none">
                  <a:solidFill>
                    <a:schemeClr val="tx1"/>
                  </a:solidFill>
                  <a:latin typeface="Book Antiqua" charset="0"/>
                </a:rPr>
                <a:t>Ex: 0x01</a:t>
              </a:r>
            </a:p>
          </p:txBody>
        </p:sp>
        <p:sp>
          <p:nvSpPr>
            <p:cNvPr id="21540" name="Rectangle 35"/>
            <p:cNvSpPr>
              <a:spLocks noChangeArrowheads="1"/>
            </p:cNvSpPr>
            <p:nvPr/>
          </p:nvSpPr>
          <p:spPr bwMode="auto">
            <a:xfrm>
              <a:off x="1825" y="2986"/>
              <a:ext cx="37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i="0" u="none">
                  <a:solidFill>
                    <a:schemeClr val="tx1"/>
                  </a:solidFill>
                  <a:latin typeface="Book Antiqua" charset="0"/>
                </a:rPr>
                <a:t>0x50</a:t>
              </a:r>
            </a:p>
          </p:txBody>
        </p:sp>
        <p:sp>
          <p:nvSpPr>
            <p:cNvPr id="21541" name="Line 36"/>
            <p:cNvSpPr>
              <a:spLocks noChangeShapeType="1"/>
            </p:cNvSpPr>
            <p:nvPr/>
          </p:nvSpPr>
          <p:spPr bwMode="auto">
            <a:xfrm>
              <a:off x="2938" y="1890"/>
              <a:ext cx="0" cy="11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2" name="Rectangle 37"/>
            <p:cNvSpPr>
              <a:spLocks noChangeArrowheads="1"/>
            </p:cNvSpPr>
            <p:nvPr/>
          </p:nvSpPr>
          <p:spPr bwMode="auto">
            <a:xfrm>
              <a:off x="1489" y="2094"/>
              <a:ext cx="1477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2000" i="0" u="none">
                  <a:solidFill>
                    <a:schemeClr val="tx1"/>
                  </a:solidFill>
                  <a:latin typeface="Book Antiqua" charset="0"/>
                </a:rPr>
                <a:t>Stored as part</a:t>
              </a:r>
            </a:p>
            <a:p>
              <a:pPr eaLnBrk="0" hangingPunct="0"/>
              <a:r>
                <a:rPr lang="en-US" altLang="zh-TW" sz="2000" i="0" u="none">
                  <a:solidFill>
                    <a:schemeClr val="tx1"/>
                  </a:solidFill>
                  <a:latin typeface="Book Antiqua" charset="0"/>
                </a:rPr>
                <a:t>of the cache “state”</a:t>
              </a:r>
            </a:p>
          </p:txBody>
        </p:sp>
        <p:sp>
          <p:nvSpPr>
            <p:cNvPr id="21543" name="Rectangle 38"/>
            <p:cNvSpPr>
              <a:spLocks noChangeArrowheads="1"/>
            </p:cNvSpPr>
            <p:nvPr/>
          </p:nvSpPr>
          <p:spPr bwMode="auto">
            <a:xfrm>
              <a:off x="594" y="2802"/>
              <a:ext cx="176" cy="13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44" name="Rectangle 39"/>
            <p:cNvSpPr>
              <a:spLocks noChangeArrowheads="1"/>
            </p:cNvSpPr>
            <p:nvPr/>
          </p:nvSpPr>
          <p:spPr bwMode="auto">
            <a:xfrm>
              <a:off x="385" y="2602"/>
              <a:ext cx="61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i="0" u="none">
                  <a:solidFill>
                    <a:schemeClr val="tx1"/>
                  </a:solidFill>
                  <a:latin typeface="Book Antiqua" charset="0"/>
                </a:rPr>
                <a:t>Valid Bit</a:t>
              </a:r>
            </a:p>
          </p:txBody>
        </p:sp>
        <p:sp>
          <p:nvSpPr>
            <p:cNvPr id="21545" name="Line 40"/>
            <p:cNvSpPr>
              <a:spLocks noChangeShapeType="1"/>
            </p:cNvSpPr>
            <p:nvPr/>
          </p:nvSpPr>
          <p:spPr bwMode="auto">
            <a:xfrm flipH="1">
              <a:off x="578" y="2986"/>
              <a:ext cx="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6" name="Line 41"/>
            <p:cNvSpPr>
              <a:spLocks noChangeShapeType="1"/>
            </p:cNvSpPr>
            <p:nvPr/>
          </p:nvSpPr>
          <p:spPr bwMode="auto">
            <a:xfrm flipH="1">
              <a:off x="578" y="3178"/>
              <a:ext cx="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7" name="Line 42"/>
            <p:cNvSpPr>
              <a:spLocks noChangeShapeType="1"/>
            </p:cNvSpPr>
            <p:nvPr/>
          </p:nvSpPr>
          <p:spPr bwMode="auto">
            <a:xfrm flipH="1">
              <a:off x="578" y="3370"/>
              <a:ext cx="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8" name="Line 43"/>
            <p:cNvSpPr>
              <a:spLocks noChangeShapeType="1"/>
            </p:cNvSpPr>
            <p:nvPr/>
          </p:nvSpPr>
          <p:spPr bwMode="auto">
            <a:xfrm flipH="1">
              <a:off x="578" y="3562"/>
              <a:ext cx="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9" name="Line 44"/>
            <p:cNvSpPr>
              <a:spLocks noChangeShapeType="1"/>
            </p:cNvSpPr>
            <p:nvPr/>
          </p:nvSpPr>
          <p:spPr bwMode="auto">
            <a:xfrm flipH="1">
              <a:off x="578" y="3946"/>
              <a:ext cx="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0" name="Rectangle 45"/>
            <p:cNvSpPr>
              <a:spLocks noChangeArrowheads="1"/>
            </p:cNvSpPr>
            <p:nvPr/>
          </p:nvSpPr>
          <p:spPr bwMode="auto">
            <a:xfrm>
              <a:off x="625" y="3601"/>
              <a:ext cx="16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2400" i="0" u="none">
                  <a:solidFill>
                    <a:schemeClr val="tx1"/>
                  </a:solidFill>
                  <a:latin typeface="Book Antiqua" charset="0"/>
                </a:rPr>
                <a:t>:</a:t>
              </a:r>
            </a:p>
          </p:txBody>
        </p:sp>
        <p:sp>
          <p:nvSpPr>
            <p:cNvPr id="21551" name="Rectangle 46"/>
            <p:cNvSpPr>
              <a:spLocks noChangeArrowheads="1"/>
            </p:cNvSpPr>
            <p:nvPr/>
          </p:nvSpPr>
          <p:spPr bwMode="auto">
            <a:xfrm>
              <a:off x="4993" y="3946"/>
              <a:ext cx="24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i="0" u="none">
                  <a:solidFill>
                    <a:schemeClr val="tx1"/>
                  </a:solidFill>
                  <a:latin typeface="Book Antiqua" charset="0"/>
                </a:rPr>
                <a:t>31</a:t>
              </a:r>
            </a:p>
          </p:txBody>
        </p:sp>
        <p:sp>
          <p:nvSpPr>
            <p:cNvPr id="21552" name="Line 47"/>
            <p:cNvSpPr>
              <a:spLocks noChangeShapeType="1"/>
            </p:cNvSpPr>
            <p:nvPr/>
          </p:nvSpPr>
          <p:spPr bwMode="auto">
            <a:xfrm>
              <a:off x="4522" y="2802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3" name="Rectangle 48"/>
            <p:cNvSpPr>
              <a:spLocks noChangeArrowheads="1"/>
            </p:cNvSpPr>
            <p:nvPr/>
          </p:nvSpPr>
          <p:spPr bwMode="auto">
            <a:xfrm>
              <a:off x="4033" y="2794"/>
              <a:ext cx="46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i="0" u="none">
                  <a:solidFill>
                    <a:schemeClr val="tx1"/>
                  </a:solidFill>
                  <a:latin typeface="Book Antiqua" charset="0"/>
                </a:rPr>
                <a:t>Byte 1</a:t>
              </a:r>
            </a:p>
          </p:txBody>
        </p:sp>
        <p:sp>
          <p:nvSpPr>
            <p:cNvPr id="21554" name="Line 49"/>
            <p:cNvSpPr>
              <a:spLocks noChangeShapeType="1"/>
            </p:cNvSpPr>
            <p:nvPr/>
          </p:nvSpPr>
          <p:spPr bwMode="auto">
            <a:xfrm>
              <a:off x="4042" y="2802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5" name="Rectangle 50"/>
            <p:cNvSpPr>
              <a:spLocks noChangeArrowheads="1"/>
            </p:cNvSpPr>
            <p:nvPr/>
          </p:nvSpPr>
          <p:spPr bwMode="auto">
            <a:xfrm>
              <a:off x="3217" y="2794"/>
              <a:ext cx="52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i="0" u="none">
                  <a:solidFill>
                    <a:schemeClr val="tx1"/>
                  </a:solidFill>
                  <a:latin typeface="Book Antiqua" charset="0"/>
                </a:rPr>
                <a:t>Byte 31</a:t>
              </a:r>
            </a:p>
          </p:txBody>
        </p:sp>
        <p:sp>
          <p:nvSpPr>
            <p:cNvPr id="21556" name="Line 51"/>
            <p:cNvSpPr>
              <a:spLocks noChangeShapeType="1"/>
            </p:cNvSpPr>
            <p:nvPr/>
          </p:nvSpPr>
          <p:spPr bwMode="auto">
            <a:xfrm>
              <a:off x="3706" y="2802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7" name="Rectangle 52"/>
            <p:cNvSpPr>
              <a:spLocks noChangeArrowheads="1"/>
            </p:cNvSpPr>
            <p:nvPr/>
          </p:nvSpPr>
          <p:spPr bwMode="auto">
            <a:xfrm rot="-5400000">
              <a:off x="3800" y="2743"/>
              <a:ext cx="16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2400" i="0" u="none">
                  <a:solidFill>
                    <a:schemeClr val="tx1"/>
                  </a:solidFill>
                  <a:latin typeface="Book Antiqua" charset="0"/>
                </a:rPr>
                <a:t>:</a:t>
              </a:r>
            </a:p>
          </p:txBody>
        </p:sp>
        <p:sp>
          <p:nvSpPr>
            <p:cNvPr id="21558" name="Rectangle 53"/>
            <p:cNvSpPr>
              <a:spLocks noChangeArrowheads="1"/>
            </p:cNvSpPr>
            <p:nvPr/>
          </p:nvSpPr>
          <p:spPr bwMode="auto">
            <a:xfrm>
              <a:off x="4513" y="2986"/>
              <a:ext cx="52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i="0" u="none">
                  <a:solidFill>
                    <a:schemeClr val="tx1"/>
                  </a:solidFill>
                  <a:latin typeface="Book Antiqua" charset="0"/>
                </a:rPr>
                <a:t>Byte 32</a:t>
              </a:r>
            </a:p>
          </p:txBody>
        </p:sp>
        <p:sp>
          <p:nvSpPr>
            <p:cNvPr id="21559" name="Line 54"/>
            <p:cNvSpPr>
              <a:spLocks noChangeShapeType="1"/>
            </p:cNvSpPr>
            <p:nvPr/>
          </p:nvSpPr>
          <p:spPr bwMode="auto">
            <a:xfrm>
              <a:off x="4522" y="2994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0" name="Rectangle 55"/>
            <p:cNvSpPr>
              <a:spLocks noChangeArrowheads="1"/>
            </p:cNvSpPr>
            <p:nvPr/>
          </p:nvSpPr>
          <p:spPr bwMode="auto">
            <a:xfrm>
              <a:off x="4033" y="2986"/>
              <a:ext cx="52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i="0" u="none">
                  <a:solidFill>
                    <a:schemeClr val="tx1"/>
                  </a:solidFill>
                  <a:latin typeface="Book Antiqua" charset="0"/>
                </a:rPr>
                <a:t>Byte 33</a:t>
              </a:r>
            </a:p>
          </p:txBody>
        </p:sp>
        <p:sp>
          <p:nvSpPr>
            <p:cNvPr id="21561" name="Line 56"/>
            <p:cNvSpPr>
              <a:spLocks noChangeShapeType="1"/>
            </p:cNvSpPr>
            <p:nvPr/>
          </p:nvSpPr>
          <p:spPr bwMode="auto">
            <a:xfrm>
              <a:off x="4042" y="2994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2" name="Rectangle 57"/>
            <p:cNvSpPr>
              <a:spLocks noChangeArrowheads="1"/>
            </p:cNvSpPr>
            <p:nvPr/>
          </p:nvSpPr>
          <p:spPr bwMode="auto">
            <a:xfrm>
              <a:off x="3217" y="2986"/>
              <a:ext cx="52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i="0" u="none">
                  <a:solidFill>
                    <a:schemeClr val="tx1"/>
                  </a:solidFill>
                  <a:latin typeface="Book Antiqua" charset="0"/>
                </a:rPr>
                <a:t>Byte 63</a:t>
              </a:r>
            </a:p>
          </p:txBody>
        </p:sp>
        <p:sp>
          <p:nvSpPr>
            <p:cNvPr id="21563" name="Line 58"/>
            <p:cNvSpPr>
              <a:spLocks noChangeShapeType="1"/>
            </p:cNvSpPr>
            <p:nvPr/>
          </p:nvSpPr>
          <p:spPr bwMode="auto">
            <a:xfrm>
              <a:off x="3706" y="2994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4" name="Rectangle 59"/>
            <p:cNvSpPr>
              <a:spLocks noChangeArrowheads="1"/>
            </p:cNvSpPr>
            <p:nvPr/>
          </p:nvSpPr>
          <p:spPr bwMode="auto">
            <a:xfrm rot="-5400000">
              <a:off x="3800" y="2935"/>
              <a:ext cx="16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2400" i="0" u="none">
                  <a:solidFill>
                    <a:schemeClr val="tx1"/>
                  </a:solidFill>
                  <a:latin typeface="Book Antiqua" charset="0"/>
                </a:rPr>
                <a:t>:</a:t>
              </a:r>
            </a:p>
          </p:txBody>
        </p:sp>
        <p:sp>
          <p:nvSpPr>
            <p:cNvPr id="21565" name="Rectangle 60"/>
            <p:cNvSpPr>
              <a:spLocks noChangeArrowheads="1"/>
            </p:cNvSpPr>
            <p:nvPr/>
          </p:nvSpPr>
          <p:spPr bwMode="auto">
            <a:xfrm>
              <a:off x="4417" y="3946"/>
              <a:ext cx="59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i="0" u="none">
                  <a:solidFill>
                    <a:schemeClr val="tx1"/>
                  </a:solidFill>
                  <a:latin typeface="Book Antiqua" charset="0"/>
                </a:rPr>
                <a:t>Byte 992</a:t>
              </a:r>
            </a:p>
          </p:txBody>
        </p:sp>
        <p:sp>
          <p:nvSpPr>
            <p:cNvPr id="21566" name="Rectangle 61"/>
            <p:cNvSpPr>
              <a:spLocks noChangeArrowheads="1"/>
            </p:cNvSpPr>
            <p:nvPr/>
          </p:nvSpPr>
          <p:spPr bwMode="auto">
            <a:xfrm>
              <a:off x="3217" y="3946"/>
              <a:ext cx="65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i="0" u="none">
                  <a:solidFill>
                    <a:schemeClr val="tx1"/>
                  </a:solidFill>
                  <a:latin typeface="Book Antiqua" charset="0"/>
                </a:rPr>
                <a:t>Byte 1023</a:t>
              </a:r>
            </a:p>
          </p:txBody>
        </p:sp>
        <p:sp>
          <p:nvSpPr>
            <p:cNvPr id="21567" name="Rectangle 62"/>
            <p:cNvSpPr>
              <a:spLocks noChangeArrowheads="1"/>
            </p:cNvSpPr>
            <p:nvPr/>
          </p:nvSpPr>
          <p:spPr bwMode="auto">
            <a:xfrm rot="-5400000">
              <a:off x="4088" y="3895"/>
              <a:ext cx="16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2400" i="0" u="none">
                  <a:solidFill>
                    <a:schemeClr val="tx1"/>
                  </a:solidFill>
                  <a:latin typeface="Book Antiqua" charset="0"/>
                </a:rPr>
                <a:t>:</a:t>
              </a:r>
            </a:p>
          </p:txBody>
        </p:sp>
        <p:sp>
          <p:nvSpPr>
            <p:cNvPr id="21568" name="Rectangle 63"/>
            <p:cNvSpPr>
              <a:spLocks noChangeArrowheads="1"/>
            </p:cNvSpPr>
            <p:nvPr/>
          </p:nvSpPr>
          <p:spPr bwMode="auto">
            <a:xfrm>
              <a:off x="1009" y="2602"/>
              <a:ext cx="73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TW" altLang="en-US" sz="1600" i="0" u="none">
                  <a:solidFill>
                    <a:schemeClr val="tx1"/>
                  </a:solidFill>
                  <a:latin typeface="Book Antiqua" charset="0"/>
                </a:rPr>
                <a:t> </a:t>
              </a:r>
              <a:r>
                <a:rPr lang="en-US" altLang="zh-TW" sz="1600" i="0" u="none">
                  <a:solidFill>
                    <a:schemeClr val="tx1"/>
                  </a:solidFill>
                  <a:latin typeface="Book Antiqua" charset="0"/>
                </a:rPr>
                <a:t>Cache Tag</a:t>
              </a:r>
            </a:p>
          </p:txBody>
        </p:sp>
        <p:sp>
          <p:nvSpPr>
            <p:cNvPr id="21569" name="Line 64"/>
            <p:cNvSpPr>
              <a:spLocks noChangeShapeType="1"/>
            </p:cNvSpPr>
            <p:nvPr/>
          </p:nvSpPr>
          <p:spPr bwMode="auto">
            <a:xfrm>
              <a:off x="4186" y="1794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0" name="Rectangle 65"/>
            <p:cNvSpPr>
              <a:spLocks noChangeArrowheads="1"/>
            </p:cNvSpPr>
            <p:nvPr/>
          </p:nvSpPr>
          <p:spPr bwMode="auto">
            <a:xfrm>
              <a:off x="4225" y="1786"/>
              <a:ext cx="72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i="0" u="none">
                  <a:solidFill>
                    <a:schemeClr val="tx1"/>
                  </a:solidFill>
                  <a:latin typeface="Book Antiqua" charset="0"/>
                </a:rPr>
                <a:t>Byte Select</a:t>
              </a:r>
            </a:p>
          </p:txBody>
        </p:sp>
        <p:sp>
          <p:nvSpPr>
            <p:cNvPr id="21571" name="Rectangle 66"/>
            <p:cNvSpPr>
              <a:spLocks noChangeArrowheads="1"/>
            </p:cNvSpPr>
            <p:nvPr/>
          </p:nvSpPr>
          <p:spPr bwMode="auto">
            <a:xfrm>
              <a:off x="4321" y="1978"/>
              <a:ext cx="58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i="0" u="none">
                  <a:solidFill>
                    <a:schemeClr val="tx1"/>
                  </a:solidFill>
                  <a:latin typeface="Book Antiqua" charset="0"/>
                </a:rPr>
                <a:t>Ex: 0x00</a:t>
              </a:r>
            </a:p>
          </p:txBody>
        </p:sp>
        <p:sp>
          <p:nvSpPr>
            <p:cNvPr id="21572" name="Rectangle 67"/>
            <p:cNvSpPr>
              <a:spLocks noChangeArrowheads="1"/>
            </p:cNvSpPr>
            <p:nvPr/>
          </p:nvSpPr>
          <p:spPr bwMode="auto">
            <a:xfrm>
              <a:off x="3169" y="1594"/>
              <a:ext cx="1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i="0" u="none">
                  <a:solidFill>
                    <a:schemeClr val="tx1"/>
                  </a:solidFill>
                  <a:latin typeface="Book Antiqua" charset="0"/>
                </a:rPr>
                <a:t>9</a:t>
              </a:r>
            </a:p>
          </p:txBody>
        </p:sp>
        <p:sp>
          <p:nvSpPr>
            <p:cNvPr id="21573" name="Line 68"/>
            <p:cNvSpPr>
              <a:spLocks noChangeShapeType="1"/>
            </p:cNvSpPr>
            <p:nvPr/>
          </p:nvSpPr>
          <p:spPr bwMode="auto">
            <a:xfrm>
              <a:off x="3618" y="2362"/>
              <a:ext cx="17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4" name="Line 69"/>
            <p:cNvSpPr>
              <a:spLocks noChangeShapeType="1"/>
            </p:cNvSpPr>
            <p:nvPr/>
          </p:nvSpPr>
          <p:spPr bwMode="auto">
            <a:xfrm flipV="1">
              <a:off x="5386" y="2354"/>
              <a:ext cx="0" cy="7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5" name="Line 70"/>
            <p:cNvSpPr>
              <a:spLocks noChangeShapeType="1"/>
            </p:cNvSpPr>
            <p:nvPr/>
          </p:nvSpPr>
          <p:spPr bwMode="auto">
            <a:xfrm flipV="1">
              <a:off x="3610" y="2162"/>
              <a:ext cx="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6" name="Rectangle 71"/>
            <p:cNvSpPr>
              <a:spLocks noChangeArrowheads="1"/>
            </p:cNvSpPr>
            <p:nvPr/>
          </p:nvSpPr>
          <p:spPr bwMode="auto">
            <a:xfrm>
              <a:off x="3999" y="1587"/>
              <a:ext cx="1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i="0" u="none">
                  <a:solidFill>
                    <a:schemeClr val="tx1"/>
                  </a:solidFill>
                  <a:latin typeface="Book Antiqua" charset="0"/>
                </a:rPr>
                <a:t>5</a:t>
              </a:r>
            </a:p>
          </p:txBody>
        </p:sp>
        <p:sp>
          <p:nvSpPr>
            <p:cNvPr id="21577" name="Rectangle 72"/>
            <p:cNvSpPr>
              <a:spLocks noChangeArrowheads="1"/>
            </p:cNvSpPr>
            <p:nvPr/>
          </p:nvSpPr>
          <p:spPr bwMode="auto">
            <a:xfrm>
              <a:off x="2956" y="1597"/>
              <a:ext cx="242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TW" sz="1600" i="0" u="none">
                  <a:solidFill>
                    <a:schemeClr val="tx1"/>
                  </a:solidFill>
                  <a:latin typeface="Book Antiqua" charset="0"/>
                </a:rPr>
                <a:t>10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50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353425" cy="501650"/>
          </a:xfrm>
        </p:spPr>
        <p:txBody>
          <a:bodyPr/>
          <a:lstStyle/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直接相联映射实例分析（注意：行</a:t>
            </a:r>
            <a:r>
              <a:rPr lang="en-US" sz="2800" b="1" dirty="0">
                <a:solidFill>
                  <a:srgbClr val="E3150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块）</a:t>
            </a: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3" r:id="rId3" imgW="938794" imgH="221393" progId="Equation.3">
                  <p:embed/>
                </p:oleObj>
              </mc:Choice>
              <mc:Fallback>
                <p:oleObj r:id="rId3" imgW="938794" imgH="221393" progId="Equation.3">
                  <p:embed/>
                  <p:pic>
                    <p:nvPicPr>
                      <p:cNvPr id="430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107950" y="692696"/>
            <a:ext cx="8928100" cy="1026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7780" tIns="14605" rIns="17780" bIns="14605">
            <a:spAutoFit/>
          </a:bodyPr>
          <a:lstStyle/>
          <a:p>
            <a:pPr algn="just"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[例2]：假设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块大小为16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B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，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主存有4096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B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(则有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:4096B</a:t>
            </a:r>
            <a:r>
              <a:rPr lang="en-US" sz="1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÷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16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B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=256块，即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256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行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)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，cache有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128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B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 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(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则有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: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128B</a:t>
            </a:r>
            <a:r>
              <a:rPr lang="en-US" sz="1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÷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16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B=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8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块，即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8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行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)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，按字节编址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(16=2</a:t>
            </a:r>
            <a:r>
              <a:rPr lang="en-US" sz="1800" b="1" baseline="30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4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，所以块内地址码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4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位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)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，若采用直接相联映射；cache的当前存储情况如下所示，若访存指令的地址码依次为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10101</a:t>
            </a:r>
            <a:r>
              <a:rPr lang="zh-CN" altLang="en-US" sz="1800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001</a:t>
            </a:r>
            <a:r>
              <a:rPr lang="zh-CN" altLang="en-US" sz="1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1010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和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10010</a:t>
            </a:r>
            <a:r>
              <a:rPr lang="zh-CN" altLang="en-US" sz="1800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110</a:t>
            </a:r>
            <a:r>
              <a:rPr lang="zh-CN" altLang="en-US" sz="1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1001，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分别简述其访存过程；</a:t>
            </a:r>
          </a:p>
        </p:txBody>
      </p:sp>
      <p:sp>
        <p:nvSpPr>
          <p:cNvPr id="206853" name="Oval 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5" action="ppaction://hlinksldjump"/>
              </a:rPr>
              <a:t>总目录</a:t>
            </a:r>
          </a:p>
        </p:txBody>
      </p:sp>
      <p:graphicFrame>
        <p:nvGraphicFramePr>
          <p:cNvPr id="206854" name="Group 6"/>
          <p:cNvGraphicFramePr>
            <a:graphicFrameLocks noGrp="1"/>
          </p:cNvGraphicFramePr>
          <p:nvPr/>
        </p:nvGraphicFramePr>
        <p:xfrm>
          <a:off x="0" y="1857375"/>
          <a:ext cx="9013825" cy="2541585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块号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标记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每块(即每行)有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16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  <a:sym typeface="Arial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1111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1110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1101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1100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1011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1010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1001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1000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0111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0110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0101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0100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0011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0010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0001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10001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1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001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10101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02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010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11111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011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10111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100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00101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101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01101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6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sng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110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00111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4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111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01111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7211" name="Text Box 363"/>
          <p:cNvSpPr txBox="1">
            <a:spLocks noChangeArrowheads="1"/>
          </p:cNvSpPr>
          <p:nvPr/>
        </p:nvSpPr>
        <p:spPr bwMode="auto">
          <a:xfrm>
            <a:off x="0" y="4365625"/>
            <a:ext cx="9144000" cy="219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just">
              <a:defRPr/>
            </a:pP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[解]：</a:t>
            </a:r>
          </a:p>
          <a:p>
            <a:pPr algn="just">
              <a:defRPr/>
            </a:pPr>
            <a:r>
              <a:rPr lang="zh-CN" altLang="en-US" sz="1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宋体" pitchFamily="2" charset="-122"/>
              </a:rPr>
              <a:t>⑴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访问内存单元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10101</a:t>
            </a:r>
            <a:r>
              <a:rPr lang="zh-CN" altLang="en-US" sz="1800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001</a:t>
            </a:r>
            <a:r>
              <a:rPr lang="zh-CN" altLang="en-US" sz="1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1010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时：取地址码的高5位组号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10101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与cache中第</a:t>
            </a:r>
            <a:r>
              <a:rPr lang="zh-CN" altLang="en-US" sz="1800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001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块的标记比较，发现相同(即命中cache)，则访问该行的第1010号单元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,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即内存地址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10101</a:t>
            </a:r>
            <a:r>
              <a:rPr lang="zh-CN" altLang="en-US" sz="1800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001</a:t>
            </a:r>
            <a:r>
              <a:rPr lang="zh-CN" altLang="en-US" sz="1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1010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 映射到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cache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地址</a:t>
            </a:r>
            <a:r>
              <a:rPr lang="en-US" sz="1800" b="1" u="sng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001</a:t>
            </a:r>
            <a:r>
              <a:rPr lang="en-US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1010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；</a:t>
            </a:r>
          </a:p>
          <a:p>
            <a:pPr algn="just">
              <a:defRPr/>
            </a:pPr>
            <a:r>
              <a:rPr lang="zh-CN" altLang="en-US" sz="1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宋体" pitchFamily="2" charset="-122"/>
              </a:rPr>
              <a:t>⑵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访问内存单元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10010</a:t>
            </a:r>
            <a:r>
              <a:rPr lang="zh-CN" altLang="en-US" sz="1800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110</a:t>
            </a:r>
            <a:r>
              <a:rPr lang="zh-CN" altLang="en-US" sz="1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1001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时：取地址码的高5位组号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10010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与cache中第</a:t>
            </a:r>
            <a:r>
              <a:rPr lang="zh-CN" altLang="en-US" sz="1800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110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块的标记比较，发现不相同(即不命中cache)，则访问内存的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10010110</a:t>
            </a:r>
            <a:r>
              <a:rPr lang="zh-CN" altLang="en-US" sz="1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1001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号单元；同时把内存的第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10010</a:t>
            </a:r>
            <a:r>
              <a:rPr lang="zh-CN" altLang="en-US" sz="1800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110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块（即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10010</a:t>
            </a:r>
            <a:r>
              <a:rPr lang="zh-CN" altLang="en-US" sz="1800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110</a:t>
            </a:r>
            <a:r>
              <a:rPr lang="zh-CN" altLang="en-US" sz="1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0000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至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10010</a:t>
            </a:r>
            <a:r>
              <a:rPr lang="zh-CN" altLang="en-US" sz="1800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110</a:t>
            </a:r>
            <a:r>
              <a:rPr lang="zh-CN" altLang="en-US" sz="1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1111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单元）的内容调入cache，替换cache的第</a:t>
            </a:r>
            <a:r>
              <a:rPr lang="zh-CN" altLang="en-US" sz="1800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110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块内容，并用组号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10010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覆盖第</a:t>
            </a:r>
            <a:r>
              <a:rPr lang="zh-CN" altLang="en-US" sz="1800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110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行的标记00111；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7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讲：并行存储器与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存储器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  <p:pic>
        <p:nvPicPr>
          <p:cNvPr id="43208" name="Picture 204" descr="C:\Users\ada\AppData\Local\Microsoft\Windows\Temporary Internet Files\Content.IE5\E0KFBAJR\MC900413648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63" y="-47625"/>
            <a:ext cx="681037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205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2" grpId="0"/>
      <p:bldP spid="2072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7" r:id="rId4" imgW="938794" imgH="221393" progId="Equation.3">
                  <p:embed/>
                </p:oleObj>
              </mc:Choice>
              <mc:Fallback>
                <p:oleObj r:id="rId4" imgW="938794" imgH="221393" progId="Equation.3">
                  <p:embed/>
                  <p:pic>
                    <p:nvPicPr>
                      <p:cNvPr id="3072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1429" y="40184"/>
            <a:ext cx="8567738" cy="6862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7780" tIns="14605" rIns="17780" bIns="14605">
            <a:spAutoFit/>
          </a:bodyPr>
          <a:lstStyle/>
          <a:p>
            <a:pPr algn="just">
              <a:lnSpc>
                <a:spcPct val="15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2、直接</a:t>
            </a: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相联</a:t>
            </a: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映射方式</a:t>
            </a:r>
          </a:p>
          <a:p>
            <a:pPr algn="just">
              <a:lnSpc>
                <a:spcPct val="15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(2).</a:t>
            </a:r>
            <a:r>
              <a:rPr lang="zh-CN" altLang="en-US" sz="2800" b="1" dirty="0">
                <a:solidFill>
                  <a:srgbClr val="BB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存储</a:t>
            </a:r>
            <a:endParaRPr lang="en-US" altLang="zh-CN" sz="2800" b="1" dirty="0">
              <a:solidFill>
                <a:srgbClr val="BB07E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姚体" pitchFamily="2" charset="-122"/>
            </a:endParaRPr>
          </a:p>
          <a:p>
            <a:pPr algn="just">
              <a:lnSpc>
                <a:spcPct val="15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  <a:sym typeface="Arial" charset="0"/>
              </a:rPr>
              <a:t>（假设主存地址为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  <a:sym typeface="Arial" charset="0"/>
              </a:rPr>
              <a:t>s+w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  <a:sym typeface="Arial" charset="0"/>
              </a:rPr>
              <a:t>位，块大小为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  <a:sym typeface="Arial" charset="0"/>
              </a:rPr>
              <a:t>w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  <a:sym typeface="Arial" charset="0"/>
              </a:rPr>
              <a:t>个字，cache的块数为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  <a:sym typeface="Arial" charset="0"/>
              </a:rPr>
              <a:t>r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  <a:sym typeface="Arial" charset="0"/>
              </a:rPr>
              <a:t>）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：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方正姚体" pitchFamily="2" charset="-122"/>
            </a:endParaRPr>
          </a:p>
          <a:p>
            <a:pPr algn="just">
              <a:lnSpc>
                <a:spcPct val="150000"/>
              </a:lnSpc>
              <a:buSzPct val="100000"/>
              <a:buFont typeface="Wingdings" pitchFamily="2" charset="2"/>
              <a:buNone/>
              <a:defRPr/>
            </a:pP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方正姚体" pitchFamily="2" charset="-122"/>
            </a:endParaRPr>
          </a:p>
          <a:p>
            <a:pPr algn="just">
              <a:lnSpc>
                <a:spcPct val="150000"/>
              </a:lnSpc>
              <a:buSzPct val="100000"/>
              <a:buFont typeface="Wingdings" pitchFamily="2" charset="2"/>
              <a:buNone/>
              <a:defRPr/>
            </a:pP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方正姚体" pitchFamily="2" charset="-122"/>
            </a:endParaRPr>
          </a:p>
          <a:p>
            <a:pPr marL="358775" indent="-358775" algn="just">
              <a:lnSpc>
                <a:spcPct val="150000"/>
              </a:lnSpc>
              <a:buSzPct val="100000"/>
              <a:buFont typeface="Wingdings" pitchFamily="2" charset="2"/>
              <a:buChar char="Ø"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主存地址码的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高s-r位为标记位（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tag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）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，通常理解为组号；与数据一起保存，存入相联存储器，</a:t>
            </a:r>
          </a:p>
          <a:p>
            <a:pPr marL="531813" indent="-531813" algn="just">
              <a:lnSpc>
                <a:spcPct val="150000"/>
              </a:lnSpc>
              <a:buSzPct val="100000"/>
              <a:buFont typeface="Wingdings" pitchFamily="2" charset="2"/>
              <a:buChar char="Ø"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  <a:sym typeface="Arial" charset="0"/>
              </a:rPr>
              <a:t>主存地址码高s位的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  <a:sym typeface="Arial" charset="0"/>
              </a:rPr>
              <a:t>低r位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  <a:sym typeface="Arial" charset="0"/>
              </a:rPr>
              <a:t>，通常理解为主存组内的块号和cache的块号；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不需存储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，隐含在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cache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的块号信息中。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ea typeface="方正姚体" pitchFamily="2" charset="-122"/>
            </a:endParaRPr>
          </a:p>
          <a:p>
            <a:pPr marL="531813" indent="-531813" algn="just">
              <a:lnSpc>
                <a:spcPct val="150000"/>
              </a:lnSpc>
              <a:buSzPct val="100000"/>
              <a:buFont typeface="Wingdings" pitchFamily="2" charset="2"/>
              <a:buChar char="Ø"/>
              <a:defRPr/>
            </a:pP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方正姚体" pitchFamily="2" charset="-122"/>
              <a:sym typeface="Arial" charset="0"/>
            </a:endParaRP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7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讲：并行存储器与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存储器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  <p:sp>
        <p:nvSpPr>
          <p:cNvPr id="7" name="矩形 6"/>
          <p:cNvSpPr/>
          <p:nvPr/>
        </p:nvSpPr>
        <p:spPr>
          <a:xfrm>
            <a:off x="1136650" y="2204864"/>
            <a:ext cx="7056438" cy="46196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s –r                               |    r                        |  w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65573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3" r:id="rId3" imgW="938794" imgH="221393" progId="Equation.3">
                  <p:embed/>
                </p:oleObj>
              </mc:Choice>
              <mc:Fallback>
                <p:oleObj r:id="rId3" imgW="938794" imgH="221393" progId="Equation.3">
                  <p:embed/>
                  <p:pic>
                    <p:nvPicPr>
                      <p:cNvPr id="3174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107950" y="476250"/>
            <a:ext cx="8929688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7780" tIns="14605" rIns="17780" bIns="14605">
            <a:spAutoFit/>
          </a:bodyPr>
          <a:lstStyle/>
          <a:p>
            <a:pPr algn="just">
              <a:lnSpc>
                <a:spcPct val="105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2、直接</a:t>
            </a: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相联</a:t>
            </a: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映射方式</a:t>
            </a:r>
          </a:p>
          <a:p>
            <a:pPr algn="just">
              <a:lnSpc>
                <a:spcPct val="105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（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3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）检索过程</a:t>
            </a:r>
            <a:endParaRPr lang="en-US" altLang="zh-CN" sz="2800" b="1" dirty="0">
              <a:solidFill>
                <a:srgbClr val="BB07E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姚体" pitchFamily="2" charset="-122"/>
            </a:endParaRPr>
          </a:p>
          <a:p>
            <a:pPr algn="just">
              <a:lnSpc>
                <a:spcPct val="105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  <a:sym typeface="Arial" charset="0"/>
              </a:rPr>
              <a:t>（假设主存地址为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  <a:sym typeface="Arial" charset="0"/>
              </a:rPr>
              <a:t>s+w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  <a:sym typeface="Arial" charset="0"/>
              </a:rPr>
              <a:t>位，块大小为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  <a:sym typeface="Arial" charset="0"/>
              </a:rPr>
              <a:t>w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  <a:sym typeface="Arial" charset="0"/>
              </a:rPr>
              <a:t>个字，cache的块数为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  <a:sym typeface="Arial" charset="0"/>
              </a:rPr>
              <a:t>r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  <a:sym typeface="Arial" charset="0"/>
              </a:rPr>
              <a:t>）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：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方正姚体" pitchFamily="2" charset="-122"/>
            </a:endParaRPr>
          </a:p>
          <a:p>
            <a:pPr algn="just">
              <a:lnSpc>
                <a:spcPct val="105000"/>
              </a:lnSpc>
              <a:buSzPct val="100000"/>
              <a:buFont typeface="Wingdings" pitchFamily="2" charset="2"/>
              <a:buNone/>
              <a:defRPr/>
            </a:pP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方正姚体" pitchFamily="2" charset="-122"/>
            </a:endParaRPr>
          </a:p>
          <a:p>
            <a:pPr algn="just">
              <a:lnSpc>
                <a:spcPct val="105000"/>
              </a:lnSpc>
              <a:buSzPct val="100000"/>
              <a:buFont typeface="Wingdings" pitchFamily="2" charset="2"/>
              <a:buNone/>
              <a:defRPr/>
            </a:pP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方正姚体" pitchFamily="2" charset="-122"/>
            </a:endParaRPr>
          </a:p>
          <a:p>
            <a:pPr marL="358775" indent="-358775" algn="just">
              <a:lnSpc>
                <a:spcPct val="105000"/>
              </a:lnSpc>
              <a:buSzPct val="100000"/>
              <a:buFont typeface="Wingdings" pitchFamily="2" charset="2"/>
              <a:buChar char="Ø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用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CPU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  <a:sym typeface="Arial" charset="0"/>
              </a:rPr>
              <a:t>访问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主存地址码</a:t>
            </a:r>
            <a:r>
              <a:rPr lang="zh-CN" altLang="en-US" sz="2400" u="sng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高</a:t>
            </a:r>
            <a:r>
              <a:rPr lang="zh-CN" altLang="en-US" sz="2400" b="1" u="sng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  <a:sym typeface="Arial" charset="0"/>
              </a:rPr>
              <a:t>s</a:t>
            </a:r>
            <a:r>
              <a:rPr lang="zh-CN" altLang="en-US" sz="2400" u="sng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位块号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的</a:t>
            </a:r>
            <a:r>
              <a:rPr lang="zh-CN" altLang="en-US" sz="2400" u="sng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低</a:t>
            </a:r>
            <a:r>
              <a:rPr lang="zh-CN" altLang="en-US" sz="2400" b="1" u="sng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r</a:t>
            </a:r>
            <a:r>
              <a:rPr lang="zh-CN" altLang="en-US" sz="2400" u="sng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位</a:t>
            </a:r>
            <a:r>
              <a:rPr lang="zh-CN" altLang="en-US" sz="2400" b="1" u="sng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行号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定位到cache对应的</a:t>
            </a:r>
            <a:r>
              <a:rPr lang="zh-CN" altLang="en-US" sz="2400" u="sng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第i块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；</a:t>
            </a:r>
            <a:r>
              <a:rPr lang="zh-CN" altLang="en-US" sz="14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i是r位二进制行号所对应的十进制数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方正姚体" pitchFamily="2" charset="-122"/>
            </a:endParaRPr>
          </a:p>
          <a:p>
            <a:pPr marL="358775" indent="-358775">
              <a:lnSpc>
                <a:spcPct val="105000"/>
              </a:lnSpc>
              <a:buSzPct val="100000"/>
              <a:buFont typeface="Wingdings" pitchFamily="2" charset="2"/>
              <a:buChar char="Ø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取cache中</a:t>
            </a:r>
            <a:r>
              <a:rPr lang="zh-CN" altLang="en-US" sz="2400" u="sng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第i块的s-r位</a:t>
            </a:r>
            <a:r>
              <a:rPr lang="zh-CN" altLang="en-US" sz="2400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标记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与CPU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访存地址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的</a:t>
            </a:r>
            <a:r>
              <a:rPr lang="zh-CN" altLang="en-US" sz="2400" u="sng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高s-r位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(记为tag位)进行比较;</a:t>
            </a:r>
            <a:b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</a:b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若相同，则表示命中，访问cache第i块对应的字；</a:t>
            </a:r>
            <a:b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</a:b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若不相同，则表示不命中，访问内存，并将内存该字对应的第j块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内容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写入Cache的第i块，同时用主存地址的高s-r位覆盖cache的第i块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标记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；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7</a:t>
            </a:r>
            <a:r>
              <a:rPr lang="zh-CN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讲：并行存储器与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存储器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(3</a:t>
            </a:r>
            <a:r>
              <a:rPr lang="zh-CN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  <p:sp>
        <p:nvSpPr>
          <p:cNvPr id="7" name="矩形 6"/>
          <p:cNvSpPr/>
          <p:nvPr/>
        </p:nvSpPr>
        <p:spPr>
          <a:xfrm>
            <a:off x="1187450" y="1844675"/>
            <a:ext cx="7056438" cy="46196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s –r                      |    r                              |   w 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40481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CN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3.6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：</a:t>
            </a:r>
            <a:r>
              <a:rPr lang="en-US" altLang="zh-CN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存储器</a:t>
            </a: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7" r:id="rId3" imgW="938794" imgH="221393" progId="Equation.3">
                  <p:embed/>
                </p:oleObj>
              </mc:Choice>
              <mc:Fallback>
                <p:oleObj r:id="rId3" imgW="938794" imgH="221393" progId="Equation.3">
                  <p:embed/>
                  <p:pic>
                    <p:nvPicPr>
                      <p:cNvPr id="184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2339975" y="1127125"/>
            <a:ext cx="5472385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3.6.1 cache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基本原理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3.6.2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主存与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的地址映射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3.6.3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替换策略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3.6.4 cache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的写操作策略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3.6.5 Pentium 4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组织</a:t>
            </a:r>
          </a:p>
        </p:txBody>
      </p:sp>
      <p:sp>
        <p:nvSpPr>
          <p:cNvPr id="191493" name="Oval 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5" action="ppaction://hlinksldjump"/>
              </a:rPr>
              <a:t>总目录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7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讲：并行存储器与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存储器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353425" cy="5016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直接映射方式</a:t>
            </a:r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7" r:id="rId3" imgW="938794" imgH="221393" progId="Equation.3">
                  <p:embed/>
                </p:oleObj>
              </mc:Choice>
              <mc:Fallback>
                <p:oleObj r:id="rId3" imgW="938794" imgH="221393" progId="Equation.3">
                  <p:embed/>
                  <p:pic>
                    <p:nvPicPr>
                      <p:cNvPr id="327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09" name="Text Box 5"/>
          <p:cNvSpPr txBox="1">
            <a:spLocks noChangeArrowheads="1"/>
          </p:cNvSpPr>
          <p:nvPr/>
        </p:nvSpPr>
        <p:spPr bwMode="auto">
          <a:xfrm>
            <a:off x="6489700" y="1052513"/>
            <a:ext cx="2517775" cy="5335587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36195" tIns="36195" rIns="36195" bIns="36195">
            <a:spAutoFit/>
          </a:bodyPr>
          <a:lstStyle/>
          <a:p>
            <a:pPr algn="just">
              <a:lnSpc>
                <a:spcPct val="95000"/>
              </a:lnSpc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CPU访存指令指定的一个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内存地址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由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w位字号、r位行号和s-w位tag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(即组号)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组成；访问cache时用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r 位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行号找到cache中的对应行，然后用地址的高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s-r位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的组号tag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与对应行的标记在比较器中比较；若相符即命中，在cache中找到所要求的块，而后用地址的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最低w位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字号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读取所需求的字；若不符即不命中，在主存中读取所要求的字，并把该字对应的主存块调入cache；</a:t>
            </a:r>
          </a:p>
        </p:txBody>
      </p:sp>
      <p:sp>
        <p:nvSpPr>
          <p:cNvPr id="200710" name="Oval 6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5" action="ppaction://hlinksldjump"/>
              </a:rPr>
              <a:t>总目录</a:t>
            </a:r>
          </a:p>
        </p:txBody>
      </p:sp>
      <p:pic>
        <p:nvPicPr>
          <p:cNvPr id="32774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35000"/>
            <a:ext cx="6264275" cy="588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6426200" y="549275"/>
            <a:ext cx="2717800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s –r    |    r     |w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353425" cy="5016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直接映射方式公式</a:t>
            </a:r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1" r:id="rId4" imgW="938794" imgH="221393" progId="Equation.3">
                  <p:embed/>
                </p:oleObj>
              </mc:Choice>
              <mc:Fallback>
                <p:oleObj r:id="rId4" imgW="938794" imgH="221393" progId="Equation.3">
                  <p:embed/>
                  <p:pic>
                    <p:nvPicPr>
                      <p:cNvPr id="337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323850" y="620713"/>
            <a:ext cx="8496300" cy="5405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7780" tIns="0" rIns="17780" bIns="0">
            <a:spAutoFit/>
          </a:bodyPr>
          <a:lstStyle/>
          <a:p>
            <a:pPr>
              <a:lnSpc>
                <a:spcPct val="105000"/>
              </a:lnSpc>
              <a:defRPr/>
            </a:pP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转换公式：</a:t>
            </a:r>
          </a:p>
          <a:p>
            <a:pPr>
              <a:lnSpc>
                <a:spcPct val="1050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	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主存的块数</a:t>
            </a:r>
            <a:r>
              <a:rPr lang="zh-CN" altLang="en-US" sz="2400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 b="1" baseline="30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s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；</a:t>
            </a:r>
          </a:p>
          <a:p>
            <a:pPr>
              <a:lnSpc>
                <a:spcPct val="105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     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主存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地址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长度</a:t>
            </a:r>
            <a:r>
              <a:rPr lang="zh-CN" altLang="en-US" sz="2400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(s+w)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位；</a:t>
            </a:r>
          </a:p>
          <a:p>
            <a:pPr>
              <a:lnSpc>
                <a:spcPct val="105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	寻址单元数</a:t>
            </a:r>
            <a:r>
              <a:rPr lang="zh-CN" altLang="en-US" sz="2400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 b="1" baseline="30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s+w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个字或字节；</a:t>
            </a:r>
          </a:p>
          <a:p>
            <a:pPr>
              <a:lnSpc>
                <a:spcPct val="105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	块大小</a:t>
            </a:r>
            <a:r>
              <a:rPr lang="zh-CN" altLang="en-US" sz="2400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行大小</a:t>
            </a:r>
            <a:r>
              <a:rPr lang="zh-CN" altLang="en-US" sz="2400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 b="1" baseline="30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w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个字或字节；	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105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	cache的块数</a:t>
            </a:r>
            <a:r>
              <a:rPr lang="zh-CN" altLang="en-US" sz="2400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</a:t>
            </a:r>
            <a:r>
              <a:rPr lang="zh-CN" altLang="en-US" sz="24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m</a:t>
            </a:r>
            <a:r>
              <a:rPr lang="zh-CN" altLang="en-US" sz="2400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 b="1" baseline="30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r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；</a:t>
            </a:r>
          </a:p>
          <a:p>
            <a:pPr>
              <a:lnSpc>
                <a:spcPct val="105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	标记大小</a:t>
            </a:r>
            <a:r>
              <a:rPr lang="zh-CN" altLang="en-US" sz="2400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(s-r)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位；</a:t>
            </a:r>
          </a:p>
          <a:p>
            <a:pPr>
              <a:lnSpc>
                <a:spcPct val="105000"/>
              </a:lnSpc>
              <a:defRPr/>
            </a:pP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特点：</a:t>
            </a:r>
          </a:p>
          <a:p>
            <a:pPr>
              <a:lnSpc>
                <a:spcPct val="1050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	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优点：比较电路少m倍线路，所以硬件实现简单，Cache 地址为主存地址的低几位，不需变换。</a:t>
            </a:r>
          </a:p>
          <a:p>
            <a:pPr>
              <a:lnSpc>
                <a:spcPct val="105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	缺点：冲突概率高（抖动）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105000"/>
              </a:lnSpc>
              <a:defRPr/>
            </a:pP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105000"/>
              </a:lnSpc>
              <a:defRPr/>
            </a:pP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应用场合：</a:t>
            </a:r>
          </a:p>
          <a:p>
            <a:pPr>
              <a:lnSpc>
                <a:spcPct val="1050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	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适合大容量Cache </a:t>
            </a:r>
          </a:p>
        </p:txBody>
      </p:sp>
      <p:sp>
        <p:nvSpPr>
          <p:cNvPr id="201733" name="Oval 5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6" action="ppaction://hlinksldjump"/>
              </a:rPr>
              <a:t>总目录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7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讲：并行存储器与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存储器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  <p:sp>
        <p:nvSpPr>
          <p:cNvPr id="7" name="矩形 8">
            <a:extLst>
              <a:ext uri="{FF2B5EF4-FFF2-40B4-BE49-F238E27FC236}">
                <a16:creationId xmlns:a16="http://schemas.microsoft.com/office/drawing/2014/main" id="{14F19B56-9EB3-4C9C-B331-F912DABA96C4}"/>
              </a:ext>
            </a:extLst>
          </p:cNvPr>
          <p:cNvSpPr/>
          <p:nvPr/>
        </p:nvSpPr>
        <p:spPr>
          <a:xfrm>
            <a:off x="5940152" y="673861"/>
            <a:ext cx="2717800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s –r    |    r     |w 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353425" cy="5016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707E1"/>
                </a:solidFill>
                <a:latin typeface="方正姚体" pitchFamily="2" charset="-122"/>
                <a:ea typeface="方正姚体" pitchFamily="2" charset="-122"/>
              </a:rPr>
              <a:t>组相联映射方式</a:t>
            </a:r>
            <a:endParaRPr lang="zh-CN" altLang="en-US" sz="2800" b="1" dirty="0">
              <a:solidFill>
                <a:srgbClr val="0707E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5" r:id="rId4" imgW="938794" imgH="221393" progId="Equation.3">
                  <p:embed/>
                </p:oleObj>
              </mc:Choice>
              <mc:Fallback>
                <p:oleObj r:id="rId4" imgW="938794" imgH="221393" progId="Equation.3">
                  <p:embed/>
                  <p:pic>
                    <p:nvPicPr>
                      <p:cNvPr id="348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56" name="Text Box 4"/>
          <p:cNvSpPr txBox="1">
            <a:spLocks noChangeArrowheads="1"/>
          </p:cNvSpPr>
          <p:nvPr/>
        </p:nvSpPr>
        <p:spPr bwMode="auto">
          <a:xfrm>
            <a:off x="196850" y="544513"/>
            <a:ext cx="8945563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just">
              <a:lnSpc>
                <a:spcPct val="95000"/>
              </a:lnSpc>
              <a:defRPr/>
            </a:pPr>
            <a:r>
              <a:rPr lang="zh-CN" altLang="en-US" sz="2800" b="1" dirty="0">
                <a:solidFill>
                  <a:srgbClr val="E60238"/>
                </a:solidFill>
                <a:latin typeface="方正姚体" pitchFamily="2" charset="-122"/>
                <a:ea typeface="方正姚体" pitchFamily="2" charset="-122"/>
              </a:rPr>
              <a:t>前两者的组合：</a:t>
            </a:r>
            <a:endParaRPr lang="en-US" altLang="zh-CN" sz="2800" b="1" dirty="0">
              <a:solidFill>
                <a:srgbClr val="E60238"/>
              </a:solidFill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95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800" dirty="0">
                <a:latin typeface="方正姚体" pitchFamily="2" charset="-122"/>
                <a:ea typeface="方正姚体" pitchFamily="2" charset="-122"/>
              </a:rPr>
              <a:t>内存分组(</a:t>
            </a:r>
            <a:r>
              <a:rPr lang="zh-CN" altLang="en-US" sz="2400" dirty="0">
                <a:latin typeface="方正姚体" pitchFamily="2" charset="-122"/>
                <a:ea typeface="方正姚体" pitchFamily="2" charset="-122"/>
              </a:rPr>
              <a:t>即内存地址的</a:t>
            </a:r>
            <a:r>
              <a:rPr lang="zh-CN" altLang="en-US" sz="2400" dirty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块号域</a:t>
            </a:r>
            <a:r>
              <a:rPr lang="zh-CN" altLang="en-US" sz="2400" dirty="0">
                <a:latin typeface="方正姚体" pitchFamily="2" charset="-122"/>
                <a:ea typeface="方正姚体" pitchFamily="2" charset="-122"/>
              </a:rPr>
              <a:t>分为：组号tag+组内行号</a:t>
            </a:r>
            <a:r>
              <a:rPr lang="zh-CN" altLang="en-US" sz="2800" dirty="0">
                <a:latin typeface="方正姚体" pitchFamily="2" charset="-122"/>
                <a:ea typeface="方正姚体" pitchFamily="2" charset="-122"/>
              </a:rPr>
              <a:t>)，</a:t>
            </a:r>
            <a:br>
              <a:rPr lang="en-US" altLang="zh-CN" sz="2800" dirty="0">
                <a:latin typeface="方正姚体" pitchFamily="2" charset="-122"/>
                <a:ea typeface="方正姚体" pitchFamily="2" charset="-122"/>
              </a:rPr>
            </a:br>
            <a:r>
              <a:rPr lang="en-US" altLang="zh-CN" sz="2800" dirty="0">
                <a:latin typeface="方正姚体" pitchFamily="2" charset="-122"/>
                <a:ea typeface="方正姚体" pitchFamily="2" charset="-122"/>
              </a:rPr>
              <a:t>                             </a:t>
            </a:r>
            <a:r>
              <a:rPr lang="zh-CN" altLang="en-US" dirty="0">
                <a:latin typeface="方正姚体" pitchFamily="2" charset="-122"/>
                <a:ea typeface="方正姚体" pitchFamily="2" charset="-122"/>
              </a:rPr>
              <a:t>内存组号        内存组内行号                  字号</a:t>
            </a:r>
            <a:endParaRPr lang="en-US" altLang="zh-CN" dirty="0">
              <a:latin typeface="方正姚体" pitchFamily="2" charset="-122"/>
              <a:ea typeface="方正姚体" pitchFamily="2" charset="-122"/>
            </a:endParaRPr>
          </a:p>
          <a:p>
            <a:pPr algn="just">
              <a:lnSpc>
                <a:spcPct val="95000"/>
              </a:lnSpc>
              <a:buSzPct val="100000"/>
              <a:buFont typeface="Wingdings" pitchFamily="2" charset="2"/>
              <a:buNone/>
              <a:defRPr/>
            </a:pPr>
            <a:endParaRPr lang="en-US" altLang="zh-CN" dirty="0">
              <a:latin typeface="方正姚体" pitchFamily="2" charset="-122"/>
              <a:ea typeface="方正姚体" pitchFamily="2" charset="-122"/>
            </a:endParaRPr>
          </a:p>
          <a:p>
            <a:pPr algn="just">
              <a:lnSpc>
                <a:spcPct val="120000"/>
              </a:lnSpc>
              <a:buSzPct val="100000"/>
              <a:defRPr/>
            </a:pPr>
            <a:r>
              <a:rPr lang="zh-CN" altLang="en-US" sz="2800" dirty="0">
                <a:latin typeface="方正姚体" pitchFamily="2" charset="-122"/>
                <a:ea typeface="方正姚体" pitchFamily="2" charset="-122"/>
              </a:rPr>
              <a:t>cache也分组        </a:t>
            </a:r>
            <a:r>
              <a:rPr lang="en-US" altLang="zh-CN" sz="2400" dirty="0"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dirty="0">
                <a:latin typeface="方正姚体" pitchFamily="2" charset="-122"/>
                <a:ea typeface="方正姚体" pitchFamily="2" charset="-122"/>
              </a:rPr>
              <a:t>标记       </a:t>
            </a:r>
            <a:r>
              <a:rPr lang="en-US" altLang="zh-CN" dirty="0"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dirty="0">
                <a:latin typeface="方正姚体" pitchFamily="2" charset="-122"/>
                <a:ea typeface="方正姚体" pitchFamily="2" charset="-122"/>
              </a:rPr>
              <a:t>组号        </a:t>
            </a:r>
            <a:endParaRPr lang="en-US" altLang="zh-CN" dirty="0"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95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800" dirty="0">
                <a:latin typeface="方正姚体" pitchFamily="2" charset="-122"/>
                <a:ea typeface="方正姚体" pitchFamily="2" charset="-122"/>
              </a:rPr>
              <a:t>内存每一组的</a:t>
            </a:r>
            <a:r>
              <a:rPr lang="zh-CN" altLang="en-US" sz="2800" dirty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第k行</a:t>
            </a:r>
            <a:r>
              <a:rPr lang="zh-CN" altLang="en-US" sz="2800" dirty="0">
                <a:latin typeface="方正姚体" pitchFamily="2" charset="-122"/>
                <a:ea typeface="方正姚体" pitchFamily="2" charset="-122"/>
              </a:rPr>
              <a:t>只能存放在cache</a:t>
            </a:r>
            <a:r>
              <a:rPr lang="zh-CN" altLang="en-US" sz="2800" dirty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第k组</a:t>
            </a:r>
            <a:r>
              <a:rPr lang="zh-CN" altLang="en-US" sz="2800" dirty="0">
                <a:latin typeface="方正姚体" pitchFamily="2" charset="-122"/>
                <a:ea typeface="方正姚体" pitchFamily="2" charset="-122"/>
              </a:rPr>
              <a:t>的任意一行中； </a:t>
            </a:r>
            <a:endParaRPr lang="en-US" altLang="zh-CN" sz="2800" dirty="0"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95000"/>
              </a:lnSpc>
              <a:spcBef>
                <a:spcPts val="600"/>
              </a:spcBef>
              <a:buSzPct val="100000"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</a:t>
            </a:r>
            <a:r>
              <a:rPr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映射公式   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q=  j </a:t>
            </a:r>
            <a:r>
              <a:rPr lang="zh-CN" altLang="en-US" sz="3200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mod  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u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;</a:t>
            </a:r>
          </a:p>
          <a:p>
            <a:pPr marL="0" lvl="1">
              <a:lnSpc>
                <a:spcPct val="120000"/>
              </a:lnSpc>
              <a:buSzPct val="100000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Cache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分为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U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组，每组容量为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V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块</a:t>
            </a:r>
            <a:b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</a:b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(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V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一般较小，通常取2、4、8、16)；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 lvl="1">
              <a:lnSpc>
                <a:spcPct val="120000"/>
              </a:lnSpc>
              <a:buClr>
                <a:srgbClr val="0707E1"/>
              </a:buClr>
              <a:buSzPct val="100000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q为cache的组号，j为内存的块号，</a:t>
            </a:r>
            <a:b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</a:b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u为cache的组数)主存第j块内容拷贝</a:t>
            </a:r>
            <a:b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</a:b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到Cache的q组中的</a:t>
            </a:r>
            <a:r>
              <a:rPr lang="zh-CN" altLang="en-US" sz="2400" b="1" u="sng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某一行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；</a:t>
            </a:r>
            <a:endParaRPr lang="en-US" altLang="zh-CN" sz="3200" dirty="0"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95000"/>
              </a:lnSpc>
              <a:spcBef>
                <a:spcPts val="1200"/>
              </a:spcBef>
              <a:buSzPct val="100000"/>
              <a:defRPr/>
            </a:pPr>
            <a:r>
              <a:rPr lang="zh-CN" altLang="en-US" sz="3200" dirty="0">
                <a:solidFill>
                  <a:srgbClr val="0000FF"/>
                </a:solidFill>
                <a:latin typeface="方正姚体" pitchFamily="2" charset="-122"/>
                <a:ea typeface="方正姚体" pitchFamily="2" charset="-122"/>
              </a:rPr>
              <a:t>问</a:t>
            </a:r>
            <a:r>
              <a:rPr lang="zh-CN" altLang="en-US" sz="3200" dirty="0">
                <a:latin typeface="方正姚体" pitchFamily="2" charset="-122"/>
                <a:ea typeface="方正姚体" pitchFamily="2" charset="-122"/>
              </a:rPr>
              <a:t>：</a:t>
            </a:r>
            <a:r>
              <a:rPr lang="en-US" altLang="zh-CN" dirty="0"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dirty="0">
                <a:latin typeface="方正姚体" pitchFamily="2" charset="-122"/>
                <a:ea typeface="方正姚体" pitchFamily="2" charset="-122"/>
              </a:rPr>
              <a:t>中有</a:t>
            </a:r>
            <a:r>
              <a:rPr lang="en-US" altLang="zh-CN" dirty="0">
                <a:latin typeface="方正姚体" pitchFamily="2" charset="-122"/>
                <a:ea typeface="方正姚体" pitchFamily="2" charset="-122"/>
              </a:rPr>
              <a:t>8</a:t>
            </a:r>
            <a:r>
              <a:rPr lang="zh-CN" altLang="en-US" dirty="0">
                <a:latin typeface="方正姚体" pitchFamily="2" charset="-122"/>
                <a:ea typeface="方正姚体" pitchFamily="2" charset="-122"/>
              </a:rPr>
              <a:t>行，两个一组分成四组，问内存中的第</a:t>
            </a:r>
            <a:r>
              <a:rPr lang="en-US" altLang="zh-CN" dirty="0">
                <a:latin typeface="方正姚体" pitchFamily="2" charset="-122"/>
                <a:ea typeface="方正姚体" pitchFamily="2" charset="-122"/>
              </a:rPr>
              <a:t>65</a:t>
            </a:r>
            <a:r>
              <a:rPr lang="zh-CN" altLang="en-US" dirty="0">
                <a:latin typeface="方正姚体" pitchFamily="2" charset="-122"/>
                <a:ea typeface="方正姚体" pitchFamily="2" charset="-122"/>
              </a:rPr>
              <a:t>块保存在第几组？</a:t>
            </a:r>
          </a:p>
        </p:txBody>
      </p:sp>
      <p:sp>
        <p:nvSpPr>
          <p:cNvPr id="202757" name="Oval 5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6" action="ppaction://hlinksldjump"/>
              </a:rPr>
              <a:t>总目录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7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讲：并行存储器与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存储器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  <p:sp>
        <p:nvSpPr>
          <p:cNvPr id="7" name="矩形 6"/>
          <p:cNvSpPr/>
          <p:nvPr/>
        </p:nvSpPr>
        <p:spPr>
          <a:xfrm>
            <a:off x="2455863" y="1809750"/>
            <a:ext cx="5545137" cy="36988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s –d                 |           d                   |   w </a:t>
            </a:r>
            <a:endParaRPr lang="zh-CN" altLang="en-US" sz="1800" dirty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" t="3403" r="53596" b="13289"/>
          <a:stretch>
            <a:fillRect/>
          </a:stretch>
        </p:blipFill>
        <p:spPr bwMode="auto">
          <a:xfrm>
            <a:off x="5613400" y="2997200"/>
            <a:ext cx="3425825" cy="28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353425" cy="501650"/>
          </a:xfrm>
        </p:spPr>
        <p:txBody>
          <a:bodyPr/>
          <a:lstStyle/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组相联映射实例分析（注意：行</a:t>
            </a:r>
            <a:r>
              <a:rPr lang="en-US" sz="2800" b="1" dirty="0">
                <a:solidFill>
                  <a:srgbClr val="E3150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=</a:t>
            </a: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块）</a:t>
            </a:r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4" r:id="rId3" imgW="938794" imgH="221393" progId="Equation.3">
                  <p:embed/>
                </p:oleObj>
              </mc:Choice>
              <mc:Fallback>
                <p:oleObj r:id="rId3" imgW="938794" imgH="221393" progId="Equation.3">
                  <p:embed/>
                  <p:pic>
                    <p:nvPicPr>
                      <p:cNvPr id="440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76" name="Text Box 4"/>
          <p:cNvSpPr txBox="1">
            <a:spLocks noChangeArrowheads="1"/>
          </p:cNvSpPr>
          <p:nvPr/>
        </p:nvSpPr>
        <p:spPr bwMode="auto">
          <a:xfrm>
            <a:off x="107950" y="568892"/>
            <a:ext cx="8928100" cy="915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7780" tIns="14605" rIns="17780" bIns="14605">
            <a:spAutoFit/>
          </a:bodyPr>
          <a:lstStyle/>
          <a:p>
            <a:pPr algn="just"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[例3]：假设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块大小为16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B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，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主存有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65536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B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(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即65536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B</a:t>
            </a:r>
            <a:r>
              <a:rPr lang="en-US" sz="16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÷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16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B=4096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块，即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4096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行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)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，cache有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256B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 (即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256B</a:t>
            </a:r>
            <a:r>
              <a:rPr lang="en-US" sz="16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÷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16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B=16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块，即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16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行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)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；若主存每组</a:t>
            </a:r>
            <a:r>
              <a:rPr lang="zh-CN" altLang="en-US" sz="1600" b="1" u="sng" dirty="0">
                <a:solidFill>
                  <a:srgbClr val="BB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4块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(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共1024组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),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则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cache</a:t>
            </a:r>
            <a:r>
              <a:rPr lang="zh-CN" altLang="en-US" sz="16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必须分</a:t>
            </a:r>
            <a:r>
              <a:rPr lang="zh-CN" altLang="en-US" sz="1600" b="1" u="sng" dirty="0">
                <a:solidFill>
                  <a:srgbClr val="BB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4组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(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因为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16</a:t>
            </a:r>
            <a:r>
              <a:rPr lang="en-US" sz="16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÷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4=4,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所以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每组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4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块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)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。若采用组间直接相联、组内全相联的组相联映射方式；cache的当前存储情况如下所示，若两次访存的地址码依次为</a:t>
            </a:r>
            <a:r>
              <a:rPr lang="zh-CN" altLang="en-US" sz="16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1010110110</a:t>
            </a:r>
            <a:r>
              <a:rPr lang="zh-CN" altLang="en-US" sz="1600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01</a:t>
            </a:r>
            <a:r>
              <a:rPr lang="zh-CN" altLang="en-US" sz="16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1010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和</a:t>
            </a:r>
            <a:r>
              <a:rPr lang="zh-CN" altLang="en-US" sz="16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1001001100</a:t>
            </a:r>
            <a:r>
              <a:rPr lang="zh-CN" altLang="en-US" sz="1600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11</a:t>
            </a:r>
            <a:r>
              <a:rPr lang="zh-CN" altLang="en-US" sz="16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1001，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试简述其操作过程；</a:t>
            </a:r>
          </a:p>
        </p:txBody>
      </p:sp>
      <p:sp>
        <p:nvSpPr>
          <p:cNvPr id="207877" name="Oval 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5" action="ppaction://hlinksldjump"/>
              </a:rPr>
              <a:t>总目录</a:t>
            </a:r>
          </a:p>
        </p:txBody>
      </p:sp>
      <p:graphicFrame>
        <p:nvGraphicFramePr>
          <p:cNvPr id="207878" name="Group 6"/>
          <p:cNvGraphicFramePr>
            <a:graphicFrameLocks noGrp="1"/>
          </p:cNvGraphicFramePr>
          <p:nvPr/>
        </p:nvGraphicFramePr>
        <p:xfrm>
          <a:off x="107950" y="1628775"/>
          <a:ext cx="8839200" cy="3482979"/>
        </p:xfrm>
        <a:graphic>
          <a:graphicData uri="http://schemas.openxmlformats.org/drawingml/2006/table">
            <a:tbl>
              <a:tblPr/>
              <a:tblGrid>
                <a:gridCol w="36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组号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标记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每块(即每行)有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16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楷体_GB2312" pitchFamily="49" charset="-122"/>
                        <a:sym typeface="Arial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1111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1110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1101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1100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1011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1010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1001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1000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0111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0110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0101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0100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0011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0010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0001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1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00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00101001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01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4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0010100110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1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0010010110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1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0010010110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1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sng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01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0010110000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0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110110000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41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sng" strike="noStrike" cap="none" normalizeH="0" baseline="0">
                          <a:ln>
                            <a:noFill/>
                          </a:ln>
                          <a:solidFill>
                            <a:srgbClr val="BB07E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1010110110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02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2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1000110101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4114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1010110110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41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1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100110001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72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1010110001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72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1010111011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9033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sng" strike="noStrike" cap="none" normalizeH="0" baseline="0">
                          <a:ln>
                            <a:noFill/>
                          </a:ln>
                          <a:solidFill>
                            <a:srgbClr val="BB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1010001101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41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1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100001101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72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1011001110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72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0101001111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08418" name="Text Box 546"/>
          <p:cNvSpPr txBox="1">
            <a:spLocks noChangeArrowheads="1"/>
          </p:cNvSpPr>
          <p:nvPr/>
        </p:nvSpPr>
        <p:spPr bwMode="auto">
          <a:xfrm>
            <a:off x="0" y="5118100"/>
            <a:ext cx="91440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1">
            <a:spAutoFit/>
          </a:bodyPr>
          <a:lstStyle/>
          <a:p>
            <a:pPr algn="just">
              <a:defRPr/>
            </a:pP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[解]：</a:t>
            </a:r>
            <a:r>
              <a:rPr lang="zh-CN" altLang="en-US" sz="1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宋体" pitchFamily="2" charset="-122"/>
              </a:rPr>
              <a:t>⑴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访问内存单元</a:t>
            </a:r>
            <a:r>
              <a:rPr lang="zh-CN" altLang="en-US" sz="1800" b="1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1010110110</a:t>
            </a:r>
            <a:r>
              <a:rPr lang="zh-CN" altLang="en-US" sz="1800" b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01</a:t>
            </a:r>
            <a:r>
              <a:rPr lang="zh-CN" altLang="en-US" sz="1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1010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时：取地址码的高10位组号</a:t>
            </a:r>
            <a:r>
              <a:rPr lang="zh-CN" altLang="en-US" sz="1800" b="1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1010110110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与cache中第</a:t>
            </a:r>
            <a:r>
              <a:rPr lang="zh-CN" altLang="en-US" sz="1800" b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01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组的</a:t>
            </a:r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4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块标记依次比较，发现与第</a:t>
            </a:r>
            <a:r>
              <a:rPr lang="zh-CN" altLang="en-US" sz="1800" b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01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组的第</a:t>
            </a:r>
            <a:r>
              <a:rPr lang="en-US" sz="1800" b="1" u="sng">
                <a:solidFill>
                  <a:srgbClr val="BB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块相同(即命中cache)，则访问该块的第1010号单元，即内存地址</a:t>
            </a:r>
            <a:r>
              <a:rPr lang="zh-CN" altLang="en-US" sz="1800" b="1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1010110110</a:t>
            </a:r>
            <a:r>
              <a:rPr lang="zh-CN" altLang="en-US" sz="1800" b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01</a:t>
            </a:r>
            <a:r>
              <a:rPr lang="zh-CN" altLang="en-US" sz="1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1010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映射到</a:t>
            </a:r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cache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地址</a:t>
            </a:r>
            <a:r>
              <a:rPr lang="en-US" sz="1800" b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01</a:t>
            </a:r>
            <a:r>
              <a:rPr lang="en-US" sz="1800" b="1" u="sng">
                <a:solidFill>
                  <a:srgbClr val="BB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</a:t>
            </a:r>
            <a:r>
              <a:rPr lang="en-US" sz="1800" b="1" u="sng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1010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；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7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讲：并行存储器与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存储器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  <p:pic>
        <p:nvPicPr>
          <p:cNvPr id="44373" name="Picture 204" descr="C:\Users\ada\AppData\Local\Microsoft\Windows\Temporary Internet Files\Content.IE5\E0KFBAJR\MC900413648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-47625"/>
            <a:ext cx="681037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360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208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08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08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6" grpId="0"/>
      <p:bldP spid="208418" grpId="0" autoUpdateAnimBg="0"/>
      <p:bldP spid="208418" grpId="1" autoUpdateAnimBg="0"/>
      <p:bldP spid="208418" grpId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353425" cy="501650"/>
          </a:xfrm>
        </p:spPr>
        <p:txBody>
          <a:bodyPr/>
          <a:lstStyle/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组相联映射实例分析（注意：行</a:t>
            </a:r>
            <a:r>
              <a:rPr lang="en-US" sz="2800" b="1" dirty="0">
                <a:solidFill>
                  <a:srgbClr val="E3150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=</a:t>
            </a: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块）</a:t>
            </a:r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8" r:id="rId3" imgW="938794" imgH="221393" progId="Equation.3">
                  <p:embed/>
                </p:oleObj>
              </mc:Choice>
              <mc:Fallback>
                <p:oleObj r:id="rId3" imgW="938794" imgH="221393" progId="Equation.3">
                  <p:embed/>
                  <p:pic>
                    <p:nvPicPr>
                      <p:cNvPr id="440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76" name="Text Box 4"/>
          <p:cNvSpPr txBox="1">
            <a:spLocks noChangeArrowheads="1"/>
          </p:cNvSpPr>
          <p:nvPr/>
        </p:nvSpPr>
        <p:spPr bwMode="auto">
          <a:xfrm>
            <a:off x="107950" y="568892"/>
            <a:ext cx="8928100" cy="915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7780" tIns="14605" rIns="17780" bIns="14605">
            <a:spAutoFit/>
          </a:bodyPr>
          <a:lstStyle/>
          <a:p>
            <a:pPr algn="just"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[例3]：假设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块大小为16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B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，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主存有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65536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B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(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即65536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B</a:t>
            </a:r>
            <a:r>
              <a:rPr lang="en-US" sz="16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÷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16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B=4096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块，即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4096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行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)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，cache有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256B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 (即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256B</a:t>
            </a:r>
            <a:r>
              <a:rPr lang="en-US" sz="16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÷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16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B=16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块，即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16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行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)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；若主存每组</a:t>
            </a:r>
            <a:r>
              <a:rPr lang="zh-CN" altLang="en-US" sz="1600" b="1" u="sng" dirty="0">
                <a:solidFill>
                  <a:srgbClr val="BB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4块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(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共1024组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),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则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cache</a:t>
            </a:r>
            <a:r>
              <a:rPr lang="zh-CN" altLang="en-US" sz="16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必须分</a:t>
            </a:r>
            <a:r>
              <a:rPr lang="zh-CN" altLang="en-US" sz="1600" b="1" u="sng" dirty="0">
                <a:solidFill>
                  <a:srgbClr val="BB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4组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(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因为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16</a:t>
            </a:r>
            <a:r>
              <a:rPr lang="en-US" sz="16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÷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4=4,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所以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每组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4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块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)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。若采用组间直接相联、组内全相联的组相联映射方式；cache的当前存储情况如下所示，若两次访存的地址码依次为</a:t>
            </a:r>
            <a:r>
              <a:rPr lang="zh-CN" altLang="en-US" sz="16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1010110110</a:t>
            </a:r>
            <a:r>
              <a:rPr lang="zh-CN" altLang="en-US" sz="1600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01</a:t>
            </a:r>
            <a:r>
              <a:rPr lang="zh-CN" altLang="en-US" sz="16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1010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和</a:t>
            </a:r>
            <a:r>
              <a:rPr lang="zh-CN" altLang="en-US" sz="16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1001001100</a:t>
            </a:r>
            <a:r>
              <a:rPr lang="zh-CN" altLang="en-US" sz="1600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11</a:t>
            </a:r>
            <a:r>
              <a:rPr lang="zh-CN" altLang="en-US" sz="16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1001，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试简述其操作过程；</a:t>
            </a:r>
          </a:p>
        </p:txBody>
      </p:sp>
      <p:sp>
        <p:nvSpPr>
          <p:cNvPr id="207877" name="Oval 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5" action="ppaction://hlinksldjump"/>
              </a:rPr>
              <a:t>总目录</a:t>
            </a:r>
          </a:p>
        </p:txBody>
      </p:sp>
      <p:graphicFrame>
        <p:nvGraphicFramePr>
          <p:cNvPr id="207878" name="Group 6"/>
          <p:cNvGraphicFramePr>
            <a:graphicFrameLocks noGrp="1"/>
          </p:cNvGraphicFramePr>
          <p:nvPr/>
        </p:nvGraphicFramePr>
        <p:xfrm>
          <a:off x="107950" y="1628775"/>
          <a:ext cx="8839200" cy="3482979"/>
        </p:xfrm>
        <a:graphic>
          <a:graphicData uri="http://schemas.openxmlformats.org/drawingml/2006/table">
            <a:tbl>
              <a:tblPr/>
              <a:tblGrid>
                <a:gridCol w="36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组号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标记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每块(即每行)有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16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楷体_GB2312" pitchFamily="49" charset="-122"/>
                        <a:sym typeface="Arial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1111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1110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1101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1100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1011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1010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1001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1000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0111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0110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0101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0100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0011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0010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0001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1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00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00101001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01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4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0010100110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1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0010010110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1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0010010110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1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sng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01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0010110000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0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110110000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41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sng" strike="noStrike" cap="none" normalizeH="0" baseline="0">
                          <a:ln>
                            <a:noFill/>
                          </a:ln>
                          <a:solidFill>
                            <a:srgbClr val="BB07E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1010110110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02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2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1000110101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4114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1010110110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41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1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100110001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72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1010110001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72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1010111011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9033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sng" strike="noStrike" cap="none" normalizeH="0" baseline="0">
                          <a:ln>
                            <a:noFill/>
                          </a:ln>
                          <a:solidFill>
                            <a:srgbClr val="BB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1010001101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41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1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100001101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72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1011001110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72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楷体_GB2312" pitchFamily="49" charset="-122"/>
                          <a:sym typeface="Arial" charset="0"/>
                        </a:rPr>
                        <a:t>0101001111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楷体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08419" name="Rectangle 547"/>
          <p:cNvSpPr>
            <a:spLocks noChangeArrowheads="1"/>
          </p:cNvSpPr>
          <p:nvPr/>
        </p:nvSpPr>
        <p:spPr bwMode="auto">
          <a:xfrm>
            <a:off x="0" y="5157192"/>
            <a:ext cx="914400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just">
              <a:defRPr/>
            </a:pPr>
            <a:r>
              <a:rPr lang="zh-CN" altLang="en-US" sz="1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宋体" pitchFamily="2" charset="-122"/>
              </a:rPr>
              <a:t> ⑵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访问内存单元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1001001100</a:t>
            </a:r>
            <a:r>
              <a:rPr lang="zh-CN" altLang="en-US" sz="1800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11</a:t>
            </a:r>
            <a:r>
              <a:rPr lang="zh-CN" altLang="en-US" sz="1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1001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时：取地址码的高10位组号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1001001100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与cache中第</a:t>
            </a:r>
            <a:r>
              <a:rPr lang="zh-CN" altLang="en-US" sz="1800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11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组的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4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块标记依次比较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,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发现都不相同(即不命中cache)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,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则访问内存的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1001001100</a:t>
            </a:r>
            <a:r>
              <a:rPr lang="zh-CN" altLang="en-US" sz="1800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11</a:t>
            </a:r>
            <a:r>
              <a:rPr lang="zh-CN" altLang="en-US" sz="1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1001号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单元；同时把内存的第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1001001100</a:t>
            </a:r>
            <a:r>
              <a:rPr lang="zh-CN" altLang="en-US" sz="1800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11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块(即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1001001100</a:t>
            </a:r>
            <a:r>
              <a:rPr lang="zh-CN" altLang="en-US" sz="1800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11</a:t>
            </a:r>
            <a:r>
              <a:rPr lang="zh-CN" altLang="en-US" sz="1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0000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至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1001001100</a:t>
            </a:r>
            <a:r>
              <a:rPr lang="zh-CN" altLang="en-US" sz="1800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11</a:t>
            </a:r>
            <a:r>
              <a:rPr lang="zh-CN" altLang="en-US" sz="1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1111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单元)的内容调入cache，根据某种策略替换cache的第</a:t>
            </a:r>
            <a:r>
              <a:rPr lang="zh-CN" altLang="en-US" sz="1800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11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组的某一行(假设是第00行)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,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并用组号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1001001100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覆盖第</a:t>
            </a:r>
            <a:r>
              <a:rPr lang="zh-CN" altLang="en-US" sz="1800" b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11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组的第00行标记1010001101；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7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讲：并行存储器与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存储器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  <p:pic>
        <p:nvPicPr>
          <p:cNvPr id="44373" name="Picture 204" descr="C:\Users\ada\AppData\Local\Microsoft\Windows\Temporary Internet Files\Content.IE5\E0KFBAJR\MC900413648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-47625"/>
            <a:ext cx="681037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578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08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08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6" grpId="0"/>
      <p:bldP spid="208419" grpId="0" autoUpdateAnimBg="0"/>
      <p:bldP spid="208419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6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Associativity Example</a:t>
            </a:r>
            <a:endParaRPr lang="en-AU">
              <a:latin typeface="Arial" charset="0"/>
            </a:endParaRPr>
          </a:p>
        </p:txBody>
      </p:sp>
      <p:sp>
        <p:nvSpPr>
          <p:cNvPr id="46084" name="Rectangle 65"/>
          <p:cNvSpPr>
            <a:spLocks noGrp="1" noChangeArrowheads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Compare 4-block caches</a:t>
            </a:r>
          </a:p>
          <a:p>
            <a:pPr lvl="1" eaLnBrk="1" hangingPunct="1"/>
            <a:r>
              <a:rPr lang="en-US" dirty="0">
                <a:latin typeface="Arial" charset="0"/>
              </a:rPr>
              <a:t>Direct mapped, 2-way set associative,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fully associative</a:t>
            </a:r>
          </a:p>
          <a:p>
            <a:pPr lvl="1" eaLnBrk="1" hangingPunct="1"/>
            <a:r>
              <a:rPr lang="en-US" dirty="0">
                <a:latin typeface="Arial" charset="0"/>
              </a:rPr>
              <a:t>Block access sequence: 0, 8, 0, 6, 8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Arial" charset="0"/>
              </a:rPr>
              <a:t>Direct mapped</a:t>
            </a:r>
          </a:p>
        </p:txBody>
      </p:sp>
      <p:graphicFrame>
        <p:nvGraphicFramePr>
          <p:cNvPr id="304132" name="Group 4"/>
          <p:cNvGraphicFramePr>
            <a:graphicFrameLocks noGrp="1"/>
          </p:cNvGraphicFramePr>
          <p:nvPr/>
        </p:nvGraphicFramePr>
        <p:xfrm>
          <a:off x="1258888" y="4078288"/>
          <a:ext cx="6985000" cy="1655759"/>
        </p:xfrm>
        <a:graphic>
          <a:graphicData uri="http://schemas.openxmlformats.org/drawingml/2006/table">
            <a:tbl>
              <a:tblPr/>
              <a:tblGrid>
                <a:gridCol w="99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653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index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762000" y="3886200"/>
            <a:ext cx="0" cy="2133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 rot="5400000">
            <a:off x="75668" y="4801132"/>
            <a:ext cx="1741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Access sequence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42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1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Associativity Example</a:t>
            </a:r>
            <a:endParaRPr lang="en-AU" dirty="0">
              <a:latin typeface="Arial" charset="0"/>
            </a:endParaRPr>
          </a:p>
        </p:txBody>
      </p:sp>
      <p:sp>
        <p:nvSpPr>
          <p:cNvPr id="47108" name="Rectangle 119"/>
          <p:cNvSpPr>
            <a:spLocks noGrp="1" noChangeArrowheads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2-way set associative</a:t>
            </a:r>
          </a:p>
        </p:txBody>
      </p:sp>
      <p:graphicFrame>
        <p:nvGraphicFramePr>
          <p:cNvPr id="306180" name="Group 4"/>
          <p:cNvGraphicFramePr>
            <a:graphicFrameLocks noGrp="1"/>
          </p:cNvGraphicFramePr>
          <p:nvPr/>
        </p:nvGraphicFramePr>
        <p:xfrm>
          <a:off x="1258888" y="1844675"/>
          <a:ext cx="6985000" cy="1655766"/>
        </p:xfrm>
        <a:graphic>
          <a:graphicData uri="http://schemas.openxmlformats.org/drawingml/2006/table">
            <a:tbl>
              <a:tblPr/>
              <a:tblGrid>
                <a:gridCol w="99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65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index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1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7167" name="Rectangle 62"/>
          <p:cNvSpPr>
            <a:spLocks noChangeArrowheads="1"/>
          </p:cNvSpPr>
          <p:nvPr/>
        </p:nvSpPr>
        <p:spPr bwMode="auto">
          <a:xfrm>
            <a:off x="684213" y="3860800"/>
            <a:ext cx="77724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3200"/>
              <a:t>Fully associative</a:t>
            </a:r>
          </a:p>
        </p:txBody>
      </p:sp>
      <p:graphicFrame>
        <p:nvGraphicFramePr>
          <p:cNvPr id="306239" name="Group 63"/>
          <p:cNvGraphicFramePr>
            <a:graphicFrameLocks noGrp="1"/>
          </p:cNvGraphicFramePr>
          <p:nvPr/>
        </p:nvGraphicFramePr>
        <p:xfrm>
          <a:off x="1258888" y="4508500"/>
          <a:ext cx="6985000" cy="1609724"/>
        </p:xfrm>
        <a:graphic>
          <a:graphicData uri="http://schemas.openxmlformats.org/drawingml/2006/table">
            <a:tbl>
              <a:tblPr/>
              <a:tblGrid>
                <a:gridCol w="99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68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5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5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28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0"/>
              </a:rPr>
              <a:t>Set Associative Cache</a:t>
            </a:r>
            <a:endParaRPr lang="zh-TW" altLang="en-US" dirty="0">
              <a:ea typeface="新細明體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/>
          <a:lstStyle/>
          <a:p>
            <a:r>
              <a:rPr lang="en-US" altLang="zh-TW" sz="2400" i="1" dirty="0">
                <a:solidFill>
                  <a:srgbClr val="FF0000"/>
                </a:solidFill>
                <a:ea typeface="標楷體" charset="0"/>
                <a:cs typeface="Times New Roman" charset="0"/>
              </a:rPr>
              <a:t>N</a:t>
            </a:r>
            <a:r>
              <a:rPr lang="en-US" altLang="zh-TW" sz="2400" dirty="0">
                <a:solidFill>
                  <a:srgbClr val="FF0000"/>
                </a:solidFill>
                <a:ea typeface="標楷體" charset="0"/>
                <a:cs typeface="Times New Roman" charset="0"/>
              </a:rPr>
              <a:t>-way set associative</a:t>
            </a:r>
            <a:r>
              <a:rPr lang="en-US" altLang="zh-TW" sz="2400" dirty="0">
                <a:ea typeface="標楷體" charset="0"/>
                <a:cs typeface="Times New Roman" charset="0"/>
              </a:rPr>
              <a:t>: </a:t>
            </a:r>
            <a:r>
              <a:rPr lang="en-US" altLang="zh-TW" sz="2400" i="1" dirty="0">
                <a:ea typeface="標楷體" charset="0"/>
                <a:cs typeface="Times New Roman" charset="0"/>
              </a:rPr>
              <a:t>N</a:t>
            </a:r>
            <a:r>
              <a:rPr lang="en-US" altLang="zh-TW" sz="2400" dirty="0">
                <a:ea typeface="標楷體" charset="0"/>
                <a:cs typeface="Times New Roman" charset="0"/>
              </a:rPr>
              <a:t> entries for each </a:t>
            </a:r>
            <a:r>
              <a:rPr lang="en-US" altLang="zh-TW" sz="2400" b="1" dirty="0">
                <a:ea typeface="標楷體" charset="0"/>
                <a:cs typeface="Times New Roman" charset="0"/>
              </a:rPr>
              <a:t>Cache Index</a:t>
            </a:r>
          </a:p>
          <a:p>
            <a:pPr lvl="1"/>
            <a:r>
              <a:rPr lang="en-US" altLang="zh-TW" sz="2000" i="1" dirty="0">
                <a:ea typeface="標楷體" charset="0"/>
                <a:cs typeface="Times New Roman" charset="0"/>
              </a:rPr>
              <a:t>N</a:t>
            </a:r>
            <a:r>
              <a:rPr lang="en-US" altLang="zh-TW" sz="2000" dirty="0">
                <a:ea typeface="標楷體" charset="0"/>
                <a:cs typeface="Times New Roman" charset="0"/>
              </a:rPr>
              <a:t> direct mapped caches operates in parallel</a:t>
            </a:r>
          </a:p>
          <a:p>
            <a:r>
              <a:rPr lang="en-US" altLang="zh-TW" sz="2400" dirty="0">
                <a:ea typeface="標楷體" charset="0"/>
                <a:cs typeface="Times New Roman" charset="0"/>
              </a:rPr>
              <a:t>Example: Two-way set associative cache</a:t>
            </a:r>
          </a:p>
          <a:p>
            <a:pPr lvl="1"/>
            <a:r>
              <a:rPr lang="en-US" altLang="zh-TW" sz="2000" b="1" dirty="0">
                <a:ea typeface="標楷體" charset="0"/>
                <a:cs typeface="Times New Roman" charset="0"/>
              </a:rPr>
              <a:t>Cache Index </a:t>
            </a:r>
            <a:r>
              <a:rPr lang="en-US" altLang="zh-TW" sz="2000" dirty="0">
                <a:ea typeface="標楷體" charset="0"/>
                <a:cs typeface="Times New Roman" charset="0"/>
              </a:rPr>
              <a:t>selects a “set” from the cache;</a:t>
            </a:r>
          </a:p>
          <a:p>
            <a:pPr lvl="1"/>
            <a:r>
              <a:rPr lang="en-US" altLang="zh-TW" sz="2000" dirty="0">
                <a:ea typeface="標楷體" charset="0"/>
                <a:cs typeface="Times New Roman" charset="0"/>
              </a:rPr>
              <a:t>The two tags in the set are compared to the input in parallel;</a:t>
            </a:r>
          </a:p>
          <a:p>
            <a:pPr lvl="1"/>
            <a:r>
              <a:rPr lang="en-US" altLang="zh-TW" sz="2000" dirty="0">
                <a:ea typeface="標楷體" charset="0"/>
                <a:cs typeface="Times New Roman" charset="0"/>
              </a:rPr>
              <a:t>Data is selected based on the tag result.</a:t>
            </a:r>
          </a:p>
          <a:p>
            <a:endParaRPr lang="zh-TW" altLang="en-US" sz="1400" dirty="0">
              <a:ea typeface="標楷體" charset="0"/>
              <a:cs typeface="Times New Roman" charset="0"/>
            </a:endParaRPr>
          </a:p>
        </p:txBody>
      </p:sp>
      <p:pic>
        <p:nvPicPr>
          <p:cNvPr id="22532" name="Picture 99" descr="圖片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1975" y="3678238"/>
            <a:ext cx="7956550" cy="318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531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新細明體" charset="0"/>
              </a:rPr>
              <a:t>Disadvantage of Set Associative Cache</a:t>
            </a:r>
            <a:endParaRPr lang="zh-TW" altLang="en-US" dirty="0">
              <a:ea typeface="新細明體" charset="0"/>
            </a:endParaRPr>
          </a:p>
        </p:txBody>
      </p:sp>
      <p:sp>
        <p:nvSpPr>
          <p:cNvPr id="2355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zh-TW" sz="2000" i="1" dirty="0">
                <a:ea typeface="標楷體" charset="0"/>
                <a:cs typeface="Times New Roman" charset="0"/>
              </a:rPr>
              <a:t>N</a:t>
            </a:r>
            <a:r>
              <a:rPr lang="en-US" altLang="zh-TW" sz="2000" dirty="0">
                <a:ea typeface="標楷體" charset="0"/>
                <a:cs typeface="Times New Roman" charset="0"/>
              </a:rPr>
              <a:t>-way Set Associative Cache versus Direct Mapped Cache:</a:t>
            </a:r>
          </a:p>
          <a:p>
            <a:pPr lvl="1">
              <a:spcBef>
                <a:spcPct val="0"/>
              </a:spcBef>
            </a:pPr>
            <a:r>
              <a:rPr lang="en-US" altLang="zh-TW" sz="1800" dirty="0">
                <a:ea typeface="標楷體" charset="0"/>
                <a:cs typeface="Times New Roman" charset="0"/>
              </a:rPr>
              <a:t>N comparators vs. 1</a:t>
            </a:r>
          </a:p>
          <a:p>
            <a:pPr lvl="1">
              <a:spcBef>
                <a:spcPct val="0"/>
              </a:spcBef>
            </a:pPr>
            <a:r>
              <a:rPr lang="en-US" altLang="zh-TW" sz="1800" dirty="0">
                <a:ea typeface="標楷體" charset="0"/>
                <a:cs typeface="Times New Roman" charset="0"/>
              </a:rPr>
              <a:t>Extra MUX delay for the data</a:t>
            </a:r>
          </a:p>
          <a:p>
            <a:pPr lvl="1">
              <a:spcBef>
                <a:spcPct val="0"/>
              </a:spcBef>
            </a:pPr>
            <a:r>
              <a:rPr lang="en-US" altLang="zh-TW" sz="1800" dirty="0">
                <a:ea typeface="標楷體" charset="0"/>
                <a:cs typeface="Times New Roman" charset="0"/>
              </a:rPr>
              <a:t>Data comes </a:t>
            </a:r>
            <a:r>
              <a:rPr lang="en-US" altLang="zh-TW" sz="1800" dirty="0">
                <a:solidFill>
                  <a:srgbClr val="FF0000"/>
                </a:solidFill>
                <a:ea typeface="標楷體" charset="0"/>
                <a:cs typeface="Times New Roman" charset="0"/>
              </a:rPr>
              <a:t>AFTER</a:t>
            </a:r>
            <a:r>
              <a:rPr lang="en-US" altLang="zh-TW" sz="1800" dirty="0">
                <a:ea typeface="標楷體" charset="0"/>
                <a:cs typeface="Times New Roman" charset="0"/>
              </a:rPr>
              <a:t> Hit/Miss decision and set selection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altLang="zh-TW" sz="2000" dirty="0">
                <a:ea typeface="標楷體" charset="0"/>
                <a:cs typeface="Times New Roman" charset="0"/>
              </a:rPr>
              <a:t>In a direct mapped cache, Cache Block is available </a:t>
            </a:r>
            <a:r>
              <a:rPr lang="en-US" altLang="zh-TW" sz="2000" dirty="0">
                <a:solidFill>
                  <a:srgbClr val="FF0000"/>
                </a:solidFill>
                <a:ea typeface="標楷體" charset="0"/>
                <a:cs typeface="Times New Roman" charset="0"/>
              </a:rPr>
              <a:t>BEFORE </a:t>
            </a:r>
            <a:r>
              <a:rPr lang="en-US" altLang="zh-TW" sz="2000" dirty="0">
                <a:ea typeface="標楷體" charset="0"/>
                <a:cs typeface="Times New Roman" charset="0"/>
              </a:rPr>
              <a:t>Hit/Miss:</a:t>
            </a:r>
          </a:p>
          <a:p>
            <a:pPr lvl="1">
              <a:spcBef>
                <a:spcPct val="0"/>
              </a:spcBef>
            </a:pPr>
            <a:r>
              <a:rPr lang="en-US" altLang="zh-TW" sz="1800" dirty="0">
                <a:ea typeface="標楷體" charset="0"/>
                <a:cs typeface="Times New Roman" charset="0"/>
              </a:rPr>
              <a:t>Possible to assume a hit and continue.  Recover later if miss.</a:t>
            </a:r>
          </a:p>
        </p:txBody>
      </p:sp>
      <p:pic>
        <p:nvPicPr>
          <p:cNvPr id="23556" name="Picture 99" descr="圖片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1975" y="3678238"/>
            <a:ext cx="7956550" cy="318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15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Much Associativity</a:t>
            </a:r>
            <a:endParaRPr lang="en-AU" dirty="0"/>
          </a:p>
        </p:txBody>
      </p:sp>
      <p:sp>
        <p:nvSpPr>
          <p:cNvPr id="4813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Increased associativity decreases miss rate</a:t>
            </a:r>
          </a:p>
          <a:p>
            <a:pPr lvl="1" eaLnBrk="1" hangingPunct="1"/>
            <a:r>
              <a:rPr lang="en-US" dirty="0"/>
              <a:t>But with diminishing returns</a:t>
            </a:r>
          </a:p>
          <a:p>
            <a:pPr eaLnBrk="1" hangingPunct="1"/>
            <a:r>
              <a:rPr lang="en-US" dirty="0"/>
              <a:t>Simulation of a system with 64KB</a:t>
            </a:r>
            <a:br>
              <a:rPr lang="en-US" dirty="0"/>
            </a:br>
            <a:r>
              <a:rPr lang="en-US" dirty="0"/>
              <a:t>D-cache, 16-word blocks, SPEC2000</a:t>
            </a:r>
          </a:p>
          <a:p>
            <a:pPr lvl="1" eaLnBrk="1" hangingPunct="1"/>
            <a:r>
              <a:rPr lang="en-US" dirty="0"/>
              <a:t>1-way: 10.3%</a:t>
            </a:r>
          </a:p>
          <a:p>
            <a:pPr lvl="1" eaLnBrk="1" hangingPunct="1"/>
            <a:r>
              <a:rPr lang="en-US" dirty="0"/>
              <a:t>2-way: 8.6%</a:t>
            </a:r>
          </a:p>
          <a:p>
            <a:pPr lvl="1" eaLnBrk="1" hangingPunct="1"/>
            <a:r>
              <a:rPr lang="en-US" dirty="0"/>
              <a:t>4-way: 8.3%</a:t>
            </a:r>
          </a:p>
          <a:p>
            <a:pPr lvl="1" eaLnBrk="1" hangingPunct="1"/>
            <a:r>
              <a:rPr lang="en-US" dirty="0"/>
              <a:t>8-way: 8.1%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102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353425" cy="501650"/>
          </a:xfrm>
        </p:spPr>
        <p:txBody>
          <a:bodyPr/>
          <a:lstStyle/>
          <a:p>
            <a:pPr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全相联映射实例分析（注意：行</a:t>
            </a:r>
            <a:r>
              <a:rPr lang="en-US" sz="2800" b="1" dirty="0">
                <a:solidFill>
                  <a:srgbClr val="E3150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块</a:t>
            </a:r>
            <a:r>
              <a:rPr 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）</a:t>
            </a:r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1" r:id="rId3" imgW="938794" imgH="221393" progId="Equation.3">
                  <p:embed/>
                </p:oleObj>
              </mc:Choice>
              <mc:Fallback>
                <p:oleObj r:id="rId3" imgW="938794" imgH="221393" progId="Equation.3">
                  <p:embed/>
                  <p:pic>
                    <p:nvPicPr>
                      <p:cNvPr id="419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28" name="Text Box 4"/>
          <p:cNvSpPr txBox="1">
            <a:spLocks noChangeArrowheads="1"/>
          </p:cNvSpPr>
          <p:nvPr/>
        </p:nvSpPr>
        <p:spPr bwMode="auto">
          <a:xfrm>
            <a:off x="107950" y="674117"/>
            <a:ext cx="8928100" cy="1026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7780" tIns="14605" rIns="17780" bIns="14605">
            <a:spAutoFit/>
          </a:bodyPr>
          <a:lstStyle/>
          <a:p>
            <a:pPr algn="just">
              <a:lnSpc>
                <a:spcPct val="9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[例1]：假设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块大小为16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B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，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主存有4096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B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(则有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:4096B</a:t>
            </a:r>
            <a:r>
              <a:rPr lang="en-US" sz="1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÷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16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B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=256块，即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256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行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)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，cache有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128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B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 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(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则有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: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128B</a:t>
            </a:r>
            <a:r>
              <a:rPr lang="en-US" sz="1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÷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16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B=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8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块，即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8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行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)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，按字节编址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(16=2</a:t>
            </a:r>
            <a:r>
              <a:rPr lang="en-US" sz="1800" b="1" baseline="30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4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，所以块内地址码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4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位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)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，若采用全相联映射；cache的当前存储情况如下所示，若访存指令的地址码依次为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10101001</a:t>
            </a:r>
            <a:r>
              <a:rPr lang="zh-CN" altLang="en-US" sz="1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1010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和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10010110</a:t>
            </a:r>
            <a:r>
              <a:rPr lang="zh-CN" altLang="en-US" sz="1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1001，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  <a:sym typeface="Arial" charset="0"/>
              </a:rPr>
              <a:t>分别简述其访存过程；</a:t>
            </a:r>
          </a:p>
        </p:txBody>
      </p:sp>
      <p:sp>
        <p:nvSpPr>
          <p:cNvPr id="205829" name="Oval 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5" action="ppaction://hlinksldjump"/>
              </a:rPr>
              <a:t>总目录</a:t>
            </a:r>
          </a:p>
        </p:txBody>
      </p:sp>
      <p:graphicFrame>
        <p:nvGraphicFramePr>
          <p:cNvPr id="205830" name="Group 6"/>
          <p:cNvGraphicFramePr>
            <a:graphicFrameLocks noGrp="1"/>
          </p:cNvGraphicFramePr>
          <p:nvPr/>
        </p:nvGraphicFramePr>
        <p:xfrm>
          <a:off x="0" y="1844675"/>
          <a:ext cx="9048750" cy="2401887"/>
        </p:xfrm>
        <a:graphic>
          <a:graphicData uri="http://schemas.openxmlformats.org/drawingml/2006/table">
            <a:tbl>
              <a:tblPr/>
              <a:tblGrid>
                <a:gridCol w="468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78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78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78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78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78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783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2873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仿宋_GB2312" pitchFamily="49" charset="-122"/>
                        </a:rPr>
                        <a:t>块号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仿宋_GB2312" pitchFamily="49" charset="-122"/>
                        </a:rPr>
                        <a:t>标记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仿宋_GB2312" pitchFamily="49" charset="-122"/>
                        </a:rPr>
                        <a:t>每块(即每行)有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仿宋_GB2312" pitchFamily="49" charset="-122"/>
                        </a:rPr>
                        <a:t>16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仿宋_GB2312" pitchFamily="49" charset="-122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仿宋_GB2312" pitchFamily="49" charset="-122"/>
                        <a:sym typeface="Arial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仿宋_GB2312" pitchFamily="49" charset="-122"/>
                        </a:rPr>
                        <a:t>1111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仿宋_GB2312" pitchFamily="49" charset="-122"/>
                        </a:rPr>
                        <a:t>1110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仿宋_GB2312" pitchFamily="49" charset="-122"/>
                        </a:rPr>
                        <a:t>1101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仿宋_GB2312" pitchFamily="49" charset="-122"/>
                        </a:rPr>
                        <a:t>1100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仿宋_GB2312" pitchFamily="49" charset="-122"/>
                        </a:rPr>
                        <a:t>1011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仿宋_GB2312" pitchFamily="49" charset="-122"/>
                        </a:rPr>
                        <a:t>1010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仿宋_GB2312" pitchFamily="49" charset="-122"/>
                        </a:rPr>
                        <a:t>1001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仿宋_GB2312" pitchFamily="49" charset="-122"/>
                        </a:rPr>
                        <a:t>1000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仿宋_GB2312" pitchFamily="49" charset="-122"/>
                        </a:rPr>
                        <a:t>0111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仿宋_GB2312" pitchFamily="49" charset="-122"/>
                        </a:rPr>
                        <a:t>0110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仿宋_GB2312" pitchFamily="49" charset="-122"/>
                        </a:rPr>
                        <a:t>0101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仿宋_GB2312" pitchFamily="49" charset="-122"/>
                        </a:rPr>
                        <a:t>0100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仿宋_GB2312" pitchFamily="49" charset="-122"/>
                        </a:rPr>
                        <a:t>0011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仿宋_GB2312" pitchFamily="49" charset="-122"/>
                        </a:rPr>
                        <a:t>0010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仿宋_GB2312" pitchFamily="49" charset="-122"/>
                        </a:rPr>
                        <a:t>0001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仿宋_GB2312" pitchFamily="49" charset="-122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仿宋_GB2312" pitchFamily="49" charset="-122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仿宋_GB2312" pitchFamily="49" charset="-122"/>
                          <a:sym typeface="Arial" charset="0"/>
                        </a:rPr>
                        <a:t>10001110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2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仿宋_GB2312" pitchFamily="49" charset="-122"/>
                        </a:rPr>
                        <a:t>001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仿宋_GB2312" pitchFamily="49" charset="-122"/>
                          <a:sym typeface="Arial" charset="0"/>
                        </a:rPr>
                        <a:t>10111100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仿宋_GB2312" pitchFamily="49" charset="-122"/>
                        </a:rPr>
                        <a:t>010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仿宋_GB2312" pitchFamily="49" charset="-122"/>
                          <a:sym typeface="Arial" charset="0"/>
                        </a:rPr>
                        <a:t>11111010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仿宋_GB2312" pitchFamily="49" charset="-122"/>
                        </a:rPr>
                        <a:t>011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仿宋_GB2312" pitchFamily="49" charset="-122"/>
                          <a:sym typeface="Arial" charset="0"/>
                        </a:rPr>
                        <a:t>10101001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02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仿宋_GB2312" pitchFamily="49" charset="-122"/>
                        </a:rPr>
                        <a:t>100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仿宋_GB2312" pitchFamily="49" charset="-122"/>
                          <a:sym typeface="Arial" charset="0"/>
                        </a:rPr>
                        <a:t>00101000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仿宋_GB2312" pitchFamily="49" charset="-122"/>
                        </a:rPr>
                        <a:t>101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仿宋_GB2312" pitchFamily="49" charset="-122"/>
                          <a:sym typeface="Arial" charset="0"/>
                        </a:rPr>
                        <a:t>01101100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仿宋_GB2312" pitchFamily="49" charset="-122"/>
                        </a:rPr>
                        <a:t>110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仿宋_GB2312" pitchFamily="49" charset="-122"/>
                          <a:sym typeface="Arial" charset="0"/>
                        </a:rPr>
                        <a:t>00111010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仿宋_GB2312" pitchFamily="49" charset="-122"/>
                        </a:rPr>
                        <a:t>111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ea typeface="仿宋_GB2312" pitchFamily="49" charset="-122"/>
                          <a:sym typeface="Arial" charset="0"/>
                        </a:rPr>
                        <a:t>01111100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ea typeface="仿宋_GB2312" pitchFamily="49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6187" name="Text Box 363"/>
          <p:cNvSpPr txBox="1">
            <a:spLocks noChangeArrowheads="1"/>
          </p:cNvSpPr>
          <p:nvPr/>
        </p:nvSpPr>
        <p:spPr bwMode="auto">
          <a:xfrm>
            <a:off x="0" y="4365625"/>
            <a:ext cx="9144000" cy="203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just">
              <a:lnSpc>
                <a:spcPct val="90000"/>
              </a:lnSpc>
              <a:defRPr/>
            </a:pP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[解]：</a:t>
            </a:r>
          </a:p>
          <a:p>
            <a:pPr algn="just">
              <a:lnSpc>
                <a:spcPct val="90000"/>
              </a:lnSpc>
              <a:defRPr/>
            </a:pPr>
            <a:r>
              <a:rPr lang="zh-CN" altLang="en-US" sz="1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宋体" pitchFamily="2" charset="-122"/>
              </a:rPr>
              <a:t>⑴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</a:rPr>
              <a:t>访问内存单元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10101001</a:t>
            </a:r>
            <a:r>
              <a:rPr lang="zh-CN" altLang="en-US" sz="1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1010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时：取地址码的高8位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10101001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依此与cache中8块的标记比较，当比较到第</a:t>
            </a:r>
            <a:r>
              <a:rPr lang="zh-CN" altLang="en-US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011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块的标记时发现相同(即命中cache)，则访问该块的第1010号单元，即内存地址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10101001</a:t>
            </a:r>
            <a:r>
              <a:rPr lang="zh-CN" altLang="en-US" sz="1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1010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 映射到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cache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地址</a:t>
            </a:r>
            <a:r>
              <a:rPr lang="en-US" sz="1800" b="1" u="sng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011</a:t>
            </a:r>
            <a:r>
              <a:rPr lang="en-US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1010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；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1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宋体" pitchFamily="2" charset="-122"/>
              </a:rPr>
              <a:t>⑵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</a:rPr>
              <a:t>访问内存单元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10010110</a:t>
            </a:r>
            <a:r>
              <a:rPr lang="zh-CN" altLang="en-US" sz="1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1001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时：取地址码的高8位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10010110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依此与cache中8块的标记比较，发现没有相同的(即不命中cache)，则访问内存的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10010110</a:t>
            </a:r>
            <a:r>
              <a:rPr lang="zh-CN" altLang="en-US" sz="1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1001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号单元;同时把内存的第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10010110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块（即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10010110</a:t>
            </a:r>
            <a:r>
              <a:rPr lang="zh-CN" altLang="en-US" sz="1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0000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至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10010110</a:t>
            </a:r>
            <a:r>
              <a:rPr lang="zh-CN" altLang="en-US" sz="1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1111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单元）的内容调入cache，根据一定的</a:t>
            </a:r>
            <a:r>
              <a:rPr lang="zh-CN" altLang="en-US" sz="1800" b="1" u="sng" dirty="0">
                <a:solidFill>
                  <a:srgbClr val="BB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替换策略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替换cache的某一块，假设是第</a:t>
            </a:r>
            <a:r>
              <a:rPr lang="zh-CN" altLang="en-US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101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块，并用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10010110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覆盖第</a:t>
            </a:r>
            <a:r>
              <a:rPr lang="zh-CN" altLang="en-US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101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仿宋_GB2312" pitchFamily="49" charset="-122"/>
                <a:sym typeface="Arial" charset="0"/>
              </a:rPr>
              <a:t>块的标记；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7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讲：并行存储器与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存储器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  <p:pic>
        <p:nvPicPr>
          <p:cNvPr id="42184" name="Picture 204" descr="C:\Users\ada\AppData\Local\Microsoft\Windows\Temporary Internet Files\Content.IE5\E0KFBAJR\MC900413648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013" y="-47625"/>
            <a:ext cx="681037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656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8" grpId="0"/>
      <p:bldP spid="20618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新細明體" charset="0"/>
              </a:rPr>
              <a:t>Q2: Block Identification</a:t>
            </a:r>
            <a:endParaRPr lang="zh-TW" altLang="en-US" dirty="0">
              <a:ea typeface="新細明體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en-US" altLang="zh-TW" sz="2400" dirty="0">
                <a:ea typeface="新細明體" charset="0"/>
                <a:cs typeface="新細明體" charset="0"/>
              </a:rPr>
              <a:t>Tag on each block</a:t>
            </a:r>
          </a:p>
          <a:p>
            <a:pPr lvl="1"/>
            <a:r>
              <a:rPr lang="en-US" altLang="zh-TW" sz="2000" dirty="0">
                <a:ea typeface="新細明體" charset="0"/>
                <a:cs typeface="新細明體" charset="0"/>
              </a:rPr>
              <a:t>No need to check index or block offset</a:t>
            </a:r>
          </a:p>
          <a:p>
            <a:r>
              <a:rPr lang="en-US" altLang="zh-TW" sz="2400" dirty="0">
                <a:ea typeface="新細明體" charset="0"/>
                <a:cs typeface="新細明體" charset="0"/>
              </a:rPr>
              <a:t>Increasing associativity shrinks index, expands tag</a:t>
            </a:r>
          </a:p>
          <a:p>
            <a:endParaRPr lang="en-US" altLang="zh-TW" sz="1600" dirty="0">
              <a:ea typeface="標楷體" charset="0"/>
              <a:cs typeface="Times New Roman" charset="0"/>
            </a:endParaRPr>
          </a:p>
          <a:p>
            <a:endParaRPr lang="en-US" altLang="zh-TW" sz="1600" dirty="0">
              <a:ea typeface="標楷體" charset="0"/>
              <a:cs typeface="Times New Roman" charset="0"/>
            </a:endParaRPr>
          </a:p>
          <a:p>
            <a:endParaRPr lang="en-US" altLang="zh-TW" sz="1400" dirty="0">
              <a:ea typeface="標楷體" charset="0"/>
              <a:cs typeface="Times New Roman" charset="0"/>
            </a:endParaRPr>
          </a:p>
          <a:p>
            <a:endParaRPr lang="en-US" altLang="zh-TW" sz="1400" dirty="0">
              <a:ea typeface="標楷體" charset="0"/>
              <a:cs typeface="Times New Roman" charset="0"/>
            </a:endParaRPr>
          </a:p>
          <a:p>
            <a:endParaRPr lang="en-US" altLang="zh-TW" sz="1400" dirty="0">
              <a:ea typeface="標楷體" charset="0"/>
              <a:cs typeface="Times New Roman" charset="0"/>
            </a:endParaRPr>
          </a:p>
          <a:p>
            <a:endParaRPr lang="en-US" altLang="zh-TW" sz="1400" dirty="0">
              <a:ea typeface="標楷體" charset="0"/>
              <a:cs typeface="Times New Roman" charset="0"/>
            </a:endParaRPr>
          </a:p>
          <a:p>
            <a:endParaRPr lang="en-US" altLang="zh-TW" sz="1400" dirty="0">
              <a:ea typeface="標楷體" charset="0"/>
              <a:cs typeface="Times New Roman" charset="0"/>
            </a:endParaRPr>
          </a:p>
          <a:p>
            <a:endParaRPr lang="en-US" altLang="zh-TW" sz="1400" dirty="0">
              <a:ea typeface="標楷體" charset="0"/>
              <a:cs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977900" y="3276600"/>
            <a:ext cx="5715000" cy="914400"/>
            <a:chOff x="1392" y="2688"/>
            <a:chExt cx="3600" cy="576"/>
          </a:xfrm>
        </p:grpSpPr>
        <p:sp>
          <p:nvSpPr>
            <p:cNvPr id="24586" name="Rectangle 5"/>
            <p:cNvSpPr>
              <a:spLocks noChangeArrowheads="1"/>
            </p:cNvSpPr>
            <p:nvPr/>
          </p:nvSpPr>
          <p:spPr bwMode="auto">
            <a:xfrm>
              <a:off x="4128" y="2688"/>
              <a:ext cx="864" cy="5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TW" sz="1800" b="1" i="0" u="none">
                  <a:solidFill>
                    <a:schemeClr val="tx1"/>
                  </a:solidFill>
                  <a:latin typeface="Comic Sans MS" charset="0"/>
                </a:rPr>
                <a:t>Block</a:t>
              </a:r>
            </a:p>
            <a:p>
              <a:pPr algn="ctr" eaLnBrk="0" hangingPunct="0"/>
              <a:r>
                <a:rPr lang="en-US" altLang="zh-TW" sz="1800" b="1" i="0" u="none">
                  <a:solidFill>
                    <a:schemeClr val="tx1"/>
                  </a:solidFill>
                  <a:latin typeface="Comic Sans MS" charset="0"/>
                </a:rPr>
                <a:t>Offset</a:t>
              </a:r>
            </a:p>
          </p:txBody>
        </p:sp>
        <p:sp>
          <p:nvSpPr>
            <p:cNvPr id="24587" name="Rectangle 6"/>
            <p:cNvSpPr>
              <a:spLocks noChangeArrowheads="1"/>
            </p:cNvSpPr>
            <p:nvPr/>
          </p:nvSpPr>
          <p:spPr bwMode="auto">
            <a:xfrm>
              <a:off x="1392" y="2688"/>
              <a:ext cx="2736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TW" sz="1800" b="1" i="0" u="none">
                  <a:solidFill>
                    <a:schemeClr val="tx1"/>
                  </a:solidFill>
                  <a:latin typeface="Comic Sans MS" charset="0"/>
                </a:rPr>
                <a:t>Block Address</a:t>
              </a:r>
            </a:p>
          </p:txBody>
        </p:sp>
        <p:sp>
          <p:nvSpPr>
            <p:cNvPr id="24588" name="Rectangle 7"/>
            <p:cNvSpPr>
              <a:spLocks noChangeArrowheads="1"/>
            </p:cNvSpPr>
            <p:nvPr/>
          </p:nvSpPr>
          <p:spPr bwMode="auto">
            <a:xfrm>
              <a:off x="3264" y="2976"/>
              <a:ext cx="86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TW" sz="1800" b="1" i="0" u="none">
                  <a:solidFill>
                    <a:schemeClr val="tx1"/>
                  </a:solidFill>
                  <a:latin typeface="Comic Sans MS" charset="0"/>
                </a:rPr>
                <a:t>Index</a:t>
              </a:r>
            </a:p>
          </p:txBody>
        </p:sp>
        <p:sp>
          <p:nvSpPr>
            <p:cNvPr id="24589" name="Rectangle 8"/>
            <p:cNvSpPr>
              <a:spLocks noChangeArrowheads="1"/>
            </p:cNvSpPr>
            <p:nvPr/>
          </p:nvSpPr>
          <p:spPr bwMode="auto">
            <a:xfrm>
              <a:off x="1392" y="2976"/>
              <a:ext cx="187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TW" sz="1800" b="1" i="0" u="none">
                  <a:solidFill>
                    <a:schemeClr val="tx1"/>
                  </a:solidFill>
                  <a:latin typeface="Comic Sans MS" charset="0"/>
                </a:rPr>
                <a:t>Tag</a:t>
              </a:r>
            </a:p>
          </p:txBody>
        </p:sp>
      </p:grpSp>
      <p:sp>
        <p:nvSpPr>
          <p:cNvPr id="24581" name="Text Box 9"/>
          <p:cNvSpPr txBox="1">
            <a:spLocks noChangeArrowheads="1"/>
          </p:cNvSpPr>
          <p:nvPr/>
        </p:nvSpPr>
        <p:spPr bwMode="auto">
          <a:xfrm>
            <a:off x="914400" y="5030787"/>
            <a:ext cx="6372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400" i="0" u="none">
                <a:solidFill>
                  <a:srgbClr val="0000FF"/>
                </a:solidFill>
              </a:rPr>
              <a:t>Cache size = Associativity </a:t>
            </a:r>
            <a:r>
              <a:rPr lang="en-US" altLang="zh-TW" sz="2400" i="0" u="none">
                <a:solidFill>
                  <a:srgbClr val="0000FF"/>
                </a:solidFill>
                <a:latin typeface="Arial" charset="0"/>
              </a:rPr>
              <a:t>×</a:t>
            </a:r>
            <a:r>
              <a:rPr lang="en-US" altLang="zh-TW" sz="2400" i="0" u="none">
                <a:solidFill>
                  <a:srgbClr val="0000FF"/>
                </a:solidFill>
              </a:rPr>
              <a:t> 2</a:t>
            </a:r>
            <a:r>
              <a:rPr lang="en-US" altLang="zh-TW" sz="2400" i="0" u="none" baseline="30000">
                <a:solidFill>
                  <a:srgbClr val="0000FF"/>
                </a:solidFill>
              </a:rPr>
              <a:t>index_size</a:t>
            </a:r>
            <a:r>
              <a:rPr lang="en-US" altLang="zh-TW" sz="2400" i="0" u="none">
                <a:solidFill>
                  <a:srgbClr val="0000FF"/>
                </a:solidFill>
              </a:rPr>
              <a:t> </a:t>
            </a:r>
            <a:r>
              <a:rPr lang="en-US" altLang="zh-TW" sz="2400" i="0" u="none">
                <a:solidFill>
                  <a:srgbClr val="0000FF"/>
                </a:solidFill>
                <a:latin typeface="Arial" charset="0"/>
              </a:rPr>
              <a:t>×</a:t>
            </a:r>
            <a:r>
              <a:rPr lang="en-US" altLang="zh-TW" sz="2400" i="0" u="none">
                <a:solidFill>
                  <a:srgbClr val="0000FF"/>
                </a:solidFill>
              </a:rPr>
              <a:t> 2</a:t>
            </a:r>
            <a:r>
              <a:rPr lang="en-US" altLang="zh-TW" sz="2400" i="0" u="none" baseline="30000">
                <a:solidFill>
                  <a:srgbClr val="0000FF"/>
                </a:solidFill>
              </a:rPr>
              <a:t>offest_size</a:t>
            </a:r>
          </a:p>
        </p:txBody>
      </p:sp>
      <p:sp>
        <p:nvSpPr>
          <p:cNvPr id="24582" name="Text Box 10"/>
          <p:cNvSpPr txBox="1">
            <a:spLocks noChangeArrowheads="1"/>
          </p:cNvSpPr>
          <p:nvPr/>
        </p:nvSpPr>
        <p:spPr bwMode="auto">
          <a:xfrm>
            <a:off x="4070350" y="4438650"/>
            <a:ext cx="1190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9pPr>
          </a:lstStyle>
          <a:p>
            <a:r>
              <a:rPr lang="en-US" altLang="zh-TW" sz="2000" i="0" u="none">
                <a:solidFill>
                  <a:srgbClr val="FF3300"/>
                </a:solidFill>
              </a:rPr>
              <a:t>Set Select</a:t>
            </a:r>
          </a:p>
        </p:txBody>
      </p:sp>
      <p:sp>
        <p:nvSpPr>
          <p:cNvPr id="24583" name="AutoShape 11"/>
          <p:cNvSpPr>
            <a:spLocks/>
          </p:cNvSpPr>
          <p:nvPr/>
        </p:nvSpPr>
        <p:spPr bwMode="auto">
          <a:xfrm rot="5400000">
            <a:off x="5910263" y="3714749"/>
            <a:ext cx="207962" cy="1306513"/>
          </a:xfrm>
          <a:prstGeom prst="rightBrace">
            <a:avLst>
              <a:gd name="adj1" fmla="val 52354"/>
              <a:gd name="adj2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84" name="Text Box 12"/>
          <p:cNvSpPr txBox="1">
            <a:spLocks noChangeArrowheads="1"/>
          </p:cNvSpPr>
          <p:nvPr/>
        </p:nvSpPr>
        <p:spPr bwMode="auto">
          <a:xfrm>
            <a:off x="5449887" y="4438650"/>
            <a:ext cx="134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9pPr>
          </a:lstStyle>
          <a:p>
            <a:pPr algn="ctr"/>
            <a:r>
              <a:rPr lang="en-US" altLang="zh-TW" sz="2000" i="0" u="none">
                <a:solidFill>
                  <a:srgbClr val="FF3300"/>
                </a:solidFill>
              </a:rPr>
              <a:t>Data Select</a:t>
            </a:r>
          </a:p>
        </p:txBody>
      </p:sp>
      <p:sp>
        <p:nvSpPr>
          <p:cNvPr id="24585" name="AutoShape 13"/>
          <p:cNvSpPr>
            <a:spLocks/>
          </p:cNvSpPr>
          <p:nvPr/>
        </p:nvSpPr>
        <p:spPr bwMode="auto">
          <a:xfrm rot="5400000">
            <a:off x="4525963" y="3721099"/>
            <a:ext cx="207962" cy="1306513"/>
          </a:xfrm>
          <a:prstGeom prst="rightBrace">
            <a:avLst>
              <a:gd name="adj1" fmla="val 52354"/>
              <a:gd name="adj2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600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9" r:id="rId4" imgW="938794" imgH="221393" progId="Equation.3">
                  <p:embed/>
                </p:oleObj>
              </mc:Choice>
              <mc:Fallback>
                <p:oleObj r:id="rId4" imgW="938794" imgH="221393" progId="Equation.3">
                  <p:embed/>
                  <p:pic>
                    <p:nvPicPr>
                      <p:cNvPr id="3584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56" name="Text Box 4"/>
          <p:cNvSpPr txBox="1">
            <a:spLocks noChangeArrowheads="1"/>
          </p:cNvSpPr>
          <p:nvPr/>
        </p:nvSpPr>
        <p:spPr bwMode="auto">
          <a:xfrm>
            <a:off x="12700" y="0"/>
            <a:ext cx="8929688" cy="692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just">
              <a:lnSpc>
                <a:spcPct val="95000"/>
              </a:lnSpc>
              <a:buSzPct val="100000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（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）存储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 algn="just">
              <a:lnSpc>
                <a:spcPct val="95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latin typeface="方正姚体" pitchFamily="2" charset="-122"/>
                <a:ea typeface="方正姚体" pitchFamily="2" charset="-122"/>
              </a:rPr>
              <a:t>                               内存组号           内存组内行号</a:t>
            </a:r>
            <a:endParaRPr lang="en-US" altLang="zh-CN" dirty="0">
              <a:latin typeface="方正姚体" pitchFamily="2" charset="-122"/>
              <a:ea typeface="方正姚体" pitchFamily="2" charset="-122"/>
            </a:endParaRPr>
          </a:p>
          <a:p>
            <a:pPr algn="just">
              <a:lnSpc>
                <a:spcPct val="95000"/>
              </a:lnSpc>
              <a:buSzPct val="100000"/>
              <a:buFont typeface="Wingdings" pitchFamily="2" charset="2"/>
              <a:buNone/>
              <a:defRPr/>
            </a:pPr>
            <a:endParaRPr lang="en-US" altLang="zh-CN" sz="3200" dirty="0">
              <a:latin typeface="方正姚体" pitchFamily="2" charset="-122"/>
              <a:ea typeface="方正姚体" pitchFamily="2" charset="-122"/>
            </a:endParaRPr>
          </a:p>
          <a:p>
            <a:pPr algn="just">
              <a:lnSpc>
                <a:spcPct val="120000"/>
              </a:lnSpc>
              <a:buSzPct val="100000"/>
              <a:defRPr/>
            </a:pPr>
            <a:r>
              <a:rPr lang="en-US" altLang="zh-CN" sz="2400" dirty="0">
                <a:latin typeface="方正姚体" pitchFamily="2" charset="-122"/>
                <a:ea typeface="方正姚体" pitchFamily="2" charset="-122"/>
              </a:rPr>
              <a:t>                           </a:t>
            </a:r>
            <a:r>
              <a:rPr lang="en-US" altLang="zh-CN" sz="2400" dirty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dirty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标记        </a:t>
            </a:r>
            <a:r>
              <a:rPr lang="en-US" altLang="zh-CN" u="sng" dirty="0"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u="sng" dirty="0">
                <a:latin typeface="方正姚体" pitchFamily="2" charset="-122"/>
                <a:ea typeface="方正姚体" pitchFamily="2" charset="-122"/>
              </a:rPr>
              <a:t>组号  </a:t>
            </a:r>
            <a:r>
              <a:rPr lang="zh-CN" altLang="en-US" dirty="0">
                <a:latin typeface="方正姚体" pitchFamily="2" charset="-122"/>
                <a:ea typeface="方正姚体" pitchFamily="2" charset="-122"/>
              </a:rPr>
              <a:t>           </a:t>
            </a:r>
            <a:r>
              <a:rPr lang="zh-CN" altLang="en-US" dirty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字号</a:t>
            </a:r>
            <a:endParaRPr lang="en-US" altLang="zh-CN" u="sng" dirty="0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  <a:p>
            <a:pPr algn="just">
              <a:lnSpc>
                <a:spcPct val="75000"/>
              </a:lnSpc>
              <a:buSzPct val="100000"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                             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隐含在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cache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位置信息中不需记录</a:t>
            </a:r>
            <a:endParaRPr lang="en-US" altLang="zh-CN" sz="18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 algn="just">
              <a:lnSpc>
                <a:spcPct val="150000"/>
              </a:lnSpc>
              <a:buSzPct val="100000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（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3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）检索过程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 marL="890588" algn="just">
              <a:lnSpc>
                <a:spcPct val="150000"/>
              </a:lnSpc>
              <a:buSzPct val="100000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先根据地址码的行号定位到cache的组号y，</a:t>
            </a:r>
            <a:b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</a:b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然后在cache第y组的所有块号标记中逐一查找是否有该地址的内存组号；有则命中，无则不命中；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SzPct val="100000"/>
              <a:defRPr/>
            </a:pP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（</a:t>
            </a:r>
            <a:r>
              <a:rPr lang="en-US" altLang="zh-CN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4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）分析：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比全相联容易实现，冲突低；</a:t>
            </a:r>
          </a:p>
          <a:p>
            <a:pPr lvl="1" algn="just">
              <a:lnSpc>
                <a:spcPct val="150000"/>
              </a:lnSpc>
              <a:buClr>
                <a:srgbClr val="0707E1"/>
              </a:buClr>
              <a:buSzPct val="100000"/>
              <a:buFont typeface="Wingdings" pitchFamily="2" charset="2"/>
              <a:buChar char="l"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u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，只有一组，为？相联映射方式；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lvl="1" algn="just">
              <a:lnSpc>
                <a:spcPct val="150000"/>
              </a:lnSpc>
              <a:buClr>
                <a:srgbClr val="0707E1"/>
              </a:buClr>
              <a:buSzPct val="100000"/>
              <a:buFont typeface="Wingdings" pitchFamily="2" charset="2"/>
              <a:buChar char="l"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v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，每组只有一个，则为？相联映射方式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marL="96838" lvl="1" algn="just">
              <a:lnSpc>
                <a:spcPct val="150000"/>
              </a:lnSpc>
              <a:buClr>
                <a:srgbClr val="0707E1"/>
              </a:buClr>
              <a:buSzPct val="100000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（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5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）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v路组相联cache  </a:t>
            </a:r>
            <a:endParaRPr lang="en-US" altLang="zh-CN" sz="2400" b="1" dirty="0">
              <a:solidFill>
                <a:srgbClr val="E6023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marL="96838" lvl="1" algn="just">
              <a:lnSpc>
                <a:spcPct val="150000"/>
              </a:lnSpc>
              <a:buClr>
                <a:srgbClr val="0707E1"/>
              </a:buClr>
              <a:buSzPct val="100000"/>
              <a:defRPr/>
            </a:pPr>
            <a:r>
              <a:rPr lang="en-US" altLang="zh-CN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（</a:t>
            </a:r>
            <a:r>
              <a:rPr lang="en-US" altLang="zh-CN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V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一般比较小，且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V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为</a:t>
            </a:r>
            <a:r>
              <a:rPr lang="zh-CN" altLang="en-US" sz="1800" dirty="0">
                <a:latin typeface="方正姚体" pitchFamily="2" charset="-122"/>
                <a:ea typeface="方正姚体" pitchFamily="2" charset="-122"/>
              </a:rPr>
              <a:t>2的幂</a:t>
            </a:r>
            <a:r>
              <a:rPr lang="en-US" altLang="zh-CN" sz="1800" dirty="0">
                <a:latin typeface="方正姚体" pitchFamily="2" charset="-122"/>
                <a:ea typeface="方正姚体" pitchFamily="2" charset="-122"/>
              </a:rPr>
              <a:t>,</a:t>
            </a:r>
            <a:r>
              <a:rPr lang="zh-CN" altLang="en-US" sz="1800" dirty="0">
                <a:effectLst/>
                <a:latin typeface="方正姚体" pitchFamily="2" charset="-122"/>
                <a:ea typeface="方正姚体" pitchFamily="2" charset="-122"/>
              </a:rPr>
              <a:t>为强调规模和存放的灵活度</a:t>
            </a:r>
            <a:r>
              <a:rPr lang="en-US" altLang="zh-CN" sz="1800" dirty="0">
                <a:effectLst/>
                <a:latin typeface="方正姚体" pitchFamily="2" charset="-122"/>
                <a:ea typeface="方正姚体" pitchFamily="2" charset="-122"/>
              </a:rPr>
              <a:t>,</a:t>
            </a:r>
            <a:r>
              <a:rPr lang="zh-CN" altLang="en-US" sz="1800" dirty="0">
                <a:effectLst/>
                <a:latin typeface="方正姚体" pitchFamily="2" charset="-122"/>
                <a:ea typeface="方正姚体" pitchFamily="2" charset="-122"/>
              </a:rPr>
              <a:t>称之为</a:t>
            </a:r>
            <a:r>
              <a:rPr lang="en-US" altLang="zh-CN" sz="1800" dirty="0">
                <a:effectLst/>
                <a:latin typeface="方正姚体" pitchFamily="2" charset="-122"/>
                <a:ea typeface="方正姚体" pitchFamily="2" charset="-122"/>
              </a:rPr>
              <a:t>v </a:t>
            </a:r>
            <a:r>
              <a:rPr lang="zh-CN" altLang="en-US" sz="1800" dirty="0">
                <a:effectLst/>
                <a:latin typeface="方正姚体" pitchFamily="2" charset="-122"/>
                <a:ea typeface="方正姚体" pitchFamily="2" charset="-122"/>
              </a:rPr>
              <a:t>路组相联</a:t>
            </a:r>
            <a:r>
              <a:rPr lang="en-US" altLang="zh-CN" sz="1800" dirty="0">
                <a:effectLst/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）</a:t>
            </a:r>
            <a:endParaRPr lang="en-US" altLang="zh-CN" sz="18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-17388" y="6858000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7</a:t>
            </a:r>
            <a:r>
              <a:rPr lang="zh-CN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讲：并行存储器与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存储器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(3</a:t>
            </a:r>
            <a:r>
              <a:rPr lang="zh-CN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  <p:sp>
        <p:nvSpPr>
          <p:cNvPr id="8" name="矩形 7"/>
          <p:cNvSpPr/>
          <p:nvPr/>
        </p:nvSpPr>
        <p:spPr>
          <a:xfrm>
            <a:off x="1704975" y="772319"/>
            <a:ext cx="5545138" cy="36988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s –d                  |     d                              |      w 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353425" cy="50165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3.6.2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、主存与</a:t>
            </a:r>
            <a:r>
              <a:rPr 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的地址映射</a:t>
            </a:r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8" r:id="rId3" imgW="938794" imgH="221393" progId="Equation.3">
                  <p:embed/>
                </p:oleObj>
              </mc:Choice>
              <mc:Fallback>
                <p:oleObj r:id="rId3" imgW="938794" imgH="221393" progId="Equation.3">
                  <p:embed/>
                  <p:pic>
                    <p:nvPicPr>
                      <p:cNvPr id="368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107950" y="5661025"/>
            <a:ext cx="2879725" cy="10763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just">
              <a:defRPr/>
            </a:pPr>
            <a:r>
              <a:rPr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主存的每一块可以存入Cache</a:t>
            </a:r>
            <a:r>
              <a:rPr lang="zh-CN" altLang="en-US" sz="1400" b="1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特定一组</a:t>
            </a:r>
            <a:r>
              <a:rPr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</a:t>
            </a:r>
            <a:r>
              <a:rPr lang="zh-CN" altLang="en-US" sz="14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任意一行</a:t>
            </a: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;</a:t>
            </a:r>
            <a:r>
              <a:rPr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比如</a:t>
            </a:r>
            <a:r>
              <a:rPr 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:</a:t>
            </a:r>
            <a:r>
              <a:rPr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主存的B</a:t>
            </a:r>
            <a:r>
              <a:rPr lang="zh-CN" altLang="en-US" sz="1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0</a:t>
            </a:r>
            <a:r>
              <a:rPr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,B</a:t>
            </a:r>
            <a:r>
              <a:rPr lang="zh-CN" altLang="en-US" sz="1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4</a:t>
            </a:r>
            <a:r>
              <a:rPr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,...,</a:t>
            </a:r>
          </a:p>
          <a:p>
            <a:pPr algn="just">
              <a:defRPr/>
            </a:pPr>
            <a:r>
              <a:rPr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B</a:t>
            </a:r>
            <a:r>
              <a:rPr lang="zh-CN" altLang="en-US" sz="1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252</a:t>
            </a:r>
            <a:r>
              <a:rPr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块</a:t>
            </a:r>
            <a:r>
              <a:rPr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可以存入Cache的</a:t>
            </a:r>
            <a:r>
              <a:rPr lang="zh-CN" altLang="en-US" sz="1400" b="1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S</a:t>
            </a:r>
            <a:r>
              <a:rPr lang="zh-CN" altLang="en-US" sz="1400" b="1" baseline="-2500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0</a:t>
            </a:r>
            <a:r>
              <a:rPr lang="zh-CN" altLang="en-US" sz="1400" b="1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组</a:t>
            </a:r>
            <a:r>
              <a:rPr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的任意一行，B</a:t>
            </a:r>
            <a:r>
              <a:rPr lang="zh-CN" altLang="en-US" sz="1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,B</a:t>
            </a:r>
            <a:r>
              <a:rPr lang="zh-CN" altLang="en-US" sz="1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5</a:t>
            </a:r>
            <a:r>
              <a:rPr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,...,B</a:t>
            </a:r>
            <a:r>
              <a:rPr lang="zh-CN" altLang="en-US" sz="1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253</a:t>
            </a:r>
            <a:r>
              <a:rPr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可以存入Cache的</a:t>
            </a:r>
            <a:r>
              <a:rPr lang="zh-CN" altLang="en-US" sz="1400" b="1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S</a:t>
            </a:r>
            <a:r>
              <a:rPr lang="zh-CN" altLang="en-US" sz="1400" b="1" baseline="-2500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1400" b="1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组</a:t>
            </a:r>
            <a:r>
              <a:rPr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的任意一行，以此类推；</a:t>
            </a:r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3060700" y="5661025"/>
            <a:ext cx="60325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just">
              <a:defRPr/>
            </a:pPr>
            <a:r>
              <a:rPr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首先，CPU访存指令指定的</a:t>
            </a:r>
            <a:r>
              <a:rPr lang="zh-CN" altLang="en-US" sz="1400" b="1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内存地址</a:t>
            </a:r>
            <a:r>
              <a:rPr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由</a:t>
            </a:r>
            <a:r>
              <a:rPr lang="zh-CN" altLang="en-US" sz="1400" b="1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组号</a:t>
            </a:r>
            <a:r>
              <a:rPr lang="zh-CN" altLang="en-US" sz="1400" b="1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tag</a:t>
            </a:r>
            <a:r>
              <a:rPr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、</a:t>
            </a:r>
            <a:r>
              <a:rPr lang="zh-CN" altLang="en-US" sz="1400" b="1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行号</a:t>
            </a:r>
            <a:r>
              <a:rPr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和</a:t>
            </a:r>
            <a:r>
              <a:rPr lang="zh-CN" altLang="en-US" sz="1400" b="1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字号</a:t>
            </a:r>
            <a:r>
              <a:rPr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组成；用主存地址的行号定位到cache中的对应组，然后将主存地址的组号与cache对应组的所有行的标记</a:t>
            </a:r>
            <a:r>
              <a:rPr lang="zh-CN" altLang="en-US" sz="1400" b="1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同时</a:t>
            </a:r>
            <a:r>
              <a:rPr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在比较器中比较。如果命中，然后用主存地址的</a:t>
            </a:r>
            <a:r>
              <a:rPr lang="zh-CN" altLang="en-US" sz="14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W位字号</a:t>
            </a:r>
            <a:r>
              <a:rPr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搜寻cache该行的具体字</a:t>
            </a:r>
            <a:r>
              <a:rPr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，完成存取；若不命中，由主存存取所要求的字，并将主存该字所在的行调入cache，根据一定的替换策略替换cache对应组的某一行；</a:t>
            </a:r>
          </a:p>
        </p:txBody>
      </p:sp>
      <p:sp>
        <p:nvSpPr>
          <p:cNvPr id="203782" name="Oval 6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5" action="ppaction://hlinksldjump"/>
              </a:rPr>
              <a:t>总目录</a:t>
            </a:r>
          </a:p>
        </p:txBody>
      </p:sp>
      <p:graphicFrame>
        <p:nvGraphicFramePr>
          <p:cNvPr id="36871" name="Object 7"/>
          <p:cNvGraphicFramePr>
            <a:graphicFrameLocks/>
          </p:cNvGraphicFramePr>
          <p:nvPr/>
        </p:nvGraphicFramePr>
        <p:xfrm>
          <a:off x="36513" y="479425"/>
          <a:ext cx="9072562" cy="511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9" name="BMP 图像" r:id="rId6" imgW="9954045" imgH="6542857" progId="PBrush">
                  <p:embed/>
                </p:oleObj>
              </mc:Choice>
              <mc:Fallback>
                <p:oleObj name="BMP 图像" r:id="rId6" imgW="9954045" imgH="6542857" progId="PBrush">
                  <p:embed/>
                  <p:pic>
                    <p:nvPicPr>
                      <p:cNvPr id="36871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3" y="479425"/>
                        <a:ext cx="9072562" cy="5111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353425" cy="5016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组间直接相联、组内全相联的组相联映射方式</a:t>
            </a:r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7" r:id="rId3" imgW="938794" imgH="221393" progId="Equation.3">
                  <p:embed/>
                </p:oleObj>
              </mc:Choice>
              <mc:Fallback>
                <p:oleObj r:id="rId3" imgW="938794" imgH="221393" progId="Equation.3">
                  <p:embed/>
                  <p:pic>
                    <p:nvPicPr>
                      <p:cNvPr id="378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250825" y="549275"/>
            <a:ext cx="8713788" cy="5013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转换公式：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	主存地址长度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(s+w)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位；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	寻址单元数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 b="1" baseline="30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s+w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个字或字节；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	块大小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行大小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 b="1" baseline="30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w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个字或字节；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	主存的块数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 b="1" baseline="30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s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；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	主存每组的行数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cache的组数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k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；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	cache组数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v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sz="2400" b="1" baseline="30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d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（d为主存地址的行号位数）；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	主存的组数&gt;=cache每组的行数&gt;=1；</a:t>
            </a:r>
            <a:endParaRPr lang="zh-CN" altLang="en-US" sz="2400" b="1" baseline="30000" dirty="0">
              <a:solidFill>
                <a:srgbClr val="0707E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	cache标记大小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(s-d)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位（存放主存地址的组号）；</a:t>
            </a:r>
          </a:p>
        </p:txBody>
      </p:sp>
      <p:sp>
        <p:nvSpPr>
          <p:cNvPr id="204805" name="Oval 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5" action="ppaction://hlinksldjump"/>
              </a:rPr>
              <a:t>总目录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7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讲：并行存储器与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存储器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  <p:sp>
        <p:nvSpPr>
          <p:cNvPr id="7" name="矩形 7">
            <a:extLst>
              <a:ext uri="{FF2B5EF4-FFF2-40B4-BE49-F238E27FC236}">
                <a16:creationId xmlns:a16="http://schemas.microsoft.com/office/drawing/2014/main" id="{4716283F-A32F-4080-9BFA-60FE51F194C0}"/>
              </a:ext>
            </a:extLst>
          </p:cNvPr>
          <p:cNvSpPr/>
          <p:nvPr/>
        </p:nvSpPr>
        <p:spPr>
          <a:xfrm>
            <a:off x="3179240" y="720068"/>
            <a:ext cx="5545138" cy="36988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s –d                  |     d                              |      w 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250"/>
            <a:ext cx="8686800" cy="5649913"/>
          </a:xfrm>
        </p:spPr>
        <p:txBody>
          <a:bodyPr/>
          <a:lstStyle/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zh-CN" altLang="en-US" sz="2800" dirty="0"/>
              <a:t>例</a:t>
            </a:r>
            <a:r>
              <a:rPr lang="en-US" altLang="zh-CN" sz="2800" dirty="0"/>
              <a:t>7</a:t>
            </a:r>
            <a:r>
              <a:rPr lang="zh-CN" altLang="en-US" sz="2800" dirty="0"/>
              <a:t>：直接映射方式的内存地址格式如下所示：</a:t>
            </a:r>
            <a:endParaRPr lang="en-US" altLang="zh-CN" sz="2800" dirty="0"/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endParaRPr lang="en-US" altLang="zh-CN" sz="2800" dirty="0"/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en-US" altLang="zh-CN" sz="1800" dirty="0"/>
              <a:t>                               8</a:t>
            </a:r>
            <a:r>
              <a:rPr lang="zh-CN" altLang="en-US" sz="1800" dirty="0"/>
              <a:t>位                      </a:t>
            </a:r>
            <a:r>
              <a:rPr lang="en-US" altLang="zh-CN" sz="1800" dirty="0"/>
              <a:t>14</a:t>
            </a:r>
            <a:r>
              <a:rPr lang="zh-CN" altLang="en-US" sz="1800" dirty="0"/>
              <a:t>位                                         </a:t>
            </a:r>
            <a:r>
              <a:rPr lang="en-US" altLang="zh-CN" sz="1800" dirty="0"/>
              <a:t>2</a:t>
            </a:r>
            <a:r>
              <a:rPr lang="zh-CN" altLang="en-US" sz="1800" dirty="0"/>
              <a:t>位         </a:t>
            </a:r>
            <a:endParaRPr lang="en-US" altLang="zh-CN" sz="1800" dirty="0"/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zh-CN" altLang="en-US" sz="2800" dirty="0"/>
              <a:t>     若主存地址用十六进制表示为</a:t>
            </a:r>
            <a:r>
              <a:rPr lang="en-US" altLang="zh-CN" sz="2800" dirty="0"/>
              <a:t>BBBBBB</a:t>
            </a:r>
            <a:r>
              <a:rPr lang="zh-CN" altLang="en-US" sz="2800" dirty="0"/>
              <a:t>，请用十六进制格式表示</a:t>
            </a:r>
            <a:r>
              <a:rPr lang="zh-CN" altLang="en-US" sz="2800" dirty="0">
                <a:solidFill>
                  <a:srgbClr val="FF0000"/>
                </a:solidFill>
              </a:rPr>
              <a:t>直接映射</a:t>
            </a:r>
            <a:r>
              <a:rPr lang="zh-CN" altLang="en-US" sz="2800" dirty="0"/>
              <a:t>方法</a:t>
            </a:r>
            <a:r>
              <a:rPr lang="en-US" altLang="zh-CN" sz="2800" dirty="0"/>
              <a:t>cache</a:t>
            </a:r>
            <a:r>
              <a:rPr lang="zh-CN" altLang="en-US" sz="2800" dirty="0"/>
              <a:t>的 标记、行、字的值。</a:t>
            </a:r>
            <a:endParaRPr lang="en-US" altLang="zh-CN" sz="2800" dirty="0"/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zh-CN" altLang="en-US" sz="2800" dirty="0"/>
              <a:t>解： </a:t>
            </a:r>
            <a:r>
              <a:rPr lang="en-US" altLang="zh-CN" sz="2800" dirty="0"/>
              <a:t>(BBBBBB)</a:t>
            </a:r>
            <a:r>
              <a:rPr lang="en-US" altLang="zh-CN" sz="2800" baseline="-25000" dirty="0"/>
              <a:t>16</a:t>
            </a:r>
            <a:r>
              <a:rPr lang="en-US" altLang="zh-CN" sz="2800" dirty="0"/>
              <a:t>= (1011 1011 1011 1011 1011 1011)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 </a:t>
            </a:r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zh-CN" altLang="en-US" sz="2800" dirty="0"/>
              <a:t>        标记 </a:t>
            </a:r>
            <a:r>
              <a:rPr lang="en-US" altLang="zh-CN" sz="2800" dirty="0"/>
              <a:t>s-r= (1011 1011)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=  (BB)</a:t>
            </a:r>
            <a:r>
              <a:rPr lang="en-US" altLang="zh-CN" sz="2800" baseline="-25000" dirty="0"/>
              <a:t>16</a:t>
            </a:r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zh-CN" altLang="en-US" sz="2800" dirty="0"/>
              <a:t>        行      </a:t>
            </a:r>
            <a:r>
              <a:rPr lang="en-US" altLang="zh-CN" sz="2800" dirty="0"/>
              <a:t>r=  (1011 1011 1011 10)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=  (2EEE)</a:t>
            </a:r>
            <a:r>
              <a:rPr lang="en-US" altLang="zh-CN" sz="2800" baseline="-25000" dirty="0"/>
              <a:t>16</a:t>
            </a:r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en-US" altLang="zh-CN" sz="2800" dirty="0"/>
              <a:t>        </a:t>
            </a:r>
            <a:r>
              <a:rPr lang="zh-CN" altLang="en-US" sz="2800" dirty="0"/>
              <a:t>字    </a:t>
            </a:r>
            <a:r>
              <a:rPr lang="en-US" altLang="zh-CN" sz="2800" dirty="0"/>
              <a:t>w= (11)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= (3)</a:t>
            </a:r>
            <a:r>
              <a:rPr lang="en-US" altLang="zh-CN" sz="2800" baseline="-25000" dirty="0"/>
              <a:t>16</a:t>
            </a:r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endParaRPr lang="en-US" altLang="zh-CN" sz="1800" dirty="0"/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endParaRPr lang="en-US" altLang="zh-CN" sz="2800" dirty="0"/>
          </a:p>
          <a:p>
            <a:pPr>
              <a:lnSpc>
                <a:spcPct val="120000"/>
              </a:lnSpc>
              <a:defRPr/>
            </a:pPr>
            <a:endParaRPr lang="en-US" altLang="zh-CN" sz="2800" dirty="0"/>
          </a:p>
          <a:p>
            <a:pPr>
              <a:lnSpc>
                <a:spcPct val="120000"/>
              </a:lnSpc>
              <a:defRPr/>
            </a:pPr>
            <a:endParaRPr lang="en-US" altLang="zh-CN" sz="2800" dirty="0"/>
          </a:p>
        </p:txBody>
      </p:sp>
      <p:sp>
        <p:nvSpPr>
          <p:cNvPr id="4" name="矩形 3"/>
          <p:cNvSpPr/>
          <p:nvPr/>
        </p:nvSpPr>
        <p:spPr>
          <a:xfrm>
            <a:off x="1908175" y="1154113"/>
            <a:ext cx="5543550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标记 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s –r           |    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行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r                                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字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w 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404813"/>
            <a:ext cx="9144000" cy="54721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zh-CN" altLang="en-US" sz="2800" dirty="0"/>
              <a:t>例</a:t>
            </a:r>
            <a:r>
              <a:rPr lang="en-US" altLang="zh-CN" sz="2800" dirty="0"/>
              <a:t>8</a:t>
            </a:r>
            <a:r>
              <a:rPr lang="zh-CN" altLang="en-US" sz="2800" dirty="0"/>
              <a:t>：一个</a:t>
            </a:r>
            <a:r>
              <a:rPr lang="zh-CN" altLang="en-US" sz="2800" dirty="0">
                <a:solidFill>
                  <a:srgbClr val="FF0000"/>
                </a:solidFill>
              </a:rPr>
              <a:t>组相联</a:t>
            </a:r>
            <a:r>
              <a:rPr lang="en-US" altLang="zh-CN" sz="2800" dirty="0"/>
              <a:t>cache</a:t>
            </a:r>
            <a:r>
              <a:rPr lang="zh-CN" altLang="en-US" sz="2800" dirty="0"/>
              <a:t>由</a:t>
            </a:r>
            <a:r>
              <a:rPr lang="en-US" altLang="zh-CN" sz="2800" dirty="0"/>
              <a:t>64</a:t>
            </a:r>
            <a:r>
              <a:rPr lang="zh-CN" altLang="en-US" sz="2800" dirty="0"/>
              <a:t>个行组成，每组</a:t>
            </a:r>
            <a:r>
              <a:rPr lang="en-US" altLang="zh-CN" sz="2800" dirty="0"/>
              <a:t>4</a:t>
            </a:r>
            <a:r>
              <a:rPr lang="zh-CN" altLang="en-US" sz="2800" dirty="0"/>
              <a:t>行。主存储器包含</a:t>
            </a:r>
            <a:r>
              <a:rPr lang="en-US" altLang="zh-CN" sz="2800" dirty="0"/>
              <a:t>4K</a:t>
            </a:r>
            <a:r>
              <a:rPr lang="zh-CN" altLang="en-US" sz="2800" dirty="0"/>
              <a:t>个块，每块</a:t>
            </a:r>
            <a:r>
              <a:rPr lang="en-US" altLang="zh-CN" sz="2800" dirty="0"/>
              <a:t>128</a:t>
            </a:r>
            <a:r>
              <a:rPr lang="zh-CN" altLang="en-US" sz="2800" dirty="0"/>
              <a:t>个字。请表示内存地址的格式。</a:t>
            </a:r>
          </a:p>
          <a:p>
            <a:pPr marL="0" indent="0">
              <a:buFontTx/>
              <a:buNone/>
              <a:defRPr/>
            </a:pPr>
            <a:r>
              <a:rPr lang="zh-CN" altLang="en-US" sz="2800" dirty="0"/>
              <a:t>解  块大小</a:t>
            </a:r>
            <a:r>
              <a:rPr lang="en-US" altLang="zh-CN" sz="2800" dirty="0"/>
              <a:t>=</a:t>
            </a:r>
            <a:r>
              <a:rPr lang="zh-CN" altLang="en-US" sz="2800" dirty="0"/>
              <a:t>行大小</a:t>
            </a:r>
            <a:r>
              <a:rPr lang="en-US" altLang="zh-CN" sz="2800" dirty="0"/>
              <a:t>=2</a:t>
            </a:r>
            <a:r>
              <a:rPr lang="en-US" altLang="zh-CN" sz="2800" baseline="30000" dirty="0"/>
              <a:t>w</a:t>
            </a:r>
            <a:r>
              <a:rPr lang="zh-CN" altLang="en-US" sz="2800" dirty="0"/>
              <a:t>个字</a:t>
            </a:r>
            <a:r>
              <a:rPr lang="en-US" altLang="zh-CN" sz="2800" dirty="0"/>
              <a:t>=128=2</a:t>
            </a:r>
            <a:r>
              <a:rPr lang="en-US" altLang="zh-CN" sz="2800" baseline="30000" dirty="0"/>
              <a:t>7</a:t>
            </a:r>
            <a:r>
              <a:rPr lang="zh-CN" altLang="en-US" sz="2800" dirty="0"/>
              <a:t>，    所以</a:t>
            </a:r>
            <a:r>
              <a:rPr lang="en-US" altLang="zh-CN" sz="2800" dirty="0">
                <a:solidFill>
                  <a:srgbClr val="FF0000"/>
                </a:solidFill>
              </a:rPr>
              <a:t>w=7</a:t>
            </a:r>
          </a:p>
          <a:p>
            <a:pPr marL="0" indent="0">
              <a:buFontTx/>
              <a:buNone/>
              <a:defRPr/>
            </a:pPr>
            <a:r>
              <a:rPr lang="zh-CN" altLang="en-US" sz="2800" dirty="0"/>
              <a:t>       每组的行数</a:t>
            </a:r>
            <a:r>
              <a:rPr lang="en-US" altLang="zh-CN" sz="2800" dirty="0"/>
              <a:t>=k=4     </a:t>
            </a:r>
          </a:p>
          <a:p>
            <a:pPr marL="0" indent="0">
              <a:buFontTx/>
              <a:buNone/>
              <a:defRPr/>
            </a:pPr>
            <a:r>
              <a:rPr lang="en-US" altLang="zh-CN" sz="2800" dirty="0"/>
              <a:t>       Cache</a:t>
            </a:r>
            <a:r>
              <a:rPr lang="zh-CN" altLang="en-US" sz="2800" dirty="0"/>
              <a:t>的行数</a:t>
            </a:r>
            <a:r>
              <a:rPr lang="en-US" altLang="zh-CN" sz="2800" dirty="0"/>
              <a:t>= </a:t>
            </a:r>
            <a:r>
              <a:rPr lang="en-US" altLang="zh-CN" sz="2800" dirty="0" err="1"/>
              <a:t>ku</a:t>
            </a:r>
            <a:r>
              <a:rPr lang="en-US" altLang="zh-CN" sz="2800" dirty="0"/>
              <a:t>  =64    </a:t>
            </a:r>
            <a:r>
              <a:rPr lang="zh-CN" altLang="en-US" sz="2800" dirty="0"/>
              <a:t>故</a:t>
            </a:r>
            <a:r>
              <a:rPr lang="en-US" altLang="zh-CN" sz="2800" dirty="0"/>
              <a:t>u=16        </a:t>
            </a:r>
            <a:r>
              <a:rPr lang="zh-CN" altLang="en-US" sz="2000" dirty="0"/>
              <a:t>（</a:t>
            </a:r>
            <a:r>
              <a:rPr lang="en-US" altLang="zh-CN" sz="2000" dirty="0"/>
              <a:t>16</a:t>
            </a:r>
            <a:r>
              <a:rPr lang="zh-CN" altLang="en-US" sz="2000" dirty="0"/>
              <a:t>组每组</a:t>
            </a:r>
            <a:r>
              <a:rPr lang="en-US" altLang="zh-CN" sz="2000" dirty="0"/>
              <a:t>4</a:t>
            </a:r>
            <a:r>
              <a:rPr lang="zh-CN" altLang="en-US" sz="2000" dirty="0"/>
              <a:t>行）</a:t>
            </a:r>
            <a:br>
              <a:rPr lang="en-US" altLang="zh-CN" sz="2000" dirty="0"/>
            </a:br>
            <a:r>
              <a:rPr lang="en-US" altLang="zh-CN" sz="2000" dirty="0"/>
              <a:t>         </a:t>
            </a:r>
            <a:r>
              <a:rPr lang="zh-CN" altLang="en-US" sz="2800" dirty="0"/>
              <a:t>组数用</a:t>
            </a:r>
            <a:r>
              <a:rPr lang="en-US" altLang="zh-CN" sz="2800" dirty="0">
                <a:solidFill>
                  <a:srgbClr val="FF0000"/>
                </a:solidFill>
              </a:rPr>
              <a:t>d</a:t>
            </a:r>
            <a:r>
              <a:rPr lang="zh-CN" altLang="en-US" sz="2800" dirty="0"/>
              <a:t>位表示     </a:t>
            </a:r>
            <a:r>
              <a:rPr lang="en-US" altLang="zh-CN" sz="2800" dirty="0"/>
              <a:t>u=2</a:t>
            </a:r>
            <a:r>
              <a:rPr lang="en-US" altLang="zh-CN" sz="2800" baseline="30000" dirty="0"/>
              <a:t>d</a:t>
            </a:r>
            <a:r>
              <a:rPr lang="en-US" altLang="zh-CN" sz="2800" dirty="0"/>
              <a:t>=2</a:t>
            </a:r>
            <a:r>
              <a:rPr lang="en-US" altLang="zh-CN" sz="2800" baseline="30000" dirty="0"/>
              <a:t>4</a:t>
            </a:r>
            <a:r>
              <a:rPr lang="en-US" altLang="zh-CN" sz="2800" dirty="0"/>
              <a:t> =16   </a:t>
            </a:r>
            <a:r>
              <a:rPr lang="zh-CN" altLang="en-US" sz="2800" dirty="0"/>
              <a:t>故</a:t>
            </a:r>
            <a:r>
              <a:rPr lang="en-US" altLang="zh-CN" sz="2800" dirty="0">
                <a:solidFill>
                  <a:srgbClr val="FF0000"/>
                </a:solidFill>
              </a:rPr>
              <a:t>d=4</a:t>
            </a:r>
          </a:p>
          <a:p>
            <a:pPr marL="0" indent="0">
              <a:buFontTx/>
              <a:buNone/>
              <a:defRPr/>
            </a:pPr>
            <a:r>
              <a:rPr lang="zh-CN" altLang="en-US" sz="2800" dirty="0"/>
              <a:t>       主存的块数＝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s</a:t>
            </a:r>
            <a:r>
              <a:rPr lang="en-US" altLang="zh-CN" sz="2800" dirty="0"/>
              <a:t>=4K=2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× 2</a:t>
            </a:r>
            <a:r>
              <a:rPr lang="en-US" altLang="zh-CN" sz="2800" baseline="30000" dirty="0"/>
              <a:t>10</a:t>
            </a:r>
            <a:r>
              <a:rPr lang="en-US" altLang="zh-CN" sz="2800" dirty="0"/>
              <a:t> =212</a:t>
            </a:r>
            <a:r>
              <a:rPr lang="zh-CN" altLang="en-US" sz="2800" dirty="0"/>
              <a:t>，    故</a:t>
            </a:r>
            <a:r>
              <a:rPr lang="en-US" altLang="zh-CN" sz="2800" dirty="0">
                <a:solidFill>
                  <a:srgbClr val="FF0000"/>
                </a:solidFill>
              </a:rPr>
              <a:t>s=12</a:t>
            </a:r>
          </a:p>
          <a:p>
            <a:pPr marL="0" indent="0">
              <a:buFontTx/>
              <a:buNone/>
              <a:defRPr/>
            </a:pPr>
            <a:r>
              <a:rPr lang="zh-CN" altLang="en-US" sz="2800" dirty="0"/>
              <a:t>      标记大小</a:t>
            </a:r>
            <a:r>
              <a:rPr lang="en-US" altLang="zh-CN" sz="2800" dirty="0"/>
              <a:t>(s-d)</a:t>
            </a:r>
            <a:r>
              <a:rPr lang="zh-CN" altLang="en-US" sz="2800" dirty="0"/>
              <a:t>位</a:t>
            </a:r>
            <a:r>
              <a:rPr lang="en-US" altLang="zh-CN" sz="2800" dirty="0"/>
              <a:t>=12 – 4 =8</a:t>
            </a:r>
            <a:r>
              <a:rPr lang="zh-CN" altLang="en-US" sz="2800" dirty="0"/>
              <a:t>位</a:t>
            </a:r>
          </a:p>
          <a:p>
            <a:pPr marL="0" indent="0">
              <a:buFontTx/>
              <a:buNone/>
              <a:defRPr/>
            </a:pPr>
            <a:r>
              <a:rPr lang="zh-CN" altLang="en-US" sz="2800" dirty="0"/>
              <a:t>      主存地址长度（</a:t>
            </a:r>
            <a:r>
              <a:rPr lang="en-US" altLang="zh-CN" sz="2800" dirty="0"/>
              <a:t>S+W</a:t>
            </a:r>
            <a:r>
              <a:rPr lang="zh-CN" altLang="en-US" sz="2800" dirty="0"/>
              <a:t>）位＝</a:t>
            </a:r>
            <a:r>
              <a:rPr lang="en-US" altLang="zh-CN" sz="2800" dirty="0"/>
              <a:t>12+7=19</a:t>
            </a:r>
            <a:r>
              <a:rPr lang="zh-CN" altLang="en-US" sz="2800" dirty="0"/>
              <a:t>位</a:t>
            </a:r>
          </a:p>
          <a:p>
            <a:pPr marL="0" indent="0">
              <a:buFontTx/>
              <a:buNone/>
              <a:defRPr/>
            </a:pPr>
            <a:r>
              <a:rPr lang="zh-CN" altLang="en-US" sz="2800" dirty="0"/>
              <a:t>      主存寻址单元数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s+w</a:t>
            </a:r>
            <a:r>
              <a:rPr lang="en-US" altLang="zh-CN" sz="2800" dirty="0"/>
              <a:t>=2</a:t>
            </a:r>
            <a:r>
              <a:rPr lang="en-US" altLang="zh-CN" sz="2800" baseline="30000" dirty="0"/>
              <a:t>19</a:t>
            </a:r>
            <a:r>
              <a:rPr lang="en-US" altLang="zh-CN" sz="2800" dirty="0"/>
              <a:t>  </a:t>
            </a:r>
          </a:p>
          <a:p>
            <a:pPr marL="0" indent="0">
              <a:buFontTx/>
              <a:buNone/>
              <a:defRPr/>
            </a:pPr>
            <a:r>
              <a:rPr lang="zh-CN" altLang="en-US" sz="2800" dirty="0"/>
              <a:t>    故</a:t>
            </a:r>
            <a:r>
              <a:rPr lang="en-US" altLang="zh-CN" sz="2800" dirty="0"/>
              <a:t>k=4</a:t>
            </a:r>
            <a:r>
              <a:rPr lang="zh-CN" altLang="en-US" sz="2800" dirty="0"/>
              <a:t>各组相联的内存地址格式如下所示：</a:t>
            </a:r>
            <a:endParaRPr lang="en-US" altLang="zh-CN" sz="2800" dirty="0"/>
          </a:p>
          <a:p>
            <a:pPr marL="0" indent="0">
              <a:buFontTx/>
              <a:buNone/>
              <a:defRPr/>
            </a:pPr>
            <a:endParaRPr lang="zh-CN" altLang="en-US" sz="2800" dirty="0"/>
          </a:p>
          <a:p>
            <a:pPr marL="0" indent="0">
              <a:buFontTx/>
              <a:buNone/>
              <a:defRPr/>
            </a:pPr>
            <a:r>
              <a:rPr lang="en-US" altLang="zh-CN" sz="1800" dirty="0"/>
              <a:t>                               8</a:t>
            </a:r>
            <a:r>
              <a:rPr lang="zh-CN" altLang="en-US" sz="1800" dirty="0"/>
              <a:t>位                     </a:t>
            </a:r>
            <a:r>
              <a:rPr lang="en-US" altLang="zh-CN" sz="1800" dirty="0"/>
              <a:t>4</a:t>
            </a:r>
            <a:r>
              <a:rPr lang="zh-CN" altLang="en-US" sz="1800" dirty="0"/>
              <a:t>位                                         </a:t>
            </a:r>
            <a:r>
              <a:rPr lang="en-US" altLang="zh-CN" sz="1800" dirty="0"/>
              <a:t>7</a:t>
            </a:r>
            <a:r>
              <a:rPr lang="zh-CN" altLang="en-US" sz="1800" dirty="0"/>
              <a:t>位         </a:t>
            </a:r>
            <a:endParaRPr lang="en-US" altLang="zh-CN" sz="1800" dirty="0"/>
          </a:p>
          <a:p>
            <a:pPr marL="0" indent="0">
              <a:buFontTx/>
              <a:buNone/>
              <a:defRPr/>
            </a:pPr>
            <a:r>
              <a:rPr lang="zh-CN" altLang="en-US" sz="2800" dirty="0"/>
              <a:t>     </a:t>
            </a:r>
            <a:endParaRPr lang="en-US" altLang="zh-CN" sz="2800" dirty="0"/>
          </a:p>
        </p:txBody>
      </p:sp>
      <p:sp>
        <p:nvSpPr>
          <p:cNvPr id="4" name="矩形 3"/>
          <p:cNvSpPr/>
          <p:nvPr/>
        </p:nvSpPr>
        <p:spPr>
          <a:xfrm>
            <a:off x="3348038" y="17463"/>
            <a:ext cx="5545137" cy="36988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s –d                     |    d                     |      w </a:t>
            </a:r>
            <a:endParaRPr lang="zh-CN" altLang="en-US" sz="1800" dirty="0"/>
          </a:p>
        </p:txBody>
      </p:sp>
      <p:sp>
        <p:nvSpPr>
          <p:cNvPr id="5" name="矩形 4"/>
          <p:cNvSpPr/>
          <p:nvPr/>
        </p:nvSpPr>
        <p:spPr>
          <a:xfrm>
            <a:off x="1476375" y="5949950"/>
            <a:ext cx="5543550" cy="36988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标记 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s –d             |     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组号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d             | 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字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w 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76250"/>
            <a:ext cx="9144000" cy="5905500"/>
          </a:xfrm>
        </p:spPr>
        <p:txBody>
          <a:bodyPr>
            <a:normAutofit fontScale="92500" lnSpcReduction="10000"/>
          </a:bodyPr>
          <a:lstStyle/>
          <a:p>
            <a:pPr marL="0" indent="0">
              <a:buFontTx/>
              <a:buNone/>
              <a:defRPr/>
            </a:pPr>
            <a:r>
              <a:rPr lang="zh-CN" altLang="en-US" sz="2800" dirty="0"/>
              <a:t>例</a:t>
            </a:r>
            <a:r>
              <a:rPr lang="en-US" altLang="zh-CN" sz="2800" dirty="0"/>
              <a:t>9</a:t>
            </a:r>
            <a:r>
              <a:rPr lang="zh-CN" altLang="en-US" sz="2800" dirty="0"/>
              <a:t>：有一个处理器，主存容量</a:t>
            </a:r>
            <a:r>
              <a:rPr lang="en-US" altLang="zh-CN" sz="2800" dirty="0"/>
              <a:t>1MB</a:t>
            </a:r>
            <a:r>
              <a:rPr lang="zh-CN" altLang="en-US" sz="2800" dirty="0"/>
              <a:t>，字长</a:t>
            </a:r>
            <a:r>
              <a:rPr lang="en-US" altLang="zh-CN" sz="2800" dirty="0"/>
              <a:t>1B</a:t>
            </a:r>
            <a:r>
              <a:rPr lang="zh-CN" altLang="en-US" sz="2800" dirty="0"/>
              <a:t>，块大小</a:t>
            </a:r>
            <a:r>
              <a:rPr lang="en-US" altLang="zh-CN" sz="2800" dirty="0"/>
              <a:t>16B</a:t>
            </a:r>
            <a:r>
              <a:rPr lang="zh-CN" altLang="en-US" sz="2800" dirty="0"/>
              <a:t>，</a:t>
            </a:r>
            <a:r>
              <a:rPr lang="en-US" altLang="zh-CN" sz="2800" dirty="0"/>
              <a:t>Cache</a:t>
            </a:r>
            <a:r>
              <a:rPr lang="zh-CN" altLang="en-US" sz="2800" dirty="0"/>
              <a:t>容量</a:t>
            </a:r>
            <a:r>
              <a:rPr lang="en-US" altLang="zh-CN" sz="2800" dirty="0"/>
              <a:t>64KB</a:t>
            </a:r>
            <a:r>
              <a:rPr lang="zh-CN" altLang="en-US" sz="2800" dirty="0"/>
              <a:t>。</a:t>
            </a:r>
            <a:r>
              <a:rPr lang="en-US" altLang="zh-CN" sz="2800" dirty="0"/>
              <a:t>Cache</a:t>
            </a:r>
            <a:r>
              <a:rPr lang="zh-CN" altLang="en-US" sz="2800" dirty="0"/>
              <a:t>采用</a:t>
            </a:r>
            <a:r>
              <a:rPr lang="zh-CN" altLang="en-US" sz="2800" dirty="0">
                <a:solidFill>
                  <a:srgbClr val="FF0000"/>
                </a:solidFill>
              </a:rPr>
              <a:t>全相联映射</a:t>
            </a:r>
            <a:r>
              <a:rPr lang="zh-CN" altLang="en-US" sz="2800" dirty="0"/>
              <a:t>，对内存地址</a:t>
            </a:r>
            <a:r>
              <a:rPr lang="en-US" altLang="zh-CN" sz="2800" dirty="0"/>
              <a:t>(FO010)</a:t>
            </a:r>
            <a:r>
              <a:rPr lang="zh-CN" altLang="en-US" sz="2800" dirty="0"/>
              <a:t>给出相应的标记和字号。</a:t>
            </a:r>
            <a:endParaRPr lang="en-US" altLang="zh-CN" sz="2800" dirty="0"/>
          </a:p>
          <a:p>
            <a:pPr marL="0" indent="0">
              <a:buFontTx/>
              <a:buNone/>
              <a:defRPr/>
            </a:pPr>
            <a:endParaRPr lang="zh-CN" altLang="en-US" sz="2800" dirty="0"/>
          </a:p>
          <a:p>
            <a:pPr marL="0" indent="0">
              <a:buFontTx/>
              <a:buNone/>
              <a:defRPr/>
            </a:pPr>
            <a:r>
              <a:rPr lang="zh-CN" altLang="en-US" sz="2800" dirty="0"/>
              <a:t>解：块大小＝行大小</a:t>
            </a:r>
            <a:r>
              <a:rPr lang="en-US" altLang="zh-CN" sz="2800" dirty="0"/>
              <a:t>= 2</a:t>
            </a:r>
            <a:r>
              <a:rPr lang="en-US" altLang="zh-CN" sz="2800" baseline="30000" dirty="0"/>
              <a:t>4</a:t>
            </a:r>
            <a:r>
              <a:rPr lang="zh-CN" altLang="en-US" sz="2800" dirty="0"/>
              <a:t>字节＝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w  </a:t>
            </a:r>
            <a:r>
              <a:rPr lang="zh-CN" altLang="en-US" sz="2800" dirty="0"/>
              <a:t>字节，所以</a:t>
            </a:r>
            <a:r>
              <a:rPr lang="en-US" altLang="zh-CN" sz="2800" dirty="0">
                <a:solidFill>
                  <a:srgbClr val="FF0000"/>
                </a:solidFill>
              </a:rPr>
              <a:t>w</a:t>
            </a:r>
            <a:r>
              <a:rPr lang="zh-CN" altLang="en-US" sz="2800" dirty="0">
                <a:solidFill>
                  <a:srgbClr val="FF0000"/>
                </a:solidFill>
              </a:rPr>
              <a:t>＝</a:t>
            </a:r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r>
              <a:rPr lang="zh-CN" altLang="en-US" sz="2800" dirty="0"/>
              <a:t>位</a:t>
            </a:r>
            <a:endParaRPr lang="en-US" altLang="zh-CN" sz="2800" dirty="0"/>
          </a:p>
          <a:p>
            <a:pPr marL="0" indent="0">
              <a:buFontTx/>
              <a:buNone/>
              <a:defRPr/>
            </a:pPr>
            <a:r>
              <a:rPr lang="zh-CN" altLang="en-US" sz="2800" dirty="0"/>
              <a:t>内存寻址单元数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s+w</a:t>
            </a:r>
            <a:r>
              <a:rPr lang="en-US" altLang="zh-CN" sz="2800" dirty="0"/>
              <a:t> = 1M= 2</a:t>
            </a:r>
            <a:r>
              <a:rPr lang="en-US" altLang="zh-CN" sz="2800" baseline="30000" dirty="0"/>
              <a:t>20</a:t>
            </a:r>
            <a:r>
              <a:rPr lang="zh-CN" altLang="en-US" sz="2800" dirty="0"/>
              <a:t>，所以</a:t>
            </a:r>
            <a:r>
              <a:rPr lang="en-US" altLang="zh-CN" sz="2800" dirty="0" err="1"/>
              <a:t>s+w</a:t>
            </a:r>
            <a:r>
              <a:rPr lang="en-US" altLang="zh-CN" sz="2800" dirty="0"/>
              <a:t>=20</a:t>
            </a:r>
            <a:r>
              <a:rPr lang="zh-CN" altLang="en-US" sz="2800" dirty="0"/>
              <a:t>位，</a:t>
            </a:r>
            <a:r>
              <a:rPr lang="en-US" altLang="zh-CN" sz="2800" dirty="0">
                <a:solidFill>
                  <a:srgbClr val="FF0000"/>
                </a:solidFill>
              </a:rPr>
              <a:t>s=16</a:t>
            </a:r>
            <a:r>
              <a:rPr lang="zh-CN" altLang="en-US" sz="2800" dirty="0"/>
              <a:t>位</a:t>
            </a:r>
          </a:p>
          <a:p>
            <a:pPr marL="0" indent="0">
              <a:buFontTx/>
              <a:buNone/>
              <a:defRPr/>
            </a:pPr>
            <a:r>
              <a:rPr lang="zh-CN" altLang="en-US" sz="2800" dirty="0"/>
              <a:t>主存的块数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s</a:t>
            </a:r>
            <a:r>
              <a:rPr lang="en-US" altLang="zh-CN" sz="2800" dirty="0"/>
              <a:t> =2</a:t>
            </a:r>
            <a:r>
              <a:rPr lang="en-US" altLang="zh-CN" sz="2800" baseline="30000" dirty="0"/>
              <a:t>16</a:t>
            </a:r>
          </a:p>
          <a:p>
            <a:pPr marL="0" indent="0">
              <a:buFontTx/>
              <a:buNone/>
              <a:defRPr/>
            </a:pPr>
            <a:r>
              <a:rPr lang="zh-CN" altLang="en-US" sz="2800" dirty="0"/>
              <a:t>标记大小</a:t>
            </a:r>
            <a:r>
              <a:rPr lang="en-US" altLang="zh-CN" sz="2800" dirty="0"/>
              <a:t>s=16</a:t>
            </a:r>
            <a:r>
              <a:rPr lang="zh-CN" altLang="en-US" sz="2800" dirty="0"/>
              <a:t>位</a:t>
            </a:r>
          </a:p>
          <a:p>
            <a:pPr marL="0" indent="0">
              <a:buFontTx/>
              <a:buNone/>
              <a:defRPr/>
            </a:pPr>
            <a:r>
              <a:rPr lang="zh-CN" altLang="en-US" sz="2800" dirty="0"/>
              <a:t>内存地址格式如图所示</a:t>
            </a:r>
            <a:r>
              <a:rPr lang="zh-CN" altLang="en-US" sz="1800" dirty="0"/>
              <a:t>：     </a:t>
            </a:r>
            <a:r>
              <a:rPr lang="en-US" altLang="zh-CN" sz="1800" dirty="0"/>
              <a:t>16</a:t>
            </a:r>
            <a:r>
              <a:rPr lang="zh-CN" altLang="en-US" sz="1800" dirty="0"/>
              <a:t>位                                               </a:t>
            </a:r>
            <a:r>
              <a:rPr lang="en-US" altLang="zh-CN" sz="1800" dirty="0"/>
              <a:t>4</a:t>
            </a:r>
            <a:r>
              <a:rPr lang="zh-CN" altLang="en-US" sz="1800" dirty="0"/>
              <a:t>位</a:t>
            </a:r>
          </a:p>
          <a:p>
            <a:pPr marL="0" indent="0">
              <a:buFontTx/>
              <a:buNone/>
              <a:defRPr/>
            </a:pPr>
            <a:endParaRPr lang="en-US" altLang="zh-CN" sz="2800" dirty="0"/>
          </a:p>
          <a:p>
            <a:pPr marL="0" indent="0">
              <a:buFontTx/>
              <a:buNone/>
              <a:defRPr/>
            </a:pPr>
            <a:r>
              <a:rPr lang="zh-CN" altLang="en-US" sz="2800" dirty="0"/>
              <a:t>由于内存地址</a:t>
            </a:r>
            <a:r>
              <a:rPr lang="en-US" altLang="zh-CN" sz="2800" dirty="0"/>
              <a:t>(F0010)</a:t>
            </a:r>
            <a:r>
              <a:rPr lang="en-US" altLang="zh-CN" sz="2800" baseline="-25000" dirty="0"/>
              <a:t>16</a:t>
            </a:r>
            <a:r>
              <a:rPr lang="en-US" altLang="zh-CN" sz="2800" dirty="0"/>
              <a:t> =  (1111 0000 0000 0001 0000)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 </a:t>
            </a:r>
          </a:p>
          <a:p>
            <a:pPr marL="0" indent="0">
              <a:buFontTx/>
              <a:buNone/>
              <a:defRPr/>
            </a:pPr>
            <a:r>
              <a:rPr lang="zh-CN" altLang="en-US" sz="2800" dirty="0"/>
              <a:t>故对应的标记  </a:t>
            </a:r>
            <a:r>
              <a:rPr lang="en-US" altLang="zh-CN" sz="2800" dirty="0"/>
              <a:t>s=</a:t>
            </a:r>
            <a:r>
              <a:rPr lang="zh-CN" altLang="en-US" sz="2800" dirty="0"/>
              <a:t>（</a:t>
            </a:r>
            <a:r>
              <a:rPr lang="en-US" altLang="zh-CN" sz="2800" dirty="0"/>
              <a:t>111 1000 0000 0001)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  </a:t>
            </a:r>
            <a:br>
              <a:rPr lang="en-US" altLang="zh-CN" sz="2800" dirty="0"/>
            </a:br>
            <a:r>
              <a:rPr lang="en-US" altLang="zh-CN" sz="2800" dirty="0"/>
              <a:t>                </a:t>
            </a:r>
            <a:r>
              <a:rPr lang="zh-CN" altLang="en-US" sz="2800" dirty="0"/>
              <a:t>字号  </a:t>
            </a:r>
            <a:r>
              <a:rPr lang="en-US" altLang="zh-CN" sz="2800" dirty="0"/>
              <a:t>w=  (0000)</a:t>
            </a:r>
            <a:r>
              <a:rPr lang="en-US" altLang="zh-CN" sz="2800" baseline="-25000" dirty="0"/>
              <a:t>2</a:t>
            </a:r>
          </a:p>
          <a:p>
            <a:pPr marL="0" indent="0">
              <a:buFontTx/>
              <a:buNone/>
              <a:defRPr/>
            </a:pPr>
            <a:endParaRPr lang="en-US" altLang="zh-CN" sz="1800" dirty="0"/>
          </a:p>
          <a:p>
            <a:pPr marL="0" indent="0">
              <a:buFontTx/>
              <a:buNone/>
              <a:defRPr/>
            </a:pPr>
            <a:endParaRPr lang="en-US" altLang="zh-CN" sz="2800" dirty="0"/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endParaRPr lang="en-US" altLang="zh-CN" sz="2800" dirty="0"/>
          </a:p>
        </p:txBody>
      </p:sp>
      <p:sp>
        <p:nvSpPr>
          <p:cNvPr id="5" name="矩形 4"/>
          <p:cNvSpPr/>
          <p:nvPr/>
        </p:nvSpPr>
        <p:spPr>
          <a:xfrm>
            <a:off x="1692275" y="1700808"/>
            <a:ext cx="5543550" cy="36988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标记 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s                                                         | 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字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w </a:t>
            </a:r>
            <a:endParaRPr lang="zh-CN" altLang="en-US" sz="1800" dirty="0"/>
          </a:p>
        </p:txBody>
      </p:sp>
      <p:sp>
        <p:nvSpPr>
          <p:cNvPr id="6" name="矩形 5"/>
          <p:cNvSpPr/>
          <p:nvPr/>
        </p:nvSpPr>
        <p:spPr>
          <a:xfrm>
            <a:off x="4284663" y="4189413"/>
            <a:ext cx="4400550" cy="36988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标记 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s                                          | 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字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w 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476250"/>
          </a:xfrm>
          <a:solidFill>
            <a:schemeClr val="accent1"/>
          </a:solidFill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rPr>
              <a:t>第</a:t>
            </a:r>
            <a:r>
              <a:rPr lang="en-US" altLang="zh-CN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rPr>
              <a:t>08</a:t>
            </a: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rPr>
              <a:t>讲、</a:t>
            </a:r>
            <a:r>
              <a:rPr lang="en-US" altLang="zh-CN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rPr>
              <a:t>的替换与虚拟存储器</a:t>
            </a: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2" r:id="rId4" imgW="938794" imgH="221393" progId="Equation.3">
                  <p:embed/>
                </p:oleObj>
              </mc:Choice>
              <mc:Fallback>
                <p:oleObj r:id="rId4" imgW="938794" imgH="221393" progId="Equation.3">
                  <p:embed/>
                  <p:pic>
                    <p:nvPicPr>
                      <p:cNvPr id="20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107950" y="476250"/>
            <a:ext cx="8929688" cy="4462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3.6.3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、</a:t>
            </a:r>
            <a:r>
              <a:rPr lang="en-US" altLang="zh-CN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的替换策略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1、LFU(最不经常使用)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→最近一段时间内访问次数最少的行换出：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每行设置计数器，初值为0；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被访问的行计数器每次增1；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替换计数器值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最小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的行，将行的计数器的值都清零；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计数周期在两次替换之间的时间间隔；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不能反映近期cache的访问情况；   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(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可能将刚刚调入的行调出，而保留以前频繁访问的行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)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08901" name="Oval 5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6" action="ppaction://hlinksldjump"/>
              </a:rPr>
              <a:t>总目录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2233613" y="6750050"/>
            <a:ext cx="68040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8</a:t>
            </a:r>
            <a:r>
              <a:rPr lang="zh-CN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的替换与虚拟存储器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(3</a:t>
            </a:r>
            <a:r>
              <a:rPr lang="zh-CN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476250"/>
          </a:xfrm>
          <a:solidFill>
            <a:schemeClr val="accent1"/>
          </a:solidFill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rPr>
              <a:t>第</a:t>
            </a:r>
            <a:r>
              <a:rPr lang="en-US" altLang="zh-CN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rPr>
              <a:t>08</a:t>
            </a: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rPr>
              <a:t>讲、</a:t>
            </a:r>
            <a:r>
              <a:rPr lang="en-US" altLang="zh-CN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rPr>
              <a:t>的替换与虚拟存储器</a:t>
            </a: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6" r:id="rId4" imgW="938794" imgH="221393" progId="Equation.3">
                  <p:embed/>
                </p:oleObj>
              </mc:Choice>
              <mc:Fallback>
                <p:oleObj r:id="rId4" imgW="938794" imgH="221393" progId="Equation.3">
                  <p:embed/>
                  <p:pic>
                    <p:nvPicPr>
                      <p:cNvPr id="20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214312" y="620688"/>
            <a:ext cx="8929688" cy="3323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2、LRU(近期最少使用)→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近期长久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未被访问的行换出：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每行设置计数器，初值为0；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访问某行时，其行计数器清零，而其它行的计数器增1；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替换计数器值</a:t>
            </a: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最大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的行；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反映近期cache的访问情况，体现程序局部性原理；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符合cache的工作原理；</a:t>
            </a:r>
          </a:p>
        </p:txBody>
      </p:sp>
      <p:sp>
        <p:nvSpPr>
          <p:cNvPr id="208901" name="Oval 5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6" action="ppaction://hlinksldjump"/>
              </a:rPr>
              <a:t>总目录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2233613" y="6750050"/>
            <a:ext cx="68040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8</a:t>
            </a:r>
            <a:r>
              <a:rPr lang="zh-CN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的替换与虚拟存储器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(3</a:t>
            </a:r>
            <a:r>
              <a:rPr lang="zh-CN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</p:spTree>
    <p:extLst>
      <p:ext uri="{BB962C8B-B14F-4D97-AF65-F5344CB8AC3E}">
        <p14:creationId xmlns:p14="http://schemas.microsoft.com/office/powerpoint/2010/main" val="53603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4808" y="-12855"/>
            <a:ext cx="9036496" cy="6478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effectLst/>
                <a:ea typeface="宋体" pitchFamily="2" charset="-122"/>
                <a:cs typeface="Times New Roman" pitchFamily="18" charset="0"/>
              </a:rPr>
              <a:t>例题：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某虚拟存储器采用页式存储管理，使用</a:t>
            </a:r>
            <a:r>
              <a:rPr kumimoji="0" lang="en-US" altLang="zh-CN" sz="3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LRU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页面替换算法，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若每次访问在一个时间单位内完成，页面访问序列如下：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已知主存只允许放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个页面，初始状态时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个页面是全空的，则页面失效次数是。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解答过程： 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rPr>
              <a:t>LRU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rPr>
              <a:t>算法的思想：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宋体" pitchFamily="2" charset="-122"/>
                <a:cs typeface="Times New Roman" pitchFamily="18" charset="0"/>
              </a:rPr>
              <a:t>每页设置一个计数器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rPr>
              <a:t>，每次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宋体" pitchFamily="2" charset="-122"/>
                <a:cs typeface="Times New Roman" pitchFamily="18" charset="0"/>
              </a:rPr>
              <a:t>命中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rPr>
              <a:t>一页，该页对应的计数器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宋体" pitchFamily="2" charset="-122"/>
                <a:cs typeface="Times New Roman" pitchFamily="18" charset="0"/>
              </a:rPr>
              <a:t>清零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宋体" pitchFamily="2" charset="-122"/>
                <a:cs typeface="Times New Roman" pitchFamily="18" charset="0"/>
              </a:rPr>
              <a:t>其他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rPr>
              <a:t>各页的计数器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宋体" pitchFamily="2" charset="-122"/>
                <a:cs typeface="Times New Roman" pitchFamily="18" charset="0"/>
              </a:rPr>
              <a:t>加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rPr>
              <a:t>；需要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宋体" pitchFamily="2" charset="-122"/>
                <a:cs typeface="Times New Roman" pitchFamily="18" charset="0"/>
              </a:rPr>
              <a:t>替换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rPr>
              <a:t>时，将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宋体" pitchFamily="2" charset="-122"/>
                <a:cs typeface="Times New Roman" pitchFamily="18" charset="0"/>
              </a:rPr>
              <a:t>计数值最大的页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rPr>
              <a:t>换出，所以，对应的访问过程及相应的计数器的内容、替换结果如下：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effectLst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effectLst/>
              <a:latin typeface="Arial" pitchFamily="34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effectLst/>
              <a:latin typeface="Arial" pitchFamily="34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effectLst/>
              <a:latin typeface="Arial" pitchFamily="34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effectLst/>
              <a:latin typeface="Arial" pitchFamily="34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effectLst/>
              <a:latin typeface="Arial" pitchFamily="34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effectLst/>
              <a:latin typeface="Arial" pitchFamily="34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effectLst/>
              <a:latin typeface="Arial" pitchFamily="34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68" y="2924944"/>
            <a:ext cx="9144000" cy="345638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79512" y="6413266"/>
            <a:ext cx="72545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zh-CN" altLang="en-US" dirty="0">
                <a:effectLst/>
                <a:ea typeface="宋体" pitchFamily="2" charset="-122"/>
                <a:cs typeface="Times New Roman" pitchFamily="18" charset="0"/>
              </a:rPr>
              <a:t>注：红色标注的页是未命中的访问</a:t>
            </a:r>
            <a:r>
              <a:rPr lang="en-US" altLang="zh-CN" dirty="0">
                <a:effectLst/>
                <a:ea typeface="宋体" pitchFamily="2" charset="-122"/>
                <a:cs typeface="Times New Roman" pitchFamily="18" charset="0"/>
              </a:rPr>
              <a:t>——</a:t>
            </a:r>
            <a:r>
              <a:rPr lang="zh-CN" altLang="en-US" dirty="0">
                <a:effectLst/>
                <a:ea typeface="宋体" pitchFamily="2" charset="-122"/>
                <a:cs typeface="Times New Roman" pitchFamily="18" charset="0"/>
              </a:rPr>
              <a:t>共</a:t>
            </a:r>
            <a:r>
              <a:rPr lang="en-US" altLang="zh-CN" dirty="0">
                <a:effectLst/>
                <a:ea typeface="宋体" pitchFamily="2" charset="-122"/>
                <a:cs typeface="Times New Roman" pitchFamily="18" charset="0"/>
              </a:rPr>
              <a:t>6</a:t>
            </a:r>
            <a:r>
              <a:rPr lang="zh-CN" altLang="en-US" dirty="0">
                <a:effectLst/>
                <a:ea typeface="宋体" pitchFamily="2" charset="-122"/>
                <a:cs typeface="Times New Roman" pitchFamily="18" charset="0"/>
              </a:rPr>
              <a:t>次</a:t>
            </a:r>
            <a:endParaRPr lang="zh-CN" altLang="en-US" sz="3200" dirty="0"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168959" y="2924944"/>
            <a:ext cx="378705" cy="34563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547664" y="2924944"/>
            <a:ext cx="403223" cy="34563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1950887" y="2924944"/>
            <a:ext cx="378705" cy="34563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2327937" y="2924944"/>
            <a:ext cx="433703" cy="34563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761640" y="2924944"/>
            <a:ext cx="388865" cy="34563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3150505" y="2924944"/>
            <a:ext cx="485391" cy="34563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3543568" y="2924944"/>
            <a:ext cx="378705" cy="34563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3920618" y="2939936"/>
            <a:ext cx="425198" cy="34563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4345816" y="2926080"/>
            <a:ext cx="388865" cy="34563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4734681" y="2926080"/>
            <a:ext cx="393063" cy="34563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5127744" y="2926080"/>
            <a:ext cx="378705" cy="34563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504794" y="2926080"/>
            <a:ext cx="420003" cy="34563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5924797" y="2924056"/>
            <a:ext cx="378705" cy="34563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6313662" y="2924056"/>
            <a:ext cx="378705" cy="34563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706725" y="2924056"/>
            <a:ext cx="378705" cy="34563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7083775" y="2924056"/>
            <a:ext cx="430393" cy="34563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7514168" y="2904624"/>
            <a:ext cx="378705" cy="34563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7903033" y="2904624"/>
            <a:ext cx="378705" cy="34563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8296096" y="2904624"/>
            <a:ext cx="378705" cy="34563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8673146" y="2904624"/>
            <a:ext cx="457886" cy="34563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30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2" grpId="0" animBg="1"/>
      <p:bldP spid="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0" r:id="rId3" imgW="938794" imgH="221393" progId="Equation.3">
                  <p:embed/>
                </p:oleObj>
              </mc:Choice>
              <mc:Fallback>
                <p:oleObj r:id="rId3" imgW="938794" imgH="221393" progId="Equation.3">
                  <p:embed/>
                  <p:pic>
                    <p:nvPicPr>
                      <p:cNvPr id="2560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36" name="Text Box 4"/>
          <p:cNvSpPr txBox="1">
            <a:spLocks noChangeArrowheads="1"/>
          </p:cNvSpPr>
          <p:nvPr/>
        </p:nvSpPr>
        <p:spPr bwMode="auto">
          <a:xfrm>
            <a:off x="755650" y="404813"/>
            <a:ext cx="8280400" cy="453231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lIns="17780" tIns="14605" rIns="17780" bIns="14605">
            <a:spAutoFit/>
          </a:bodyPr>
          <a:lstStyle/>
          <a:p>
            <a:pPr>
              <a:lnSpc>
                <a:spcPct val="95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1、全相联映射方式</a:t>
            </a:r>
          </a:p>
          <a:p>
            <a:pPr>
              <a:lnSpc>
                <a:spcPct val="95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(1).将主存地址分为两部分（块号和字号），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95000"/>
              </a:lnSpc>
              <a:buSzPct val="100000"/>
              <a:buFont typeface="Wingdings" pitchFamily="2" charset="2"/>
              <a:buNone/>
              <a:defRPr/>
            </a:pP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95000"/>
              </a:lnSpc>
              <a:buSzPct val="100000"/>
              <a:buFont typeface="Wingdings" pitchFamily="2" charset="2"/>
              <a:buNone/>
              <a:defRPr/>
            </a:pP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95000"/>
              </a:lnSpc>
              <a:buSzPct val="100000"/>
              <a:buFont typeface="Wingdings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在内存块写入Cache时，同时写入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块号标记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；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95000"/>
              </a:lnSpc>
              <a:buSzPct val="100000"/>
              <a:buFont typeface="Wingdings" pitchFamily="2" charset="2"/>
              <a:buNone/>
              <a:defRPr/>
            </a:pP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95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(2). 存储</a:t>
            </a:r>
            <a:b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</a:b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全部标记用一个相联存储器存储(便于同时比较)，</a:t>
            </a:r>
            <a:b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</a:b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全部数据用一个普通的RAM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存储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；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95000"/>
              </a:lnSpc>
              <a:buSzPct val="100000"/>
              <a:buFont typeface="Wingdings" pitchFamily="2" charset="2"/>
              <a:buNone/>
              <a:defRPr/>
            </a:pP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95000"/>
              </a:lnSpc>
              <a:buSzPct val="100000"/>
              <a:buFont typeface="Wingdings" pitchFamily="2" charset="2"/>
              <a:buNone/>
              <a:defRPr/>
            </a:pP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graphicFrame>
        <p:nvGraphicFramePr>
          <p:cNvPr id="25604" name="Object 7"/>
          <p:cNvGraphicFramePr>
            <a:graphicFrameLocks/>
          </p:cNvGraphicFramePr>
          <p:nvPr/>
        </p:nvGraphicFramePr>
        <p:xfrm>
          <a:off x="1676400" y="4340225"/>
          <a:ext cx="5791200" cy="251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1" r:id="rId5" imgW="7373379" imgH="3086531" progId="PBrush">
                  <p:embed/>
                </p:oleObj>
              </mc:Choice>
              <mc:Fallback>
                <p:oleObj r:id="rId5" imgW="7373379" imgH="3086531" progId="PBrush">
                  <p:embed/>
                  <p:pic>
                    <p:nvPicPr>
                      <p:cNvPr id="25604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0225"/>
                        <a:ext cx="5791200" cy="2517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971550" y="1341438"/>
            <a:ext cx="6443663" cy="52228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s                                           |   w  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476250"/>
          </a:xfrm>
          <a:solidFill>
            <a:schemeClr val="accent1"/>
          </a:solidFill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rPr>
              <a:t>第</a:t>
            </a:r>
            <a:r>
              <a:rPr lang="en-US" altLang="zh-CN" sz="28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rPr>
              <a:t>08</a:t>
            </a:r>
            <a:r>
              <a:rPr lang="zh-CN" altLang="en-US" sz="28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rPr>
              <a:t>讲、</a:t>
            </a:r>
            <a:r>
              <a:rPr lang="en-US" altLang="zh-CN" sz="28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28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rPr>
              <a:t>的替换与虚拟存储器</a:t>
            </a: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0" r:id="rId4" imgW="938794" imgH="221393" progId="Equation.3">
                  <p:embed/>
                </p:oleObj>
              </mc:Choice>
              <mc:Fallback>
                <p:oleObj r:id="rId4" imgW="938794" imgH="221393" progId="Equation.3">
                  <p:embed/>
                  <p:pic>
                    <p:nvPicPr>
                      <p:cNvPr id="20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107950" y="476250"/>
            <a:ext cx="8929688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3、FIFO+LRU策略→先进先出+近期最少使用策略：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命不中时采用先进先出策略，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FIFO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  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命中的单元重新位于队首；    </a:t>
            </a:r>
            <a:r>
              <a:rPr lang="en-US" altLang="zh-CN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LRU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4、随机替换：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随机替换策略实际上是不要什么算法，从特定的行位置中随机地选取一行换出即可。这种策略在硬件上容易实现，且速度也比前两种策略快。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缺点</a:t>
            </a: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是没有体现程序局部性原理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，随意换出的数据很可能马上又要使用，从而降低命中率和cache工作效率。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但这个不足随着cache容量增大而减小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。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随机替换策略的功效只是稍逊于前两种策略； </a:t>
            </a:r>
          </a:p>
        </p:txBody>
      </p:sp>
      <p:sp>
        <p:nvSpPr>
          <p:cNvPr id="208901" name="Oval 5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6" action="ppaction://hlinksldjump"/>
              </a:rPr>
              <a:t>总目录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2233613" y="6750050"/>
            <a:ext cx="68040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8</a:t>
            </a:r>
            <a:r>
              <a:rPr lang="zh-CN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的替换与虚拟存储器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(3</a:t>
            </a:r>
            <a:r>
              <a:rPr lang="zh-CN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</p:spTree>
    <p:extLst>
      <p:ext uri="{BB962C8B-B14F-4D97-AF65-F5344CB8AC3E}">
        <p14:creationId xmlns:p14="http://schemas.microsoft.com/office/powerpoint/2010/main" val="300439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685800" y="7620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800" dirty="0"/>
              <a:t>3,4,2,6,4,3,7,4,3,6,3,4,8,4,6  </a:t>
            </a:r>
            <a:r>
              <a:rPr lang="zh-CN" altLang="en-US" sz="2800" dirty="0"/>
              <a:t>的</a:t>
            </a:r>
            <a:r>
              <a:rPr lang="en-US" altLang="zh-CN" sz="2800" dirty="0"/>
              <a:t>FIFO+LRU</a:t>
            </a:r>
            <a:r>
              <a:rPr lang="zh-CN" altLang="en-US" sz="2800" dirty="0"/>
              <a:t>算法</a:t>
            </a:r>
          </a:p>
        </p:txBody>
      </p:sp>
      <p:graphicFrame>
        <p:nvGraphicFramePr>
          <p:cNvPr id="3" name="Group 5"/>
          <p:cNvGraphicFramePr>
            <a:graphicFrameLocks noGrp="1"/>
          </p:cNvGraphicFramePr>
          <p:nvPr/>
        </p:nvGraphicFramePr>
        <p:xfrm>
          <a:off x="533400" y="1600200"/>
          <a:ext cx="8077200" cy="413067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60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60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60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81292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页面请求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925"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U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③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9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②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/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3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①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/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/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35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√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√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√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√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√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√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Line 111"/>
          <p:cNvSpPr>
            <a:spLocks noChangeShapeType="1"/>
          </p:cNvSpPr>
          <p:nvPr/>
        </p:nvSpPr>
        <p:spPr bwMode="auto">
          <a:xfrm flipV="1">
            <a:off x="3505200" y="2971800"/>
            <a:ext cx="381000" cy="1295400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" name="Line 112"/>
          <p:cNvSpPr>
            <a:spLocks noChangeShapeType="1"/>
          </p:cNvSpPr>
          <p:nvPr/>
        </p:nvSpPr>
        <p:spPr bwMode="auto">
          <a:xfrm flipV="1">
            <a:off x="4876800" y="3048000"/>
            <a:ext cx="304800" cy="1371600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" name="Line 113"/>
          <p:cNvSpPr>
            <a:spLocks noChangeShapeType="1"/>
          </p:cNvSpPr>
          <p:nvPr/>
        </p:nvSpPr>
        <p:spPr bwMode="auto">
          <a:xfrm flipV="1">
            <a:off x="5334000" y="3048000"/>
            <a:ext cx="304800" cy="1371600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" name="Line 114"/>
          <p:cNvSpPr>
            <a:spLocks noChangeShapeType="1"/>
          </p:cNvSpPr>
          <p:nvPr/>
        </p:nvSpPr>
        <p:spPr bwMode="auto">
          <a:xfrm flipV="1">
            <a:off x="6248400" y="2895600"/>
            <a:ext cx="304800" cy="762000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8" name="Line 115"/>
          <p:cNvSpPr>
            <a:spLocks noChangeShapeType="1"/>
          </p:cNvSpPr>
          <p:nvPr/>
        </p:nvSpPr>
        <p:spPr bwMode="auto">
          <a:xfrm flipV="1">
            <a:off x="6705600" y="2971800"/>
            <a:ext cx="304800" cy="1371600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9" name="Line 116"/>
          <p:cNvSpPr>
            <a:spLocks noChangeShapeType="1"/>
          </p:cNvSpPr>
          <p:nvPr/>
        </p:nvSpPr>
        <p:spPr bwMode="auto">
          <a:xfrm flipV="1">
            <a:off x="7620000" y="2971800"/>
            <a:ext cx="304800" cy="762000"/>
          </a:xfrm>
          <a:prstGeom prst="line">
            <a:avLst/>
          </a:prstGeom>
          <a:noFill/>
          <a:ln w="19050">
            <a:solidFill>
              <a:srgbClr val="FF6600"/>
            </a:solidFill>
            <a:prstDash val="dash"/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4" r:id="rId4" imgW="938794" imgH="221393" progId="Equation.3">
                  <p:embed/>
                </p:oleObj>
              </mc:Choice>
              <mc:Fallback>
                <p:oleObj r:id="rId4" imgW="938794" imgH="221393" progId="Equation.3">
                  <p:embed/>
                  <p:pic>
                    <p:nvPicPr>
                      <p:cNvPr id="40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200704" y="17572"/>
            <a:ext cx="8929688" cy="738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buSzPct val="100000"/>
              <a:defRPr/>
            </a:pPr>
            <a:r>
              <a:rPr lang="en-US" altLang="zh-CN" sz="2400" dirty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LRU</a:t>
            </a:r>
            <a:r>
              <a:rPr lang="zh-CN" altLang="en-US" sz="2400" dirty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和</a:t>
            </a:r>
            <a:r>
              <a:rPr lang="en-US" altLang="zh-CN" sz="2400" dirty="0" err="1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LFU</a:t>
            </a:r>
            <a:r>
              <a:rPr lang="zh-CN" altLang="en-US" sz="2400" dirty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是不同的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!</a:t>
            </a:r>
            <a:endParaRPr lang="en-US" altLang="zh-CN" sz="24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err="1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LRU</a:t>
            </a:r>
            <a:r>
              <a:rPr lang="zh-CN" altLang="en-US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是最近最少使用页面置换算法</a:t>
            </a:r>
            <a:r>
              <a:rPr lang="en-US" altLang="zh-CN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(Least Recently Used),</a:t>
            </a:r>
            <a:r>
              <a:rPr lang="zh-CN" altLang="en-US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也就是首先淘汰</a:t>
            </a:r>
            <a:r>
              <a:rPr lang="zh-CN" altLang="en-US" sz="2400" dirty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最长时间</a:t>
            </a:r>
            <a:r>
              <a:rPr lang="zh-CN" altLang="en-US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未被使用的页面</a:t>
            </a:r>
            <a:r>
              <a:rPr lang="en-US" altLang="zh-CN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!</a:t>
            </a:r>
            <a:endParaRPr lang="zh-CN" altLang="en-US" sz="2400" dirty="0">
              <a:effectLst/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LFU</a:t>
            </a:r>
            <a:r>
              <a:rPr lang="zh-CN" altLang="en-US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是最近最不常用页面置换算法</a:t>
            </a:r>
            <a:r>
              <a:rPr lang="en-US" altLang="zh-CN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(Least Frequently Used),</a:t>
            </a:r>
            <a:r>
              <a:rPr lang="zh-CN" altLang="en-US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也就是淘汰</a:t>
            </a:r>
            <a:r>
              <a:rPr lang="zh-CN" altLang="en-US" sz="2400" dirty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一定时期内被访问次数最少</a:t>
            </a:r>
            <a:r>
              <a:rPr lang="zh-CN" altLang="en-US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的页</a:t>
            </a:r>
            <a:r>
              <a:rPr lang="en-US" altLang="zh-CN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!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rgbClr val="0000FF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比较：</a:t>
            </a:r>
            <a:r>
              <a:rPr lang="zh-CN" altLang="en-US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比如</a:t>
            </a:r>
            <a:r>
              <a:rPr lang="en-US" altLang="zh-CN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如果每分钟进行一次调页</a:t>
            </a:r>
            <a:r>
              <a:rPr lang="en-US" altLang="zh-CN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主存块为</a:t>
            </a:r>
            <a:r>
              <a:rPr lang="en-US" altLang="zh-CN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3,</a:t>
            </a:r>
            <a:br>
              <a:rPr lang="en-US" altLang="zh-CN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en-US" altLang="zh-CN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         </a:t>
            </a:r>
            <a:r>
              <a:rPr lang="zh-CN" altLang="en-US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若所需页面走向为</a:t>
            </a:r>
            <a:r>
              <a:rPr lang="en-US" altLang="zh-CN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2 1 2 1 2 3 4</a:t>
            </a:r>
            <a:endParaRPr lang="zh-CN" altLang="en-US" sz="2400" dirty="0">
              <a:effectLst/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         注意</a:t>
            </a:r>
            <a:r>
              <a:rPr lang="en-US" altLang="zh-CN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当调页面</a:t>
            </a:r>
            <a:r>
              <a:rPr lang="en-US" altLang="zh-CN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时会发生缺页中断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若按</a:t>
            </a:r>
            <a:r>
              <a:rPr lang="en-US" altLang="zh-CN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LRU</a:t>
            </a:r>
            <a:r>
              <a:rPr lang="zh-CN" altLang="en-US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算法</a:t>
            </a:r>
            <a:r>
              <a:rPr lang="en-US" altLang="zh-CN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应换页面</a:t>
            </a:r>
            <a:r>
              <a:rPr lang="en-US" altLang="zh-CN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1(1</a:t>
            </a:r>
            <a:r>
              <a:rPr lang="zh-CN" altLang="en-US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页面最久未被使用</a:t>
            </a:r>
            <a:r>
              <a:rPr lang="en-US" altLang="zh-CN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) </a:t>
            </a:r>
            <a:r>
              <a:rPr lang="zh-CN" altLang="en-US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但按</a:t>
            </a:r>
            <a:r>
              <a:rPr lang="en-US" altLang="zh-CN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LFU</a:t>
            </a:r>
            <a:r>
              <a:rPr lang="zh-CN" altLang="en-US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算法应换页面</a:t>
            </a:r>
            <a:r>
              <a:rPr lang="en-US" altLang="zh-CN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3(</a:t>
            </a:r>
            <a:r>
              <a:rPr lang="zh-CN" altLang="en-US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十分钟内</a:t>
            </a:r>
            <a:r>
              <a:rPr lang="en-US" altLang="zh-CN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页面</a:t>
            </a:r>
            <a:r>
              <a:rPr lang="en-US" altLang="zh-CN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只使用了一次</a:t>
            </a:r>
            <a:r>
              <a:rPr lang="en-US" altLang="zh-CN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)</a:t>
            </a:r>
            <a:endParaRPr lang="zh-CN" altLang="en-US" sz="2400" dirty="0">
              <a:effectLst/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可见</a:t>
            </a:r>
            <a:r>
              <a:rPr lang="en-US" altLang="zh-CN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LRU</a:t>
            </a:r>
            <a:r>
              <a:rPr lang="zh-CN" altLang="en-US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关键是看页面最后一次被使用到发生调度的时间长短</a:t>
            </a:r>
            <a:r>
              <a:rPr lang="en-US" altLang="zh-CN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endParaRPr lang="zh-CN" altLang="en-US" sz="2400" dirty="0">
              <a:effectLst/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而</a:t>
            </a:r>
            <a:r>
              <a:rPr lang="en-US" altLang="zh-CN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LFU</a:t>
            </a:r>
            <a:r>
              <a:rPr lang="zh-CN" altLang="en-US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关键是看一定时间段内页面被使用的频率</a:t>
            </a:r>
            <a:r>
              <a:rPr lang="en-US" altLang="zh-CN" sz="2400" dirty="0">
                <a:effectLst/>
                <a:latin typeface="方正姚体" panose="02010601030101010101" pitchFamily="2" charset="-122"/>
                <a:ea typeface="方正姚体" panose="02010601030101010101" pitchFamily="2" charset="-122"/>
              </a:rPr>
              <a:t>!</a:t>
            </a:r>
            <a:endParaRPr lang="zh-CN" altLang="en-US" sz="2400" dirty="0">
              <a:effectLst/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just">
              <a:lnSpc>
                <a:spcPct val="150000"/>
              </a:lnSpc>
              <a:buSzPct val="100000"/>
              <a:defRPr/>
            </a:pPr>
            <a:endParaRPr lang="zh-CN" altLang="en-US" sz="2400" dirty="0">
              <a:solidFill>
                <a:srgbClr val="0707E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</p:txBody>
      </p:sp>
      <p:pic>
        <p:nvPicPr>
          <p:cNvPr id="4101" name="Picture 359" descr="C:\Users\ada\AppData\Local\Microsoft\Windows\Temporary Internet Files\Content.IE5\MKQL31VQ\MC900441740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0"/>
            <a:ext cx="73818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353425" cy="501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FIFO</a:t>
            </a: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和</a:t>
            </a:r>
            <a:r>
              <a:rPr lang="en-US" altLang="zh-CN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FIFO+LRU</a:t>
            </a: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实例分析</a:t>
            </a: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8" r:id="rId3" imgW="938794" imgH="221393" progId="Equation.3">
                  <p:embed/>
                </p:oleObj>
              </mc:Choice>
              <mc:Fallback>
                <p:oleObj r:id="rId3" imgW="938794" imgH="221393" progId="Equation.3">
                  <p:embed/>
                  <p:pic>
                    <p:nvPicPr>
                      <p:cNvPr id="51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48" name="Text Box 4"/>
          <p:cNvSpPr txBox="1">
            <a:spLocks noChangeArrowheads="1"/>
          </p:cNvSpPr>
          <p:nvPr/>
        </p:nvSpPr>
        <p:spPr bwMode="auto">
          <a:xfrm>
            <a:off x="107950" y="688417"/>
            <a:ext cx="8929688" cy="108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[例5] 假设cache容量为4个块(或者说4页)，编号依次为abcd，初始内容为空；此后访存的页面序列为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4234164135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，请你分别求出利用FIFO和FIFO+LRU策略替换时谁被替换出去？</a:t>
            </a:r>
          </a:p>
        </p:txBody>
      </p:sp>
      <p:graphicFrame>
        <p:nvGraphicFramePr>
          <p:cNvPr id="210950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122398"/>
              </p:ext>
            </p:extLst>
          </p:nvPr>
        </p:nvGraphicFramePr>
        <p:xfrm>
          <a:off x="252413" y="1917700"/>
          <a:ext cx="8785225" cy="2197100"/>
        </p:xfrm>
        <a:graphic>
          <a:graphicData uri="http://schemas.openxmlformats.org/drawingml/2006/table">
            <a:tbl>
              <a:tblPr/>
              <a:tblGrid>
                <a:gridCol w="684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0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8300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FIFO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命中率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BB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÷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10=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BB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  <a:sym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BB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  <a:sym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  <a:sym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方正姚体" pitchFamily="2" charset="-122"/>
                        </a:rPr>
                        <a:t>④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方正姚体" pitchFamily="2" charset="-122"/>
                        </a:rPr>
                        <a:t>①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BB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  <a:sym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  <a:sym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  <a:sym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  <a:sym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方正姚体" pitchFamily="2" charset="-122"/>
                        </a:rPr>
                        <a:t>③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换出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  <a:sym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  <a:sym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  <a:sym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  <a:sym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  <a:sym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  <a:sym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  <a:sym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1115" name="Group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27719"/>
              </p:ext>
            </p:extLst>
          </p:nvPr>
        </p:nvGraphicFramePr>
        <p:xfrm>
          <a:off x="252413" y="4076700"/>
          <a:ext cx="8783637" cy="2200276"/>
        </p:xfrm>
        <a:graphic>
          <a:graphicData uri="http://schemas.openxmlformats.org/drawingml/2006/table">
            <a:tbl>
              <a:tblPr/>
              <a:tblGrid>
                <a:gridCol w="684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0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8406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FIFO+LRU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2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6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5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命中率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4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BB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a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2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方正姚体" pitchFamily="2" charset="-122"/>
                        </a:rPr>
                        <a:t>④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方正姚体" pitchFamily="2" charset="-122"/>
                        </a:rPr>
                        <a:t>6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方正姚体" pitchFamily="2" charset="-122"/>
                        </a:rPr>
                        <a:t>④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方正姚体" pitchFamily="2" charset="-122"/>
                        </a:rPr>
                        <a:t>①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方正姚体" pitchFamily="2" charset="-122"/>
                        </a:rPr>
                        <a:t>3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5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÷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10=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30%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BB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b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2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6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BB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c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2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6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BB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d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2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2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2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6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换出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2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2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6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8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的替换与虚拟存储器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  <p:pic>
        <p:nvPicPr>
          <p:cNvPr id="5316" name="Picture 359" descr="C:\Users\ada\AppData\Local\Microsoft\Windows\Temporary Internet Files\Content.IE5\MKQL31VQ\MC900441740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0"/>
            <a:ext cx="73818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353425" cy="501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FIFO</a:t>
            </a: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和</a:t>
            </a:r>
            <a:r>
              <a:rPr lang="en-US" altLang="zh-CN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FIFO+LRU</a:t>
            </a: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实例分析</a:t>
            </a:r>
            <a:r>
              <a:rPr lang="en-US" altLang="zh-CN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2</a:t>
            </a:r>
            <a:endParaRPr lang="zh-CN" altLang="en-US" sz="2800" b="1" dirty="0">
              <a:solidFill>
                <a:srgbClr val="0707E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2" r:id="rId3" imgW="938794" imgH="221393" progId="Equation.3">
                  <p:embed/>
                </p:oleObj>
              </mc:Choice>
              <mc:Fallback>
                <p:oleObj r:id="rId3" imgW="938794" imgH="221393" progId="Equation.3">
                  <p:embed/>
                  <p:pic>
                    <p:nvPicPr>
                      <p:cNvPr id="61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72" name="Text Box 4"/>
          <p:cNvSpPr txBox="1">
            <a:spLocks noChangeArrowheads="1"/>
          </p:cNvSpPr>
          <p:nvPr/>
        </p:nvSpPr>
        <p:spPr bwMode="auto">
          <a:xfrm>
            <a:off x="107950" y="616409"/>
            <a:ext cx="8929688" cy="108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[例6] 假设cache容量为4个块(或者说4页)，编号依次为abcd，初始内容为空；此后访存的页面序列为4234145342，请你分别求出利用FIFO和</a:t>
            </a:r>
            <a:r>
              <a:rPr lang="zh-CN" altLang="en-US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FIFO+LRU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策略替换时谁被替换出去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？                                                                  </a:t>
            </a:r>
            <a:r>
              <a:rPr lang="zh-CN" altLang="en-US" sz="1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命中即回队尾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 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graphicFrame>
        <p:nvGraphicFramePr>
          <p:cNvPr id="211974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926946"/>
              </p:ext>
            </p:extLst>
          </p:nvPr>
        </p:nvGraphicFramePr>
        <p:xfrm>
          <a:off x="252413" y="1917700"/>
          <a:ext cx="8785225" cy="2197100"/>
        </p:xfrm>
        <a:graphic>
          <a:graphicData uri="http://schemas.openxmlformats.org/drawingml/2006/table">
            <a:tbl>
              <a:tblPr/>
              <a:tblGrid>
                <a:gridCol w="684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0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8300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FIFO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命中率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BB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÷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10=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BB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BB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方正姚体" pitchFamily="2" charset="-122"/>
                        </a:rPr>
                        <a:t>④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方正姚体" pitchFamily="2" charset="-122"/>
                        </a:rPr>
                        <a:t>③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BB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方正姚体" pitchFamily="2" charset="-122"/>
                        </a:rPr>
                        <a:t>④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换出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2139" name="Group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941750"/>
              </p:ext>
            </p:extLst>
          </p:nvPr>
        </p:nvGraphicFramePr>
        <p:xfrm>
          <a:off x="252413" y="4076700"/>
          <a:ext cx="8783637" cy="2200276"/>
        </p:xfrm>
        <a:graphic>
          <a:graphicData uri="http://schemas.openxmlformats.org/drawingml/2006/table">
            <a:tbl>
              <a:tblPr/>
              <a:tblGrid>
                <a:gridCol w="684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0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8406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FIFO+LRU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2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5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2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命中率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4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BB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a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2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方正姚体" pitchFamily="2" charset="-122"/>
                        </a:rPr>
                        <a:t>④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方正姚体" pitchFamily="2" charset="-122"/>
                        </a:rPr>
                        <a:t>④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5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方正姚体" pitchFamily="2" charset="-122"/>
                        </a:rPr>
                        <a:t>③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方正姚体" pitchFamily="2" charset="-122"/>
                        </a:rPr>
                        <a:t>④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2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7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  <a:sym typeface="Arial" charset="0"/>
                        </a:rPr>
                        <a:t>÷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10=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40%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BB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b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2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5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BB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c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2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4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5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BB07E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d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2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2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3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5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换出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2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方正姚体" pitchFamily="2" charset="-122"/>
                        <a:ea typeface="方正姚体" pitchFamily="2" charset="-122"/>
                      </a:endParaRP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60238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方正姚体" pitchFamily="2" charset="-122"/>
                          <a:ea typeface="方正姚体" pitchFamily="2" charset="-122"/>
                        </a:rPr>
                        <a:t>1</a:t>
                      </a:r>
                    </a:p>
                  </a:txBody>
                  <a:tcPr marT="45733" marB="4573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8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的替换与虚拟存储器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r>
              <a:rPr lang="en-US" altLang="zh-TW" sz="2800" dirty="0">
                <a:ea typeface="新細明體" charset="0"/>
              </a:rPr>
              <a:t>Q3: Which block should be replaced on a miss?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07293"/>
            <a:ext cx="8229600" cy="4525963"/>
          </a:xfrm>
        </p:spPr>
        <p:txBody>
          <a:bodyPr/>
          <a:lstStyle/>
          <a:p>
            <a:pPr>
              <a:tabLst>
                <a:tab pos="2000250" algn="r"/>
                <a:tab pos="3028950" algn="r"/>
                <a:tab pos="3886200" algn="r"/>
                <a:tab pos="4972050" algn="r"/>
                <a:tab pos="5943600" algn="r"/>
                <a:tab pos="7143750" algn="r"/>
              </a:tabLst>
            </a:pPr>
            <a:r>
              <a:rPr lang="en-US" altLang="zh-TW" sz="2400" dirty="0">
                <a:ea typeface="新細明體" charset="0"/>
                <a:cs typeface="新細明體" charset="0"/>
              </a:rPr>
              <a:t>Easy for Direct Mapped</a:t>
            </a:r>
          </a:p>
          <a:p>
            <a:pPr>
              <a:tabLst>
                <a:tab pos="2000250" algn="r"/>
                <a:tab pos="3028950" algn="r"/>
                <a:tab pos="3886200" algn="r"/>
                <a:tab pos="4972050" algn="r"/>
                <a:tab pos="5943600" algn="r"/>
                <a:tab pos="7143750" algn="r"/>
              </a:tabLst>
            </a:pPr>
            <a:r>
              <a:rPr lang="en-US" altLang="zh-TW" sz="2400" dirty="0">
                <a:ea typeface="新細明體" charset="0"/>
                <a:cs typeface="新細明體" charset="0"/>
              </a:rPr>
              <a:t>Set Associative or Fully Associative</a:t>
            </a:r>
          </a:p>
          <a:p>
            <a:pPr lvl="1">
              <a:tabLst>
                <a:tab pos="2000250" algn="r"/>
                <a:tab pos="3028950" algn="r"/>
                <a:tab pos="3886200" algn="r"/>
                <a:tab pos="4972050" algn="r"/>
                <a:tab pos="5943600" algn="r"/>
                <a:tab pos="7143750" algn="r"/>
              </a:tabLst>
            </a:pPr>
            <a:r>
              <a:rPr lang="en-US" altLang="zh-TW" sz="2000" dirty="0">
                <a:ea typeface="新細明體" charset="0"/>
                <a:cs typeface="新細明體" charset="0"/>
              </a:rPr>
              <a:t>Random</a:t>
            </a:r>
          </a:p>
          <a:p>
            <a:pPr lvl="1">
              <a:tabLst>
                <a:tab pos="2000250" algn="r"/>
                <a:tab pos="3028950" algn="r"/>
                <a:tab pos="3886200" algn="r"/>
                <a:tab pos="4972050" algn="r"/>
                <a:tab pos="5943600" algn="r"/>
                <a:tab pos="7143750" algn="r"/>
              </a:tabLst>
            </a:pPr>
            <a:r>
              <a:rPr lang="en-US" altLang="zh-TW" sz="2000" dirty="0">
                <a:ea typeface="新細明體" charset="0"/>
                <a:cs typeface="新細明體" charset="0"/>
              </a:rPr>
              <a:t>LRU (Least Recently Used)</a:t>
            </a:r>
          </a:p>
          <a:p>
            <a:pPr lvl="1">
              <a:tabLst>
                <a:tab pos="2000250" algn="r"/>
                <a:tab pos="3028950" algn="r"/>
                <a:tab pos="3886200" algn="r"/>
                <a:tab pos="4972050" algn="r"/>
                <a:tab pos="5943600" algn="r"/>
                <a:tab pos="7143750" algn="r"/>
              </a:tabLst>
            </a:pPr>
            <a:r>
              <a:rPr lang="en-US" altLang="zh-TW" sz="2000" dirty="0">
                <a:ea typeface="新細明體" charset="0"/>
                <a:cs typeface="新細明體" charset="0"/>
              </a:rPr>
              <a:t>First in, first out (FIFO)</a:t>
            </a:r>
            <a:br>
              <a:rPr lang="en-US" altLang="zh-TW" sz="2000" dirty="0">
                <a:ea typeface="新細明體" charset="0"/>
                <a:cs typeface="新細明體" charset="0"/>
              </a:rPr>
            </a:br>
            <a:endParaRPr lang="en-US" altLang="zh-TW" sz="2000" dirty="0">
              <a:ea typeface="新細明體" charset="0"/>
              <a:cs typeface="新細明體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33425" y="3709988"/>
          <a:ext cx="7642225" cy="2228850"/>
        </p:xfrm>
        <a:graphic>
          <a:graphicData uri="http://schemas.openxmlformats.org/drawingml/2006/table">
            <a:tbl>
              <a:tblPr/>
              <a:tblGrid>
                <a:gridCol w="763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35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35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35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 gridSpan="10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Associativity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2-way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4-way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8-way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Size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LRU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Ran.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FIFO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LRU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Ran.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FIFO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LRU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Ran.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FIFO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16KB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114.1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117.3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115.5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111.7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115.1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113.3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109.0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111.8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110.4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64KB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103.4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104.3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103.9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102.4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102.3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103.1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99.7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100.5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100.3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256KB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92.2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92.1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92.5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92.1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92.1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92.5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92.1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92.1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92.5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新細明體" charset="0"/>
                        <a:cs typeface="新細明體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76600"/>
            <a:ext cx="8628420" cy="35814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7811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353425" cy="501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3.6.4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、</a:t>
            </a:r>
            <a:r>
              <a:rPr lang="en-US" altLang="zh-CN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的写操作策略</a:t>
            </a: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6" r:id="rId3" imgW="938794" imgH="221393" progId="Equation.3">
                  <p:embed/>
                </p:oleObj>
              </mc:Choice>
              <mc:Fallback>
                <p:oleObj r:id="rId3" imgW="938794" imgH="221393" progId="Equation.3">
                  <p:embed/>
                  <p:pic>
                    <p:nvPicPr>
                      <p:cNvPr id="71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996" name="Text Box 4"/>
          <p:cNvSpPr txBox="1">
            <a:spLocks noChangeArrowheads="1"/>
          </p:cNvSpPr>
          <p:nvPr/>
        </p:nvSpPr>
        <p:spPr bwMode="auto">
          <a:xfrm>
            <a:off x="107950" y="549275"/>
            <a:ext cx="914457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2563" indent="-182563">
              <a:lnSpc>
                <a:spcPct val="150000"/>
              </a:lnSpc>
              <a:buSzPct val="100000"/>
              <a:buFont typeface="Wingdings" pitchFamily="2" charset="2"/>
              <a:buChar char="Ø"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需要考虑的问题：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150000"/>
              </a:lnSpc>
              <a:buSzPct val="100000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由于cache的内容只是主存部分内容的拷贝，它应当与主存内容保持一致。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而CPU修改主存内容时是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对cache写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的，只更改了cache的内容，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没有真正更 改主存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。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marL="182563" indent="-182563" algn="just">
              <a:lnSpc>
                <a:spcPct val="150000"/>
              </a:lnSpc>
              <a:buSzPct val="100000"/>
              <a:buFont typeface="Wingdings" pitchFamily="2" charset="2"/>
              <a:buChar char="Ø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为了保持cache与主存内容的一致性，可选用如下三种写操作策略： </a:t>
            </a:r>
          </a:p>
          <a:p>
            <a:pPr marL="630238" indent="-630238" algn="just">
              <a:lnSpc>
                <a:spcPct val="15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(1)写回法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：cache行需要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换出时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，根据是否修改，决定是写回主存还是简单地舍掉；</a:t>
            </a:r>
          </a:p>
          <a:p>
            <a:pPr algn="just">
              <a:lnSpc>
                <a:spcPct val="15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(2)全写法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：Cache与内存同时写； </a:t>
            </a:r>
          </a:p>
          <a:p>
            <a:pPr marL="630238" indent="-630238">
              <a:lnSpc>
                <a:spcPct val="150000"/>
              </a:lnSpc>
              <a:buSzPct val="100000"/>
              <a:defRPr/>
            </a:pP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(3)写一次法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：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第一次写Cache命中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时采用全写法；</a:t>
            </a:r>
          </a:p>
        </p:txBody>
      </p:sp>
      <p:sp>
        <p:nvSpPr>
          <p:cNvPr id="212997" name="Oval 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5" action="ppaction://hlinksldjump"/>
              </a:rPr>
              <a:t>总目录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8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的替换与虚拟存储器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6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353425" cy="501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3.6.4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、</a:t>
            </a:r>
            <a:r>
              <a:rPr lang="en-US" altLang="zh-CN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的写操作策略</a:t>
            </a: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0" r:id="rId3" imgW="938794" imgH="221393" progId="Equation.3">
                  <p:embed/>
                </p:oleObj>
              </mc:Choice>
              <mc:Fallback>
                <p:oleObj r:id="rId3" imgW="938794" imgH="221393" progId="Equation.3">
                  <p:embed/>
                  <p:pic>
                    <p:nvPicPr>
                      <p:cNvPr id="71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996" name="Text Box 4"/>
          <p:cNvSpPr txBox="1">
            <a:spLocks noChangeArrowheads="1"/>
          </p:cNvSpPr>
          <p:nvPr/>
        </p:nvSpPr>
        <p:spPr bwMode="auto">
          <a:xfrm>
            <a:off x="107950" y="549275"/>
            <a:ext cx="8730456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30238" indent="-630238" algn="just">
              <a:lnSpc>
                <a:spcPct val="15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(1)写回法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：cache中每行设置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修改位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，修改cache时，该位置1；当该行需要换出时，对该行的修改位进行判断，决定是写回主存还是简单地舍掉；</a:t>
            </a:r>
          </a:p>
          <a:p>
            <a:pPr marL="630238" algn="just">
              <a:lnSpc>
                <a:spcPct val="15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优点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：减少访存次数；</a:t>
            </a:r>
          </a:p>
          <a:p>
            <a:pPr marL="630238" algn="just">
              <a:lnSpc>
                <a:spcPct val="15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缺点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：主存与cache存在不一致性问题；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marL="630238" algn="just">
              <a:lnSpc>
                <a:spcPct val="15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当代多处理器系统中，每个处理器大都有自己的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。同一主存块的拷贝能同时存于不同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中，若允许处理器各自独立地修改自己的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，就会出现不一致问题。可以采用多处理器系统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MESI cache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一致性协议来解决这个问题。（见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doc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）</a:t>
            </a:r>
          </a:p>
        </p:txBody>
      </p:sp>
      <p:sp>
        <p:nvSpPr>
          <p:cNvPr id="212997" name="Oval 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5" action="ppaction://hlinksldjump"/>
              </a:rPr>
              <a:t>总目录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8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的替换与虚拟存储器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</p:spTree>
    <p:extLst>
      <p:ext uri="{BB962C8B-B14F-4D97-AF65-F5344CB8AC3E}">
        <p14:creationId xmlns:p14="http://schemas.microsoft.com/office/powerpoint/2010/main" val="213462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6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353425" cy="501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3.6.4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、</a:t>
            </a:r>
            <a:r>
              <a:rPr lang="en-US" altLang="zh-CN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的写操作策略</a:t>
            </a: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4" r:id="rId3" imgW="938794" imgH="221393" progId="Equation.3">
                  <p:embed/>
                </p:oleObj>
              </mc:Choice>
              <mc:Fallback>
                <p:oleObj r:id="rId3" imgW="938794" imgH="221393" progId="Equation.3">
                  <p:embed/>
                  <p:pic>
                    <p:nvPicPr>
                      <p:cNvPr id="71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996" name="Text Box 4"/>
          <p:cNvSpPr txBox="1">
            <a:spLocks noChangeArrowheads="1"/>
          </p:cNvSpPr>
          <p:nvPr/>
        </p:nvSpPr>
        <p:spPr bwMode="auto">
          <a:xfrm>
            <a:off x="107950" y="549275"/>
            <a:ext cx="9144570" cy="564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(2)全写法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：如果写操作命中cache，则Cache与内存同时写； </a:t>
            </a:r>
          </a:p>
          <a:p>
            <a:pPr marL="630238" algn="just">
              <a:lnSpc>
                <a:spcPct val="15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优点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：cache不必设置修改位，不存在不一致性问题；</a:t>
            </a:r>
          </a:p>
          <a:p>
            <a:pPr marL="630238" algn="just">
              <a:lnSpc>
                <a:spcPct val="15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缺点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：访存次数多，降低了cache的功效；</a:t>
            </a:r>
          </a:p>
          <a:p>
            <a:pPr marL="630238" indent="-630238">
              <a:lnSpc>
                <a:spcPct val="150000"/>
              </a:lnSpc>
              <a:buSzPct val="100000"/>
              <a:defRPr/>
            </a:pP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(3)写一次法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：前两种方法的结合；</a:t>
            </a:r>
            <a:b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</a:b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与写回法基本一致，不同的是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第一次写Cache命中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时采用全写法；</a:t>
            </a:r>
            <a:b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</a:b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其他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得知该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对主存的写动作，及时更新或及时作废，从而保证一致性。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</a:t>
            </a:r>
          </a:p>
        </p:txBody>
      </p:sp>
      <p:sp>
        <p:nvSpPr>
          <p:cNvPr id="212997" name="Oval 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5" action="ppaction://hlinksldjump"/>
              </a:rPr>
              <a:t>总目录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8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的替换与虚拟存储器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</p:spTree>
    <p:extLst>
      <p:ext uri="{BB962C8B-B14F-4D97-AF65-F5344CB8AC3E}">
        <p14:creationId xmlns:p14="http://schemas.microsoft.com/office/powerpoint/2010/main" val="183066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6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353425" cy="501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3.6.4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、</a:t>
            </a:r>
            <a:r>
              <a:rPr lang="en-US" altLang="zh-CN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的写操作策略</a:t>
            </a: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8" r:id="rId3" imgW="938794" imgH="221393" progId="Equation.3">
                  <p:embed/>
                </p:oleObj>
              </mc:Choice>
              <mc:Fallback>
                <p:oleObj r:id="rId3" imgW="938794" imgH="221393" progId="Equation.3">
                  <p:embed/>
                  <p:pic>
                    <p:nvPicPr>
                      <p:cNvPr id="71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996" name="Text Box 4"/>
          <p:cNvSpPr txBox="1">
            <a:spLocks noChangeArrowheads="1"/>
          </p:cNvSpPr>
          <p:nvPr/>
        </p:nvSpPr>
        <p:spPr bwMode="auto">
          <a:xfrm>
            <a:off x="107950" y="549275"/>
            <a:ext cx="9144570" cy="6561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2563" indent="-182563">
              <a:lnSpc>
                <a:spcPct val="120000"/>
              </a:lnSpc>
              <a:buSzPct val="100000"/>
              <a:buFont typeface="Wingdings" pitchFamily="2" charset="2"/>
              <a:buChar char="Ø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需要考虑的问题：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120000"/>
              </a:lnSpc>
              <a:buSzPct val="100000"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由于cache的内容只是主存部分内容的拷贝，它应当与主存内容保持一致。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而CPU修改主存内容时是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对cache写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的，只更改了cache的内容，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没有真正更 改主存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。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marL="182563" indent="-182563" algn="just">
              <a:lnSpc>
                <a:spcPct val="120000"/>
              </a:lnSpc>
              <a:buSzPct val="100000"/>
              <a:buFont typeface="Wingdings" pitchFamily="2" charset="2"/>
              <a:buChar char="Ø"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为了保持cache与主存内容的一致性，可选用如下三种写操作策略： </a:t>
            </a:r>
          </a:p>
          <a:p>
            <a:pPr marL="630238" indent="-630238" algn="just"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(1)写回法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：cache中每行设置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修改位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，修改cache时，该位置1；当该行需要换出时，对该行的修改位进行判断，决定是写回主存还是简单地舍掉；</a:t>
            </a:r>
          </a:p>
          <a:p>
            <a:pPr marL="630238" algn="just"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优点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：减少访存次数；</a:t>
            </a:r>
          </a:p>
          <a:p>
            <a:pPr marL="630238" algn="just"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缺点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：主存与cache存在不一致性问题；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marL="630238" algn="just"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当代多处理器系统中，每个处理器大都有自己的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。同一主存块的拷贝能同时存于不同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中，若允许处理器各自独立地修改自己的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，就会出现不一致问题。可以采用多处理器系统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MESI cache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一致性协议来解决这个问题。（见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doc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）</a:t>
            </a:r>
          </a:p>
          <a:p>
            <a:pPr algn="just"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(2)全写法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：如果写操作命中cache，则Cache与内存同时写； </a:t>
            </a:r>
          </a:p>
          <a:p>
            <a:pPr marL="630238" algn="just"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优点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：cache不必设置修改位，不存在不一致性问题；</a:t>
            </a:r>
          </a:p>
          <a:p>
            <a:pPr marL="630238" algn="just">
              <a:lnSpc>
                <a:spcPct val="12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缺点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：访存次数多，降低了cache的功效；</a:t>
            </a:r>
          </a:p>
          <a:p>
            <a:pPr marL="630238" indent="-630238">
              <a:lnSpc>
                <a:spcPct val="120000"/>
              </a:lnSpc>
              <a:buSzPct val="100000"/>
              <a:defRPr/>
            </a:pP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   (3)写一次法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：前两种方法的结合；</a:t>
            </a:r>
            <a:b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</a:b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与写回法基本一致，不同的是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第一次写Cache命中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时采用全写法；</a:t>
            </a:r>
            <a:b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</a:b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其他</a:t>
            </a:r>
            <a:r>
              <a:rPr lang="en-US" altLang="zh-CN" sz="1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得知该</a:t>
            </a:r>
            <a:r>
              <a:rPr lang="en-US" altLang="zh-CN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对主存的写动作，及时更新或及时作废，从而保证一致性。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</a:t>
            </a:r>
          </a:p>
        </p:txBody>
      </p:sp>
      <p:sp>
        <p:nvSpPr>
          <p:cNvPr id="212997" name="Oval 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5" action="ppaction://hlinksldjump"/>
              </a:rPr>
              <a:t>总目录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8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的替换与虚拟存储器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</p:spTree>
    <p:extLst>
      <p:ext uri="{BB962C8B-B14F-4D97-AF65-F5344CB8AC3E}">
        <p14:creationId xmlns:p14="http://schemas.microsoft.com/office/powerpoint/2010/main" val="349218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4" r:id="rId3" imgW="938794" imgH="221393" progId="Equation.3">
                  <p:embed/>
                </p:oleObj>
              </mc:Choice>
              <mc:Fallback>
                <p:oleObj r:id="rId3" imgW="938794" imgH="221393" progId="Equation.3">
                  <p:embed/>
                  <p:pic>
                    <p:nvPicPr>
                      <p:cNvPr id="2662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36" name="Text Box 4"/>
          <p:cNvSpPr txBox="1">
            <a:spLocks noChangeArrowheads="1"/>
          </p:cNvSpPr>
          <p:nvPr/>
        </p:nvSpPr>
        <p:spPr bwMode="auto">
          <a:xfrm>
            <a:off x="539750" y="404813"/>
            <a:ext cx="7993063" cy="178435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 lIns="17780" tIns="14605" rIns="17780" bIns="14605">
            <a:spAutoFit/>
          </a:bodyPr>
          <a:lstStyle/>
          <a:p>
            <a:pPr algn="just">
              <a:lnSpc>
                <a:spcPct val="95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⑶.检索过程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方正姚体" pitchFamily="2" charset="-122"/>
            </a:endParaRPr>
          </a:p>
          <a:p>
            <a:pPr algn="just">
              <a:lnSpc>
                <a:spcPct val="95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CPU给出访问地址后，也将地址分为两部分（块号和字），比较电路块号与Cache表中的标记进行比较，相同表示命中，访问相应单元；如果没有命中访问内存，CPU 直接访问内存，并将被访问内存的相对应块写入Cache。</a:t>
            </a:r>
          </a:p>
        </p:txBody>
      </p:sp>
      <p:graphicFrame>
        <p:nvGraphicFramePr>
          <p:cNvPr id="26628" name="Object 5"/>
          <p:cNvGraphicFramePr>
            <a:graphicFrameLocks/>
          </p:cNvGraphicFramePr>
          <p:nvPr/>
        </p:nvGraphicFramePr>
        <p:xfrm>
          <a:off x="539750" y="765175"/>
          <a:ext cx="8320088" cy="538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5" r:id="rId5" imgW="5942857" imgH="3885714" progId="PBrush">
                  <p:embed/>
                </p:oleObj>
              </mc:Choice>
              <mc:Fallback>
                <p:oleObj r:id="rId5" imgW="5942857" imgH="3885714" progId="PBrush">
                  <p:embed/>
                  <p:pic>
                    <p:nvPicPr>
                      <p:cNvPr id="26628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765175"/>
                        <a:ext cx="8320088" cy="538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983038" y="188640"/>
            <a:ext cx="4837112" cy="4603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s                                       |   w  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611188" y="6092825"/>
            <a:ext cx="8208962" cy="7940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5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方正姚体" pitchFamily="2" charset="-122"/>
              </a:rPr>
              <a:t>⑷.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主存与cache的对应关系是：</a:t>
            </a:r>
            <a:r>
              <a:rPr lang="zh-CN" altLang="en-US" sz="2800" b="1" dirty="0">
                <a:solidFill>
                  <a:srgbClr val="BB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一对多</a:t>
            </a:r>
            <a:br>
              <a:rPr lang="en-US" altLang="zh-CN" b="1" dirty="0">
                <a:solidFill>
                  <a:srgbClr val="BB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</a:br>
            <a:r>
              <a:rPr lang="en-US" altLang="zh-CN" b="1" dirty="0">
                <a:solidFill>
                  <a:srgbClr val="BB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                          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(即：主存的一行可映射到cache的任一行)；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marL="25400">
              <a:tabLst>
                <a:tab pos="317500" algn="l"/>
                <a:tab pos="1231900" algn="l"/>
                <a:tab pos="2146300" algn="l"/>
                <a:tab pos="3060700" algn="l"/>
                <a:tab pos="3975100" algn="l"/>
                <a:tab pos="4889500" algn="l"/>
                <a:tab pos="5803900" algn="l"/>
              </a:tabLst>
            </a:pPr>
            <a:r>
              <a:rPr lang="en-US" altLang="zh-TW" dirty="0">
                <a:ea typeface="新細明體" charset="0"/>
              </a:rPr>
              <a:t>Q4: What Happens on a Write?</a:t>
            </a:r>
          </a:p>
        </p:txBody>
      </p:sp>
      <p:graphicFrame>
        <p:nvGraphicFramePr>
          <p:cNvPr id="1198083" name="Group 3"/>
          <p:cNvGraphicFramePr>
            <a:graphicFrameLocks noGrp="1"/>
          </p:cNvGraphicFramePr>
          <p:nvPr/>
        </p:nvGraphicFramePr>
        <p:xfrm>
          <a:off x="814388" y="1295400"/>
          <a:ext cx="7569200" cy="3614231"/>
        </p:xfrm>
        <a:graphic>
          <a:graphicData uri="http://schemas.openxmlformats.org/drawingml/2006/table">
            <a:tbl>
              <a:tblPr/>
              <a:tblGrid>
                <a:gridCol w="320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5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Write-Through</a:t>
                      </a:r>
                      <a:endParaRPr kumimoji="0" lang="en-US" altLang="zh-TW" sz="2000" b="1" i="0" u="none" strike="noStrike" cap="none" normalizeH="0" baseline="0">
                        <a:ln>
                          <a:noFill/>
                        </a:ln>
                        <a:solidFill>
                          <a:srgbClr val="053DE8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5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Write-Back</a:t>
                      </a:r>
                      <a:endParaRPr kumimoji="0" lang="en-US" altLang="zh-TW" sz="2000" b="1" i="0" u="none" strike="noStrike" cap="none" normalizeH="0" baseline="0">
                        <a:ln>
                          <a:noFill/>
                        </a:ln>
                        <a:solidFill>
                          <a:srgbClr val="053DE8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0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5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Policy</a:t>
                      </a: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53DE8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5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Data written to cache block, also written to lower-level memory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Book Antiqua" charset="0"/>
                        <a:buAutoNum type="arabicPeriod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Write data only to the cache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Book Antiqua" charset="0"/>
                        <a:buAutoNum type="arabicPeriod"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Update lower level when a block falls out of the cache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5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Debug</a:t>
                      </a:r>
                      <a:endParaRPr kumimoji="0" lang="en-US" altLang="zh-TW" sz="2000" b="1" i="0" u="none" strike="noStrike" cap="none" normalizeH="0" baseline="0">
                        <a:ln>
                          <a:noFill/>
                        </a:ln>
                        <a:solidFill>
                          <a:srgbClr val="053DE8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5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Easy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5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Hard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19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Do read misses produce writes?</a:t>
                      </a:r>
                      <a:endParaRPr kumimoji="0" lang="en-US" altLang="zh-TW" sz="1600" b="1" i="0" u="none" strike="noStrike" cap="none" normalizeH="0" baseline="0">
                        <a:ln>
                          <a:noFill/>
                        </a:ln>
                        <a:solidFill>
                          <a:srgbClr val="053DE8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5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No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5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Yes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1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altLang="zh-TW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Do repeated writes make it to lower level?</a:t>
                      </a:r>
                      <a:endParaRPr kumimoji="0" lang="en-US" altLang="zh-TW" sz="1700" b="1" i="0" u="none" strike="noStrike" cap="none" normalizeH="0" baseline="0">
                        <a:ln>
                          <a:noFill/>
                        </a:ln>
                        <a:solidFill>
                          <a:srgbClr val="053DE8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5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Yes</a:t>
                      </a:r>
                      <a:endParaRPr kumimoji="0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5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charset="0"/>
                          <a:ea typeface="新細明體" charset="0"/>
                          <a:cs typeface="新細明體" charset="0"/>
                        </a:rPr>
                        <a:t>No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新細明體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653" name="Text Box 29"/>
          <p:cNvSpPr txBox="1">
            <a:spLocks noChangeArrowheads="1"/>
          </p:cNvSpPr>
          <p:nvPr/>
        </p:nvSpPr>
        <p:spPr bwMode="auto">
          <a:xfrm>
            <a:off x="606425" y="5656263"/>
            <a:ext cx="795655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 i="1" u="sng">
                <a:solidFill>
                  <a:srgbClr val="003366"/>
                </a:solidFill>
                <a:latin typeface="Times New Roman" charset="0"/>
                <a:ea typeface="新細明體" charset="0"/>
                <a:cs typeface="新細明體" charset="0"/>
              </a:defRPr>
            </a:lvl9pPr>
          </a:lstStyle>
          <a:p>
            <a:pPr algn="ctr" eaLnBrk="1" hangingPunct="1"/>
            <a:r>
              <a:rPr lang="en-US" altLang="zh-TW" sz="2200" i="0" u="none">
                <a:solidFill>
                  <a:schemeClr val="tx1"/>
                </a:solidFill>
                <a:cs typeface="Times New Roman" charset="0"/>
              </a:rPr>
              <a:t>Additional option -- let writes to an un-cached address allocate a new cache line (“write-allocate”).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784292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新細明體" charset="0"/>
              </a:rPr>
              <a:t> Write Buffers for Write-Through Caches</a:t>
            </a:r>
            <a:endParaRPr lang="zh-TW" altLang="en-US" dirty="0">
              <a:ea typeface="新細明體" charset="0"/>
            </a:endParaRPr>
          </a:p>
        </p:txBody>
      </p:sp>
      <p:sp>
        <p:nvSpPr>
          <p:cNvPr id="27651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altLang="zh-TW" dirty="0">
              <a:ea typeface="標楷體" charset="0"/>
              <a:cs typeface="Times New Roman" charset="0"/>
            </a:endParaRPr>
          </a:p>
          <a:p>
            <a:endParaRPr lang="en-US" altLang="zh-TW" dirty="0">
              <a:ea typeface="標楷體" charset="0"/>
              <a:cs typeface="Times New Roman" charset="0"/>
            </a:endParaRPr>
          </a:p>
          <a:p>
            <a:endParaRPr lang="en-US" altLang="zh-TW" dirty="0">
              <a:ea typeface="標楷體" charset="0"/>
              <a:cs typeface="Times New Roman" charset="0"/>
            </a:endParaRPr>
          </a:p>
          <a:p>
            <a:endParaRPr lang="en-US" altLang="zh-TW" dirty="0">
              <a:ea typeface="標楷體" charset="0"/>
              <a:cs typeface="Times New Roman" charset="0"/>
            </a:endParaRPr>
          </a:p>
          <a:p>
            <a:endParaRPr lang="en-US" altLang="zh-TW" dirty="0">
              <a:ea typeface="標楷體" charset="0"/>
              <a:cs typeface="Times New Roman" charset="0"/>
            </a:endParaRPr>
          </a:p>
          <a:p>
            <a:endParaRPr lang="en-US" altLang="zh-TW" dirty="0">
              <a:ea typeface="新細明體" charset="0"/>
              <a:cs typeface="新細明體" charset="0"/>
            </a:endParaRPr>
          </a:p>
          <a:p>
            <a:r>
              <a:rPr lang="en-US" altLang="zh-TW" dirty="0">
                <a:ea typeface="新細明體" charset="0"/>
                <a:cs typeface="新細明體" charset="0"/>
              </a:rPr>
              <a:t>Q. Why a write buffer ? </a:t>
            </a:r>
          </a:p>
          <a:p>
            <a:pPr lvl="1"/>
            <a:r>
              <a:rPr lang="en-US" altLang="zh-TW" dirty="0">
                <a:ea typeface="新細明體" charset="0"/>
                <a:cs typeface="新細明體" charset="0"/>
              </a:rPr>
              <a:t>A. So CPU doesn’t stall </a:t>
            </a:r>
          </a:p>
          <a:p>
            <a:r>
              <a:rPr lang="en-US" altLang="zh-TW" dirty="0">
                <a:ea typeface="新細明體" charset="0"/>
                <a:cs typeface="新細明體" charset="0"/>
              </a:rPr>
              <a:t>Q. Why a buffer, why not just one register ?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TW" dirty="0">
                <a:ea typeface="新細明體" charset="0"/>
                <a:cs typeface="新細明體" charset="0"/>
              </a:rPr>
              <a:t>A. Bursts of writes are common.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dirty="0">
                <a:ea typeface="新細明體" charset="0"/>
                <a:cs typeface="新細明體" charset="0"/>
              </a:rPr>
              <a:t>Q. Are Read After Write (RAW) hazards an issue for write buffer?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TW" dirty="0">
                <a:ea typeface="新細明體" charset="0"/>
                <a:cs typeface="新細明體" charset="0"/>
              </a:rPr>
              <a:t>A. Yes!  Drain buffer before next read, or send read 1</a:t>
            </a:r>
            <a:r>
              <a:rPr lang="en-US" altLang="zh-TW" baseline="30000" dirty="0">
                <a:ea typeface="新細明體" charset="0"/>
                <a:cs typeface="新細明體" charset="0"/>
              </a:rPr>
              <a:t>st</a:t>
            </a:r>
            <a:r>
              <a:rPr lang="en-US" altLang="zh-TW" dirty="0">
                <a:ea typeface="新細明體" charset="0"/>
                <a:cs typeface="新細明體" charset="0"/>
              </a:rPr>
              <a:t> after check write buffers.</a:t>
            </a:r>
          </a:p>
          <a:p>
            <a:pPr eaLnBrk="1" hangingPunct="1">
              <a:spcBef>
                <a:spcPct val="0"/>
              </a:spcBef>
            </a:pPr>
            <a:endParaRPr lang="en-US" altLang="zh-TW" dirty="0">
              <a:solidFill>
                <a:srgbClr val="053DE8"/>
              </a:solidFill>
              <a:ea typeface="新細明體" charset="0"/>
              <a:cs typeface="新細明體" charset="0"/>
            </a:endParaRPr>
          </a:p>
          <a:p>
            <a:pPr lvl="1" eaLnBrk="1" hangingPunct="1">
              <a:spcBef>
                <a:spcPct val="0"/>
              </a:spcBef>
            </a:pPr>
            <a:endParaRPr lang="en-US" altLang="zh-TW" dirty="0">
              <a:solidFill>
                <a:srgbClr val="053DE8"/>
              </a:solidFill>
              <a:ea typeface="新細明體" charset="0"/>
              <a:cs typeface="新細明體" charset="0"/>
            </a:endParaRPr>
          </a:p>
          <a:p>
            <a:endParaRPr lang="en-US" altLang="zh-TW" dirty="0">
              <a:solidFill>
                <a:srgbClr val="053DE8"/>
              </a:solidFill>
              <a:ea typeface="新細明體" charset="0"/>
              <a:cs typeface="新細明體" charset="0"/>
            </a:endParaRPr>
          </a:p>
          <a:p>
            <a:endParaRPr lang="en-US" altLang="zh-TW" dirty="0">
              <a:solidFill>
                <a:srgbClr val="053DE8"/>
              </a:solidFill>
              <a:ea typeface="新細明體" charset="0"/>
              <a:cs typeface="新細明體" charset="0"/>
            </a:endParaRPr>
          </a:p>
          <a:p>
            <a:endParaRPr lang="zh-TW" altLang="en-US" dirty="0">
              <a:ea typeface="標楷體" charset="0"/>
              <a:cs typeface="Times New Roman" charset="0"/>
            </a:endParaRPr>
          </a:p>
        </p:txBody>
      </p:sp>
      <p:pic>
        <p:nvPicPr>
          <p:cNvPr id="27652" name="Picture 2" descr="C:\Users\perry\Desktop\圖片2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5050" y="1703388"/>
            <a:ext cx="7069138" cy="189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337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新細明體" charset="0"/>
              </a:rPr>
              <a:t> </a:t>
            </a:r>
            <a:r>
              <a:rPr lang="en-US" altLang="zh-TW" dirty="0">
                <a:ea typeface="新細明體" charset="0"/>
              </a:rPr>
              <a:t>Write-Miss Policy</a:t>
            </a:r>
            <a:endParaRPr lang="zh-TW" altLang="en-US" dirty="0">
              <a:ea typeface="新細明體" charset="0"/>
            </a:endParaRPr>
          </a:p>
        </p:txBody>
      </p:sp>
      <p:sp>
        <p:nvSpPr>
          <p:cNvPr id="2867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標楷體" charset="0"/>
                <a:cs typeface="Times New Roman" charset="0"/>
              </a:rPr>
              <a:t>Two options on a write miss</a:t>
            </a:r>
          </a:p>
          <a:p>
            <a:pPr lvl="1"/>
            <a:r>
              <a:rPr lang="en-US" altLang="zh-TW" dirty="0">
                <a:ea typeface="標楷體" charset="0"/>
                <a:cs typeface="Times New Roman" charset="0"/>
              </a:rPr>
              <a:t>Write allocate – the block is allocated on a write miss, followed by the write hit actions.</a:t>
            </a:r>
          </a:p>
          <a:p>
            <a:pPr lvl="2"/>
            <a:r>
              <a:rPr lang="en-US" altLang="zh-TW" dirty="0">
                <a:ea typeface="標楷體" charset="0"/>
                <a:cs typeface="Times New Roman" charset="0"/>
              </a:rPr>
              <a:t>Write misses act like read misses.</a:t>
            </a:r>
          </a:p>
          <a:p>
            <a:pPr lvl="1"/>
            <a:r>
              <a:rPr lang="en-US" altLang="zh-TW" dirty="0">
                <a:ea typeface="標楷體" charset="0"/>
                <a:cs typeface="Times New Roman" charset="0"/>
              </a:rPr>
              <a:t>No-write allocate – write misses do not affect the cache.  The block is modified only in the lower-level memory.</a:t>
            </a:r>
          </a:p>
          <a:p>
            <a:pPr lvl="2"/>
            <a:r>
              <a:rPr lang="en-US" altLang="zh-TW" dirty="0">
                <a:ea typeface="標楷體" charset="0"/>
                <a:cs typeface="Times New Roman" charset="0"/>
              </a:rPr>
              <a:t>Block stay out of the cache in </a:t>
            </a:r>
            <a:r>
              <a:rPr lang="en-US" altLang="zh-TW" u="sng" dirty="0">
                <a:ea typeface="標楷體" charset="0"/>
                <a:cs typeface="Times New Roman" charset="0"/>
              </a:rPr>
              <a:t>no-write allocate</a:t>
            </a:r>
            <a:r>
              <a:rPr lang="en-US" altLang="zh-TW" dirty="0">
                <a:ea typeface="標楷體" charset="0"/>
                <a:cs typeface="Times New Roman" charset="0"/>
              </a:rPr>
              <a:t> until the program tries to read the blocks, but with </a:t>
            </a:r>
            <a:r>
              <a:rPr lang="en-US" altLang="zh-TW" u="sng" dirty="0">
                <a:ea typeface="標楷體" charset="0"/>
                <a:cs typeface="Times New Roman" charset="0"/>
              </a:rPr>
              <a:t>write allocate</a:t>
            </a:r>
            <a:r>
              <a:rPr lang="en-US" altLang="zh-TW" dirty="0">
                <a:ea typeface="標楷體" charset="0"/>
                <a:cs typeface="Times New Roman" charset="0"/>
              </a:rPr>
              <a:t> even blocks that are only written will still be in the cache.</a:t>
            </a:r>
          </a:p>
          <a:p>
            <a:endParaRPr lang="en-US" altLang="zh-TW" dirty="0">
              <a:ea typeface="標楷體" charset="0"/>
              <a:cs typeface="Times New Roman" charset="0"/>
            </a:endParaRPr>
          </a:p>
          <a:p>
            <a:endParaRPr lang="zh-TW" altLang="en-US" dirty="0">
              <a:ea typeface="標楷體" charset="0"/>
              <a:cs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954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0"/>
              </a:rPr>
              <a:t>Write-Miss Policy Example</a:t>
            </a:r>
            <a:endParaRPr lang="zh-TW" altLang="en-US" dirty="0">
              <a:ea typeface="新細明體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kumimoji="0" lang="en-US" altLang="zh-TW" sz="1800" dirty="0">
                <a:ea typeface="標楷體" charset="0"/>
                <a:cs typeface="Times New Roman" charset="0"/>
              </a:rPr>
              <a:t>Example:  Assume a fully associative write-back cache with many cache entries that  starts empty. Below is sequence of five memory operations (The address is in square brackets):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kumimoji="0" lang="en-US" altLang="zh-TW" sz="1800" dirty="0">
                <a:ea typeface="標楷體" charset="0"/>
                <a:cs typeface="Times New Roman" charset="0"/>
              </a:rPr>
              <a:t>	     			Write Mem[100];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kumimoji="0" lang="en-US" altLang="zh-TW" sz="1800" dirty="0">
                <a:ea typeface="標楷體" charset="0"/>
                <a:cs typeface="Times New Roman" charset="0"/>
              </a:rPr>
              <a:t>	     			Write Mem[100];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kumimoji="0" lang="en-US" altLang="zh-TW" sz="1800" dirty="0">
                <a:ea typeface="標楷體" charset="0"/>
                <a:cs typeface="Times New Roman" charset="0"/>
              </a:rPr>
              <a:t>	      			 Read Mem[200];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kumimoji="0" lang="en-US" altLang="zh-TW" sz="1800" dirty="0">
                <a:ea typeface="標楷體" charset="0"/>
                <a:cs typeface="Times New Roman" charset="0"/>
              </a:rPr>
              <a:t>	      			Write Mem[200];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kumimoji="0" lang="en-US" altLang="zh-TW" sz="1800" dirty="0">
                <a:ea typeface="標楷體" charset="0"/>
                <a:cs typeface="Times New Roman" charset="0"/>
              </a:rPr>
              <a:t>	      			Write Mem[100].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kumimoji="0" lang="en-US" altLang="zh-TW" sz="1800" dirty="0">
                <a:ea typeface="標楷體" charset="0"/>
                <a:cs typeface="Times New Roman" charset="0"/>
              </a:rPr>
              <a:t>	What are the number of hits and misses (inclusive reads and writes) when using no-write allocate versus write allocate?</a:t>
            </a:r>
            <a:endParaRPr kumimoji="0" lang="en-US" altLang="zh-TW" sz="2000" dirty="0">
              <a:ea typeface="標楷體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000" i="1" dirty="0">
                <a:ea typeface="標楷體" charset="0"/>
                <a:cs typeface="Times New Roman" charset="0"/>
              </a:rPr>
              <a:t>Answer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kumimoji="0" lang="en-US" altLang="zh-TW" sz="2000" i="1" dirty="0">
                <a:ea typeface="標楷體" charset="0"/>
                <a:cs typeface="Times New Roman" charset="0"/>
              </a:rPr>
              <a:t>	</a:t>
            </a:r>
            <a:r>
              <a:rPr kumimoji="0" lang="en-US" altLang="zh-TW" sz="1900" i="1" dirty="0">
                <a:solidFill>
                  <a:srgbClr val="FF0000"/>
                </a:solidFill>
                <a:ea typeface="標楷體" charset="0"/>
                <a:cs typeface="Times New Roman" charset="0"/>
              </a:rPr>
              <a:t>No-write Allocate</a:t>
            </a:r>
            <a:r>
              <a:rPr kumimoji="0" lang="en-US" altLang="zh-TW" sz="1900" dirty="0">
                <a:solidFill>
                  <a:srgbClr val="FF0000"/>
                </a:solidFill>
                <a:ea typeface="標楷體" charset="0"/>
                <a:cs typeface="Times New Roman" charset="0"/>
              </a:rPr>
              <a:t>: </a:t>
            </a:r>
            <a:r>
              <a:rPr kumimoji="0" lang="en-US" altLang="zh-TW" sz="1900" dirty="0">
                <a:ea typeface="標楷體" charset="0"/>
                <a:cs typeface="Times New Roman" charset="0"/>
              </a:rPr>
              <a:t>	              	        	</a:t>
            </a:r>
            <a:r>
              <a:rPr kumimoji="0" lang="en-US" altLang="zh-TW" sz="1900" i="1" dirty="0">
                <a:solidFill>
                  <a:srgbClr val="FF0000"/>
                </a:solidFill>
                <a:ea typeface="標楷體" charset="0"/>
                <a:cs typeface="Times New Roman" charset="0"/>
              </a:rPr>
              <a:t>Write allocate</a:t>
            </a:r>
            <a:r>
              <a:rPr kumimoji="0" lang="en-US" altLang="zh-TW" sz="1900" dirty="0">
                <a:solidFill>
                  <a:srgbClr val="FF0000"/>
                </a:solidFill>
                <a:ea typeface="標楷體" charset="0"/>
                <a:cs typeface="Times New Roman" charset="0"/>
              </a:rPr>
              <a:t>: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kumimoji="0" lang="en-US" altLang="zh-TW" sz="1900" dirty="0">
                <a:ea typeface="標楷體" charset="0"/>
                <a:cs typeface="Times New Roman" charset="0"/>
              </a:rPr>
              <a:t>   	Write Mem[100];    1 write miss  	              Write Mem[100];    1 write miss</a:t>
            </a:r>
            <a:r>
              <a:rPr kumimoji="0" lang="en-US" altLang="zh-TW" sz="1900" b="1" dirty="0">
                <a:ea typeface="標楷體" charset="0"/>
                <a:cs typeface="Times New Roman" charset="0"/>
              </a:rPr>
              <a:t> </a:t>
            </a:r>
            <a:endParaRPr kumimoji="0" lang="en-US" altLang="zh-TW" sz="1900" dirty="0">
              <a:ea typeface="標楷體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kumimoji="0" lang="en-US" altLang="zh-TW" sz="1900" dirty="0">
                <a:ea typeface="標楷體" charset="0"/>
                <a:cs typeface="Times New Roman" charset="0"/>
              </a:rPr>
              <a:t>   	Write Mem[100];    1 write miss              	Write Mem[100];    1 write hit</a:t>
            </a:r>
            <a:r>
              <a:rPr kumimoji="0" lang="en-US" altLang="zh-TW" sz="1900" b="1" dirty="0">
                <a:ea typeface="標楷體" charset="0"/>
                <a:cs typeface="Times New Roman" charset="0"/>
              </a:rPr>
              <a:t> </a:t>
            </a:r>
            <a:endParaRPr kumimoji="0" lang="en-US" altLang="zh-TW" sz="1900" dirty="0">
              <a:ea typeface="標楷體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kumimoji="0" lang="en-US" altLang="zh-TW" sz="1900" dirty="0">
                <a:ea typeface="標楷體" charset="0"/>
                <a:cs typeface="Times New Roman" charset="0"/>
              </a:rPr>
              <a:t>   	Read Mem[200];    1 read miss                	Read Mem[200];    1 read miss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kumimoji="0" lang="en-US" altLang="zh-TW" sz="1900" dirty="0">
                <a:ea typeface="標楷體" charset="0"/>
                <a:cs typeface="Times New Roman" charset="0"/>
              </a:rPr>
              <a:t>   	Write Mem[200];    1 write hit                 	Write Mem[200];    1 write hit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kumimoji="0" lang="en-US" altLang="zh-TW" sz="1900" dirty="0">
                <a:ea typeface="標楷體" charset="0"/>
                <a:cs typeface="Times New Roman" charset="0"/>
              </a:rPr>
              <a:t>   	Write Mem[100].    1 write miss              	Write Mem[100];    1 write hit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kumimoji="0" lang="en-US" altLang="zh-TW" sz="1900" dirty="0">
                <a:ea typeface="標楷體" charset="0"/>
                <a:cs typeface="Times New Roman" charset="0"/>
              </a:rPr>
              <a:t>   	4 misses; 1 hit                                           	2 misses; 3 hits</a:t>
            </a:r>
            <a:endParaRPr lang="zh-TW" altLang="en-US" sz="2000" dirty="0">
              <a:ea typeface="標楷體" charset="0"/>
              <a:cs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763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353425" cy="50165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3.6.5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、</a:t>
            </a:r>
            <a:r>
              <a:rPr 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Pentium 4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</a:t>
            </a:r>
            <a:r>
              <a:rPr 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组织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4" r:id="rId3" imgW="938794" imgH="221393" progId="Equation.3">
                  <p:embed/>
                </p:oleObj>
              </mc:Choice>
              <mc:Fallback>
                <p:oleObj r:id="rId3" imgW="938794" imgH="221393" progId="Equation.3">
                  <p:embed/>
                  <p:pic>
                    <p:nvPicPr>
                      <p:cNvPr id="92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/>
          </p:cNvGraphicFramePr>
          <p:nvPr/>
        </p:nvGraphicFramePr>
        <p:xfrm>
          <a:off x="323850" y="549275"/>
          <a:ext cx="8496300" cy="568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5" r:id="rId5" imgW="6961905" imgH="4009524" progId="Paint.Picture">
                  <p:embed/>
                </p:oleObj>
              </mc:Choice>
              <mc:Fallback>
                <p:oleObj r:id="rId5" imgW="6961905" imgH="4009524" progId="Paint.Picture">
                  <p:embed/>
                  <p:pic>
                    <p:nvPicPr>
                      <p:cNvPr id="922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49275"/>
                        <a:ext cx="8496300" cy="568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45" name="Oval 5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7" action="ppaction://hlinksldjump"/>
              </a:rPr>
              <a:t>总目录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8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的替换与虚拟存储器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353425" cy="50165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3.6.5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、</a:t>
            </a:r>
            <a:r>
              <a:rPr 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Pentium 4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</a:t>
            </a:r>
            <a:r>
              <a:rPr 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组织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6" r:id="rId3" imgW="938794" imgH="221393" progId="Equation.3">
                  <p:embed/>
                </p:oleObj>
              </mc:Choice>
              <mc:Fallback>
                <p:oleObj r:id="rId3" imgW="938794" imgH="221393" progId="Equation.3">
                  <p:embed/>
                  <p:pic>
                    <p:nvPicPr>
                      <p:cNvPr id="81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179388" y="549275"/>
            <a:ext cx="864235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SzPct val="100000"/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主要包括四个部分：</a:t>
            </a:r>
          </a:p>
          <a:p>
            <a:pPr algn="just"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取指/译码单元</a:t>
            </a:r>
            <a:r>
              <a:rPr lang="zh-CN" altLang="en-US" sz="24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：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顺序从L2cache中取程序指令，将它们译成一系列的微指令，并存入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L1指令cache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中。</a:t>
            </a:r>
          </a:p>
          <a:p>
            <a:pPr algn="just"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乱序执行逻辑：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依据数据相关性和资源可用性，调度微指令的执行，因而微指令可按不同于所取机器指令流的顺序被调度执行。</a:t>
            </a:r>
          </a:p>
          <a:p>
            <a:pPr algn="just"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执行单元：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它执行微指令，从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L1数据cache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中取所需数据，并在寄存器组中暂存运算结果。 </a:t>
            </a:r>
          </a:p>
          <a:p>
            <a:pPr algn="just"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存储器子系统：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这部分包括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L2cache、L3cache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和系统总线。当L1、L2cache未命中时，使用系统总线访问主存。系统总线还用于访问I/O资源。</a:t>
            </a:r>
          </a:p>
          <a:p>
            <a:pPr algn="just"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不同于所有先前Pentium模式和大多数处理器所采用的结构，Pentium 4的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指令cache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位于指令译码逻辑和执行部件之间。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algn="just"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其设计理念是：Pentium 4将机器指令译成由微指令组成的简单RISC类指令，而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使用简单定长的微指令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可允许采用超标量流水线和调度技术，从而增强机器的性能。</a:t>
            </a:r>
          </a:p>
        </p:txBody>
      </p:sp>
      <p:sp>
        <p:nvSpPr>
          <p:cNvPr id="214021" name="Oval 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5" action="ppaction://hlinksldjump"/>
              </a:rPr>
              <a:t>总目录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8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的替换与虚拟存储器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0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0"/>
            <a:ext cx="8353425" cy="501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3.6.6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、使用多级</a:t>
            </a:r>
            <a:r>
              <a:rPr lang="en-US" altLang="zh-CN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减少缺失损失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0" r:id="rId3" imgW="938794" imgH="221393" progId="Equation.3">
                  <p:embed/>
                </p:oleObj>
              </mc:Choice>
              <mc:Fallback>
                <p:oleObj r:id="rId3" imgW="938794" imgH="221393" progId="Equation.3">
                  <p:embed/>
                  <p:pic>
                    <p:nvPicPr>
                      <p:cNvPr id="102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179388" y="549275"/>
            <a:ext cx="8856662" cy="443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      为了进一步缩小高速处理器与相对较慢的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DRAM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之间的差距，在高速处理器与相对较慢的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DRAM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之间设置二级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cache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   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一级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cache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一般和处理器集成在一个芯片内，称之为片内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cache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；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二级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cache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位于处理器芯片内，也可位于处理器芯片外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片外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cache)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当访问主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cache(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一级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cache)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缺失后访问二级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cache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，访问二级再缺失才访问主存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DRAM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，这样可降低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cache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的缺失。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下面举例说明：增设二级缓存对提高系统效率的影响。</a:t>
            </a:r>
          </a:p>
        </p:txBody>
      </p:sp>
      <p:sp>
        <p:nvSpPr>
          <p:cNvPr id="214021" name="Oval 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5" action="ppaction://hlinksldjump"/>
              </a:rPr>
              <a:t>总目录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8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的替换与虚拟存储器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0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0"/>
            <a:ext cx="8353425" cy="501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3.6.6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、使用多级</a:t>
            </a:r>
            <a:r>
              <a:rPr lang="en-US" altLang="zh-CN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减少缺失损失</a:t>
            </a: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4" r:id="rId3" imgW="938794" imgH="221393" progId="Equation.3">
                  <p:embed/>
                </p:oleObj>
              </mc:Choice>
              <mc:Fallback>
                <p:oleObj r:id="rId3" imgW="938794" imgH="221393" progId="Equation.3">
                  <p:embed/>
                  <p:pic>
                    <p:nvPicPr>
                      <p:cNvPr id="112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179388" y="549275"/>
            <a:ext cx="6840537" cy="273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4000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E3150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[</a:t>
            </a:r>
            <a:r>
              <a:rPr lang="zh-CN" altLang="en-US" sz="2000" b="1" dirty="0">
                <a:solidFill>
                  <a:srgbClr val="E3150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例</a:t>
            </a:r>
            <a:r>
              <a:rPr lang="en-US" altLang="zh-CN" sz="2000" b="1" dirty="0">
                <a:solidFill>
                  <a:srgbClr val="E3150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10]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有一微处理器，基本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CPI=1.0(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每条指令时钟周期数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)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sz="2000" dirty="0">
              <a:effectLst>
                <a:outerShdw blurRad="38100" dist="38100" dir="2700000" algn="tl">
                  <a:srgbClr val="C0C0C0"/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None/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所有访问在一级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cache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中命中，时钟频率为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5GHz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sz="2000" dirty="0">
              <a:effectLst>
                <a:outerShdw blurRad="38100" dist="38100" dir="2700000" algn="tl">
                  <a:srgbClr val="C0C0C0"/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just" eaLnBrk="1" hangingPunct="1">
              <a:spcBef>
                <a:spcPct val="40000"/>
              </a:spcBef>
              <a:buFontTx/>
              <a:buNone/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设一级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cache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的缺失率为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2%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，假设主存访问一次时间为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100ns,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其中包括所有的缺失处理。</a:t>
            </a:r>
            <a:endParaRPr lang="en-US" altLang="zh-CN" sz="2000" dirty="0">
              <a:effectLst>
                <a:outerShdw blurRad="38100" dist="38100" dir="2700000" algn="tl">
                  <a:srgbClr val="C0C0C0"/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eaLnBrk="1" hangingPunct="1">
              <a:spcBef>
                <a:spcPct val="40000"/>
              </a:spcBef>
              <a:buFont typeface="Wingdings" pitchFamily="2" charset="2"/>
              <a:buNone/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如果增加的一个二级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cache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，命中或缺失的访问时间都</a:t>
            </a:r>
            <a:b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</a:b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为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5ns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，且容量大到确保必须访问主存的缺失率为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0.5%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endParaRPr lang="en-US" altLang="zh-CN" sz="2000" dirty="0">
              <a:effectLst>
                <a:outerShdw blurRad="38100" dist="38100" dir="2700000" algn="tl">
                  <a:srgbClr val="C0C0C0"/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None/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问增加的二级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cache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使得处理器速率提高多少？</a:t>
            </a:r>
          </a:p>
        </p:txBody>
      </p:sp>
      <p:sp>
        <p:nvSpPr>
          <p:cNvPr id="214021" name="Oval 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5" action="ppaction://hlinksldjump"/>
              </a:rPr>
              <a:t>总目录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8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的替换与虚拟存储器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  <p:sp>
        <p:nvSpPr>
          <p:cNvPr id="3" name="椭圆形标注 2"/>
          <p:cNvSpPr/>
          <p:nvPr/>
        </p:nvSpPr>
        <p:spPr bwMode="auto">
          <a:xfrm>
            <a:off x="6516688" y="261938"/>
            <a:ext cx="2627312" cy="1222375"/>
          </a:xfrm>
          <a:prstGeom prst="wedgeEllipseCallout">
            <a:avLst>
              <a:gd name="adj1" fmla="val -88476"/>
              <a:gd name="adj2" fmla="val 8413"/>
            </a:avLst>
          </a:prstGeom>
          <a:solidFill>
            <a:srgbClr val="D3EBED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1800" dirty="0">
                <a:ea typeface="宋体" pitchFamily="2" charset="-122"/>
              </a:rPr>
              <a:t>每条指令执行</a:t>
            </a:r>
            <a:br>
              <a:rPr lang="en-US" altLang="zh-CN" sz="1800" dirty="0">
                <a:ea typeface="宋体" pitchFamily="2" charset="-122"/>
              </a:rPr>
            </a:br>
            <a:r>
              <a:rPr lang="zh-CN" altLang="en-US" sz="1800" dirty="0">
                <a:ea typeface="宋体" pitchFamily="2" charset="-122"/>
              </a:rPr>
              <a:t>用时</a:t>
            </a:r>
            <a:r>
              <a:rPr lang="en-US" altLang="zh-CN" sz="1800" dirty="0">
                <a:ea typeface="宋体" pitchFamily="2" charset="-122"/>
              </a:rPr>
              <a:t>1s/5G=0.2ns</a:t>
            </a:r>
          </a:p>
        </p:txBody>
      </p:sp>
      <p:sp>
        <p:nvSpPr>
          <p:cNvPr id="11" name="椭圆形标注 10"/>
          <p:cNvSpPr/>
          <p:nvPr/>
        </p:nvSpPr>
        <p:spPr bwMode="auto">
          <a:xfrm>
            <a:off x="6227763" y="1773238"/>
            <a:ext cx="3313112" cy="1943100"/>
          </a:xfrm>
          <a:prstGeom prst="wedgeEllipseCallout">
            <a:avLst>
              <a:gd name="adj1" fmla="val -71044"/>
              <a:gd name="adj2" fmla="val -51795"/>
            </a:avLst>
          </a:prstGeom>
          <a:solidFill>
            <a:srgbClr val="D3EBED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1800" dirty="0">
                <a:ea typeface="宋体" pitchFamily="2" charset="-122"/>
              </a:rPr>
              <a:t>每条执行时间</a:t>
            </a:r>
            <a:r>
              <a:rPr lang="en-US" altLang="zh-CN" sz="1800" dirty="0">
                <a:ea typeface="宋体" pitchFamily="2" charset="-122"/>
              </a:rPr>
              <a:t>+</a:t>
            </a:r>
            <a:r>
              <a:rPr lang="zh-CN" altLang="en-US" sz="1800" dirty="0">
                <a:ea typeface="宋体" pitchFamily="2" charset="-122"/>
              </a:rPr>
              <a:t>每条</a:t>
            </a:r>
            <a:br>
              <a:rPr lang="en-US" altLang="zh-CN" sz="1800" dirty="0">
                <a:ea typeface="宋体" pitchFamily="2" charset="-122"/>
              </a:rPr>
            </a:br>
            <a:r>
              <a:rPr lang="zh-CN" altLang="en-US" sz="1800" dirty="0">
                <a:ea typeface="宋体" pitchFamily="2" charset="-122"/>
              </a:rPr>
              <a:t>指令存储器停顿时间</a:t>
            </a:r>
            <a:endParaRPr lang="en-US" altLang="zh-CN" sz="1800" dirty="0">
              <a:ea typeface="宋体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ea typeface="宋体" pitchFamily="2" charset="-122"/>
              </a:rPr>
              <a:t>0.2+100×2%=2.2ns</a:t>
            </a:r>
          </a:p>
        </p:txBody>
      </p:sp>
      <p:sp>
        <p:nvSpPr>
          <p:cNvPr id="12" name="椭圆形标注 11"/>
          <p:cNvSpPr/>
          <p:nvPr/>
        </p:nvSpPr>
        <p:spPr bwMode="auto">
          <a:xfrm>
            <a:off x="3599655" y="3716338"/>
            <a:ext cx="5941219" cy="2808287"/>
          </a:xfrm>
          <a:prstGeom prst="wedgeEllipseCallout">
            <a:avLst>
              <a:gd name="adj1" fmla="val -24272"/>
              <a:gd name="adj2" fmla="val -83471"/>
            </a:avLst>
          </a:prstGeom>
          <a:solidFill>
            <a:srgbClr val="D3EBED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1800" dirty="0">
                <a:ea typeface="宋体" pitchFamily="2" charset="-122"/>
              </a:rPr>
              <a:t>每条执行时间</a:t>
            </a:r>
            <a:r>
              <a:rPr lang="en-US" altLang="zh-CN" sz="1800" dirty="0">
                <a:ea typeface="宋体" pitchFamily="2" charset="-122"/>
              </a:rPr>
              <a:t>+</a:t>
            </a:r>
            <a:br>
              <a:rPr lang="en-US" altLang="zh-CN" sz="1800" dirty="0">
                <a:ea typeface="宋体" pitchFamily="2" charset="-122"/>
              </a:rPr>
            </a:br>
            <a:r>
              <a:rPr lang="en-US" altLang="zh-CN" sz="1800" dirty="0">
                <a:ea typeface="宋体" pitchFamily="2" charset="-122"/>
              </a:rPr>
              <a:t>  </a:t>
            </a:r>
            <a:r>
              <a:rPr lang="zh-CN" altLang="en-US" sz="1800" dirty="0">
                <a:ea typeface="宋体" pitchFamily="2" charset="-122"/>
              </a:rPr>
              <a:t>每条指令一级停顿时间</a:t>
            </a:r>
            <a:r>
              <a:rPr lang="en-US" altLang="zh-CN" sz="1800" dirty="0">
                <a:ea typeface="宋体" pitchFamily="2" charset="-122"/>
              </a:rPr>
              <a:t>+</a:t>
            </a:r>
            <a:br>
              <a:rPr lang="en-US" altLang="zh-CN" sz="1800" dirty="0">
                <a:ea typeface="宋体" pitchFamily="2" charset="-122"/>
              </a:rPr>
            </a:br>
            <a:r>
              <a:rPr lang="en-US" altLang="zh-CN" sz="1800" dirty="0">
                <a:ea typeface="宋体" pitchFamily="2" charset="-122"/>
              </a:rPr>
              <a:t>         </a:t>
            </a:r>
            <a:r>
              <a:rPr lang="zh-CN" altLang="en-US" sz="1800" dirty="0">
                <a:ea typeface="宋体" pitchFamily="2" charset="-122"/>
              </a:rPr>
              <a:t>每条指令二级停顿时间</a:t>
            </a:r>
            <a:endParaRPr lang="en-US" altLang="zh-CN" sz="1800" dirty="0">
              <a:ea typeface="宋体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ea typeface="宋体" pitchFamily="2" charset="-122"/>
              </a:rPr>
              <a:t>0.2  +  5×2%  +100×0.5% = 0.8ns</a:t>
            </a:r>
          </a:p>
        </p:txBody>
      </p:sp>
      <p:sp>
        <p:nvSpPr>
          <p:cNvPr id="13" name="椭圆形标注 12"/>
          <p:cNvSpPr/>
          <p:nvPr/>
        </p:nvSpPr>
        <p:spPr bwMode="auto">
          <a:xfrm>
            <a:off x="107950" y="3781425"/>
            <a:ext cx="3816350" cy="1339850"/>
          </a:xfrm>
          <a:prstGeom prst="wedgeEllipseCallout">
            <a:avLst>
              <a:gd name="adj1" fmla="val 30061"/>
              <a:gd name="adj2" fmla="val -83740"/>
            </a:avLst>
          </a:prstGeom>
          <a:solidFill>
            <a:srgbClr val="D3EBED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zh-CN" altLang="en-US" sz="1800" dirty="0">
                <a:ea typeface="宋体" pitchFamily="2" charset="-122"/>
              </a:rPr>
              <a:t>处理器性能提高倍数</a:t>
            </a:r>
            <a:endParaRPr lang="en-US" altLang="zh-CN" sz="1800" dirty="0">
              <a:ea typeface="宋体" pitchFamily="2" charset="-122"/>
            </a:endParaRPr>
          </a:p>
          <a:p>
            <a:pPr>
              <a:defRPr/>
            </a:pPr>
            <a:r>
              <a:rPr lang="en-US" altLang="zh-CN" sz="1800" dirty="0">
                <a:ea typeface="宋体" pitchFamily="2" charset="-122"/>
              </a:rPr>
              <a:t>            2.2 ÷ 0.8 = 2.75</a:t>
            </a:r>
          </a:p>
          <a:p>
            <a:pPr>
              <a:defRPr/>
            </a:pPr>
            <a:endParaRPr lang="en-US" altLang="zh-CN" sz="18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4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14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14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2140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2140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1" grpId="0" animBg="1"/>
      <p:bldP spid="12" grpId="0" animBg="1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0"/>
            <a:ext cx="8353425" cy="501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3.6.6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、使用多级</a:t>
            </a:r>
            <a:r>
              <a:rPr lang="en-US" altLang="zh-CN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减少缺失损失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48" r:id="rId3" imgW="938794" imgH="221393" progId="Equation.3">
                  <p:embed/>
                </p:oleObj>
              </mc:Choice>
              <mc:Fallback>
                <p:oleObj r:id="rId3" imgW="938794" imgH="221393" progId="Equation.3">
                  <p:embed/>
                  <p:pic>
                    <p:nvPicPr>
                      <p:cNvPr id="122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544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8" y="1773287"/>
            <a:ext cx="864235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8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的替换与虚拟存储器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  <p:pic>
        <p:nvPicPr>
          <p:cNvPr id="12295" name="Picture 359" descr="C:\Users\ada\AppData\Local\Microsoft\Windows\Temporary Internet Files\Content.IE5\MKQL31VQ\MC900441740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0"/>
            <a:ext cx="73818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4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0"/>
            <a:ext cx="8353425" cy="501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3.6.6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、使用多级</a:t>
            </a:r>
            <a:r>
              <a:rPr lang="en-US" altLang="zh-CN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2800" b="1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减少缺失损失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2" r:id="rId3" imgW="938794" imgH="221393" progId="Equation.3">
                  <p:embed/>
                </p:oleObj>
              </mc:Choice>
              <mc:Fallback>
                <p:oleObj r:id="rId3" imgW="938794" imgH="221393" progId="Equation.3">
                  <p:embed/>
                  <p:pic>
                    <p:nvPicPr>
                      <p:cNvPr id="122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545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1988840"/>
            <a:ext cx="8713788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8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的替换与虚拟存储器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  <p:pic>
        <p:nvPicPr>
          <p:cNvPr id="12295" name="Picture 359" descr="C:\Users\ada\AppData\Local\Microsoft\Windows\Temporary Internet Files\Content.IE5\MKQL31VQ\MC900441740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0"/>
            <a:ext cx="73818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75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4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353425" cy="5016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全相联映射方式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1" r:id="rId3" imgW="938794" imgH="221393" progId="Equation.3">
                  <p:embed/>
                </p:oleObj>
              </mc:Choice>
              <mc:Fallback>
                <p:oleObj r:id="rId3" imgW="938794" imgH="221393" progId="Equation.3">
                  <p:embed/>
                  <p:pic>
                    <p:nvPicPr>
                      <p:cNvPr id="276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107950" y="549275"/>
            <a:ext cx="8929688" cy="519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7780" tIns="14605" rIns="17780" bIns="14605">
            <a:spAutoFit/>
          </a:bodyPr>
          <a:lstStyle/>
          <a:p>
            <a:pPr algn="just">
              <a:lnSpc>
                <a:spcPct val="13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转换公式：</a:t>
            </a:r>
          </a:p>
          <a:p>
            <a:pPr algn="just">
              <a:lnSpc>
                <a:spcPct val="13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	主存地址长度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=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(s+w)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位；</a:t>
            </a:r>
          </a:p>
          <a:p>
            <a:pPr algn="just">
              <a:lnSpc>
                <a:spcPct val="13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	主存寻址单元数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b="1" baseline="30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(s+w)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个字或字节；</a:t>
            </a:r>
          </a:p>
          <a:p>
            <a:pPr algn="just">
              <a:lnSpc>
                <a:spcPct val="13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	主存的块数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b="1" baseline="30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s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；</a:t>
            </a:r>
          </a:p>
          <a:p>
            <a:pPr algn="just">
              <a:lnSpc>
                <a:spcPct val="13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	块大小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＝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行大小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2</a:t>
            </a:r>
            <a:r>
              <a:rPr lang="zh-CN" altLang="en-US" b="1" baseline="300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w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个字或字节；	</a:t>
            </a:r>
            <a:endParaRPr lang="zh-CN" altLang="en-US" sz="1800" b="1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  <a:sym typeface="Arial" charset="0"/>
            </a:endParaRPr>
          </a:p>
          <a:p>
            <a:pPr algn="just">
              <a:lnSpc>
                <a:spcPct val="13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	标记长度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s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位；</a:t>
            </a:r>
          </a:p>
          <a:p>
            <a:pPr algn="just">
              <a:lnSpc>
                <a:spcPct val="13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	cache的块数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k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=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不由地址格式确定；</a:t>
            </a:r>
          </a:p>
          <a:p>
            <a:pPr algn="just">
              <a:lnSpc>
                <a:spcPct val="13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特点：</a:t>
            </a:r>
          </a:p>
          <a:p>
            <a:pPr algn="just">
              <a:lnSpc>
                <a:spcPct val="13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优点：冲突概率小，Cache的利用高； </a:t>
            </a:r>
          </a:p>
          <a:p>
            <a:pPr algn="just">
              <a:lnSpc>
                <a:spcPct val="130000"/>
              </a:lnSpc>
              <a:buSzPct val="100000"/>
              <a:buFont typeface="Wingdings" pitchFamily="2" charset="2"/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缺点：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宋体" pitchFamily="2" charset="-122"/>
              </a:rPr>
              <a:t>⑴.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比较器难实现，需要一个访问速度很快代价高的</a:t>
            </a:r>
            <a:r>
              <a:rPr lang="zh-CN" altLang="en-US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相联存储器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；</a:t>
            </a:r>
          </a:p>
          <a:p>
            <a:pPr algn="just">
              <a:lnSpc>
                <a:spcPct val="13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 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宋体" pitchFamily="2" charset="-122"/>
              </a:rPr>
              <a:t>⑵.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寻找块时，比较器比较的次数不确定，最坏情况要比较</a:t>
            </a: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k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次；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algn="just">
              <a:lnSpc>
                <a:spcPct val="130000"/>
              </a:lnSpc>
              <a:buSzPct val="100000"/>
              <a:buFont typeface="Wingdings" pitchFamily="2" charset="2"/>
              <a:buNone/>
              <a:defRPr/>
            </a:pP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algn="just">
              <a:lnSpc>
                <a:spcPct val="13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应用场合：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适用于小容量的Cache；</a:t>
            </a:r>
          </a:p>
        </p:txBody>
      </p:sp>
      <p:sp>
        <p:nvSpPr>
          <p:cNvPr id="198661" name="Oval 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5" action="ppaction://hlinksldjump"/>
              </a:rPr>
              <a:t>总目录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0" y="6645275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7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讲：并行存储器与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存储器</a:t>
            </a:r>
            <a:r>
              <a:rPr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(3</a:t>
            </a:r>
            <a:r>
              <a:rPr lang="zh-CN" alt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  <p:sp>
        <p:nvSpPr>
          <p:cNvPr id="7" name="矩形 1">
            <a:extLst>
              <a:ext uri="{FF2B5EF4-FFF2-40B4-BE49-F238E27FC236}">
                <a16:creationId xmlns:a16="http://schemas.microsoft.com/office/drawing/2014/main" id="{9FFDCB20-B759-4D60-8956-FA1859077A56}"/>
              </a:ext>
            </a:extLst>
          </p:cNvPr>
          <p:cNvSpPr/>
          <p:nvPr/>
        </p:nvSpPr>
        <p:spPr>
          <a:xfrm>
            <a:off x="4189092" y="651642"/>
            <a:ext cx="4837112" cy="4603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s                                       |   w  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353425" cy="5016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直接</a:t>
            </a: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相联</a:t>
            </a:r>
            <a:r>
              <a:rPr lang="zh-CN" altLang="en-US" sz="2800" b="1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映射方式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5" r:id="rId3" imgW="938794" imgH="221393" progId="Equation.3">
                  <p:embed/>
                </p:oleObj>
              </mc:Choice>
              <mc:Fallback>
                <p:oleObj r:id="rId3" imgW="938794" imgH="221393" progId="Equation.3">
                  <p:embed/>
                  <p:pic>
                    <p:nvPicPr>
                      <p:cNvPr id="286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107950" y="261938"/>
            <a:ext cx="4032250" cy="6606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7780" tIns="14605" rIns="17780" bIns="14605">
            <a:spAutoFit/>
          </a:bodyPr>
          <a:lstStyle/>
          <a:p>
            <a:pPr algn="just">
              <a:lnSpc>
                <a:spcPct val="150000"/>
              </a:lnSpc>
              <a:buSzPct val="100000"/>
              <a:buFont typeface="Wingdings" pitchFamily="2" charset="2"/>
              <a:buNone/>
              <a:defRPr/>
            </a:pPr>
            <a:endParaRPr lang="zh-CN" altLang="en-US" sz="2800" b="1" dirty="0">
              <a:solidFill>
                <a:srgbClr val="0707E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algn="just">
              <a:lnSpc>
                <a:spcPct val="15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(1).</a:t>
            </a:r>
            <a:r>
              <a:rPr lang="zh-CN" altLang="en-US" sz="2800" b="1" dirty="0">
                <a:solidFill>
                  <a:srgbClr val="BB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  <a:sym typeface="Arial" charset="0"/>
              </a:rPr>
              <a:t>映射方法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（多对一）：          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ea typeface="方正姚体" pitchFamily="2" charset="-122"/>
            </a:endParaRPr>
          </a:p>
          <a:p>
            <a:pPr algn="just">
              <a:lnSpc>
                <a:spcPct val="150000"/>
              </a:lnSpc>
              <a:buSzPct val="100000"/>
              <a:buFont typeface="Wingdings" pitchFamily="2" charset="2"/>
              <a:buNone/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   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(</a:t>
            </a:r>
            <a:r>
              <a:rPr lang="zh-CN" altLang="en-US" dirty="0">
                <a:effectLst/>
                <a:ea typeface="方正姚体" pitchFamily="2" charset="-122"/>
              </a:rPr>
              <a:t>把主存按</a:t>
            </a:r>
            <a:r>
              <a:rPr lang="en-US" altLang="zh-CN" dirty="0">
                <a:effectLst/>
                <a:ea typeface="方正姚体" pitchFamily="2" charset="-122"/>
              </a:rPr>
              <a:t>cache</a:t>
            </a:r>
            <a:r>
              <a:rPr lang="zh-CN" altLang="en-US" dirty="0">
                <a:effectLst/>
                <a:ea typeface="方正姚体" pitchFamily="2" charset="-122"/>
              </a:rPr>
              <a:t>大小分成很多组，</a:t>
            </a:r>
            <a:br>
              <a:rPr lang="en-US" altLang="zh-CN" dirty="0">
                <a:effectLst/>
                <a:ea typeface="方正姚体" pitchFamily="2" charset="-122"/>
              </a:rPr>
            </a:br>
            <a:r>
              <a:rPr lang="en-US" altLang="zh-CN" dirty="0">
                <a:effectLst/>
                <a:ea typeface="方正姚体" pitchFamily="2" charset="-122"/>
              </a:rPr>
              <a:t>         </a:t>
            </a:r>
            <a:r>
              <a:rPr lang="zh-CN" altLang="en-US" dirty="0">
                <a:effectLst/>
                <a:ea typeface="方正姚体" pitchFamily="2" charset="-122"/>
              </a:rPr>
              <a:t>内存中的块只能调入到</a:t>
            </a:r>
            <a:r>
              <a:rPr lang="en-US" altLang="zh-CN" dirty="0">
                <a:effectLst/>
                <a:ea typeface="方正姚体" pitchFamily="2" charset="-122"/>
              </a:rPr>
              <a:t>Cache</a:t>
            </a:r>
            <a:br>
              <a:rPr lang="en-US" altLang="zh-CN" dirty="0">
                <a:effectLst/>
                <a:ea typeface="方正姚体" pitchFamily="2" charset="-122"/>
              </a:rPr>
            </a:br>
            <a:r>
              <a:rPr lang="en-US" altLang="zh-CN" dirty="0">
                <a:effectLst/>
                <a:ea typeface="方正姚体" pitchFamily="2" charset="-122"/>
              </a:rPr>
              <a:t>         </a:t>
            </a:r>
            <a:r>
              <a:rPr lang="zh-CN" altLang="en-US" dirty="0">
                <a:effectLst/>
                <a:ea typeface="方正姚体" pitchFamily="2" charset="-122"/>
              </a:rPr>
              <a:t>中与组内序号一致的行</a:t>
            </a:r>
            <a:r>
              <a:rPr lang="en-US" altLang="zh-CN" dirty="0">
                <a:effectLst/>
                <a:ea typeface="方正姚体" pitchFamily="2" charset="-122"/>
              </a:rPr>
              <a:t>)</a:t>
            </a:r>
            <a:endParaRPr lang="zh-CN" altLang="en-US" dirty="0">
              <a:effectLst/>
              <a:ea typeface="方正姚体" pitchFamily="2" charset="-122"/>
            </a:endParaRPr>
          </a:p>
          <a:p>
            <a:pPr algn="just">
              <a:lnSpc>
                <a:spcPct val="150000"/>
              </a:lnSpc>
              <a:buSzPct val="100000"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映射公式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ea typeface="方正姚体" pitchFamily="2" charset="-122"/>
            </a:endParaRPr>
          </a:p>
          <a:p>
            <a:pPr algn="just">
              <a:lnSpc>
                <a:spcPct val="150000"/>
              </a:lnSpc>
              <a:buSzPct val="100000"/>
              <a:defRPr/>
            </a:pPr>
            <a:r>
              <a:rPr lang="zh-CN" altLang="en-US" sz="40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           i= j </a:t>
            </a:r>
            <a:r>
              <a:rPr lang="zh-CN" altLang="en-US" sz="40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mod</a:t>
            </a:r>
            <a:r>
              <a:rPr lang="zh-CN" altLang="en-US" sz="4000" dirty="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 m；</a:t>
            </a:r>
            <a:endParaRPr lang="en-US" altLang="zh-CN" sz="4000" dirty="0">
              <a:effectLst>
                <a:outerShdw blurRad="38100" dist="38100" dir="2700000" algn="tl">
                  <a:srgbClr val="C0C0C0"/>
                </a:outerShdw>
              </a:effectLst>
              <a:ea typeface="方正姚体" pitchFamily="2" charset="-122"/>
            </a:endParaRPr>
          </a:p>
          <a:p>
            <a:pPr algn="just">
              <a:lnSpc>
                <a:spcPct val="150000"/>
              </a:lnSpc>
              <a:buSzPct val="100000"/>
              <a:defRPr/>
            </a:pPr>
            <a:r>
              <a:rPr lang="zh-CN" altLang="en-US" sz="2400" dirty="0">
                <a:effectLst/>
                <a:ea typeface="方正姚体" pitchFamily="2" charset="-122"/>
              </a:rPr>
              <a:t>(注意：m为Cache的块数)</a:t>
            </a:r>
          </a:p>
          <a:p>
            <a:pPr algn="just">
              <a:lnSpc>
                <a:spcPct val="150000"/>
              </a:lnSpc>
              <a:buSzPct val="100000"/>
              <a:buFont typeface="Wingdings" pitchFamily="2" charset="2"/>
              <a:buChar char="Ø"/>
              <a:defRPr/>
            </a:pPr>
            <a:r>
              <a:rPr lang="zh-CN" altLang="en-US" sz="2400" dirty="0">
                <a:effectLst/>
                <a:ea typeface="方正姚体" pitchFamily="2" charset="-122"/>
              </a:rPr>
              <a:t>主存第j块内容拷贝到Cache的第i块(即第i块)； </a:t>
            </a:r>
          </a:p>
          <a:p>
            <a:pPr algn="just">
              <a:lnSpc>
                <a:spcPct val="150000"/>
              </a:lnSpc>
              <a:buSzPct val="100000"/>
              <a:buFont typeface="Wingdings" pitchFamily="2" charset="2"/>
              <a:buChar char="Ø"/>
              <a:defRPr/>
            </a:pPr>
            <a:r>
              <a:rPr lang="zh-CN" altLang="en-US" sz="2400" dirty="0">
                <a:effectLst/>
                <a:ea typeface="方正姚体" pitchFamily="2" charset="-122"/>
              </a:rPr>
              <a:t>一般i和m都是2</a:t>
            </a:r>
            <a:r>
              <a:rPr lang="zh-CN" altLang="en-US" sz="2400" baseline="30000" dirty="0">
                <a:effectLst/>
                <a:ea typeface="方正姚体" pitchFamily="2" charset="-122"/>
              </a:rPr>
              <a:t>N</a:t>
            </a:r>
            <a:r>
              <a:rPr lang="zh-CN" altLang="en-US" sz="2400" dirty="0">
                <a:effectLst/>
                <a:ea typeface="方正姚体" pitchFamily="2" charset="-122"/>
              </a:rPr>
              <a:t>级；</a:t>
            </a:r>
          </a:p>
        </p:txBody>
      </p:sp>
      <p:sp>
        <p:nvSpPr>
          <p:cNvPr id="199685" name="Oval 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8532813" y="1588"/>
            <a:ext cx="611187" cy="260350"/>
          </a:xfrm>
          <a:prstGeom prst="ellipse">
            <a:avLst/>
          </a:prstGeom>
          <a:solidFill>
            <a:srgbClr val="FFFF00">
              <a:alpha val="93999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方正姚体" pitchFamily="2" charset="-122"/>
                <a:hlinkClick r:id="rId5" action="ppaction://hlinksldjump"/>
              </a:rPr>
              <a:t>总目录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11936" y="6879093"/>
            <a:ext cx="91440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第0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7</a:t>
            </a:r>
            <a:r>
              <a:rPr lang="zh-CN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讲：并行存储器与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cache</a:t>
            </a:r>
            <a:r>
              <a:rPr lang="zh-CN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存储器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(3</a:t>
            </a:r>
            <a:r>
              <a:rPr lang="zh-CN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课时)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76" t="-2" r="50000" b="6207"/>
          <a:stretch>
            <a:fillRect/>
          </a:stretch>
        </p:blipFill>
        <p:spPr bwMode="auto">
          <a:xfrm>
            <a:off x="4032250" y="476250"/>
            <a:ext cx="500380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140200" y="4953000"/>
            <a:ext cx="4881563" cy="1427163"/>
          </a:xfrm>
          <a:prstGeom prst="rect">
            <a:avLst/>
          </a:prstGeom>
          <a:noFill/>
          <a:ln w="12700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lIns="36195" tIns="36195" rIns="36195" bIns="36195">
            <a:spAutoFit/>
          </a:bodyPr>
          <a:lstStyle/>
          <a:p>
            <a:pPr algn="just">
              <a:lnSpc>
                <a:spcPct val="110000"/>
              </a:lnSpc>
              <a:defRPr/>
            </a:pP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图中Cache为</a:t>
            </a:r>
            <a:r>
              <a:rPr lang="zh-CN" altLang="en-US" sz="16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8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行，每行一块，主存</a:t>
            </a:r>
            <a:r>
              <a:rPr lang="zh-CN" altLang="en-US" sz="16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256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行，每行一块，主存的256块分为256</a:t>
            </a:r>
            <a:r>
              <a:rPr lang="zh-CN" altLang="en-US" sz="1600" dirty="0">
                <a:solidFill>
                  <a:srgbClr val="0707E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÷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8=32组；基于</a:t>
            </a:r>
            <a:r>
              <a:rPr lang="zh-CN" altLang="en-US" sz="16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程序局部性原理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，主存的每一块只映射到Cache的特定一行，即：主存的B</a:t>
            </a:r>
            <a:r>
              <a:rPr lang="zh-CN" altLang="en-US" sz="16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0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、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B</a:t>
            </a:r>
            <a:r>
              <a:rPr lang="zh-CN" altLang="en-US" sz="16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8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、...、B</a:t>
            </a:r>
            <a:r>
              <a:rPr lang="zh-CN" altLang="en-US" sz="16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8K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块只映射到Cache的第0行，主存的B</a:t>
            </a:r>
            <a:r>
              <a:rPr lang="zh-CN" altLang="en-US" sz="16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1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、B</a:t>
            </a:r>
            <a:r>
              <a:rPr lang="zh-CN" altLang="en-US" sz="16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9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、...、B</a:t>
            </a:r>
            <a:r>
              <a:rPr lang="zh-CN" altLang="en-US" sz="16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  <a:sym typeface="Arial" charset="0"/>
              </a:rPr>
              <a:t>8K+1</a:t>
            </a:r>
            <a:r>
              <a:rPr lang="zh-CN" alt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块只映射到Cache的第1行，以此类推；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764704"/>
            <a:ext cx="8675687" cy="5794375"/>
          </a:xfrm>
        </p:spPr>
        <p:txBody>
          <a:bodyPr/>
          <a:lstStyle/>
          <a:p>
            <a:pPr>
              <a:lnSpc>
                <a:spcPct val="150000"/>
              </a:lnSpc>
              <a:buSzPct val="100000"/>
              <a:buFont typeface="Wingdings" pitchFamily="2" charset="2"/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[例]假设cache容量为16行,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主存容量为256块，</a:t>
            </a:r>
            <a:b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则主存的第2、18、34、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姚体"/>
              </a:rPr>
              <a:t>…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、242块都</a:t>
            </a:r>
            <a:r>
              <a:rPr lang="zh-CN" altLang="en-US" sz="2800" b="1" dirty="0">
                <a:solidFill>
                  <a:srgbClr val="E6023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只能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存放在cache的第2行中。</a:t>
            </a:r>
            <a:b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？第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38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块  放入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Cache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的哪一行</a:t>
            </a:r>
            <a:b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？第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66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块  放入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Cache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的哪一行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50000"/>
              </a:lnSpc>
              <a:buSzPct val="100000"/>
              <a:buFont typeface="Wingdings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如果第一次主存块（例：块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或块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66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）在cache的第2块中，下次访问主存的第34块内容时，不管cache其他位置内容的访问情况，都会用主存的第34块内容替换Cache的第2块中的内容</a:t>
            </a:r>
          </a:p>
          <a:p>
            <a:pPr>
              <a:lnSpc>
                <a:spcPct val="150000"/>
              </a:lnSpc>
              <a:defRPr/>
            </a:pP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5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Cache Example</a:t>
            </a:r>
            <a:endParaRPr lang="en-AU">
              <a:latin typeface="Arial" charset="0"/>
            </a:endParaRPr>
          </a:p>
        </p:txBody>
      </p:sp>
      <p:sp>
        <p:nvSpPr>
          <p:cNvPr id="23556" name="Rectangle 5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8-blocks, 1 word/block, direct mapped</a:t>
            </a:r>
          </a:p>
          <a:p>
            <a:pPr eaLnBrk="1" hangingPunct="1"/>
            <a:r>
              <a:rPr lang="en-US">
                <a:latin typeface="Arial" charset="0"/>
              </a:rPr>
              <a:t>Initial state</a:t>
            </a:r>
            <a:endParaRPr lang="en-AU">
              <a:latin typeface="Arial" charset="0"/>
            </a:endParaRPr>
          </a:p>
        </p:txBody>
      </p:sp>
      <p:graphicFrame>
        <p:nvGraphicFramePr>
          <p:cNvPr id="254980" name="Group 4"/>
          <p:cNvGraphicFramePr>
            <a:graphicFrameLocks noGrp="1"/>
          </p:cNvGraphicFramePr>
          <p:nvPr/>
        </p:nvGraphicFramePr>
        <p:xfrm>
          <a:off x="1524000" y="2879721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925267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157271181</TotalTime>
  <Pages>0</Pages>
  <Words>11890</Words>
  <Characters>0</Characters>
  <Application>Microsoft Office PowerPoint</Application>
  <DocSecurity>0</DocSecurity>
  <PresentationFormat>On-screen Show (4:3)</PresentationFormat>
  <Lines>0</Lines>
  <Paragraphs>1405</Paragraphs>
  <Slides>59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59</vt:i4>
      </vt:variant>
    </vt:vector>
  </HeadingPairs>
  <TitlesOfParts>
    <vt:vector size="74" baseType="lpstr">
      <vt:lpstr>方正姚体</vt:lpstr>
      <vt:lpstr>仿宋_GB2312</vt:lpstr>
      <vt:lpstr>楷体_GB2312</vt:lpstr>
      <vt:lpstr>Arial</vt:lpstr>
      <vt:lpstr>Book Antiqua</vt:lpstr>
      <vt:lpstr>Calibri</vt:lpstr>
      <vt:lpstr>Comic Sans MS</vt:lpstr>
      <vt:lpstr>Tahoma</vt:lpstr>
      <vt:lpstr>Times New Roman</vt:lpstr>
      <vt:lpstr>Wingdings</vt:lpstr>
      <vt:lpstr>默认设计模板</vt:lpstr>
      <vt:lpstr>Office Theme</vt:lpstr>
      <vt:lpstr>Equation.3</vt:lpstr>
      <vt:lpstr>BMP 图像</vt:lpstr>
      <vt:lpstr>Bitmap Image</vt:lpstr>
      <vt:lpstr>Lecture 09: Memory Computer Organization and Architecture  Fall 2021</vt:lpstr>
      <vt:lpstr>3.6：Cache存储器</vt:lpstr>
      <vt:lpstr>全相联映射实例分析（注意：行=块, ）</vt:lpstr>
      <vt:lpstr>PowerPoint Presentation</vt:lpstr>
      <vt:lpstr>PowerPoint Presentation</vt:lpstr>
      <vt:lpstr>全相联映射方式</vt:lpstr>
      <vt:lpstr>直接相联映射方式</vt:lpstr>
      <vt:lpstr>PowerPoint Presentation</vt:lpstr>
      <vt:lpstr>Cache Example</vt:lpstr>
      <vt:lpstr>Cache Example</vt:lpstr>
      <vt:lpstr>Cache Example</vt:lpstr>
      <vt:lpstr>Cache Example</vt:lpstr>
      <vt:lpstr>Cache Example</vt:lpstr>
      <vt:lpstr>Cache Example</vt:lpstr>
      <vt:lpstr>Example: Larger Block Size</vt:lpstr>
      <vt:lpstr>1 KB Direct Mapped Cache, 32B blocks</vt:lpstr>
      <vt:lpstr>直接相联映射实例分析（注意：行=块）</vt:lpstr>
      <vt:lpstr>PowerPoint Presentation</vt:lpstr>
      <vt:lpstr>PowerPoint Presentation</vt:lpstr>
      <vt:lpstr>直接映射方式</vt:lpstr>
      <vt:lpstr>直接映射方式公式</vt:lpstr>
      <vt:lpstr>组相联映射方式</vt:lpstr>
      <vt:lpstr>组相联映射实例分析（注意：行=块）</vt:lpstr>
      <vt:lpstr>组相联映射实例分析（注意：行=块）</vt:lpstr>
      <vt:lpstr>Associativity Example</vt:lpstr>
      <vt:lpstr>Associativity Example</vt:lpstr>
      <vt:lpstr>Set Associative Cache</vt:lpstr>
      <vt:lpstr>Disadvantage of Set Associative Cache</vt:lpstr>
      <vt:lpstr>How Much Associativity</vt:lpstr>
      <vt:lpstr>Q2: Block Identification</vt:lpstr>
      <vt:lpstr>PowerPoint Presentation</vt:lpstr>
      <vt:lpstr>3.6.2、主存与cache的地址映射</vt:lpstr>
      <vt:lpstr>组间直接相联、组内全相联的组相联映射方式</vt:lpstr>
      <vt:lpstr>PowerPoint Presentation</vt:lpstr>
      <vt:lpstr>PowerPoint Presentation</vt:lpstr>
      <vt:lpstr>PowerPoint Presentation</vt:lpstr>
      <vt:lpstr>第08讲、cache的替换与虚拟存储器</vt:lpstr>
      <vt:lpstr>第08讲、cache的替换与虚拟存储器</vt:lpstr>
      <vt:lpstr>PowerPoint Presentation</vt:lpstr>
      <vt:lpstr>第08讲、cache的替换与虚拟存储器</vt:lpstr>
      <vt:lpstr>PowerPoint Presentation</vt:lpstr>
      <vt:lpstr>PowerPoint Presentation</vt:lpstr>
      <vt:lpstr>FIFO和FIFO+LRU实例分析</vt:lpstr>
      <vt:lpstr>FIFO和FIFO+LRU实例分析2</vt:lpstr>
      <vt:lpstr>Q3: Which block should be replaced on a miss?</vt:lpstr>
      <vt:lpstr>3.6.4、cache的写操作策略</vt:lpstr>
      <vt:lpstr>3.6.4、cache的写操作策略</vt:lpstr>
      <vt:lpstr>3.6.4、cache的写操作策略</vt:lpstr>
      <vt:lpstr>3.6.4、cache的写操作策略</vt:lpstr>
      <vt:lpstr>Q4: What Happens on a Write?</vt:lpstr>
      <vt:lpstr> Write Buffers for Write-Through Caches</vt:lpstr>
      <vt:lpstr> Write-Miss Policy</vt:lpstr>
      <vt:lpstr>Write-Miss Policy Example</vt:lpstr>
      <vt:lpstr>3.6.5、Pentium 4的cache组织</vt:lpstr>
      <vt:lpstr>3.6.5、Pentium 4的cache组织</vt:lpstr>
      <vt:lpstr>3.6.6、使用多级cache减少缺失损失</vt:lpstr>
      <vt:lpstr>3.6.6、使用多级cache减少缺失损失</vt:lpstr>
      <vt:lpstr>3.6.6、使用多级cache减少缺失损失</vt:lpstr>
      <vt:lpstr>3.6.6、使用多级cache减少缺失损失</vt:lpstr>
    </vt:vector>
  </TitlesOfParts>
  <Company>巢湖学院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《计算机组成原理》</dc:title>
  <dc:creator>江家宝</dc:creator>
  <cp:lastModifiedBy>TANG, JIJUN</cp:lastModifiedBy>
  <cp:revision>570</cp:revision>
  <cp:lastPrinted>1899-12-30T00:00:00Z</cp:lastPrinted>
  <dcterms:created xsi:type="dcterms:W3CDTF">2010-12-27T19:15:23Z</dcterms:created>
  <dcterms:modified xsi:type="dcterms:W3CDTF">2021-10-20T02:29:08Z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