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8" r:id="rId2"/>
    <p:sldMasterId id="2147483707" r:id="rId3"/>
  </p:sldMasterIdLst>
  <p:notesMasterIdLst>
    <p:notesMasterId r:id="rId66"/>
  </p:notesMasterIdLst>
  <p:sldIdLst>
    <p:sldId id="256" r:id="rId4"/>
    <p:sldId id="8664" r:id="rId5"/>
    <p:sldId id="8645" r:id="rId6"/>
    <p:sldId id="8326" r:id="rId7"/>
    <p:sldId id="8327" r:id="rId8"/>
    <p:sldId id="8046" r:id="rId9"/>
    <p:sldId id="518" r:id="rId10"/>
    <p:sldId id="872" r:id="rId11"/>
    <p:sldId id="8666" r:id="rId12"/>
    <p:sldId id="8667" r:id="rId13"/>
    <p:sldId id="8668" r:id="rId14"/>
    <p:sldId id="519" r:id="rId15"/>
    <p:sldId id="520" r:id="rId16"/>
    <p:sldId id="521" r:id="rId17"/>
    <p:sldId id="522" r:id="rId18"/>
    <p:sldId id="874" r:id="rId19"/>
    <p:sldId id="873" r:id="rId20"/>
    <p:sldId id="8634" r:id="rId21"/>
    <p:sldId id="8647" r:id="rId22"/>
    <p:sldId id="8646" r:id="rId23"/>
    <p:sldId id="8719" r:id="rId24"/>
    <p:sldId id="875" r:id="rId25"/>
    <p:sldId id="8654" r:id="rId26"/>
    <p:sldId id="8653" r:id="rId27"/>
    <p:sldId id="8659" r:id="rId28"/>
    <p:sldId id="8648" r:id="rId29"/>
    <p:sldId id="8635" r:id="rId30"/>
    <p:sldId id="8649" r:id="rId31"/>
    <p:sldId id="8636" r:id="rId32"/>
    <p:sldId id="8650" r:id="rId33"/>
    <p:sldId id="8637" r:id="rId34"/>
    <p:sldId id="467" r:id="rId35"/>
    <p:sldId id="8748" r:id="rId36"/>
    <p:sldId id="8638" r:id="rId37"/>
    <p:sldId id="8661" r:id="rId38"/>
    <p:sldId id="8660" r:id="rId39"/>
    <p:sldId id="8751" r:id="rId40"/>
    <p:sldId id="8752" r:id="rId41"/>
    <p:sldId id="8753" r:id="rId42"/>
    <p:sldId id="8754" r:id="rId43"/>
    <p:sldId id="8755" r:id="rId44"/>
    <p:sldId id="8764" r:id="rId45"/>
    <p:sldId id="8765" r:id="rId46"/>
    <p:sldId id="8756" r:id="rId47"/>
    <p:sldId id="8757" r:id="rId48"/>
    <p:sldId id="8758" r:id="rId49"/>
    <p:sldId id="8662" r:id="rId50"/>
    <p:sldId id="8759" r:id="rId51"/>
    <p:sldId id="8760" r:id="rId52"/>
    <p:sldId id="8761" r:id="rId53"/>
    <p:sldId id="8640" r:id="rId54"/>
    <p:sldId id="8663" r:id="rId55"/>
    <p:sldId id="8763" r:id="rId56"/>
    <p:sldId id="8641" r:id="rId57"/>
    <p:sldId id="8651" r:id="rId58"/>
    <p:sldId id="8642" r:id="rId59"/>
    <p:sldId id="8652" r:id="rId60"/>
    <p:sldId id="8643" r:id="rId61"/>
    <p:sldId id="8644" r:id="rId62"/>
    <p:sldId id="8657" r:id="rId63"/>
    <p:sldId id="8658" r:id="rId64"/>
    <p:sldId id="8669" r:id="rId6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31505"/>
    <a:srgbClr val="0000FF"/>
    <a:srgbClr val="BDDEFF"/>
    <a:srgbClr val="66FFCC"/>
    <a:srgbClr val="0066FF"/>
    <a:srgbClr val="00CC00"/>
    <a:srgbClr val="996633"/>
    <a:srgbClr val="9966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4562" autoAdjust="0"/>
    <p:restoredTop sz="86792" autoAdjust="0"/>
  </p:normalViewPr>
  <p:slideViewPr>
    <p:cSldViewPr>
      <p:cViewPr varScale="1">
        <p:scale>
          <a:sx n="78" d="100"/>
          <a:sy n="78" d="100"/>
        </p:scale>
        <p:origin x="2256" y="96"/>
      </p:cViewPr>
      <p:guideLst>
        <p:guide orient="horz" pos="2160"/>
        <p:guide pos="27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51ECF08-43D2-4694-89BD-D55C821777D0}" type="datetimeFigureOut">
              <a:rPr lang="zh-CN" altLang="en-US"/>
              <a:pPr>
                <a:defRPr/>
              </a:pPr>
              <a:t>2021/10/26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93D4D8-2E13-44A0-A488-89590884E58A}" type="slidenum">
              <a:rPr lang="zh-CN" altLang="en-US"/>
              <a:pPr>
                <a:defRPr/>
              </a:pPr>
              <a:t>‹#›</a:t>
            </a:fld>
            <a:endParaRPr lang="zh-CN" altLang="en-US"/>
          </a:p>
        </p:txBody>
      </p:sp>
    </p:spTree>
    <p:extLst>
      <p:ext uri="{BB962C8B-B14F-4D97-AF65-F5344CB8AC3E}">
        <p14:creationId xmlns:p14="http://schemas.microsoft.com/office/powerpoint/2010/main" val="4047871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15CB490-21AE-4833-A484-CCC9A2B48DD5}" type="slidenum">
              <a:rPr lang="zh-CN" altLang="en-US" smtClean="0"/>
              <a:pPr>
                <a:defRPr/>
              </a:pPr>
              <a:t>1</a:t>
            </a:fld>
            <a:endParaRPr lang="zh-CN" altLang="en-US"/>
          </a:p>
        </p:txBody>
      </p:sp>
    </p:spTree>
    <p:extLst>
      <p:ext uri="{BB962C8B-B14F-4D97-AF65-F5344CB8AC3E}">
        <p14:creationId xmlns:p14="http://schemas.microsoft.com/office/powerpoint/2010/main" val="394548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2E7AFFB-D553-8147-952D-B138D63073B1}"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39</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04610" name="Rectangle 2"/>
          <p:cNvSpPr>
            <a:spLocks noGrp="1" noRot="1" noChangeAspect="1" noChangeArrowheads="1" noTextEdit="1"/>
          </p:cNvSpPr>
          <p:nvPr>
            <p:ph type="sldImg"/>
          </p:nvPr>
        </p:nvSpPr>
        <p:spPr bwMode="auto">
          <a:xfrm>
            <a:off x="2905125" y="534988"/>
            <a:ext cx="3565525" cy="2673350"/>
          </a:xfrm>
          <a:prstGeom prst="rect">
            <a:avLst/>
          </a:prstGeom>
          <a:solidFill>
            <a:srgbClr val="FFFFFF"/>
          </a:solidFill>
          <a:ln>
            <a:solidFill>
              <a:srgbClr val="000000"/>
            </a:solidFill>
            <a:miter lim="800000"/>
            <a:headEnd/>
            <a:tailEnd/>
          </a:ln>
        </p:spPr>
      </p:sp>
      <p:sp>
        <p:nvSpPr>
          <p:cNvPr id="1604611" name="Rectangle 3"/>
          <p:cNvSpPr>
            <a:spLocks noGrp="1" noChangeArrowheads="1"/>
          </p:cNvSpPr>
          <p:nvPr>
            <p:ph type="body" idx="1"/>
          </p:nvPr>
        </p:nvSpPr>
        <p:spPr bwMode="auto">
          <a:xfrm>
            <a:off x="1253359" y="3388240"/>
            <a:ext cx="6869057" cy="3210159"/>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FB5A51F8-73D5-064B-B945-D5EADB50CA12}"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41</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23042" name="Rectangle 2"/>
          <p:cNvSpPr>
            <a:spLocks noGrp="1" noRot="1" noChangeAspect="1" noChangeArrowheads="1" noTextEdit="1"/>
          </p:cNvSpPr>
          <p:nvPr>
            <p:ph type="sldImg"/>
          </p:nvPr>
        </p:nvSpPr>
        <p:spPr bwMode="auto">
          <a:xfrm>
            <a:off x="2911475" y="539750"/>
            <a:ext cx="3551238" cy="2663825"/>
          </a:xfrm>
          <a:prstGeom prst="rect">
            <a:avLst/>
          </a:prstGeom>
          <a:solidFill>
            <a:srgbClr val="FFFFFF"/>
          </a:solidFill>
          <a:ln>
            <a:solidFill>
              <a:srgbClr val="000000"/>
            </a:solidFill>
            <a:miter lim="800000"/>
            <a:headEnd/>
            <a:tailEnd/>
          </a:ln>
        </p:spPr>
      </p:sp>
      <p:sp>
        <p:nvSpPr>
          <p:cNvPr id="1623043" name="Rectangle 3"/>
          <p:cNvSpPr>
            <a:spLocks noGrp="1" noChangeArrowheads="1"/>
          </p:cNvSpPr>
          <p:nvPr>
            <p:ph type="body" idx="1"/>
          </p:nvPr>
        </p:nvSpPr>
        <p:spPr bwMode="auto">
          <a:xfrm>
            <a:off x="1247256" y="3385881"/>
            <a:ext cx="6879230" cy="3211338"/>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ltLang="ko-KR">
                <a:ea typeface="굴림" charset="-127"/>
                <a:cs typeface="굴림" charset="-127"/>
              </a:rPr>
              <a:t>Virtual address space is large but only a small fraction of the</a:t>
            </a:r>
          </a:p>
          <a:p>
            <a:r>
              <a:rPr lang="en-US" altLang="ko-KR">
                <a:ea typeface="굴림" charset="-127"/>
                <a:cs typeface="굴림" charset="-127"/>
              </a:rPr>
              <a:t>pages are populated.  So we can use a sparse representation</a:t>
            </a:r>
          </a:p>
          <a:p>
            <a:r>
              <a:rPr lang="en-US" altLang="ko-KR">
                <a:ea typeface="굴림" charset="-127"/>
                <a:cs typeface="굴림" charset="-127"/>
              </a:rPr>
              <a:t>of the 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48E3698-8743-1846-A4B7-A150278E3AFF}"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44</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25090" name="Rectangle 2"/>
          <p:cNvSpPr>
            <a:spLocks noGrp="1" noRot="1" noChangeAspect="1" noChangeArrowheads="1" noTextEdit="1"/>
          </p:cNvSpPr>
          <p:nvPr>
            <p:ph type="sldImg"/>
          </p:nvPr>
        </p:nvSpPr>
        <p:spPr bwMode="auto">
          <a:xfrm>
            <a:off x="2905125" y="534988"/>
            <a:ext cx="3565525" cy="2673350"/>
          </a:xfrm>
          <a:prstGeom prst="rect">
            <a:avLst/>
          </a:prstGeom>
          <a:solidFill>
            <a:srgbClr val="FFFFFF"/>
          </a:solidFill>
          <a:ln>
            <a:solidFill>
              <a:srgbClr val="000000"/>
            </a:solidFill>
            <a:miter lim="800000"/>
            <a:headEnd/>
            <a:tailEnd/>
          </a:ln>
        </p:spPr>
      </p:sp>
      <p:sp>
        <p:nvSpPr>
          <p:cNvPr id="1625091" name="Rectangle 3"/>
          <p:cNvSpPr>
            <a:spLocks noGrp="1" noChangeArrowheads="1"/>
          </p:cNvSpPr>
          <p:nvPr>
            <p:ph type="body" idx="1"/>
          </p:nvPr>
        </p:nvSpPr>
        <p:spPr bwMode="auto">
          <a:xfrm>
            <a:off x="1253359" y="3388240"/>
            <a:ext cx="6869057" cy="3210159"/>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D498323-185F-0142-BF9E-03E2CF5FAB12}"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45</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751042" name="Rectangle 2"/>
          <p:cNvSpPr>
            <a:spLocks noGrp="1" noRot="1" noChangeAspect="1" noChangeArrowheads="1" noTextEdit="1"/>
          </p:cNvSpPr>
          <p:nvPr>
            <p:ph type="sldImg"/>
          </p:nvPr>
        </p:nvSpPr>
        <p:spPr bwMode="auto">
          <a:xfrm>
            <a:off x="2905125" y="534988"/>
            <a:ext cx="3565525" cy="2673350"/>
          </a:xfrm>
          <a:prstGeom prst="rect">
            <a:avLst/>
          </a:prstGeom>
          <a:solidFill>
            <a:srgbClr val="FFFFFF"/>
          </a:solidFill>
          <a:ln>
            <a:solidFill>
              <a:srgbClr val="000000"/>
            </a:solidFill>
            <a:miter lim="800000"/>
            <a:headEnd/>
            <a:tailEnd/>
          </a:ln>
        </p:spPr>
      </p:sp>
      <p:sp>
        <p:nvSpPr>
          <p:cNvPr id="1751043" name="Rectangle 3"/>
          <p:cNvSpPr>
            <a:spLocks noGrp="1" noChangeArrowheads="1"/>
          </p:cNvSpPr>
          <p:nvPr>
            <p:ph type="body" idx="1"/>
          </p:nvPr>
        </p:nvSpPr>
        <p:spPr bwMode="auto">
          <a:xfrm>
            <a:off x="1253359" y="3388240"/>
            <a:ext cx="6869057" cy="3210159"/>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5107"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0C4F6283-1591-5A4F-A446-098B7B3536B6}"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26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5108"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5109"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CFF4ED64-B702-E847-B9A4-0CBA0F543A74}"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46</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相联存储器的基本原理是把存储单元所存内容的某一部分作为检索项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即关键字项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，去检索该存储器，并将存储器中与该检索项符合的存储单元内容进行读出或写入。</a:t>
            </a:r>
            <a:endParaRPr lang="zh-CN" altLang="en-US" dirty="0"/>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47</a:t>
            </a:fld>
            <a:endParaRPr lang="zh-CN" altLang="en-US"/>
          </a:p>
        </p:txBody>
      </p:sp>
    </p:spTree>
    <p:extLst>
      <p:ext uri="{BB962C8B-B14F-4D97-AF65-F5344CB8AC3E}">
        <p14:creationId xmlns:p14="http://schemas.microsoft.com/office/powerpoint/2010/main" val="3166360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E93AB26A-2B7A-2044-B0C7-5FD4CB773199}"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48</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29186" name="Rectangle 2"/>
          <p:cNvSpPr>
            <a:spLocks noGrp="1" noRot="1" noChangeAspect="1" noChangeArrowheads="1" noTextEdit="1"/>
          </p:cNvSpPr>
          <p:nvPr>
            <p:ph type="sldImg"/>
          </p:nvPr>
        </p:nvSpPr>
        <p:spPr bwMode="auto">
          <a:xfrm>
            <a:off x="2911475" y="539750"/>
            <a:ext cx="3551238" cy="2663825"/>
          </a:xfrm>
          <a:prstGeom prst="rect">
            <a:avLst/>
          </a:prstGeom>
          <a:solidFill>
            <a:srgbClr val="FFFFFF"/>
          </a:solidFill>
          <a:ln>
            <a:solidFill>
              <a:srgbClr val="000000"/>
            </a:solidFill>
            <a:miter lim="800000"/>
            <a:headEnd/>
            <a:tailEnd/>
          </a:ln>
        </p:spPr>
      </p:sp>
      <p:sp>
        <p:nvSpPr>
          <p:cNvPr id="1629187" name="Rectangle 3"/>
          <p:cNvSpPr>
            <a:spLocks noGrp="1" noChangeArrowheads="1"/>
          </p:cNvSpPr>
          <p:nvPr>
            <p:ph type="body" idx="1"/>
          </p:nvPr>
        </p:nvSpPr>
        <p:spPr bwMode="auto">
          <a:xfrm>
            <a:off x="1247256" y="3385881"/>
            <a:ext cx="6879230" cy="3211338"/>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ltLang="ko-KR">
                <a:ea typeface="굴림" charset="-127"/>
                <a:cs typeface="굴림" charset="-127"/>
              </a:rPr>
              <a:t>3 memory references</a:t>
            </a:r>
          </a:p>
          <a:p>
            <a:r>
              <a:rPr lang="en-US" altLang="ko-KR">
                <a:ea typeface="굴림" charset="-127"/>
                <a:cs typeface="굴림" charset="-127"/>
              </a:rPr>
              <a:t>2 page faults (disk accesses) + .. </a:t>
            </a:r>
          </a:p>
          <a:p>
            <a:endParaRPr lang="en-US" altLang="ko-KR">
              <a:ea typeface="굴림" charset="-127"/>
              <a:cs typeface="굴림" charset="-127"/>
            </a:endParaRPr>
          </a:p>
          <a:p>
            <a:r>
              <a:rPr lang="en-US" altLang="ko-KR">
                <a:ea typeface="굴림" charset="-127"/>
                <a:cs typeface="굴림" charset="-127"/>
              </a:rPr>
              <a:t>Actually used in IBM before paged memory.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8179"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998EFB5C-DF30-4C4D-A648-815A9DBED114}"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26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8180"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8181"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E2CD6FC2-A7B2-CD44-A467-E81BAA28EDC7}"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49</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SRAM (Cache)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外碎片：页之间不连续</a:t>
            </a:r>
            <a:endParaRPr lang="en-US" altLang="zh-CN" dirty="0"/>
          </a:p>
          <a:p>
            <a:r>
              <a:rPr lang="zh-CN" altLang="en-US" dirty="0"/>
              <a:t>内碎片：页内存在大量未用空间</a:t>
            </a:r>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51</a:t>
            </a:fld>
            <a:endParaRPr lang="zh-CN" altLang="en-US"/>
          </a:p>
        </p:txBody>
      </p:sp>
    </p:spTree>
    <p:extLst>
      <p:ext uri="{BB962C8B-B14F-4D97-AF65-F5344CB8AC3E}">
        <p14:creationId xmlns:p14="http://schemas.microsoft.com/office/powerpoint/2010/main" val="2113525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外碎片：页之间不连续</a:t>
            </a:r>
            <a:endParaRPr lang="en-US" altLang="zh-CN" dirty="0"/>
          </a:p>
          <a:p>
            <a:r>
              <a:rPr lang="zh-CN" altLang="en-US" dirty="0"/>
              <a:t>内碎片：页内存在大量未用空间</a:t>
            </a:r>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52</a:t>
            </a:fld>
            <a:endParaRPr lang="zh-CN" altLang="en-US"/>
          </a:p>
        </p:txBody>
      </p:sp>
    </p:spTree>
    <p:extLst>
      <p:ext uri="{BB962C8B-B14F-4D97-AF65-F5344CB8AC3E}">
        <p14:creationId xmlns:p14="http://schemas.microsoft.com/office/powerpoint/2010/main" val="211352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保证</a:t>
            </a:r>
            <a:r>
              <a:rPr lang="en-US" altLang="zh-CN"/>
              <a:t>Cache</a:t>
            </a:r>
            <a:r>
              <a:rPr lang="zh-CN" altLang="en-US"/>
              <a:t>中的数据是最新的替换算法</a:t>
            </a:r>
            <a:endParaRPr lang="en-US" altLang="zh-CN"/>
          </a:p>
          <a:p>
            <a:pPr eaLnBrk="1" hangingPunct="1">
              <a:spcBef>
                <a:spcPct val="0"/>
              </a:spcBef>
            </a:pPr>
            <a:endParaRPr lang="en-US" altLang="zh-CN"/>
          </a:p>
          <a:p>
            <a:pPr eaLnBrk="1" hangingPunct="1">
              <a:spcBef>
                <a:spcPct val="0"/>
              </a:spcBef>
            </a:pPr>
            <a:r>
              <a:rPr lang="en-US" altLang="zh-CN"/>
              <a:t>LRU</a:t>
            </a:r>
            <a:r>
              <a:rPr lang="zh-CN" altLang="en-US"/>
              <a:t>和</a:t>
            </a:r>
            <a:r>
              <a:rPr lang="en-US" altLang="zh-CN"/>
              <a:t>LFU</a:t>
            </a:r>
            <a:r>
              <a:rPr lang="zh-CN" altLang="en-US"/>
              <a:t>是不同的</a:t>
            </a:r>
            <a:r>
              <a:rPr lang="en-US" altLang="zh-CN"/>
              <a:t>!</a:t>
            </a:r>
            <a:endParaRPr lang="zh-CN" altLang="en-US"/>
          </a:p>
          <a:p>
            <a:pPr eaLnBrk="1" hangingPunct="1">
              <a:spcBef>
                <a:spcPct val="0"/>
              </a:spcBef>
            </a:pPr>
            <a:r>
              <a:rPr lang="en-US" altLang="zh-CN"/>
              <a:t>LRU</a:t>
            </a:r>
            <a:r>
              <a:rPr lang="zh-CN" altLang="en-US"/>
              <a:t>是最近最少使用页面置换算法</a:t>
            </a:r>
            <a:r>
              <a:rPr lang="en-US" altLang="zh-CN"/>
              <a:t>(Least Recently Used),</a:t>
            </a:r>
            <a:r>
              <a:rPr lang="zh-CN" altLang="en-US"/>
              <a:t>也就是首先淘汰最长时间未被使用的页面</a:t>
            </a:r>
            <a:r>
              <a:rPr lang="en-US" altLang="zh-CN"/>
              <a:t>!</a:t>
            </a:r>
            <a:endParaRPr lang="zh-CN" altLang="en-US"/>
          </a:p>
          <a:p>
            <a:pPr eaLnBrk="1" hangingPunct="1">
              <a:spcBef>
                <a:spcPct val="0"/>
              </a:spcBef>
            </a:pPr>
            <a:r>
              <a:rPr lang="en-US" altLang="zh-CN"/>
              <a:t>LFU</a:t>
            </a:r>
            <a:r>
              <a:rPr lang="zh-CN" altLang="en-US"/>
              <a:t>是最近最不常用页面置换算法</a:t>
            </a:r>
            <a:r>
              <a:rPr lang="en-US" altLang="zh-CN"/>
              <a:t>(Least Frequently Used),</a:t>
            </a:r>
            <a:r>
              <a:rPr lang="zh-CN" altLang="en-US"/>
              <a:t>也就是淘汰一定时期内被访问次数最少的页</a:t>
            </a:r>
            <a:r>
              <a:rPr lang="en-US" altLang="zh-CN"/>
              <a:t>!</a:t>
            </a:r>
            <a:endParaRPr lang="zh-CN" altLang="en-US"/>
          </a:p>
          <a:p>
            <a:pPr eaLnBrk="1" hangingPunct="1">
              <a:spcBef>
                <a:spcPct val="0"/>
              </a:spcBef>
            </a:pPr>
            <a:r>
              <a:rPr lang="zh-CN" altLang="en-US"/>
              <a:t>比如</a:t>
            </a:r>
            <a:r>
              <a:rPr lang="en-US" altLang="zh-CN"/>
              <a:t>,</a:t>
            </a:r>
            <a:r>
              <a:rPr lang="zh-CN" altLang="en-US"/>
              <a:t>第二种方法的时期</a:t>
            </a:r>
            <a:r>
              <a:rPr lang="en-US" altLang="zh-CN"/>
              <a:t>T</a:t>
            </a:r>
            <a:r>
              <a:rPr lang="zh-CN" altLang="en-US"/>
              <a:t>为</a:t>
            </a:r>
            <a:r>
              <a:rPr lang="en-US" altLang="zh-CN"/>
              <a:t>10</a:t>
            </a:r>
            <a:r>
              <a:rPr lang="zh-CN" altLang="en-US"/>
              <a:t>分钟</a:t>
            </a:r>
            <a:r>
              <a:rPr lang="en-US" altLang="zh-CN"/>
              <a:t>,</a:t>
            </a:r>
            <a:r>
              <a:rPr lang="zh-CN" altLang="en-US"/>
              <a:t>如果每分钟进行一次调页</a:t>
            </a:r>
            <a:r>
              <a:rPr lang="en-US" altLang="zh-CN"/>
              <a:t>,</a:t>
            </a:r>
            <a:r>
              <a:rPr lang="zh-CN" altLang="en-US"/>
              <a:t>主存块为</a:t>
            </a:r>
            <a:r>
              <a:rPr lang="en-US" altLang="zh-CN"/>
              <a:t>3,</a:t>
            </a:r>
            <a:r>
              <a:rPr lang="zh-CN" altLang="en-US"/>
              <a:t>若所需页面走向为</a:t>
            </a:r>
            <a:r>
              <a:rPr lang="en-US" altLang="zh-CN"/>
              <a:t>2 1 2 1 2 3 4</a:t>
            </a:r>
            <a:endParaRPr lang="zh-CN" altLang="en-US"/>
          </a:p>
          <a:p>
            <a:pPr eaLnBrk="1" hangingPunct="1">
              <a:spcBef>
                <a:spcPct val="0"/>
              </a:spcBef>
            </a:pPr>
            <a:r>
              <a:rPr lang="zh-CN" altLang="en-US"/>
              <a:t>注意</a:t>
            </a:r>
            <a:r>
              <a:rPr lang="en-US" altLang="zh-CN"/>
              <a:t>,</a:t>
            </a:r>
            <a:r>
              <a:rPr lang="zh-CN" altLang="en-US"/>
              <a:t>当调页面</a:t>
            </a:r>
            <a:r>
              <a:rPr lang="en-US" altLang="zh-CN"/>
              <a:t>4</a:t>
            </a:r>
            <a:r>
              <a:rPr lang="zh-CN" altLang="en-US"/>
              <a:t>时会发生缺页中断</a:t>
            </a:r>
          </a:p>
          <a:p>
            <a:pPr eaLnBrk="1" hangingPunct="1">
              <a:spcBef>
                <a:spcPct val="0"/>
              </a:spcBef>
            </a:pPr>
            <a:r>
              <a:rPr lang="zh-CN" altLang="en-US"/>
              <a:t>若按</a:t>
            </a:r>
            <a:r>
              <a:rPr lang="en-US" altLang="zh-CN"/>
              <a:t>LRU</a:t>
            </a:r>
            <a:r>
              <a:rPr lang="zh-CN" altLang="en-US"/>
              <a:t>算法</a:t>
            </a:r>
            <a:r>
              <a:rPr lang="en-US" altLang="zh-CN"/>
              <a:t>,</a:t>
            </a:r>
            <a:r>
              <a:rPr lang="zh-CN" altLang="en-US"/>
              <a:t>应换页面</a:t>
            </a:r>
            <a:r>
              <a:rPr lang="en-US" altLang="zh-CN"/>
              <a:t>1(1</a:t>
            </a:r>
            <a:r>
              <a:rPr lang="zh-CN" altLang="en-US"/>
              <a:t>页面最久未被使用</a:t>
            </a:r>
            <a:r>
              <a:rPr lang="en-US" altLang="zh-CN"/>
              <a:t>) </a:t>
            </a:r>
            <a:r>
              <a:rPr lang="zh-CN" altLang="en-US"/>
              <a:t>但按</a:t>
            </a:r>
            <a:r>
              <a:rPr lang="en-US" altLang="zh-CN"/>
              <a:t>LFU</a:t>
            </a:r>
            <a:r>
              <a:rPr lang="zh-CN" altLang="en-US"/>
              <a:t>算法应换页面</a:t>
            </a:r>
            <a:r>
              <a:rPr lang="en-US" altLang="zh-CN"/>
              <a:t>3(</a:t>
            </a:r>
            <a:r>
              <a:rPr lang="zh-CN" altLang="en-US"/>
              <a:t>十分钟内</a:t>
            </a:r>
            <a:r>
              <a:rPr lang="en-US" altLang="zh-CN"/>
              <a:t>,</a:t>
            </a:r>
            <a:r>
              <a:rPr lang="zh-CN" altLang="en-US"/>
              <a:t>页面</a:t>
            </a:r>
            <a:r>
              <a:rPr lang="en-US" altLang="zh-CN"/>
              <a:t>3</a:t>
            </a:r>
            <a:r>
              <a:rPr lang="zh-CN" altLang="en-US"/>
              <a:t>只使用了一次</a:t>
            </a:r>
            <a:r>
              <a:rPr lang="en-US" altLang="zh-CN"/>
              <a:t>)</a:t>
            </a:r>
            <a:endParaRPr lang="zh-CN" altLang="en-US"/>
          </a:p>
          <a:p>
            <a:pPr eaLnBrk="1" hangingPunct="1">
              <a:spcBef>
                <a:spcPct val="0"/>
              </a:spcBef>
            </a:pPr>
            <a:r>
              <a:rPr lang="zh-CN" altLang="en-US"/>
              <a:t>可见</a:t>
            </a:r>
            <a:r>
              <a:rPr lang="en-US" altLang="zh-CN"/>
              <a:t>LRU</a:t>
            </a:r>
            <a:r>
              <a:rPr lang="zh-CN" altLang="en-US"/>
              <a:t>关键是看页面最后一次被使用到发生调度的时间长短</a:t>
            </a:r>
            <a:r>
              <a:rPr lang="en-US" altLang="zh-CN"/>
              <a:t>,</a:t>
            </a:r>
            <a:endParaRPr lang="zh-CN" altLang="en-US"/>
          </a:p>
          <a:p>
            <a:pPr eaLnBrk="1" hangingPunct="1">
              <a:spcBef>
                <a:spcPct val="0"/>
              </a:spcBef>
            </a:pPr>
            <a:r>
              <a:rPr lang="zh-CN" altLang="en-US"/>
              <a:t>而</a:t>
            </a:r>
            <a:r>
              <a:rPr lang="en-US" altLang="zh-CN"/>
              <a:t>LFU</a:t>
            </a:r>
            <a:r>
              <a:rPr lang="zh-CN" altLang="en-US"/>
              <a:t>关键是看一定时间段内页面被使用的频率</a:t>
            </a:r>
            <a:r>
              <a:rPr lang="en-US" altLang="zh-CN"/>
              <a:t>!</a:t>
            </a:r>
            <a:endParaRPr lang="zh-CN" altLang="en-US"/>
          </a:p>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001CBBB9-B2E7-4C6D-AA45-9987CE5DAF42}" type="slidenum">
              <a:rPr lang="zh-CN" altLang="en-US"/>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B0E1586A-804F-4D22-8AE6-07AA71CEF6E8}" type="slidenum">
              <a:rPr lang="zh-CN" altLang="en-US"/>
              <a:pPr>
                <a:defRPr/>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25D99FBE-CD45-48BB-8367-05A23CB6980F}" type="slidenum">
              <a:rPr lang="zh-CN" altLang="en-US"/>
              <a:pPr>
                <a:defRPr/>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00A784BC-A445-421C-B57D-1CE1D782DFF0}" type="slidenum">
              <a:rPr lang="zh-CN" altLang="en-US"/>
              <a:pPr>
                <a:defRPr/>
              </a:pPr>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115EFAED-59D4-4F06-B3D6-EAED926EA9FE}" type="slidenum">
              <a:rPr lang="zh-CN" altLang="en-US"/>
              <a:pPr>
                <a:defRPr/>
              </a:pPr>
              <a:t>26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34</a:t>
            </a:fld>
            <a:endParaRPr lang="zh-CN" altLang="en-US"/>
          </a:p>
        </p:txBody>
      </p:sp>
    </p:spTree>
    <p:extLst>
      <p:ext uri="{BB962C8B-B14F-4D97-AF65-F5344CB8AC3E}">
        <p14:creationId xmlns:p14="http://schemas.microsoft.com/office/powerpoint/2010/main" val="31746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1011"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DC27C93E-C0C0-C642-8BAD-1A293BD0120E}"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26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1012"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1013"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2D0520FB-92C6-D540-B6E7-753243B35516}"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37</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3059"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2A0FDD72-353F-E24E-B797-B9113413193F}"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26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3060"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3061"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C056F427-1092-1541-9D6F-A841D691637A}"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38</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3062" name="Rectangle 2"/>
          <p:cNvSpPr>
            <a:spLocks noGrp="1" noRot="1" noChangeAspect="1" noChangeArrowheads="1" noTextEdit="1"/>
          </p:cNvSpPr>
          <p:nvPr>
            <p:ph type="sldImg"/>
          </p:nvPr>
        </p:nvSpPr>
        <p:spPr>
          <a:ln/>
        </p:spPr>
      </p:sp>
      <p:sp>
        <p:nvSpPr>
          <p:cNvPr id="1730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488DA6-E8FD-422B-8D0F-90306723EC3E}" type="slidenum">
              <a:rPr lang="zh-CN" altLang="en-US"/>
              <a:pPr>
                <a:defRPr/>
              </a:pPr>
              <a:t>‹#›</a:t>
            </a:fld>
            <a:endParaRPr lang="en-US"/>
          </a:p>
        </p:txBody>
      </p:sp>
    </p:spTree>
    <p:extLst>
      <p:ext uri="{BB962C8B-B14F-4D97-AF65-F5344CB8AC3E}">
        <p14:creationId xmlns:p14="http://schemas.microsoft.com/office/powerpoint/2010/main" val="76713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CF71BE-5F83-462E-A561-F88448FAFC5B}" type="slidenum">
              <a:rPr lang="zh-CN" altLang="en-US"/>
              <a:pPr>
                <a:defRPr/>
              </a:pPr>
              <a:t>‹#›</a:t>
            </a:fld>
            <a:endParaRPr lang="en-US"/>
          </a:p>
        </p:txBody>
      </p:sp>
    </p:spTree>
    <p:extLst>
      <p:ext uri="{BB962C8B-B14F-4D97-AF65-F5344CB8AC3E}">
        <p14:creationId xmlns:p14="http://schemas.microsoft.com/office/powerpoint/2010/main" val="373554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A5A3EE-41FD-487E-B55C-B7503BFAA8D5}" type="slidenum">
              <a:rPr lang="zh-CN" altLang="en-US"/>
              <a:pPr>
                <a:defRPr/>
              </a:pPr>
              <a:t>‹#›</a:t>
            </a:fld>
            <a:endParaRPr lang="en-US"/>
          </a:p>
        </p:txBody>
      </p:sp>
    </p:spTree>
    <p:extLst>
      <p:ext uri="{BB962C8B-B14F-4D97-AF65-F5344CB8AC3E}">
        <p14:creationId xmlns:p14="http://schemas.microsoft.com/office/powerpoint/2010/main" val="422793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3B4522-A707-4EA5-A885-2EE756B86C9A}" type="slidenum">
              <a:rPr lang="zh-CN" altLang="en-US"/>
              <a:pPr>
                <a:defRPr/>
              </a:pPr>
              <a:t>‹#›</a:t>
            </a:fld>
            <a:endParaRPr lang="en-US"/>
          </a:p>
        </p:txBody>
      </p:sp>
    </p:spTree>
    <p:extLst>
      <p:ext uri="{BB962C8B-B14F-4D97-AF65-F5344CB8AC3E}">
        <p14:creationId xmlns:p14="http://schemas.microsoft.com/office/powerpoint/2010/main" val="97718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AA544CE-ADFF-4E56-A9A7-0B7053CE2AF1}" type="slidenum">
              <a:rPr lang="zh-CN" altLang="en-US"/>
              <a:pPr>
                <a:defRPr/>
              </a:pPr>
              <a:t>‹#›</a:t>
            </a:fld>
            <a:endParaRPr lang="en-US"/>
          </a:p>
        </p:txBody>
      </p:sp>
    </p:spTree>
    <p:extLst>
      <p:ext uri="{BB962C8B-B14F-4D97-AF65-F5344CB8AC3E}">
        <p14:creationId xmlns:p14="http://schemas.microsoft.com/office/powerpoint/2010/main" val="231480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F7391A-4CA6-417A-A60E-FCCF4694D326}" type="slidenum">
              <a:rPr lang="zh-CN" altLang="en-US"/>
              <a:pPr>
                <a:defRPr/>
              </a:pPr>
              <a:t>‹#›</a:t>
            </a:fld>
            <a:endParaRPr lang="en-US"/>
          </a:p>
        </p:txBody>
      </p:sp>
    </p:spTree>
    <p:extLst>
      <p:ext uri="{BB962C8B-B14F-4D97-AF65-F5344CB8AC3E}">
        <p14:creationId xmlns:p14="http://schemas.microsoft.com/office/powerpoint/2010/main" val="4285914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7"/>
            <a:ext cx="7772400" cy="1470025"/>
          </a:xfrm>
        </p:spPr>
        <p:txBody>
          <a:bodyPr>
            <a:normAutofit/>
          </a:bodyPr>
          <a:lstStyle>
            <a:lvl1pPr algn="ctr">
              <a:defRPr sz="3600" b="1"/>
            </a:lvl1pPr>
          </a:lstStyle>
          <a:p>
            <a:r>
              <a:rPr lang="en-US" dirty="0"/>
              <a:t>Click to edit Master title style</a:t>
            </a:r>
          </a:p>
        </p:txBody>
      </p:sp>
      <p:sp>
        <p:nvSpPr>
          <p:cNvPr id="3" name="Subtitle 2"/>
          <p:cNvSpPr>
            <a:spLocks noGrp="1"/>
          </p:cNvSpPr>
          <p:nvPr>
            <p:ph type="subTitle" idx="1"/>
          </p:nvPr>
        </p:nvSpPr>
        <p:spPr>
          <a:xfrm>
            <a:off x="1386417" y="36576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cxnSp>
        <p:nvCxnSpPr>
          <p:cNvPr id="5" name="Straight Connector 4"/>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28600" y="6019800"/>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22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2475221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143000"/>
            <a:ext cx="4495800" cy="521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01345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4114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019898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95581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50F701-F3C0-44D6-89C5-832DD71786A3}" type="slidenum">
              <a:rPr lang="zh-CN" altLang="en-US"/>
              <a:pPr>
                <a:defRPr/>
              </a:pPr>
              <a:t>‹#›</a:t>
            </a:fld>
            <a:endParaRPr lang="en-US"/>
          </a:p>
        </p:txBody>
      </p:sp>
    </p:spTree>
    <p:extLst>
      <p:ext uri="{BB962C8B-B14F-4D97-AF65-F5344CB8AC3E}">
        <p14:creationId xmlns:p14="http://schemas.microsoft.com/office/powerpoint/2010/main" val="2865557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81107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26566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37705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7"/>
            <a:ext cx="7772400" cy="1470025"/>
          </a:xfrm>
        </p:spPr>
        <p:txBody>
          <a:bodyPr>
            <a:normAutofit/>
          </a:bodyPr>
          <a:lstStyle>
            <a:lvl1pPr algn="ctr">
              <a:defRPr sz="3600" b="1"/>
            </a:lvl1pPr>
          </a:lstStyle>
          <a:p>
            <a:r>
              <a:rPr lang="en-US" dirty="0"/>
              <a:t>Click to edit Master title style</a:t>
            </a:r>
          </a:p>
        </p:txBody>
      </p:sp>
      <p:sp>
        <p:nvSpPr>
          <p:cNvPr id="3" name="Subtitle 2"/>
          <p:cNvSpPr>
            <a:spLocks noGrp="1"/>
          </p:cNvSpPr>
          <p:nvPr>
            <p:ph type="subTitle" idx="1"/>
          </p:nvPr>
        </p:nvSpPr>
        <p:spPr>
          <a:xfrm>
            <a:off x="1386417" y="36576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cxnSp>
        <p:nvCxnSpPr>
          <p:cNvPr id="5" name="Straight Connector 4"/>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28600" y="6019800"/>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40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768894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4267200" cy="521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89700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4114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798248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13804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00481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27001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756F7A-53EF-4277-B363-F97282306578}" type="slidenum">
              <a:rPr lang="zh-CN" altLang="en-US"/>
              <a:pPr>
                <a:defRPr/>
              </a:pPr>
              <a:t>‹#›</a:t>
            </a:fld>
            <a:endParaRPr lang="en-US"/>
          </a:p>
        </p:txBody>
      </p:sp>
    </p:spTree>
    <p:extLst>
      <p:ext uri="{BB962C8B-B14F-4D97-AF65-F5344CB8AC3E}">
        <p14:creationId xmlns:p14="http://schemas.microsoft.com/office/powerpoint/2010/main" val="3230578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2888980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a:p>
        </p:txBody>
      </p:sp>
    </p:spTree>
    <p:extLst>
      <p:ext uri="{BB962C8B-B14F-4D97-AF65-F5344CB8AC3E}">
        <p14:creationId xmlns:p14="http://schemas.microsoft.com/office/powerpoint/2010/main" val="7023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5716EE-BCE4-49B3-9A33-2AC5E4A922A3}" type="slidenum">
              <a:rPr lang="zh-CN" altLang="en-US"/>
              <a:pPr>
                <a:defRPr/>
              </a:pPr>
              <a:t>‹#›</a:t>
            </a:fld>
            <a:endParaRPr lang="en-US"/>
          </a:p>
        </p:txBody>
      </p:sp>
    </p:spTree>
    <p:extLst>
      <p:ext uri="{BB962C8B-B14F-4D97-AF65-F5344CB8AC3E}">
        <p14:creationId xmlns:p14="http://schemas.microsoft.com/office/powerpoint/2010/main" val="299490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5BC8338-9E6B-42BD-9F26-BD8625742187}" type="slidenum">
              <a:rPr lang="zh-CN" altLang="en-US"/>
              <a:pPr>
                <a:defRPr/>
              </a:pPr>
              <a:t>‹#›</a:t>
            </a:fld>
            <a:endParaRPr lang="en-US"/>
          </a:p>
        </p:txBody>
      </p:sp>
    </p:spTree>
    <p:extLst>
      <p:ext uri="{BB962C8B-B14F-4D97-AF65-F5344CB8AC3E}">
        <p14:creationId xmlns:p14="http://schemas.microsoft.com/office/powerpoint/2010/main" val="297116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5AE95D-8377-47B1-9487-C981329633F4}" type="slidenum">
              <a:rPr lang="zh-CN" altLang="en-US"/>
              <a:pPr>
                <a:defRPr/>
              </a:pPr>
              <a:t>‹#›</a:t>
            </a:fld>
            <a:endParaRPr lang="en-US"/>
          </a:p>
        </p:txBody>
      </p:sp>
    </p:spTree>
    <p:extLst>
      <p:ext uri="{BB962C8B-B14F-4D97-AF65-F5344CB8AC3E}">
        <p14:creationId xmlns:p14="http://schemas.microsoft.com/office/powerpoint/2010/main" val="20880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DAB0F78-6F5F-4118-9158-404ADB6B33F1}" type="slidenum">
              <a:rPr lang="zh-CN" altLang="en-US"/>
              <a:pPr>
                <a:defRPr/>
              </a:pPr>
              <a:t>‹#›</a:t>
            </a:fld>
            <a:endParaRPr lang="en-US"/>
          </a:p>
        </p:txBody>
      </p:sp>
    </p:spTree>
    <p:extLst>
      <p:ext uri="{BB962C8B-B14F-4D97-AF65-F5344CB8AC3E}">
        <p14:creationId xmlns:p14="http://schemas.microsoft.com/office/powerpoint/2010/main" val="159856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305406-44BA-46F6-BD5B-095BA4A1271F}" type="slidenum">
              <a:rPr lang="zh-CN" altLang="en-US"/>
              <a:pPr>
                <a:defRPr/>
              </a:pPr>
              <a:t>‹#›</a:t>
            </a:fld>
            <a:endParaRPr lang="en-US"/>
          </a:p>
        </p:txBody>
      </p:sp>
    </p:spTree>
    <p:extLst>
      <p:ext uri="{BB962C8B-B14F-4D97-AF65-F5344CB8AC3E}">
        <p14:creationId xmlns:p14="http://schemas.microsoft.com/office/powerpoint/2010/main" val="303295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BD1727-C5D4-474E-A7A5-AC5B62B37FA1}" type="slidenum">
              <a:rPr lang="zh-CN" altLang="en-US"/>
              <a:pPr>
                <a:defRPr/>
              </a:pPr>
              <a:t>‹#›</a:t>
            </a:fld>
            <a:endParaRPr lang="en-US"/>
          </a:p>
        </p:txBody>
      </p:sp>
    </p:spTree>
    <p:extLst>
      <p:ext uri="{BB962C8B-B14F-4D97-AF65-F5344CB8AC3E}">
        <p14:creationId xmlns:p14="http://schemas.microsoft.com/office/powerpoint/2010/main" val="13126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latin typeface="+mn-lt"/>
              </a:defRPr>
            </a:lvl1pPr>
          </a:lstStyle>
          <a:p>
            <a:pPr>
              <a:defRPr/>
            </a:pPr>
            <a:fld id="{A89A6988-5AE4-4371-8F59-2916540EC7E9}"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89154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143000"/>
            <a:ext cx="8763000" cy="5213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151F37"/>
                </a:solidFill>
              </a:defRPr>
            </a:lvl1pPr>
          </a:lstStyle>
          <a:p>
            <a:fld id="{7B14E791-165F-344E-BF0E-59CD826800BF}" type="slidenum">
              <a:rPr lang="en-US" smtClean="0"/>
              <a:pPr/>
              <a:t>‹#›</a:t>
            </a:fld>
            <a:endParaRPr lang="en-US" dirty="0"/>
          </a:p>
        </p:txBody>
      </p:sp>
      <p:cxnSp>
        <p:nvCxnSpPr>
          <p:cNvPr id="8" name="Straight Connector 7"/>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Slide Number Placeholder 6"/>
          <p:cNvSpPr txBox="1">
            <a:spLocks/>
          </p:cNvSpPr>
          <p:nvPr userDrawn="1"/>
        </p:nvSpPr>
        <p:spPr>
          <a:xfrm>
            <a:off x="34290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126309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ctr" defTabSz="457200" rtl="0" eaLnBrk="1" latinLnBrk="0" hangingPunct="1">
        <a:spcBef>
          <a:spcPct val="0"/>
        </a:spcBef>
        <a:buNone/>
        <a:defRPr sz="3600" b="1" kern="1200">
          <a:solidFill>
            <a:schemeClr val="tx1"/>
          </a:solidFill>
          <a:latin typeface="+mj-lt"/>
          <a:ea typeface="+mj-ea"/>
          <a:cs typeface="Arial Rounded MT Bold"/>
        </a:defRPr>
      </a:lvl1pPr>
    </p:titleStyle>
    <p:body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9900" y="1524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534400" cy="5213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151F37"/>
                </a:solidFill>
              </a:defRPr>
            </a:lvl1pPr>
          </a:lstStyle>
          <a:p>
            <a:fld id="{7B14E791-165F-344E-BF0E-59CD826800BF}" type="slidenum">
              <a:rPr lang="en-US" smtClean="0"/>
              <a:pPr/>
              <a:t>‹#›</a:t>
            </a:fld>
            <a:endParaRPr lang="en-US" dirty="0"/>
          </a:p>
        </p:txBody>
      </p:sp>
      <p:cxnSp>
        <p:nvCxnSpPr>
          <p:cNvPr id="8" name="Straight Connector 7"/>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Slide Number Placeholder 6"/>
          <p:cNvSpPr txBox="1">
            <a:spLocks/>
          </p:cNvSpPr>
          <p:nvPr userDrawn="1"/>
        </p:nvSpPr>
        <p:spPr>
          <a:xfrm>
            <a:off x="34290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139455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ftr="0" dt="0"/>
  <p:txStyles>
    <p:titleStyle>
      <a:lvl1pPr algn="ctr" defTabSz="457200" rtl="0" eaLnBrk="1" latinLnBrk="0" hangingPunct="1">
        <a:spcBef>
          <a:spcPct val="0"/>
        </a:spcBef>
        <a:buNone/>
        <a:defRPr sz="3600" b="1" kern="1200">
          <a:solidFill>
            <a:schemeClr val="tx1"/>
          </a:solidFill>
          <a:latin typeface="+mj-lt"/>
          <a:ea typeface="+mj-ea"/>
          <a:cs typeface="Arial Rounded MT Bold"/>
        </a:defRPr>
      </a:lvl1pPr>
    </p:titleStyle>
    <p:body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slide" Target="slide3.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slide" Target="slide3.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slide" Target="slide3.xml"/><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10.png"/><Relationship Id="rId5" Type="http://schemas.openxmlformats.org/officeDocument/2006/relationships/oleObject" Target="../embeddings/oleObject10.bin"/><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slide" Target="slide3.x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slide" Target="slide3.xml"/><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slide" Target="slide3.x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slide" Target="slide3.xml"/><Relationship Id="rId4" Type="http://schemas.openxmlformats.org/officeDocument/2006/relationships/image" Target="../media/image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slide" Target="slide3.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7.png"/><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slide" Target="slide3.xml"/><Relationship Id="rId4" Type="http://schemas.openxmlformats.org/officeDocument/2006/relationships/image" Target="../media/image1.wmf"/></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slide" Target="slide3.xml"/><Relationship Id="rId4" Type="http://schemas.openxmlformats.org/officeDocument/2006/relationships/image" Target="../media/image1.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slide" Target="slide3.xml"/><Relationship Id="rId4" Type="http://schemas.openxmlformats.org/officeDocument/2006/relationships/image" Target="../media/image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png"/><Relationship Id="rId5" Type="http://schemas.openxmlformats.org/officeDocument/2006/relationships/slide" Target="slide3.xml"/><Relationship Id="rId4" Type="http://schemas.openxmlformats.org/officeDocument/2006/relationships/image" Target="../media/image1.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1.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1.png"/><Relationship Id="rId5" Type="http://schemas.openxmlformats.org/officeDocument/2006/relationships/image" Target="../media/image1.w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slide" Target="slide3.xml"/><Relationship Id="rId5" Type="http://schemas.openxmlformats.org/officeDocument/2006/relationships/image" Target="../media/image1.w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slide" Target="slide3.xml"/><Relationship Id="rId4" Type="http://schemas.openxmlformats.org/officeDocument/2006/relationships/image" Target="../media/image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5.png"/><Relationship Id="rId5" Type="http://schemas.openxmlformats.org/officeDocument/2006/relationships/slide" Target="slide3.xml"/><Relationship Id="rId4" Type="http://schemas.openxmlformats.org/officeDocument/2006/relationships/image" Target="../media/image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slide" Target="slide3.xml"/><Relationship Id="rId4" Type="http://schemas.openxmlformats.org/officeDocument/2006/relationships/image" Target="../media/image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slide" Target="slide3.xml"/><Relationship Id="rId4" Type="http://schemas.openxmlformats.org/officeDocument/2006/relationships/image" Target="../media/image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6.png"/><Relationship Id="rId5" Type="http://schemas.openxmlformats.org/officeDocument/2006/relationships/slide" Target="slide3.xml"/><Relationship Id="rId4" Type="http://schemas.openxmlformats.org/officeDocument/2006/relationships/image" Target="../media/image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slide" Target="slide3.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slide" Target="slide3.x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slide" Target="slide3.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1219200"/>
            <a:ext cx="8579296" cy="2286000"/>
          </a:xfrm>
        </p:spPr>
        <p:txBody>
          <a:bodyPr>
            <a:noAutofit/>
          </a:bodyPr>
          <a:lstStyle/>
          <a:p>
            <a:r>
              <a:rPr lang="en-US" dirty="0"/>
              <a:t>Lecture 10: Virtual Memory</a:t>
            </a:r>
            <a:br>
              <a:rPr lang="en-US" dirty="0"/>
            </a:br>
            <a:r>
              <a:rPr lang="en-US" sz="3200" b="1" dirty="0"/>
              <a:t>Computer Organization and Architecture</a:t>
            </a:r>
            <a:br>
              <a:rPr lang="en-US" sz="3200" b="1" dirty="0"/>
            </a:br>
            <a:br>
              <a:rPr lang="en-US" sz="3200" b="1" dirty="0"/>
            </a:br>
            <a:r>
              <a:rPr lang="en-US" sz="3200" dirty="0"/>
              <a:t>Fall 2</a:t>
            </a:r>
            <a:r>
              <a:rPr lang="en-US" altLang="zh-CN" sz="3200" dirty="0"/>
              <a:t>021</a:t>
            </a:r>
            <a:endParaRPr lang="en-US" sz="3200" b="1" dirty="0"/>
          </a:p>
        </p:txBody>
      </p:sp>
      <p:sp>
        <p:nvSpPr>
          <p:cNvPr id="6" name="Subtitle 5"/>
          <p:cNvSpPr>
            <a:spLocks noGrp="1"/>
          </p:cNvSpPr>
          <p:nvPr>
            <p:ph type="subTitle" idx="1"/>
          </p:nvPr>
        </p:nvSpPr>
        <p:spPr>
          <a:xfrm>
            <a:off x="1371600" y="3810000"/>
            <a:ext cx="6400800" cy="1752600"/>
          </a:xfrm>
        </p:spPr>
        <p:txBody>
          <a:bodyPr>
            <a:normAutofit/>
          </a:bodyPr>
          <a:lstStyle/>
          <a:p>
            <a:r>
              <a:rPr lang="zh-CN" altLang="en-US" dirty="0"/>
              <a:t>唐继军</a:t>
            </a:r>
            <a:endParaRPr lang="en-US" altLang="zh-CN" dirty="0"/>
          </a:p>
          <a:p>
            <a:endParaRPr lang="en-US" dirty="0"/>
          </a:p>
          <a:p>
            <a:r>
              <a:rPr lang="en-US" dirty="0"/>
              <a:t>jj.tang@siat.ac.cn</a:t>
            </a:r>
          </a:p>
        </p:txBody>
      </p:sp>
      <p:sp>
        <p:nvSpPr>
          <p:cNvPr id="4" name="Slide Number Placeholder 3"/>
          <p:cNvSpPr>
            <a:spLocks noGrp="1"/>
          </p:cNvSpPr>
          <p:nvPr>
            <p:ph type="sldNum" sz="quarter" idx="12"/>
          </p:nvPr>
        </p:nvSpPr>
        <p:spPr/>
        <p:txBody>
          <a:bodyPr/>
          <a:lstStyle/>
          <a:p>
            <a:fld id="{7B14E791-165F-344E-BF0E-59CD826800BF}" type="slidenum">
              <a:rPr lang="en-US" smtClean="0"/>
              <a:pPr/>
              <a:t>1</a:t>
            </a:fld>
            <a:endParaRPr lang="en-US" dirty="0"/>
          </a:p>
        </p:txBody>
      </p:sp>
    </p:spTree>
    <p:extLst>
      <p:ext uri="{BB962C8B-B14F-4D97-AF65-F5344CB8AC3E}">
        <p14:creationId xmlns:p14="http://schemas.microsoft.com/office/powerpoint/2010/main" val="153756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3.6.4</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的写操作策略</a:t>
            </a:r>
          </a:p>
        </p:txBody>
      </p:sp>
      <p:graphicFrame>
        <p:nvGraphicFramePr>
          <p:cNvPr id="717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410" r:id="rId3" imgW="938794" imgH="221393" progId="Equation.3">
                  <p:embed/>
                </p:oleObj>
              </mc:Choice>
              <mc:Fallback>
                <p:oleObj r:id="rId3" imgW="938794" imgH="221393"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996" name="Text Box 4"/>
          <p:cNvSpPr txBox="1">
            <a:spLocks noChangeArrowheads="1"/>
          </p:cNvSpPr>
          <p:nvPr/>
        </p:nvSpPr>
        <p:spPr bwMode="auto">
          <a:xfrm>
            <a:off x="107950" y="549275"/>
            <a:ext cx="9144570" cy="5648534"/>
          </a:xfrm>
          <a:prstGeom prst="rect">
            <a:avLst/>
          </a:prstGeom>
          <a:noFill/>
          <a:ln w="9525">
            <a:noFill/>
            <a:miter lim="800000"/>
            <a:headEnd/>
            <a:tailEnd/>
          </a:ln>
          <a:effectLst/>
        </p:spPr>
        <p:txBody>
          <a:bodyPr wrap="square">
            <a:spAutoFit/>
          </a:bodyPr>
          <a:lstStyle/>
          <a:p>
            <a:pPr algn="just">
              <a:lnSpc>
                <a:spcPct val="150000"/>
              </a:lnSpc>
              <a:buSzPct val="100000"/>
              <a:buFont typeface="Wingdings" pitchFamily="2" charset="2"/>
              <a:buNone/>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(2)全写法</a:t>
            </a:r>
            <a:r>
              <a:rPr lang="zh-CN" altLang="en-US" sz="2800" dirty="0">
                <a:effectLst>
                  <a:outerShdw blurRad="38100" dist="38100" dir="2700000" algn="tl">
                    <a:srgbClr val="C0C0C0"/>
                  </a:outerShdw>
                </a:effectLst>
                <a:latin typeface="方正姚体" pitchFamily="2" charset="-122"/>
                <a:ea typeface="方正姚体" pitchFamily="2" charset="-122"/>
              </a:rPr>
              <a:t>：如果写操作命中cache，则Cache与内存同时写； </a:t>
            </a:r>
          </a:p>
          <a:p>
            <a:pPr marL="630238" algn="just">
              <a:lnSpc>
                <a:spcPct val="150000"/>
              </a:lnSpc>
              <a:buSzPct val="100000"/>
              <a:buFont typeface="Wingdings" pitchFamily="2" charset="2"/>
              <a:buNone/>
              <a:defRPr/>
            </a:pPr>
            <a:r>
              <a:rPr lang="zh-CN" altLang="en-US" sz="28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优点</a:t>
            </a:r>
            <a:r>
              <a:rPr lang="zh-CN" altLang="en-US" sz="2800" dirty="0">
                <a:effectLst>
                  <a:outerShdw blurRad="38100" dist="38100" dir="2700000" algn="tl">
                    <a:srgbClr val="C0C0C0"/>
                  </a:outerShdw>
                </a:effectLst>
                <a:latin typeface="方正姚体" pitchFamily="2" charset="-122"/>
                <a:ea typeface="方正姚体" pitchFamily="2" charset="-122"/>
              </a:rPr>
              <a:t>：cache不必设置修改位，不存在不一致性问题；</a:t>
            </a:r>
          </a:p>
          <a:p>
            <a:pPr marL="630238" algn="just">
              <a:lnSpc>
                <a:spcPct val="150000"/>
              </a:lnSpc>
              <a:buSzPct val="100000"/>
              <a:buFont typeface="Wingdings" pitchFamily="2" charset="2"/>
              <a:buNone/>
              <a:defRPr/>
            </a:pPr>
            <a:r>
              <a:rPr lang="zh-CN" altLang="en-US" sz="28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缺点</a:t>
            </a:r>
            <a:r>
              <a:rPr lang="zh-CN" altLang="en-US" sz="2800" dirty="0">
                <a:effectLst>
                  <a:outerShdw blurRad="38100" dist="38100" dir="2700000" algn="tl">
                    <a:srgbClr val="C0C0C0"/>
                  </a:outerShdw>
                </a:effectLst>
                <a:latin typeface="方正姚体" pitchFamily="2" charset="-122"/>
                <a:ea typeface="方正姚体" pitchFamily="2" charset="-122"/>
              </a:rPr>
              <a:t>：访存次数多，降低了cache的功效；</a:t>
            </a:r>
          </a:p>
          <a:p>
            <a:pPr marL="630238" indent="-630238">
              <a:lnSpc>
                <a:spcPct val="150000"/>
              </a:lnSpc>
              <a:buSzPct val="100000"/>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(3)写一次法</a:t>
            </a:r>
            <a:r>
              <a:rPr lang="zh-CN" altLang="en-US" sz="2800" dirty="0">
                <a:effectLst>
                  <a:outerShdw blurRad="38100" dist="38100" dir="2700000" algn="tl">
                    <a:srgbClr val="C0C0C0"/>
                  </a:outerShdw>
                </a:effectLst>
                <a:latin typeface="方正姚体" pitchFamily="2" charset="-122"/>
                <a:ea typeface="方正姚体" pitchFamily="2" charset="-122"/>
              </a:rPr>
              <a:t>：前两种方法的结合；</a:t>
            </a:r>
            <a:br>
              <a:rPr lang="en-US" altLang="zh-CN" sz="2800" dirty="0">
                <a:effectLst>
                  <a:outerShdw blurRad="38100" dist="38100" dir="2700000" algn="tl">
                    <a:srgbClr val="C0C0C0"/>
                  </a:outerShdw>
                </a:effectLst>
                <a:latin typeface="方正姚体" pitchFamily="2" charset="-122"/>
                <a:ea typeface="方正姚体" pitchFamily="2" charset="-122"/>
              </a:rPr>
            </a:br>
            <a:r>
              <a:rPr lang="zh-CN" altLang="en-US" sz="2800" dirty="0">
                <a:effectLst>
                  <a:outerShdw blurRad="38100" dist="38100" dir="2700000" algn="tl">
                    <a:srgbClr val="C0C0C0"/>
                  </a:outerShdw>
                </a:effectLst>
                <a:latin typeface="方正姚体" pitchFamily="2" charset="-122"/>
                <a:ea typeface="方正姚体" pitchFamily="2" charset="-122"/>
              </a:rPr>
              <a:t>与写回法基本一致，不同的是</a:t>
            </a:r>
            <a:r>
              <a:rPr lang="zh-CN" altLang="en-US" sz="2800" dirty="0">
                <a:solidFill>
                  <a:srgbClr val="FF0000"/>
                </a:solidFill>
                <a:effectLst>
                  <a:outerShdw blurRad="38100" dist="38100" dir="2700000" algn="tl">
                    <a:srgbClr val="C0C0C0"/>
                  </a:outerShdw>
                </a:effectLst>
                <a:latin typeface="方正姚体" pitchFamily="2" charset="-122"/>
                <a:ea typeface="方正姚体" pitchFamily="2" charset="-122"/>
              </a:rPr>
              <a:t>第一次写Cache命中</a:t>
            </a:r>
            <a:r>
              <a:rPr lang="zh-CN" altLang="en-US" sz="2800" dirty="0">
                <a:effectLst>
                  <a:outerShdw blurRad="38100" dist="38100" dir="2700000" algn="tl">
                    <a:srgbClr val="C0C0C0"/>
                  </a:outerShdw>
                </a:effectLst>
                <a:latin typeface="方正姚体" pitchFamily="2" charset="-122"/>
                <a:ea typeface="方正姚体" pitchFamily="2" charset="-122"/>
              </a:rPr>
              <a:t>时采用全写法；</a:t>
            </a:r>
            <a:br>
              <a:rPr lang="en-US" altLang="zh-CN" sz="2800" dirty="0">
                <a:effectLst>
                  <a:outerShdw blurRad="38100" dist="38100" dir="2700000" algn="tl">
                    <a:srgbClr val="C0C0C0"/>
                  </a:outerShdw>
                </a:effectLst>
                <a:latin typeface="方正姚体" pitchFamily="2" charset="-122"/>
                <a:ea typeface="方正姚体" pitchFamily="2" charset="-122"/>
              </a:rPr>
            </a:br>
            <a:r>
              <a:rPr lang="zh-CN" altLang="en-US" dirty="0">
                <a:effectLst>
                  <a:outerShdw blurRad="38100" dist="38100" dir="2700000" algn="tl">
                    <a:srgbClr val="C0C0C0"/>
                  </a:outerShdw>
                </a:effectLst>
                <a:latin typeface="方正姚体" pitchFamily="2" charset="-122"/>
                <a:ea typeface="方正姚体" pitchFamily="2" charset="-122"/>
              </a:rPr>
              <a:t>其他</a:t>
            </a:r>
            <a:r>
              <a:rPr lang="en-US" altLang="zh-CN" dirty="0">
                <a:solidFill>
                  <a:srgbClr val="FF0000"/>
                </a:solidFill>
                <a:effectLst>
                  <a:outerShdw blurRad="38100" dist="38100" dir="2700000" algn="tl">
                    <a:srgbClr val="C0C0C0"/>
                  </a:outerShdw>
                </a:effectLst>
                <a:latin typeface="方正姚体" pitchFamily="2" charset="-122"/>
                <a:ea typeface="方正姚体" pitchFamily="2" charset="-122"/>
              </a:rPr>
              <a:t>cache</a:t>
            </a:r>
            <a:r>
              <a:rPr lang="zh-CN" altLang="en-US" dirty="0">
                <a:effectLst>
                  <a:outerShdw blurRad="38100" dist="38100" dir="2700000" algn="tl">
                    <a:srgbClr val="C0C0C0"/>
                  </a:outerShdw>
                </a:effectLst>
                <a:latin typeface="方正姚体" pitchFamily="2" charset="-122"/>
                <a:ea typeface="方正姚体" pitchFamily="2" charset="-122"/>
              </a:rPr>
              <a:t>得知该</a:t>
            </a:r>
            <a:r>
              <a:rPr lang="en-US" altLang="zh-CN" dirty="0">
                <a:effectLst>
                  <a:outerShdw blurRad="38100" dist="38100" dir="2700000" algn="tl">
                    <a:srgbClr val="C0C0C0"/>
                  </a:outerShdw>
                </a:effectLst>
                <a:latin typeface="方正姚体" pitchFamily="2" charset="-122"/>
                <a:ea typeface="方正姚体" pitchFamily="2" charset="-122"/>
              </a:rPr>
              <a:t>cache</a:t>
            </a:r>
            <a:r>
              <a:rPr lang="zh-CN" altLang="en-US" dirty="0">
                <a:effectLst>
                  <a:outerShdw blurRad="38100" dist="38100" dir="2700000" algn="tl">
                    <a:srgbClr val="C0C0C0"/>
                  </a:outerShdw>
                </a:effectLst>
                <a:latin typeface="方正姚体" pitchFamily="2" charset="-122"/>
                <a:ea typeface="方正姚体" pitchFamily="2" charset="-122"/>
              </a:rPr>
              <a:t>对主存的写动作，及时更新或及时作废，从而保证一致性。</a:t>
            </a:r>
            <a:r>
              <a:rPr lang="zh-CN" altLang="en-US" sz="2800" dirty="0">
                <a:effectLst>
                  <a:outerShdw blurRad="38100" dist="38100" dir="2700000" algn="tl">
                    <a:srgbClr val="C0C0C0"/>
                  </a:outerShdw>
                </a:effectLst>
                <a:latin typeface="方正姚体" pitchFamily="2" charset="-122"/>
                <a:ea typeface="方正姚体" pitchFamily="2" charset="-122"/>
              </a:rPr>
              <a:t> </a:t>
            </a:r>
          </a:p>
        </p:txBody>
      </p:sp>
      <p:sp>
        <p:nvSpPr>
          <p:cNvPr id="212997"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183066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3425" cy="501650"/>
          </a:xfrm>
        </p:spPr>
        <p:txBody>
          <a:bodyPr/>
          <a:lstStyle/>
          <a:p>
            <a:pPr eaLnBrk="1" hangingPunct="1">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写操作策略优缺点</a:t>
            </a:r>
          </a:p>
        </p:txBody>
      </p:sp>
      <p:graphicFrame>
        <p:nvGraphicFramePr>
          <p:cNvPr id="717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434" r:id="rId3" imgW="938794" imgH="221393" progId="Equation.3">
                  <p:embed/>
                </p:oleObj>
              </mc:Choice>
              <mc:Fallback>
                <p:oleObj r:id="rId3" imgW="938794" imgH="221393"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996" name="Text Box 4"/>
          <p:cNvSpPr txBox="1">
            <a:spLocks noChangeArrowheads="1"/>
          </p:cNvSpPr>
          <p:nvPr/>
        </p:nvSpPr>
        <p:spPr bwMode="auto">
          <a:xfrm>
            <a:off x="107950" y="549275"/>
            <a:ext cx="9144570" cy="6561283"/>
          </a:xfrm>
          <a:prstGeom prst="rect">
            <a:avLst/>
          </a:prstGeom>
          <a:noFill/>
          <a:ln w="9525">
            <a:noFill/>
            <a:miter lim="800000"/>
            <a:headEnd/>
            <a:tailEnd/>
          </a:ln>
          <a:effectLst/>
        </p:spPr>
        <p:txBody>
          <a:bodyPr wrap="square">
            <a:spAutoFit/>
          </a:bodyPr>
          <a:lstStyle/>
          <a:p>
            <a:pPr marL="182563" indent="-182563">
              <a:lnSpc>
                <a:spcPct val="120000"/>
              </a:lnSpc>
              <a:buSzPct val="100000"/>
              <a:buFont typeface="Wingdings" pitchFamily="2" charset="2"/>
              <a:buChar char="Ø"/>
              <a:defRPr/>
            </a:pPr>
            <a:r>
              <a:rPr lang="zh-CN" altLang="en-US" sz="2400" dirty="0">
                <a:effectLst>
                  <a:outerShdw blurRad="38100" dist="38100" dir="2700000" algn="tl">
                    <a:srgbClr val="C0C0C0"/>
                  </a:outerShdw>
                </a:effectLst>
                <a:latin typeface="方正姚体" pitchFamily="2" charset="-122"/>
                <a:ea typeface="方正姚体" pitchFamily="2" charset="-122"/>
              </a:rPr>
              <a:t>需要考虑的问题：</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nSpc>
                <a:spcPct val="120000"/>
              </a:lnSpc>
              <a:buSzPct val="100000"/>
              <a:defRPr/>
            </a:pPr>
            <a:r>
              <a:rPr lang="zh-CN" altLang="en-US" dirty="0">
                <a:effectLst>
                  <a:outerShdw blurRad="38100" dist="38100" dir="2700000" algn="tl">
                    <a:srgbClr val="C0C0C0"/>
                  </a:outerShdw>
                </a:effectLst>
                <a:latin typeface="方正姚体" pitchFamily="2" charset="-122"/>
                <a:ea typeface="方正姚体" pitchFamily="2" charset="-122"/>
              </a:rPr>
              <a:t>   由于cache的内容只是主存部分内容的拷贝，它应当与主存内容保持一致。</a:t>
            </a:r>
            <a:r>
              <a:rPr lang="en-US" altLang="zh-CN" dirty="0">
                <a:effectLst>
                  <a:outerShdw blurRad="38100" dist="38100" dir="2700000" algn="tl">
                    <a:srgbClr val="C0C0C0"/>
                  </a:outerShdw>
                </a:effectLst>
                <a:latin typeface="方正姚体" pitchFamily="2" charset="-122"/>
                <a:ea typeface="方正姚体" pitchFamily="2" charset="-122"/>
              </a:rPr>
              <a:t> </a:t>
            </a:r>
            <a:r>
              <a:rPr lang="zh-CN" altLang="en-US" dirty="0">
                <a:effectLst>
                  <a:outerShdw blurRad="38100" dist="38100" dir="2700000" algn="tl">
                    <a:srgbClr val="C0C0C0"/>
                  </a:outerShdw>
                </a:effectLst>
                <a:latin typeface="方正姚体" pitchFamily="2" charset="-122"/>
                <a:ea typeface="方正姚体" pitchFamily="2" charset="-122"/>
              </a:rPr>
              <a:t>而CPU修改主存内容时是</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对cache写</a:t>
            </a:r>
            <a:r>
              <a:rPr lang="zh-CN" altLang="en-US" dirty="0">
                <a:effectLst>
                  <a:outerShdw blurRad="38100" dist="38100" dir="2700000" algn="tl">
                    <a:srgbClr val="C0C0C0"/>
                  </a:outerShdw>
                </a:effectLst>
                <a:latin typeface="方正姚体" pitchFamily="2" charset="-122"/>
                <a:ea typeface="方正姚体" pitchFamily="2" charset="-122"/>
              </a:rPr>
              <a:t>的，只更改了cache的内容，</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没有真正更 改主存</a:t>
            </a:r>
            <a:r>
              <a:rPr lang="zh-CN" altLang="en-US" dirty="0">
                <a:effectLst>
                  <a:outerShdw blurRad="38100" dist="38100" dir="2700000" algn="tl">
                    <a:srgbClr val="C0C0C0"/>
                  </a:outerShdw>
                </a:effectLst>
                <a:latin typeface="方正姚体" pitchFamily="2" charset="-122"/>
                <a:ea typeface="方正姚体" pitchFamily="2" charset="-122"/>
              </a:rPr>
              <a:t>。</a:t>
            </a:r>
            <a:endParaRPr lang="en-US" altLang="zh-CN" dirty="0">
              <a:effectLst>
                <a:outerShdw blurRad="38100" dist="38100" dir="2700000" algn="tl">
                  <a:srgbClr val="C0C0C0"/>
                </a:outerShdw>
              </a:effectLst>
              <a:latin typeface="方正姚体" pitchFamily="2" charset="-122"/>
              <a:ea typeface="方正姚体" pitchFamily="2" charset="-122"/>
            </a:endParaRPr>
          </a:p>
          <a:p>
            <a:pPr marL="182563" indent="-182563" algn="just">
              <a:lnSpc>
                <a:spcPct val="120000"/>
              </a:lnSpc>
              <a:buSzPct val="100000"/>
              <a:buFont typeface="Wingdings" pitchFamily="2" charset="2"/>
              <a:buChar char="Ø"/>
              <a:defRPr/>
            </a:pPr>
            <a:r>
              <a:rPr lang="zh-CN" altLang="en-US" dirty="0">
                <a:effectLst>
                  <a:outerShdw blurRad="38100" dist="38100" dir="2700000" algn="tl">
                    <a:srgbClr val="C0C0C0"/>
                  </a:outerShdw>
                </a:effectLst>
                <a:latin typeface="方正姚体" pitchFamily="2" charset="-122"/>
                <a:ea typeface="方正姚体" pitchFamily="2" charset="-122"/>
              </a:rPr>
              <a:t>为了保持cache与主存内容的一致性，可选用如下三种写操作策略： </a:t>
            </a:r>
          </a:p>
          <a:p>
            <a:pPr marL="630238" indent="-630238" algn="just">
              <a:lnSpc>
                <a:spcPct val="120000"/>
              </a:lnSpc>
              <a:buSzPct val="100000"/>
              <a:buFont typeface="Wingdings" pitchFamily="2" charset="2"/>
              <a:buNone/>
              <a:defRPr/>
            </a:pPr>
            <a:r>
              <a:rPr lang="zh-CN" altLang="en-US" b="1" dirty="0">
                <a:solidFill>
                  <a:srgbClr val="0707E1"/>
                </a:solidFill>
                <a:effectLst>
                  <a:outerShdw blurRad="38100" dist="38100" dir="2700000" algn="tl">
                    <a:srgbClr val="C0C0C0"/>
                  </a:outerShdw>
                </a:effectLst>
                <a:latin typeface="方正姚体" pitchFamily="2" charset="-122"/>
                <a:ea typeface="方正姚体" pitchFamily="2" charset="-122"/>
              </a:rPr>
              <a:t>   (1)写回法</a:t>
            </a:r>
            <a:r>
              <a:rPr lang="zh-CN" altLang="en-US" dirty="0">
                <a:effectLst>
                  <a:outerShdw blurRad="38100" dist="38100" dir="2700000" algn="tl">
                    <a:srgbClr val="C0C0C0"/>
                  </a:outerShdw>
                </a:effectLst>
                <a:latin typeface="方正姚体" pitchFamily="2" charset="-122"/>
                <a:ea typeface="方正姚体" pitchFamily="2" charset="-122"/>
              </a:rPr>
              <a:t>：cache中每行设置</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修改位</a:t>
            </a:r>
            <a:r>
              <a:rPr lang="zh-CN" altLang="en-US" dirty="0">
                <a:effectLst>
                  <a:outerShdw blurRad="38100" dist="38100" dir="2700000" algn="tl">
                    <a:srgbClr val="C0C0C0"/>
                  </a:outerShdw>
                </a:effectLst>
                <a:latin typeface="方正姚体" pitchFamily="2" charset="-122"/>
                <a:ea typeface="方正姚体" pitchFamily="2" charset="-122"/>
              </a:rPr>
              <a:t>，修改cache时，该位置1；当该行需要换出时，对该行的修改位进行判断，决定是写回主存还是简单地舍掉；</a:t>
            </a:r>
          </a:p>
          <a:p>
            <a:pPr marL="630238" algn="just">
              <a:lnSpc>
                <a:spcPct val="120000"/>
              </a:lnSpc>
              <a:buSzPct val="100000"/>
              <a:buFont typeface="Wingdings" pitchFamily="2" charset="2"/>
              <a:buNone/>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rPr>
              <a:t>优点</a:t>
            </a:r>
            <a:r>
              <a:rPr lang="zh-CN" altLang="en-US" dirty="0">
                <a:effectLst>
                  <a:outerShdw blurRad="38100" dist="38100" dir="2700000" algn="tl">
                    <a:srgbClr val="C0C0C0"/>
                  </a:outerShdw>
                </a:effectLst>
                <a:latin typeface="方正姚体" pitchFamily="2" charset="-122"/>
                <a:ea typeface="方正姚体" pitchFamily="2" charset="-122"/>
                <a:sym typeface="Arial" charset="0"/>
              </a:rPr>
              <a:t>：减少访存次数；</a:t>
            </a:r>
          </a:p>
          <a:p>
            <a:pPr marL="630238" algn="just">
              <a:lnSpc>
                <a:spcPct val="120000"/>
              </a:lnSpc>
              <a:buSzPct val="100000"/>
              <a:buFont typeface="Wingdings" pitchFamily="2" charset="2"/>
              <a:buNone/>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rPr>
              <a:t>缺点</a:t>
            </a:r>
            <a:r>
              <a:rPr lang="zh-CN" altLang="en-US" dirty="0">
                <a:effectLst>
                  <a:outerShdw blurRad="38100" dist="38100" dir="2700000" algn="tl">
                    <a:srgbClr val="C0C0C0"/>
                  </a:outerShdw>
                </a:effectLst>
                <a:latin typeface="方正姚体" pitchFamily="2" charset="-122"/>
                <a:ea typeface="方正姚体" pitchFamily="2" charset="-122"/>
              </a:rPr>
              <a:t>：主存与cache存在不一致性问题；</a:t>
            </a:r>
            <a:endParaRPr lang="en-US" altLang="zh-CN" dirty="0">
              <a:effectLst>
                <a:outerShdw blurRad="38100" dist="38100" dir="2700000" algn="tl">
                  <a:srgbClr val="C0C0C0"/>
                </a:outerShdw>
              </a:effectLst>
              <a:latin typeface="方正姚体" pitchFamily="2" charset="-122"/>
              <a:ea typeface="方正姚体" pitchFamily="2" charset="-122"/>
            </a:endParaRPr>
          </a:p>
          <a:p>
            <a:pPr marL="630238" algn="just">
              <a:lnSpc>
                <a:spcPct val="120000"/>
              </a:lnSpc>
              <a:buSzPct val="100000"/>
              <a:buFont typeface="Wingdings" pitchFamily="2" charset="2"/>
              <a:buNone/>
              <a:defRPr/>
            </a:pPr>
            <a:r>
              <a:rPr lang="zh-CN" altLang="en-US" sz="1600" dirty="0">
                <a:effectLst>
                  <a:outerShdw blurRad="38100" dist="38100" dir="2700000" algn="tl">
                    <a:srgbClr val="C0C0C0"/>
                  </a:outerShdw>
                </a:effectLst>
                <a:latin typeface="方正姚体" pitchFamily="2" charset="-122"/>
                <a:ea typeface="方正姚体" pitchFamily="2" charset="-122"/>
              </a:rPr>
              <a:t>当代多处理器系统中，每个处理器大都有自己的</a:t>
            </a:r>
            <a:r>
              <a:rPr lang="en-US" altLang="zh-CN" sz="1600" dirty="0">
                <a:effectLst>
                  <a:outerShdw blurRad="38100" dist="38100" dir="2700000" algn="tl">
                    <a:srgbClr val="C0C0C0"/>
                  </a:outerShdw>
                </a:effectLst>
                <a:latin typeface="方正姚体" pitchFamily="2" charset="-122"/>
                <a:ea typeface="方正姚体" pitchFamily="2" charset="-122"/>
              </a:rPr>
              <a:t>cache</a:t>
            </a:r>
            <a:r>
              <a:rPr lang="zh-CN" altLang="en-US" sz="1600" dirty="0">
                <a:effectLst>
                  <a:outerShdw blurRad="38100" dist="38100" dir="2700000" algn="tl">
                    <a:srgbClr val="C0C0C0"/>
                  </a:outerShdw>
                </a:effectLst>
                <a:latin typeface="方正姚体" pitchFamily="2" charset="-122"/>
                <a:ea typeface="方正姚体" pitchFamily="2" charset="-122"/>
              </a:rPr>
              <a:t>。同一主存块的拷贝能同时存于不同</a:t>
            </a:r>
            <a:r>
              <a:rPr lang="en-US" altLang="zh-CN" sz="1600" dirty="0">
                <a:effectLst>
                  <a:outerShdw blurRad="38100" dist="38100" dir="2700000" algn="tl">
                    <a:srgbClr val="C0C0C0"/>
                  </a:outerShdw>
                </a:effectLst>
                <a:latin typeface="方正姚体" pitchFamily="2" charset="-122"/>
                <a:ea typeface="方正姚体" pitchFamily="2" charset="-122"/>
              </a:rPr>
              <a:t>cache</a:t>
            </a:r>
            <a:r>
              <a:rPr lang="zh-CN" altLang="en-US" sz="1600" dirty="0">
                <a:effectLst>
                  <a:outerShdw blurRad="38100" dist="38100" dir="2700000" algn="tl">
                    <a:srgbClr val="C0C0C0"/>
                  </a:outerShdw>
                </a:effectLst>
                <a:latin typeface="方正姚体" pitchFamily="2" charset="-122"/>
                <a:ea typeface="方正姚体" pitchFamily="2" charset="-122"/>
              </a:rPr>
              <a:t>中，若允许处理器各自独立地修改自己的</a:t>
            </a:r>
            <a:r>
              <a:rPr lang="en-US" altLang="zh-CN" sz="1600" dirty="0">
                <a:effectLst>
                  <a:outerShdw blurRad="38100" dist="38100" dir="2700000" algn="tl">
                    <a:srgbClr val="C0C0C0"/>
                  </a:outerShdw>
                </a:effectLst>
                <a:latin typeface="方正姚体" pitchFamily="2" charset="-122"/>
                <a:ea typeface="方正姚体" pitchFamily="2" charset="-122"/>
              </a:rPr>
              <a:t>cache</a:t>
            </a:r>
            <a:r>
              <a:rPr lang="zh-CN" altLang="en-US" sz="1600" dirty="0">
                <a:effectLst>
                  <a:outerShdw blurRad="38100" dist="38100" dir="2700000" algn="tl">
                    <a:srgbClr val="C0C0C0"/>
                  </a:outerShdw>
                </a:effectLst>
                <a:latin typeface="方正姚体" pitchFamily="2" charset="-122"/>
                <a:ea typeface="方正姚体" pitchFamily="2" charset="-122"/>
              </a:rPr>
              <a:t>，就会出现不一致问题。可以采用多处理器系统</a:t>
            </a:r>
            <a:r>
              <a:rPr lang="en-US" altLang="zh-CN" sz="1600" dirty="0">
                <a:effectLst>
                  <a:outerShdw blurRad="38100" dist="38100" dir="2700000" algn="tl">
                    <a:srgbClr val="C0C0C0"/>
                  </a:outerShdw>
                </a:effectLst>
                <a:latin typeface="方正姚体" pitchFamily="2" charset="-122"/>
                <a:ea typeface="方正姚体" pitchFamily="2" charset="-122"/>
              </a:rPr>
              <a:t>MESI cache</a:t>
            </a:r>
            <a:r>
              <a:rPr lang="zh-CN" altLang="en-US" sz="1600" dirty="0">
                <a:effectLst>
                  <a:outerShdw blurRad="38100" dist="38100" dir="2700000" algn="tl">
                    <a:srgbClr val="C0C0C0"/>
                  </a:outerShdw>
                </a:effectLst>
                <a:latin typeface="方正姚体" pitchFamily="2" charset="-122"/>
                <a:ea typeface="方正姚体" pitchFamily="2" charset="-122"/>
              </a:rPr>
              <a:t>一致性协议来解决这个问题。（见</a:t>
            </a:r>
            <a:r>
              <a:rPr lang="en-US" altLang="zh-CN" sz="1600" dirty="0">
                <a:effectLst>
                  <a:outerShdw blurRad="38100" dist="38100" dir="2700000" algn="tl">
                    <a:srgbClr val="C0C0C0"/>
                  </a:outerShdw>
                </a:effectLst>
                <a:latin typeface="方正姚体" pitchFamily="2" charset="-122"/>
                <a:ea typeface="方正姚体" pitchFamily="2" charset="-122"/>
              </a:rPr>
              <a:t>doc</a:t>
            </a:r>
            <a:r>
              <a:rPr lang="zh-CN" altLang="en-US" sz="1600" dirty="0">
                <a:effectLst>
                  <a:outerShdw blurRad="38100" dist="38100" dir="2700000" algn="tl">
                    <a:srgbClr val="C0C0C0"/>
                  </a:outerShdw>
                </a:effectLst>
                <a:latin typeface="方正姚体" pitchFamily="2" charset="-122"/>
                <a:ea typeface="方正姚体" pitchFamily="2" charset="-122"/>
              </a:rPr>
              <a:t>）</a:t>
            </a:r>
          </a:p>
          <a:p>
            <a:pPr algn="just">
              <a:lnSpc>
                <a:spcPct val="120000"/>
              </a:lnSpc>
              <a:buSzPct val="100000"/>
              <a:buFont typeface="Wingdings" pitchFamily="2" charset="2"/>
              <a:buNone/>
              <a:defRPr/>
            </a:pPr>
            <a:r>
              <a:rPr lang="zh-CN" altLang="en-US"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   (2)全写法</a:t>
            </a:r>
            <a:r>
              <a:rPr lang="zh-CN" altLang="en-US" dirty="0">
                <a:effectLst>
                  <a:outerShdw blurRad="38100" dist="38100" dir="2700000" algn="tl">
                    <a:srgbClr val="C0C0C0"/>
                  </a:outerShdw>
                </a:effectLst>
                <a:latin typeface="方正姚体" pitchFamily="2" charset="-122"/>
                <a:ea typeface="方正姚体" pitchFamily="2" charset="-122"/>
              </a:rPr>
              <a:t>：如果写操作命中cache，则Cache与内存同时写； </a:t>
            </a:r>
          </a:p>
          <a:p>
            <a:pPr marL="630238" algn="just">
              <a:lnSpc>
                <a:spcPct val="120000"/>
              </a:lnSpc>
              <a:buSzPct val="100000"/>
              <a:buFont typeface="Wingdings" pitchFamily="2" charset="2"/>
              <a:buNone/>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优点</a:t>
            </a:r>
            <a:r>
              <a:rPr lang="zh-CN" altLang="en-US" dirty="0">
                <a:effectLst>
                  <a:outerShdw blurRad="38100" dist="38100" dir="2700000" algn="tl">
                    <a:srgbClr val="C0C0C0"/>
                  </a:outerShdw>
                </a:effectLst>
                <a:latin typeface="方正姚体" pitchFamily="2" charset="-122"/>
                <a:ea typeface="方正姚体" pitchFamily="2" charset="-122"/>
              </a:rPr>
              <a:t>：cache不必设置修改位，不存在不一致性问题；</a:t>
            </a:r>
          </a:p>
          <a:p>
            <a:pPr marL="630238" algn="just">
              <a:lnSpc>
                <a:spcPct val="120000"/>
              </a:lnSpc>
              <a:buSzPct val="100000"/>
              <a:buFont typeface="Wingdings" pitchFamily="2" charset="2"/>
              <a:buNone/>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缺点</a:t>
            </a:r>
            <a:r>
              <a:rPr lang="zh-CN" altLang="en-US" dirty="0">
                <a:effectLst>
                  <a:outerShdw blurRad="38100" dist="38100" dir="2700000" algn="tl">
                    <a:srgbClr val="C0C0C0"/>
                  </a:outerShdw>
                </a:effectLst>
                <a:latin typeface="方正姚体" pitchFamily="2" charset="-122"/>
                <a:ea typeface="方正姚体" pitchFamily="2" charset="-122"/>
              </a:rPr>
              <a:t>：访存次数多，降低了cache的功效；</a:t>
            </a:r>
          </a:p>
          <a:p>
            <a:pPr marL="630238" indent="-630238">
              <a:lnSpc>
                <a:spcPct val="120000"/>
              </a:lnSpc>
              <a:buSzPct val="100000"/>
              <a:defRPr/>
            </a:pPr>
            <a:r>
              <a:rPr lang="zh-CN" altLang="en-US"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   (3)写一次法</a:t>
            </a:r>
            <a:r>
              <a:rPr lang="zh-CN" altLang="en-US" dirty="0">
                <a:effectLst>
                  <a:outerShdw blurRad="38100" dist="38100" dir="2700000" algn="tl">
                    <a:srgbClr val="C0C0C0"/>
                  </a:outerShdw>
                </a:effectLst>
                <a:latin typeface="方正姚体" pitchFamily="2" charset="-122"/>
                <a:ea typeface="方正姚体" pitchFamily="2" charset="-122"/>
              </a:rPr>
              <a:t>：前两种方法的结合；</a:t>
            </a:r>
            <a:br>
              <a:rPr lang="en-US" altLang="zh-CN" dirty="0">
                <a:effectLst>
                  <a:outerShdw blurRad="38100" dist="38100" dir="2700000" algn="tl">
                    <a:srgbClr val="C0C0C0"/>
                  </a:outerShdw>
                </a:effectLst>
                <a:latin typeface="方正姚体" pitchFamily="2" charset="-122"/>
                <a:ea typeface="方正姚体" pitchFamily="2" charset="-122"/>
              </a:rPr>
            </a:br>
            <a:r>
              <a:rPr lang="zh-CN" altLang="en-US" dirty="0">
                <a:effectLst>
                  <a:outerShdw blurRad="38100" dist="38100" dir="2700000" algn="tl">
                    <a:srgbClr val="C0C0C0"/>
                  </a:outerShdw>
                </a:effectLst>
                <a:latin typeface="方正姚体" pitchFamily="2" charset="-122"/>
                <a:ea typeface="方正姚体" pitchFamily="2" charset="-122"/>
              </a:rPr>
              <a:t>与写回法基本一致，不同的是</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第一次写Cache命中</a:t>
            </a:r>
            <a:r>
              <a:rPr lang="zh-CN" altLang="en-US" dirty="0">
                <a:effectLst>
                  <a:outerShdw blurRad="38100" dist="38100" dir="2700000" algn="tl">
                    <a:srgbClr val="C0C0C0"/>
                  </a:outerShdw>
                </a:effectLst>
                <a:latin typeface="方正姚体" pitchFamily="2" charset="-122"/>
                <a:ea typeface="方正姚体" pitchFamily="2" charset="-122"/>
              </a:rPr>
              <a:t>时采用全写法；</a:t>
            </a:r>
            <a:br>
              <a:rPr lang="en-US" altLang="zh-CN" dirty="0">
                <a:effectLst>
                  <a:outerShdw blurRad="38100" dist="38100" dir="2700000" algn="tl">
                    <a:srgbClr val="C0C0C0"/>
                  </a:outerShdw>
                </a:effectLst>
                <a:latin typeface="方正姚体" pitchFamily="2" charset="-122"/>
                <a:ea typeface="方正姚体" pitchFamily="2" charset="-122"/>
              </a:rPr>
            </a:br>
            <a:r>
              <a:rPr lang="zh-CN" altLang="en-US" sz="1600" dirty="0">
                <a:effectLst>
                  <a:outerShdw blurRad="38100" dist="38100" dir="2700000" algn="tl">
                    <a:srgbClr val="C0C0C0"/>
                  </a:outerShdw>
                </a:effectLst>
                <a:latin typeface="方正姚体" pitchFamily="2" charset="-122"/>
                <a:ea typeface="方正姚体" pitchFamily="2" charset="-122"/>
              </a:rPr>
              <a:t>其他</a:t>
            </a:r>
            <a:r>
              <a:rPr lang="en-US" altLang="zh-CN" sz="1600" dirty="0">
                <a:solidFill>
                  <a:srgbClr val="FF0000"/>
                </a:solidFill>
                <a:effectLst>
                  <a:outerShdw blurRad="38100" dist="38100" dir="2700000" algn="tl">
                    <a:srgbClr val="C0C0C0"/>
                  </a:outerShdw>
                </a:effectLst>
                <a:latin typeface="方正姚体" pitchFamily="2" charset="-122"/>
                <a:ea typeface="方正姚体" pitchFamily="2" charset="-122"/>
              </a:rPr>
              <a:t>cache</a:t>
            </a:r>
            <a:r>
              <a:rPr lang="zh-CN" altLang="en-US" sz="1600" dirty="0">
                <a:effectLst>
                  <a:outerShdw blurRad="38100" dist="38100" dir="2700000" algn="tl">
                    <a:srgbClr val="C0C0C0"/>
                  </a:outerShdw>
                </a:effectLst>
                <a:latin typeface="方正姚体" pitchFamily="2" charset="-122"/>
                <a:ea typeface="方正姚体" pitchFamily="2" charset="-122"/>
              </a:rPr>
              <a:t>得知该</a:t>
            </a:r>
            <a:r>
              <a:rPr lang="en-US" altLang="zh-CN" sz="1600" dirty="0">
                <a:effectLst>
                  <a:outerShdw blurRad="38100" dist="38100" dir="2700000" algn="tl">
                    <a:srgbClr val="C0C0C0"/>
                  </a:outerShdw>
                </a:effectLst>
                <a:latin typeface="方正姚体" pitchFamily="2" charset="-122"/>
                <a:ea typeface="方正姚体" pitchFamily="2" charset="-122"/>
              </a:rPr>
              <a:t>cache</a:t>
            </a:r>
            <a:r>
              <a:rPr lang="zh-CN" altLang="en-US" sz="1600" dirty="0">
                <a:effectLst>
                  <a:outerShdw blurRad="38100" dist="38100" dir="2700000" algn="tl">
                    <a:srgbClr val="C0C0C0"/>
                  </a:outerShdw>
                </a:effectLst>
                <a:latin typeface="方正姚体" pitchFamily="2" charset="-122"/>
                <a:ea typeface="方正姚体" pitchFamily="2" charset="-122"/>
              </a:rPr>
              <a:t>对主存的写动作，及时更新或及时作废，从而保证一致性。</a:t>
            </a:r>
            <a:r>
              <a:rPr lang="zh-CN" altLang="en-US" dirty="0">
                <a:effectLst>
                  <a:outerShdw blurRad="38100" dist="38100" dir="2700000" algn="tl">
                    <a:srgbClr val="C0C0C0"/>
                  </a:outerShdw>
                </a:effectLst>
                <a:latin typeface="方正姚体" pitchFamily="2" charset="-122"/>
                <a:ea typeface="方正姚体" pitchFamily="2" charset="-122"/>
              </a:rPr>
              <a:t> </a:t>
            </a:r>
          </a:p>
        </p:txBody>
      </p:sp>
      <p:sp>
        <p:nvSpPr>
          <p:cNvPr id="212997"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349218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9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29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29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29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29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29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29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marL="25400">
              <a:tabLst>
                <a:tab pos="317500" algn="l"/>
                <a:tab pos="1231900" algn="l"/>
                <a:tab pos="2146300" algn="l"/>
                <a:tab pos="3060700" algn="l"/>
                <a:tab pos="3975100" algn="l"/>
                <a:tab pos="4889500" algn="l"/>
                <a:tab pos="5803900" algn="l"/>
              </a:tabLst>
            </a:pPr>
            <a:r>
              <a:rPr lang="en-US" altLang="zh-TW" dirty="0">
                <a:ea typeface="新細明體" charset="0"/>
              </a:rPr>
              <a:t>Q4: What Happens on a Write?</a:t>
            </a:r>
          </a:p>
        </p:txBody>
      </p:sp>
      <p:graphicFrame>
        <p:nvGraphicFramePr>
          <p:cNvPr id="1198083" name="Group 3"/>
          <p:cNvGraphicFramePr>
            <a:graphicFrameLocks noGrp="1"/>
          </p:cNvGraphicFramePr>
          <p:nvPr/>
        </p:nvGraphicFramePr>
        <p:xfrm>
          <a:off x="814388" y="1295400"/>
          <a:ext cx="7569200" cy="3614231"/>
        </p:xfrm>
        <a:graphic>
          <a:graphicData uri="http://schemas.openxmlformats.org/drawingml/2006/table">
            <a:tbl>
              <a:tblPr/>
              <a:tblGrid>
                <a:gridCol w="3203575">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270125">
                  <a:extLst>
                    <a:ext uri="{9D8B030D-6E8A-4147-A177-3AD203B41FA5}">
                      <a16:colId xmlns:a16="http://schemas.microsoft.com/office/drawing/2014/main" val="20002"/>
                    </a:ext>
                  </a:extLst>
                </a:gridCol>
              </a:tblGrid>
              <a:tr h="311150">
                <a:tc>
                  <a:txBody>
                    <a:bodyPr/>
                    <a:lstStyle/>
                    <a:p>
                      <a:pPr marL="0" marR="0" lvl="0" indent="0" algn="ctr" defTabSz="914400" rtl="0" eaLnBrk="0" fontAlgn="base" latinLnBrk="0" hangingPunct="0">
                        <a:lnSpc>
                          <a:spcPct val="100000"/>
                        </a:lnSpc>
                        <a:spcBef>
                          <a:spcPct val="30000"/>
                        </a:spcBef>
                        <a:spcAft>
                          <a:spcPct val="0"/>
                        </a:spcAft>
                        <a:buClrTx/>
                        <a:buSzTx/>
                        <a:buFontTx/>
                        <a:buNone/>
                        <a:tabLst/>
                      </a:pPr>
                      <a:endParaRPr kumimoji="0" lang="zh-TW" sz="2000" b="1"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1" i="0" u="none" strike="noStrike" cap="none" normalizeH="0" baseline="0">
                          <a:ln>
                            <a:noFill/>
                          </a:ln>
                          <a:solidFill>
                            <a:schemeClr val="tx1"/>
                          </a:solidFill>
                          <a:effectLst/>
                          <a:latin typeface="Book Antiqua" charset="0"/>
                          <a:ea typeface="新細明體" charset="0"/>
                          <a:cs typeface="新細明體" charset="0"/>
                        </a:rPr>
                        <a:t>Write-Through</a:t>
                      </a:r>
                      <a:endParaRPr kumimoji="0" lang="en-US" altLang="zh-TW" sz="2000" b="1" i="0" u="none" strike="noStrike" cap="none" normalizeH="0" baseline="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1" i="0" u="none" strike="noStrike" cap="none" normalizeH="0" baseline="0">
                          <a:ln>
                            <a:noFill/>
                          </a:ln>
                          <a:solidFill>
                            <a:schemeClr val="tx1"/>
                          </a:solidFill>
                          <a:effectLst/>
                          <a:latin typeface="Book Antiqua" charset="0"/>
                          <a:ea typeface="新細明體" charset="0"/>
                          <a:cs typeface="新細明體" charset="0"/>
                        </a:rPr>
                        <a:t>Write-Back</a:t>
                      </a:r>
                      <a:endParaRPr kumimoji="0" lang="en-US" altLang="zh-TW" sz="2000" b="1" i="0" u="none" strike="noStrike" cap="none" normalizeH="0" baseline="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0175">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1" i="0" u="none" strike="noStrike" cap="none" normalizeH="0" baseline="0" dirty="0">
                          <a:ln>
                            <a:noFill/>
                          </a:ln>
                          <a:solidFill>
                            <a:schemeClr val="tx1"/>
                          </a:solidFill>
                          <a:effectLst/>
                          <a:latin typeface="Book Antiqua" charset="0"/>
                          <a:ea typeface="新細明體" charset="0"/>
                          <a:cs typeface="新細明體" charset="0"/>
                        </a:rPr>
                        <a:t>Policy</a:t>
                      </a:r>
                      <a:endParaRPr kumimoji="0" lang="en-US" altLang="zh-TW" sz="2000" b="1" i="0" u="none" strike="noStrike" cap="none" normalizeH="0" baseline="0" dirty="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dirty="0">
                          <a:ln>
                            <a:noFill/>
                          </a:ln>
                          <a:solidFill>
                            <a:schemeClr val="tx1"/>
                          </a:solidFill>
                          <a:effectLst/>
                          <a:latin typeface="Book Antiqua" charset="0"/>
                          <a:ea typeface="新細明體" charset="0"/>
                          <a:cs typeface="新細明體" charset="0"/>
                        </a:rPr>
                        <a:t>Data written to cache block, also written to lower-level memory</a:t>
                      </a:r>
                      <a:endParaRPr kumimoji="0" lang="en-US" altLang="zh-TW" sz="2000" b="0" i="0" u="none" strike="noStrike" cap="none" normalizeH="0" baseline="0" dirty="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ts val="2000"/>
                        </a:lnSpc>
                        <a:spcBef>
                          <a:spcPct val="30000"/>
                        </a:spcBef>
                        <a:spcAft>
                          <a:spcPct val="0"/>
                        </a:spcAft>
                        <a:buClrTx/>
                        <a:buSzPct val="100000"/>
                        <a:buFont typeface="Book Antiqua" charset="0"/>
                        <a:buAutoNum type="arabicPeriod"/>
                        <a:tabLst>
                          <a:tab pos="596900" algn="l"/>
                          <a:tab pos="1511300" algn="l"/>
                          <a:tab pos="2425700" algn="l"/>
                          <a:tab pos="3340100" algn="l"/>
                          <a:tab pos="4254500" algn="l"/>
                          <a:tab pos="5168900" algn="l"/>
                          <a:tab pos="6083300" algn="l"/>
                          <a:tab pos="6997700" algn="l"/>
                        </a:tabLst>
                      </a:pPr>
                      <a:r>
                        <a:rPr kumimoji="0" lang="en-US" altLang="zh-TW" sz="1800" b="0" i="0" u="none" strike="noStrike" cap="none" normalizeH="0" baseline="0">
                          <a:ln>
                            <a:noFill/>
                          </a:ln>
                          <a:solidFill>
                            <a:schemeClr val="tx1"/>
                          </a:solidFill>
                          <a:effectLst/>
                          <a:latin typeface="Book Antiqua" charset="0"/>
                          <a:ea typeface="新細明體" charset="0"/>
                          <a:cs typeface="新細明體" charset="0"/>
                        </a:rPr>
                        <a:t>Write data only to the cache</a:t>
                      </a:r>
                    </a:p>
                    <a:p>
                      <a:pPr marL="342900" marR="0" lvl="0" indent="-342900" algn="l" defTabSz="914400" rtl="0" eaLnBrk="0" fontAlgn="base" latinLnBrk="0" hangingPunct="0">
                        <a:lnSpc>
                          <a:spcPts val="2000"/>
                        </a:lnSpc>
                        <a:spcBef>
                          <a:spcPct val="30000"/>
                        </a:spcBef>
                        <a:spcAft>
                          <a:spcPct val="0"/>
                        </a:spcAft>
                        <a:buClrTx/>
                        <a:buSzPct val="100000"/>
                        <a:buFont typeface="Book Antiqua" charset="0"/>
                        <a:buAutoNum type="arabicPeriod"/>
                        <a:tabLst>
                          <a:tab pos="596900" algn="l"/>
                          <a:tab pos="1511300" algn="l"/>
                          <a:tab pos="2425700" algn="l"/>
                          <a:tab pos="3340100" algn="l"/>
                          <a:tab pos="4254500" algn="l"/>
                          <a:tab pos="5168900" algn="l"/>
                          <a:tab pos="6083300" algn="l"/>
                          <a:tab pos="6997700" algn="l"/>
                        </a:tabLst>
                      </a:pPr>
                      <a:r>
                        <a:rPr kumimoji="0" lang="en-US" altLang="zh-TW" sz="1800" b="0" i="0" u="none" strike="noStrike" cap="none" normalizeH="0" baseline="0">
                          <a:ln>
                            <a:noFill/>
                          </a:ln>
                          <a:solidFill>
                            <a:schemeClr val="tx1"/>
                          </a:solidFill>
                          <a:effectLst/>
                          <a:latin typeface="Book Antiqua" charset="0"/>
                          <a:ea typeface="新細明體" charset="0"/>
                          <a:cs typeface="新細明體" charset="0"/>
                        </a:rPr>
                        <a:t>Update lower level when a block falls out of the cache</a:t>
                      </a:r>
                      <a:endParaRPr kumimoji="0" lang="en-US" altLang="zh-TW" sz="18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1" i="0" u="none" strike="noStrike" cap="none" normalizeH="0" baseline="0">
                          <a:ln>
                            <a:noFill/>
                          </a:ln>
                          <a:solidFill>
                            <a:schemeClr val="tx1"/>
                          </a:solidFill>
                          <a:effectLst/>
                          <a:latin typeface="Book Antiqua" charset="0"/>
                          <a:ea typeface="新細明體" charset="0"/>
                          <a:cs typeface="新細明體" charset="0"/>
                        </a:rPr>
                        <a:t>Debug</a:t>
                      </a:r>
                      <a:endParaRPr kumimoji="0" lang="en-US" altLang="zh-TW" sz="2000" b="1" i="0" u="none" strike="noStrike" cap="none" normalizeH="0" baseline="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a:ln>
                            <a:noFill/>
                          </a:ln>
                          <a:solidFill>
                            <a:schemeClr val="tx1"/>
                          </a:solidFill>
                          <a:effectLst/>
                          <a:latin typeface="Book Antiqua" charset="0"/>
                          <a:ea typeface="新細明體" charset="0"/>
                          <a:cs typeface="新細明體" charset="0"/>
                        </a:rPr>
                        <a:t>Easy</a:t>
                      </a:r>
                      <a:endParaRPr kumimoji="0" lang="en-US" altLang="zh-TW" sz="20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a:ln>
                            <a:noFill/>
                          </a:ln>
                          <a:solidFill>
                            <a:schemeClr val="tx1"/>
                          </a:solidFill>
                          <a:effectLst/>
                          <a:latin typeface="Book Antiqua" charset="0"/>
                          <a:ea typeface="新細明體" charset="0"/>
                          <a:cs typeface="新細明體" charset="0"/>
                        </a:rPr>
                        <a:t>Hard</a:t>
                      </a:r>
                      <a:endParaRPr kumimoji="0" lang="en-US" altLang="zh-TW" sz="20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ts val="19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1600" b="1" i="0" u="none" strike="noStrike" cap="none" normalizeH="0" baseline="0">
                          <a:ln>
                            <a:noFill/>
                          </a:ln>
                          <a:solidFill>
                            <a:schemeClr val="tx1"/>
                          </a:solidFill>
                          <a:effectLst/>
                          <a:latin typeface="Book Antiqua" charset="0"/>
                          <a:ea typeface="新細明體" charset="0"/>
                          <a:cs typeface="新細明體" charset="0"/>
                        </a:rPr>
                        <a:t>Do read misses produce writes?</a:t>
                      </a:r>
                      <a:endParaRPr kumimoji="0" lang="en-US" altLang="zh-TW" sz="1600" b="1" i="0" u="none" strike="noStrike" cap="none" normalizeH="0" baseline="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a:ln>
                            <a:noFill/>
                          </a:ln>
                          <a:solidFill>
                            <a:schemeClr val="tx1"/>
                          </a:solidFill>
                          <a:effectLst/>
                          <a:latin typeface="Book Antiqua" charset="0"/>
                          <a:ea typeface="新細明體" charset="0"/>
                          <a:cs typeface="新細明體" charset="0"/>
                        </a:rPr>
                        <a:t>No</a:t>
                      </a:r>
                      <a:endParaRPr kumimoji="0" lang="en-US" altLang="zh-TW" sz="20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a:ln>
                            <a:noFill/>
                          </a:ln>
                          <a:solidFill>
                            <a:schemeClr val="tx1"/>
                          </a:solidFill>
                          <a:effectLst/>
                          <a:latin typeface="Book Antiqua" charset="0"/>
                          <a:ea typeface="新細明體" charset="0"/>
                          <a:cs typeface="新細明體" charset="0"/>
                        </a:rPr>
                        <a:t>Yes</a:t>
                      </a:r>
                      <a:endParaRPr kumimoji="0" lang="en-US" altLang="zh-TW" sz="20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1513">
                <a:tc>
                  <a:txBody>
                    <a:bodyPr/>
                    <a:lstStyle/>
                    <a:p>
                      <a:pPr marL="0" marR="0" lvl="0" indent="0" algn="l" defTabSz="914400" rtl="0" eaLnBrk="0" fontAlgn="base" latinLnBrk="0" hangingPunct="0">
                        <a:lnSpc>
                          <a:spcPts val="20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1700" b="1" i="0" u="none" strike="noStrike" cap="none" normalizeH="0" baseline="0">
                          <a:ln>
                            <a:noFill/>
                          </a:ln>
                          <a:solidFill>
                            <a:schemeClr val="tx1"/>
                          </a:solidFill>
                          <a:effectLst/>
                          <a:latin typeface="Book Antiqua" charset="0"/>
                          <a:ea typeface="新細明體" charset="0"/>
                          <a:cs typeface="新細明體" charset="0"/>
                        </a:rPr>
                        <a:t>Do repeated writes make it to lower level?</a:t>
                      </a:r>
                      <a:endParaRPr kumimoji="0" lang="en-US" altLang="zh-TW" sz="1700" b="1" i="0" u="none" strike="noStrike" cap="none" normalizeH="0" baseline="0">
                        <a:ln>
                          <a:noFill/>
                        </a:ln>
                        <a:solidFill>
                          <a:srgbClr val="053DE8"/>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a:ln>
                            <a:noFill/>
                          </a:ln>
                          <a:solidFill>
                            <a:schemeClr val="tx1"/>
                          </a:solidFill>
                          <a:effectLst/>
                          <a:latin typeface="Book Antiqua" charset="0"/>
                          <a:ea typeface="新細明體" charset="0"/>
                          <a:cs typeface="新細明體" charset="0"/>
                        </a:rPr>
                        <a:t>Yes</a:t>
                      </a:r>
                      <a:endParaRPr kumimoji="0" lang="en-US" altLang="zh-TW" sz="2000" b="0" i="0" u="none" strike="noStrike" cap="none" normalizeH="0" baseline="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30000"/>
                        </a:spcBef>
                        <a:spcAft>
                          <a:spcPct val="0"/>
                        </a:spcAft>
                        <a:buClrTx/>
                        <a:buSzPct val="100000"/>
                        <a:buFontTx/>
                        <a:buNone/>
                        <a:tabLst>
                          <a:tab pos="596900" algn="l"/>
                          <a:tab pos="1511300" algn="l"/>
                          <a:tab pos="2425700" algn="l"/>
                          <a:tab pos="3340100" algn="l"/>
                          <a:tab pos="4254500" algn="l"/>
                          <a:tab pos="5168900" algn="l"/>
                          <a:tab pos="6083300" algn="l"/>
                          <a:tab pos="6997700" algn="l"/>
                        </a:tabLst>
                      </a:pPr>
                      <a:r>
                        <a:rPr kumimoji="0" lang="en-US" altLang="zh-TW" sz="2000" b="0" i="0" u="none" strike="noStrike" cap="none" normalizeH="0" baseline="0" dirty="0">
                          <a:ln>
                            <a:noFill/>
                          </a:ln>
                          <a:solidFill>
                            <a:schemeClr val="tx1"/>
                          </a:solidFill>
                          <a:effectLst/>
                          <a:latin typeface="Book Antiqua" charset="0"/>
                          <a:ea typeface="新細明體" charset="0"/>
                          <a:cs typeface="新細明體" charset="0"/>
                        </a:rPr>
                        <a:t>No</a:t>
                      </a:r>
                      <a:endParaRPr kumimoji="0" lang="en-US" altLang="zh-TW" sz="2000" b="0" i="0" u="none" strike="noStrike" cap="none" normalizeH="0" baseline="0" dirty="0">
                        <a:ln>
                          <a:noFill/>
                        </a:ln>
                        <a:solidFill>
                          <a:schemeClr val="tx1"/>
                        </a:solidFill>
                        <a:effectLst/>
                        <a:latin typeface="Arial" charset="0"/>
                        <a:ea typeface="新細明體" charset="0"/>
                        <a:cs typeface="新細明體"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3" name="Text Box 29"/>
          <p:cNvSpPr txBox="1">
            <a:spLocks noChangeArrowheads="1"/>
          </p:cNvSpPr>
          <p:nvPr/>
        </p:nvSpPr>
        <p:spPr bwMode="auto">
          <a:xfrm>
            <a:off x="606425" y="5656263"/>
            <a:ext cx="7956550" cy="67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i="1" u="sng">
                <a:solidFill>
                  <a:srgbClr val="003366"/>
                </a:solidFill>
                <a:latin typeface="Times New Roman" charset="0"/>
                <a:ea typeface="新細明體" charset="0"/>
                <a:cs typeface="新細明體" charset="0"/>
              </a:defRPr>
            </a:lvl9pPr>
          </a:lstStyle>
          <a:p>
            <a:pPr algn="ctr" eaLnBrk="1" hangingPunct="1"/>
            <a:r>
              <a:rPr lang="en-US" altLang="zh-TW" sz="2200" i="0" u="none">
                <a:solidFill>
                  <a:schemeClr val="tx1"/>
                </a:solidFill>
                <a:cs typeface="Times New Roman" charset="0"/>
              </a:rPr>
              <a:t>Additional option -- let writes to an un-cached address allocate a new cache line (“write-allocate”). </a:t>
            </a:r>
          </a:p>
        </p:txBody>
      </p:sp>
      <p:sp>
        <p:nvSpPr>
          <p:cNvPr id="2" name="Slide Number Placeholder 1"/>
          <p:cNvSpPr>
            <a:spLocks noGrp="1"/>
          </p:cNvSpPr>
          <p:nvPr>
            <p:ph type="sldNum" sz="quarter" idx="12"/>
          </p:nvPr>
        </p:nvSpPr>
        <p:spPr/>
        <p:txBody>
          <a:bodyPr/>
          <a:lstStyle/>
          <a:p>
            <a:fld id="{7B14E791-165F-344E-BF0E-59CD826800BF}" type="slidenum">
              <a:rPr lang="en-US" smtClean="0"/>
              <a:pPr/>
              <a:t>12</a:t>
            </a:fld>
            <a:endParaRPr lang="en-US" dirty="0"/>
          </a:p>
        </p:txBody>
      </p:sp>
    </p:spTree>
    <p:extLst>
      <p:ext uri="{BB962C8B-B14F-4D97-AF65-F5344CB8AC3E}">
        <p14:creationId xmlns:p14="http://schemas.microsoft.com/office/powerpoint/2010/main" val="10707842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normAutofit fontScale="90000"/>
          </a:bodyPr>
          <a:lstStyle/>
          <a:p>
            <a:r>
              <a:rPr lang="en-US" altLang="zh-TW" dirty="0">
                <a:ea typeface="新細明體" charset="0"/>
              </a:rPr>
              <a:t> Write Buffers for Write-Through Caches</a:t>
            </a:r>
            <a:endParaRPr lang="zh-TW" altLang="en-US" dirty="0">
              <a:ea typeface="新細明體" charset="0"/>
            </a:endParaRPr>
          </a:p>
        </p:txBody>
      </p:sp>
      <p:sp>
        <p:nvSpPr>
          <p:cNvPr id="27651" name="內容版面配置區 2"/>
          <p:cNvSpPr>
            <a:spLocks noGrp="1"/>
          </p:cNvSpPr>
          <p:nvPr>
            <p:ph idx="1"/>
          </p:nvPr>
        </p:nvSpPr>
        <p:spPr/>
        <p:txBody>
          <a:bodyPr>
            <a:normAutofit fontScale="70000" lnSpcReduction="20000"/>
          </a:bodyPr>
          <a:lstStyle/>
          <a:p>
            <a:endParaRPr lang="en-US" altLang="zh-TW" dirty="0">
              <a:ea typeface="標楷體" charset="0"/>
              <a:cs typeface="Times New Roman" charset="0"/>
            </a:endParaRPr>
          </a:p>
          <a:p>
            <a:endParaRPr lang="en-US" altLang="zh-TW" dirty="0">
              <a:ea typeface="標楷體" charset="0"/>
              <a:cs typeface="Times New Roman" charset="0"/>
            </a:endParaRPr>
          </a:p>
          <a:p>
            <a:endParaRPr lang="en-US" altLang="zh-TW" dirty="0">
              <a:ea typeface="標楷體" charset="0"/>
              <a:cs typeface="Times New Roman" charset="0"/>
            </a:endParaRPr>
          </a:p>
          <a:p>
            <a:endParaRPr lang="en-US" altLang="zh-TW" dirty="0">
              <a:ea typeface="標楷體" charset="0"/>
              <a:cs typeface="Times New Roman" charset="0"/>
            </a:endParaRPr>
          </a:p>
          <a:p>
            <a:endParaRPr lang="en-US" altLang="zh-TW" dirty="0">
              <a:ea typeface="標楷體" charset="0"/>
              <a:cs typeface="Times New Roman" charset="0"/>
            </a:endParaRPr>
          </a:p>
          <a:p>
            <a:endParaRPr lang="en-US" altLang="zh-TW" dirty="0">
              <a:ea typeface="新細明體" charset="0"/>
              <a:cs typeface="新細明體" charset="0"/>
            </a:endParaRPr>
          </a:p>
          <a:p>
            <a:r>
              <a:rPr lang="en-US" altLang="zh-TW" dirty="0">
                <a:ea typeface="新細明體" charset="0"/>
                <a:cs typeface="新細明體" charset="0"/>
              </a:rPr>
              <a:t>Q. Why a write buffer ? </a:t>
            </a:r>
          </a:p>
          <a:p>
            <a:pPr lvl="1"/>
            <a:r>
              <a:rPr lang="en-US" altLang="zh-TW" dirty="0">
                <a:ea typeface="新細明體" charset="0"/>
                <a:cs typeface="新細明體" charset="0"/>
              </a:rPr>
              <a:t>A. So CPU doesn’t stall </a:t>
            </a:r>
          </a:p>
          <a:p>
            <a:r>
              <a:rPr lang="en-US" altLang="zh-TW" dirty="0">
                <a:ea typeface="新細明體" charset="0"/>
                <a:cs typeface="新細明體" charset="0"/>
              </a:rPr>
              <a:t>Q. Why a buffer, why not just one register ?</a:t>
            </a:r>
          </a:p>
          <a:p>
            <a:pPr lvl="1" eaLnBrk="1" hangingPunct="1">
              <a:spcBef>
                <a:spcPct val="0"/>
              </a:spcBef>
            </a:pPr>
            <a:r>
              <a:rPr lang="en-US" altLang="zh-TW" dirty="0">
                <a:ea typeface="新細明體" charset="0"/>
                <a:cs typeface="新細明體" charset="0"/>
              </a:rPr>
              <a:t>A. Bursts of writes are common.</a:t>
            </a:r>
          </a:p>
          <a:p>
            <a:pPr eaLnBrk="1" hangingPunct="1">
              <a:spcBef>
                <a:spcPct val="0"/>
              </a:spcBef>
            </a:pPr>
            <a:r>
              <a:rPr lang="en-US" altLang="zh-TW" dirty="0">
                <a:ea typeface="新細明體" charset="0"/>
                <a:cs typeface="新細明體" charset="0"/>
              </a:rPr>
              <a:t>Q. Are Read After Write (RAW) hazards an issue for write buffer?</a:t>
            </a:r>
          </a:p>
          <a:p>
            <a:pPr lvl="1" eaLnBrk="1" hangingPunct="1">
              <a:spcBef>
                <a:spcPct val="0"/>
              </a:spcBef>
            </a:pPr>
            <a:r>
              <a:rPr lang="en-US" altLang="zh-TW" dirty="0">
                <a:ea typeface="新細明體" charset="0"/>
                <a:cs typeface="新細明體" charset="0"/>
              </a:rPr>
              <a:t>A. Yes!  Drain buffer before next read, or send read 1</a:t>
            </a:r>
            <a:r>
              <a:rPr lang="en-US" altLang="zh-TW" baseline="30000" dirty="0">
                <a:ea typeface="新細明體" charset="0"/>
                <a:cs typeface="新細明體" charset="0"/>
              </a:rPr>
              <a:t>st</a:t>
            </a:r>
            <a:r>
              <a:rPr lang="en-US" altLang="zh-TW" dirty="0">
                <a:ea typeface="新細明體" charset="0"/>
                <a:cs typeface="新細明體" charset="0"/>
              </a:rPr>
              <a:t> after check write buffers.</a:t>
            </a:r>
          </a:p>
          <a:p>
            <a:pPr eaLnBrk="1" hangingPunct="1">
              <a:spcBef>
                <a:spcPct val="0"/>
              </a:spcBef>
            </a:pPr>
            <a:endParaRPr lang="en-US" altLang="zh-TW" dirty="0">
              <a:solidFill>
                <a:srgbClr val="053DE8"/>
              </a:solidFill>
              <a:ea typeface="新細明體" charset="0"/>
              <a:cs typeface="新細明體" charset="0"/>
            </a:endParaRPr>
          </a:p>
          <a:p>
            <a:pPr lvl="1" eaLnBrk="1" hangingPunct="1">
              <a:spcBef>
                <a:spcPct val="0"/>
              </a:spcBef>
            </a:pPr>
            <a:endParaRPr lang="en-US" altLang="zh-TW" dirty="0">
              <a:solidFill>
                <a:srgbClr val="053DE8"/>
              </a:solidFill>
              <a:ea typeface="新細明體" charset="0"/>
              <a:cs typeface="新細明體" charset="0"/>
            </a:endParaRPr>
          </a:p>
          <a:p>
            <a:endParaRPr lang="en-US" altLang="zh-TW" dirty="0">
              <a:solidFill>
                <a:srgbClr val="053DE8"/>
              </a:solidFill>
              <a:ea typeface="新細明體" charset="0"/>
              <a:cs typeface="新細明體" charset="0"/>
            </a:endParaRPr>
          </a:p>
          <a:p>
            <a:endParaRPr lang="en-US" altLang="zh-TW" dirty="0">
              <a:solidFill>
                <a:srgbClr val="053DE8"/>
              </a:solidFill>
              <a:ea typeface="新細明體" charset="0"/>
              <a:cs typeface="新細明體" charset="0"/>
            </a:endParaRPr>
          </a:p>
          <a:p>
            <a:endParaRPr lang="zh-TW" altLang="en-US" dirty="0">
              <a:ea typeface="標楷體" charset="0"/>
              <a:cs typeface="Times New Roman" charset="0"/>
            </a:endParaRPr>
          </a:p>
        </p:txBody>
      </p:sp>
      <p:pic>
        <p:nvPicPr>
          <p:cNvPr id="27652" name="Picture 2" descr="C:\Users\perry\Desktop\圖片2.emf"/>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5050" y="1703388"/>
            <a:ext cx="7069138" cy="189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7B14E791-165F-344E-BF0E-59CD826800BF}" type="slidenum">
              <a:rPr lang="en-US" smtClean="0"/>
              <a:pPr/>
              <a:t>13</a:t>
            </a:fld>
            <a:endParaRPr lang="en-US" dirty="0"/>
          </a:p>
        </p:txBody>
      </p:sp>
    </p:spTree>
    <p:extLst>
      <p:ext uri="{BB962C8B-B14F-4D97-AF65-F5344CB8AC3E}">
        <p14:creationId xmlns:p14="http://schemas.microsoft.com/office/powerpoint/2010/main" val="75863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dirty="0">
                <a:ea typeface="新細明體" charset="0"/>
              </a:rPr>
              <a:t> </a:t>
            </a:r>
            <a:r>
              <a:rPr lang="en-US" altLang="zh-TW" dirty="0">
                <a:ea typeface="新細明體" charset="0"/>
              </a:rPr>
              <a:t>Write-Miss Policy</a:t>
            </a:r>
            <a:endParaRPr lang="zh-TW" altLang="en-US" dirty="0">
              <a:ea typeface="新細明體" charset="0"/>
            </a:endParaRPr>
          </a:p>
        </p:txBody>
      </p:sp>
      <p:sp>
        <p:nvSpPr>
          <p:cNvPr id="28675" name="內容版面配置區 2"/>
          <p:cNvSpPr>
            <a:spLocks noGrp="1"/>
          </p:cNvSpPr>
          <p:nvPr>
            <p:ph idx="1"/>
          </p:nvPr>
        </p:nvSpPr>
        <p:spPr/>
        <p:txBody>
          <a:bodyPr/>
          <a:lstStyle/>
          <a:p>
            <a:r>
              <a:rPr lang="en-US" altLang="zh-TW">
                <a:ea typeface="標楷體" charset="0"/>
                <a:cs typeface="Times New Roman" charset="0"/>
              </a:rPr>
              <a:t>Two options on a write miss</a:t>
            </a:r>
          </a:p>
          <a:p>
            <a:pPr lvl="1"/>
            <a:r>
              <a:rPr lang="en-US" altLang="zh-TW" dirty="0">
                <a:ea typeface="標楷體" charset="0"/>
                <a:cs typeface="Times New Roman" charset="0"/>
              </a:rPr>
              <a:t>Write allocate – the block is allocated on a write miss, followed by the write hit actions.</a:t>
            </a:r>
          </a:p>
          <a:p>
            <a:pPr lvl="2"/>
            <a:r>
              <a:rPr lang="en-US" altLang="zh-TW" dirty="0">
                <a:ea typeface="標楷體" charset="0"/>
                <a:cs typeface="Times New Roman" charset="0"/>
              </a:rPr>
              <a:t>Write misses act like read misses.</a:t>
            </a:r>
          </a:p>
          <a:p>
            <a:pPr lvl="1"/>
            <a:r>
              <a:rPr lang="en-US" altLang="zh-TW" dirty="0">
                <a:ea typeface="標楷體" charset="0"/>
                <a:cs typeface="Times New Roman" charset="0"/>
              </a:rPr>
              <a:t>No-write allocate – write misses do not affect the cache.  The block is modified only in the lower-level memory.</a:t>
            </a:r>
          </a:p>
          <a:p>
            <a:pPr lvl="2"/>
            <a:r>
              <a:rPr lang="en-US" altLang="zh-TW" dirty="0">
                <a:ea typeface="標楷體" charset="0"/>
                <a:cs typeface="Times New Roman" charset="0"/>
              </a:rPr>
              <a:t>Block stay out of the cache in </a:t>
            </a:r>
            <a:r>
              <a:rPr lang="en-US" altLang="zh-TW" u="sng" dirty="0">
                <a:ea typeface="標楷體" charset="0"/>
                <a:cs typeface="Times New Roman" charset="0"/>
              </a:rPr>
              <a:t>no-write allocate</a:t>
            </a:r>
            <a:r>
              <a:rPr lang="en-US" altLang="zh-TW" dirty="0">
                <a:ea typeface="標楷體" charset="0"/>
                <a:cs typeface="Times New Roman" charset="0"/>
              </a:rPr>
              <a:t> until the program tries to read the blocks, but with </a:t>
            </a:r>
            <a:r>
              <a:rPr lang="en-US" altLang="zh-TW" u="sng" dirty="0">
                <a:ea typeface="標楷體" charset="0"/>
                <a:cs typeface="Times New Roman" charset="0"/>
              </a:rPr>
              <a:t>write allocate</a:t>
            </a:r>
            <a:r>
              <a:rPr lang="en-US" altLang="zh-TW" dirty="0">
                <a:ea typeface="標楷體" charset="0"/>
                <a:cs typeface="Times New Roman" charset="0"/>
              </a:rPr>
              <a:t> even blocks that are only written will still be in the cache.</a:t>
            </a:r>
          </a:p>
          <a:p>
            <a:endParaRPr lang="en-US" altLang="zh-TW" dirty="0">
              <a:ea typeface="標楷體" charset="0"/>
              <a:cs typeface="Times New Roman" charset="0"/>
            </a:endParaRPr>
          </a:p>
          <a:p>
            <a:endParaRPr lang="zh-TW" altLang="en-US" dirty="0">
              <a:ea typeface="標楷體" charset="0"/>
              <a:cs typeface="Times New Roman" charset="0"/>
            </a:endParaRPr>
          </a:p>
        </p:txBody>
      </p:sp>
      <p:sp>
        <p:nvSpPr>
          <p:cNvPr id="2" name="Slide Number Placeholder 1"/>
          <p:cNvSpPr>
            <a:spLocks noGrp="1"/>
          </p:cNvSpPr>
          <p:nvPr>
            <p:ph type="sldNum" sz="quarter" idx="12"/>
          </p:nvPr>
        </p:nvSpPr>
        <p:spPr/>
        <p:txBody>
          <a:bodyPr/>
          <a:lstStyle/>
          <a:p>
            <a:fld id="{7B14E791-165F-344E-BF0E-59CD826800BF}" type="slidenum">
              <a:rPr lang="en-US" smtClean="0"/>
              <a:pPr/>
              <a:t>14</a:t>
            </a:fld>
            <a:endParaRPr lang="en-US" dirty="0"/>
          </a:p>
        </p:txBody>
      </p:sp>
    </p:spTree>
    <p:extLst>
      <p:ext uri="{BB962C8B-B14F-4D97-AF65-F5344CB8AC3E}">
        <p14:creationId xmlns:p14="http://schemas.microsoft.com/office/powerpoint/2010/main" val="74759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dirty="0">
                <a:ea typeface="新細明體" charset="0"/>
              </a:rPr>
              <a:t>Write-Miss Policy Example</a:t>
            </a:r>
            <a:endParaRPr lang="zh-TW" altLang="en-US" dirty="0">
              <a:ea typeface="新細明體" charset="0"/>
            </a:endParaRP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pPr>
            <a:r>
              <a:rPr kumimoji="0" lang="en-US" altLang="zh-TW" sz="1800" dirty="0">
                <a:ea typeface="標楷體" charset="0"/>
                <a:cs typeface="Times New Roman" charset="0"/>
              </a:rPr>
              <a:t>Example:  Assume a fully associative write-back cache with many cache entries that  starts empty. Below is sequence of five memory operations (The address is in square brackets):</a:t>
            </a:r>
          </a:p>
          <a:p>
            <a:pPr eaLnBrk="1" hangingPunct="1">
              <a:lnSpc>
                <a:spcPct val="80000"/>
              </a:lnSpc>
              <a:buFont typeface="Wingdings" charset="0"/>
              <a:buNone/>
            </a:pPr>
            <a:r>
              <a:rPr kumimoji="0" lang="en-US" altLang="zh-TW" sz="1800" dirty="0">
                <a:ea typeface="標楷體" charset="0"/>
                <a:cs typeface="Times New Roman" charset="0"/>
              </a:rPr>
              <a:t>	     			Write Mem[100];</a:t>
            </a:r>
          </a:p>
          <a:p>
            <a:pPr eaLnBrk="1" hangingPunct="1">
              <a:lnSpc>
                <a:spcPct val="80000"/>
              </a:lnSpc>
              <a:buFont typeface="Wingdings" charset="0"/>
              <a:buNone/>
            </a:pPr>
            <a:r>
              <a:rPr kumimoji="0" lang="en-US" altLang="zh-TW" sz="1800" dirty="0">
                <a:ea typeface="標楷體" charset="0"/>
                <a:cs typeface="Times New Roman" charset="0"/>
              </a:rPr>
              <a:t>	     			Write Mem[100];</a:t>
            </a:r>
          </a:p>
          <a:p>
            <a:pPr eaLnBrk="1" hangingPunct="1">
              <a:lnSpc>
                <a:spcPct val="80000"/>
              </a:lnSpc>
              <a:buFont typeface="Wingdings" charset="0"/>
              <a:buNone/>
            </a:pPr>
            <a:r>
              <a:rPr kumimoji="0" lang="en-US" altLang="zh-TW" sz="1800" dirty="0">
                <a:ea typeface="標楷體" charset="0"/>
                <a:cs typeface="Times New Roman" charset="0"/>
              </a:rPr>
              <a:t>	      			 Read Mem[200];</a:t>
            </a:r>
          </a:p>
          <a:p>
            <a:pPr eaLnBrk="1" hangingPunct="1">
              <a:lnSpc>
                <a:spcPct val="80000"/>
              </a:lnSpc>
              <a:buFont typeface="Wingdings" charset="0"/>
              <a:buNone/>
            </a:pPr>
            <a:r>
              <a:rPr kumimoji="0" lang="en-US" altLang="zh-TW" sz="1800" dirty="0">
                <a:ea typeface="標楷體" charset="0"/>
                <a:cs typeface="Times New Roman" charset="0"/>
              </a:rPr>
              <a:t>	      			Write Mem[200];</a:t>
            </a:r>
          </a:p>
          <a:p>
            <a:pPr eaLnBrk="1" hangingPunct="1">
              <a:lnSpc>
                <a:spcPct val="80000"/>
              </a:lnSpc>
              <a:buFont typeface="Wingdings" charset="0"/>
              <a:buNone/>
            </a:pPr>
            <a:r>
              <a:rPr kumimoji="0" lang="en-US" altLang="zh-TW" sz="1800" dirty="0">
                <a:ea typeface="標楷體" charset="0"/>
                <a:cs typeface="Times New Roman" charset="0"/>
              </a:rPr>
              <a:t>	      			Write Mem[100].</a:t>
            </a:r>
          </a:p>
          <a:p>
            <a:pPr eaLnBrk="1" hangingPunct="1">
              <a:lnSpc>
                <a:spcPct val="80000"/>
              </a:lnSpc>
              <a:buFont typeface="Wingdings" charset="0"/>
              <a:buNone/>
            </a:pPr>
            <a:r>
              <a:rPr kumimoji="0" lang="en-US" altLang="zh-TW" sz="1800" dirty="0">
                <a:ea typeface="標楷體" charset="0"/>
                <a:cs typeface="Times New Roman" charset="0"/>
              </a:rPr>
              <a:t>	What are the number of hits and misses (inclusive reads and writes) when using no-write allocate versus write allocate?</a:t>
            </a:r>
            <a:endParaRPr kumimoji="0" lang="en-US" altLang="zh-TW" sz="2000" dirty="0">
              <a:ea typeface="標楷體" charset="0"/>
              <a:cs typeface="Times New Roman" charset="0"/>
            </a:endParaRPr>
          </a:p>
          <a:p>
            <a:pPr eaLnBrk="1" hangingPunct="1">
              <a:lnSpc>
                <a:spcPct val="80000"/>
              </a:lnSpc>
            </a:pPr>
            <a:r>
              <a:rPr kumimoji="0" lang="en-US" altLang="zh-TW" sz="2000" i="1" dirty="0">
                <a:ea typeface="標楷體" charset="0"/>
                <a:cs typeface="Times New Roman" charset="0"/>
              </a:rPr>
              <a:t>Answer</a:t>
            </a:r>
          </a:p>
          <a:p>
            <a:pPr eaLnBrk="1" hangingPunct="1">
              <a:lnSpc>
                <a:spcPct val="80000"/>
              </a:lnSpc>
              <a:buFont typeface="Wingdings" charset="0"/>
              <a:buNone/>
            </a:pPr>
            <a:r>
              <a:rPr kumimoji="0" lang="en-US" altLang="zh-TW" sz="2000" i="1" dirty="0">
                <a:ea typeface="標楷體" charset="0"/>
                <a:cs typeface="Times New Roman" charset="0"/>
              </a:rPr>
              <a:t>	</a:t>
            </a:r>
            <a:r>
              <a:rPr kumimoji="0" lang="en-US" altLang="zh-TW" sz="1900" i="1" dirty="0">
                <a:solidFill>
                  <a:srgbClr val="FF0000"/>
                </a:solidFill>
                <a:ea typeface="標楷體" charset="0"/>
                <a:cs typeface="Times New Roman" charset="0"/>
              </a:rPr>
              <a:t>No-write Allocate</a:t>
            </a:r>
            <a:r>
              <a:rPr kumimoji="0" lang="en-US" altLang="zh-TW" sz="1900" dirty="0">
                <a:solidFill>
                  <a:srgbClr val="FF0000"/>
                </a:solidFill>
                <a:ea typeface="標楷體" charset="0"/>
                <a:cs typeface="Times New Roman" charset="0"/>
              </a:rPr>
              <a:t>: </a:t>
            </a:r>
            <a:r>
              <a:rPr kumimoji="0" lang="en-US" altLang="zh-TW" sz="1900" dirty="0">
                <a:ea typeface="標楷體" charset="0"/>
                <a:cs typeface="Times New Roman" charset="0"/>
              </a:rPr>
              <a:t>	              	        	</a:t>
            </a:r>
            <a:r>
              <a:rPr kumimoji="0" lang="en-US" altLang="zh-TW" sz="1900" i="1" dirty="0">
                <a:solidFill>
                  <a:srgbClr val="FF0000"/>
                </a:solidFill>
                <a:ea typeface="標楷體" charset="0"/>
                <a:cs typeface="Times New Roman" charset="0"/>
              </a:rPr>
              <a:t>Write allocate</a:t>
            </a:r>
            <a:r>
              <a:rPr kumimoji="0" lang="en-US" altLang="zh-TW" sz="1900" dirty="0">
                <a:solidFill>
                  <a:srgbClr val="FF0000"/>
                </a:solidFill>
                <a:ea typeface="標楷體" charset="0"/>
                <a:cs typeface="Times New Roman" charset="0"/>
              </a:rPr>
              <a:t>:</a:t>
            </a:r>
          </a:p>
          <a:p>
            <a:pPr eaLnBrk="1" hangingPunct="1">
              <a:lnSpc>
                <a:spcPct val="80000"/>
              </a:lnSpc>
              <a:buFont typeface="Wingdings" charset="0"/>
              <a:buNone/>
            </a:pPr>
            <a:r>
              <a:rPr kumimoji="0" lang="en-US" altLang="zh-TW" sz="1900" dirty="0">
                <a:ea typeface="標楷體" charset="0"/>
                <a:cs typeface="Times New Roman" charset="0"/>
              </a:rPr>
              <a:t>   	Write Mem[100];    1 write miss  	              Write Mem[100];    1 write miss</a:t>
            </a:r>
            <a:r>
              <a:rPr kumimoji="0" lang="en-US" altLang="zh-TW" sz="1900" b="1" dirty="0">
                <a:ea typeface="標楷體" charset="0"/>
                <a:cs typeface="Times New Roman" charset="0"/>
              </a:rPr>
              <a:t> </a:t>
            </a:r>
            <a:endParaRPr kumimoji="0" lang="en-US" altLang="zh-TW" sz="1900" dirty="0">
              <a:ea typeface="標楷體" charset="0"/>
              <a:cs typeface="Times New Roman" charset="0"/>
            </a:endParaRPr>
          </a:p>
          <a:p>
            <a:pPr eaLnBrk="1" hangingPunct="1">
              <a:lnSpc>
                <a:spcPct val="80000"/>
              </a:lnSpc>
              <a:buFont typeface="Wingdings" charset="0"/>
              <a:buNone/>
            </a:pPr>
            <a:r>
              <a:rPr kumimoji="0" lang="en-US" altLang="zh-TW" sz="1900" dirty="0">
                <a:ea typeface="標楷體" charset="0"/>
                <a:cs typeface="Times New Roman" charset="0"/>
              </a:rPr>
              <a:t>   	Write Mem[100];    1 write miss              	Write Mem[100];    1 write hit</a:t>
            </a:r>
            <a:r>
              <a:rPr kumimoji="0" lang="en-US" altLang="zh-TW" sz="1900" b="1" dirty="0">
                <a:ea typeface="標楷體" charset="0"/>
                <a:cs typeface="Times New Roman" charset="0"/>
              </a:rPr>
              <a:t> </a:t>
            </a:r>
            <a:endParaRPr kumimoji="0" lang="en-US" altLang="zh-TW" sz="1900" dirty="0">
              <a:ea typeface="標楷體" charset="0"/>
              <a:cs typeface="Times New Roman" charset="0"/>
            </a:endParaRPr>
          </a:p>
          <a:p>
            <a:pPr eaLnBrk="1" hangingPunct="1">
              <a:lnSpc>
                <a:spcPct val="80000"/>
              </a:lnSpc>
              <a:buFont typeface="Wingdings" charset="0"/>
              <a:buNone/>
            </a:pPr>
            <a:r>
              <a:rPr kumimoji="0" lang="en-US" altLang="zh-TW" sz="1900" dirty="0">
                <a:ea typeface="標楷體" charset="0"/>
                <a:cs typeface="Times New Roman" charset="0"/>
              </a:rPr>
              <a:t>   	Read Mem[200];    1 read miss                	Read Mem[200];    1 read miss</a:t>
            </a:r>
          </a:p>
          <a:p>
            <a:pPr eaLnBrk="1" hangingPunct="1">
              <a:lnSpc>
                <a:spcPct val="80000"/>
              </a:lnSpc>
              <a:buFont typeface="Wingdings" charset="0"/>
              <a:buNone/>
            </a:pPr>
            <a:r>
              <a:rPr kumimoji="0" lang="en-US" altLang="zh-TW" sz="1900" dirty="0">
                <a:ea typeface="標楷體" charset="0"/>
                <a:cs typeface="Times New Roman" charset="0"/>
              </a:rPr>
              <a:t>   	Write Mem[200];    1 write hit                 	Write Mem[200];    1 write hit</a:t>
            </a:r>
          </a:p>
          <a:p>
            <a:pPr eaLnBrk="1" hangingPunct="1">
              <a:lnSpc>
                <a:spcPct val="80000"/>
              </a:lnSpc>
              <a:buFont typeface="Wingdings" charset="0"/>
              <a:buNone/>
            </a:pPr>
            <a:r>
              <a:rPr kumimoji="0" lang="en-US" altLang="zh-TW" sz="1900" dirty="0">
                <a:ea typeface="標楷體" charset="0"/>
                <a:cs typeface="Times New Roman" charset="0"/>
              </a:rPr>
              <a:t>   	Write Mem[100].    1 write miss              	Write Mem[100];    1 write hit </a:t>
            </a:r>
          </a:p>
          <a:p>
            <a:pPr eaLnBrk="1" hangingPunct="1">
              <a:lnSpc>
                <a:spcPct val="80000"/>
              </a:lnSpc>
              <a:buFont typeface="Wingdings" charset="0"/>
              <a:buNone/>
            </a:pPr>
            <a:r>
              <a:rPr kumimoji="0" lang="en-US" altLang="zh-TW" sz="1900" dirty="0">
                <a:ea typeface="標楷體" charset="0"/>
                <a:cs typeface="Times New Roman" charset="0"/>
              </a:rPr>
              <a:t>   	4 misses; 1 hit                                           	2 misses; 3 hits</a:t>
            </a:r>
            <a:endParaRPr lang="zh-TW" altLang="en-US" sz="2000" dirty="0">
              <a:ea typeface="標楷體" charset="0"/>
              <a:cs typeface="Times New Roman" charset="0"/>
            </a:endParaRPr>
          </a:p>
        </p:txBody>
      </p:sp>
      <p:sp>
        <p:nvSpPr>
          <p:cNvPr id="2" name="Slide Number Placeholder 1"/>
          <p:cNvSpPr>
            <a:spLocks noGrp="1"/>
          </p:cNvSpPr>
          <p:nvPr>
            <p:ph type="sldNum" sz="quarter" idx="12"/>
          </p:nvPr>
        </p:nvSpPr>
        <p:spPr/>
        <p:txBody>
          <a:bodyPr/>
          <a:lstStyle/>
          <a:p>
            <a:fld id="{7B14E791-165F-344E-BF0E-59CD826800BF}" type="slidenum">
              <a:rPr lang="en-US" smtClean="0"/>
              <a:pPr/>
              <a:t>15</a:t>
            </a:fld>
            <a:endParaRPr lang="en-US" dirty="0"/>
          </a:p>
        </p:txBody>
      </p:sp>
    </p:spTree>
    <p:extLst>
      <p:ext uri="{BB962C8B-B14F-4D97-AF65-F5344CB8AC3E}">
        <p14:creationId xmlns:p14="http://schemas.microsoft.com/office/powerpoint/2010/main" val="205737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3.6.5</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a:t>
            </a: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Pentium 4</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的</a:t>
            </a: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组织</a:t>
            </a:r>
          </a:p>
        </p:txBody>
      </p:sp>
      <p:graphicFrame>
        <p:nvGraphicFramePr>
          <p:cNvPr id="921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4468" r:id="rId3" imgW="938794" imgH="221393" progId="Equation.3">
                  <p:embed/>
                </p:oleObj>
              </mc:Choice>
              <mc:Fallback>
                <p:oleObj r:id="rId3" imgW="938794" imgH="221393" progId="Equation.3">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4"/>
          <p:cNvGraphicFramePr>
            <a:graphicFrameLocks/>
          </p:cNvGraphicFramePr>
          <p:nvPr/>
        </p:nvGraphicFramePr>
        <p:xfrm>
          <a:off x="323850" y="549275"/>
          <a:ext cx="8496300" cy="5688013"/>
        </p:xfrm>
        <a:graphic>
          <a:graphicData uri="http://schemas.openxmlformats.org/presentationml/2006/ole">
            <mc:AlternateContent xmlns:mc="http://schemas.openxmlformats.org/markup-compatibility/2006">
              <mc:Choice xmlns:v="urn:schemas-microsoft-com:vml" Requires="v">
                <p:oleObj spid="_x0000_s104469" r:id="rId5" imgW="6961905" imgH="4009524" progId="Paint.Picture">
                  <p:embed/>
                </p:oleObj>
              </mc:Choice>
              <mc:Fallback>
                <p:oleObj r:id="rId5" imgW="6961905" imgH="4009524" progId="Paint.Picture">
                  <p:embed/>
                  <p:pic>
                    <p:nvPicPr>
                      <p:cNvPr id="922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549275"/>
                        <a:ext cx="84963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5" name="Oval 5">
            <a:hlinkClick r:id="rId7"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7"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3.6.5</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a:t>
            </a: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Pentium 4</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的</a:t>
            </a: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组织</a:t>
            </a:r>
          </a:p>
        </p:txBody>
      </p:sp>
      <p:graphicFrame>
        <p:nvGraphicFramePr>
          <p:cNvPr id="819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5482" r:id="rId3" imgW="938794" imgH="221393" progId="Equation.3">
                  <p:embed/>
                </p:oleObj>
              </mc:Choice>
              <mc:Fallback>
                <p:oleObj r:id="rId3" imgW="938794" imgH="221393" progId="Equation.3">
                  <p:embed/>
                  <p:pic>
                    <p:nvPicPr>
                      <p:cNvPr id="81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0" name="Text Box 4"/>
          <p:cNvSpPr txBox="1">
            <a:spLocks noChangeArrowheads="1"/>
          </p:cNvSpPr>
          <p:nvPr/>
        </p:nvSpPr>
        <p:spPr bwMode="auto">
          <a:xfrm>
            <a:off x="179388" y="549275"/>
            <a:ext cx="8642350" cy="5943600"/>
          </a:xfrm>
          <a:prstGeom prst="rect">
            <a:avLst/>
          </a:prstGeom>
          <a:noFill/>
          <a:ln w="9525">
            <a:noFill/>
            <a:miter lim="800000"/>
            <a:headEnd/>
            <a:tailEnd/>
          </a:ln>
          <a:effectLst/>
        </p:spPr>
        <p:txBody>
          <a:bodyPr>
            <a:spAutoFit/>
          </a:bodyPr>
          <a:lstStyle/>
          <a:p>
            <a:pPr algn="just">
              <a:buSzPct val="100000"/>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主要包括四个部分：</a:t>
            </a:r>
          </a:p>
          <a:p>
            <a:pPr algn="just">
              <a:buSzPct val="100000"/>
              <a:buFont typeface="Wingdings" pitchFamily="2" charset="2"/>
              <a:buChar char="Ø"/>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取指/译码单元</a:t>
            </a:r>
            <a:r>
              <a:rPr lang="zh-CN" altLang="en-US" sz="2400" dirty="0">
                <a:solidFill>
                  <a:srgbClr val="0707E1"/>
                </a:solidFill>
                <a:effectLst>
                  <a:outerShdw blurRad="38100" dist="38100" dir="2700000" algn="tl">
                    <a:srgbClr val="C0C0C0"/>
                  </a:outerShdw>
                </a:effectLst>
                <a:latin typeface="方正姚体" pitchFamily="2" charset="-122"/>
                <a:ea typeface="方正姚体" pitchFamily="2" charset="-122"/>
              </a:rPr>
              <a:t>：</a:t>
            </a:r>
            <a:r>
              <a:rPr lang="zh-CN" altLang="en-US" sz="2400" dirty="0">
                <a:effectLst>
                  <a:outerShdw blurRad="38100" dist="38100" dir="2700000" algn="tl">
                    <a:srgbClr val="C0C0C0"/>
                  </a:outerShdw>
                </a:effectLst>
                <a:latin typeface="方正姚体" pitchFamily="2" charset="-122"/>
                <a:ea typeface="方正姚体" pitchFamily="2" charset="-122"/>
              </a:rPr>
              <a:t>顺序从L2cache中取程序指令，将它们译成一系列的微指令，并存入</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L1指令cache</a:t>
            </a:r>
            <a:r>
              <a:rPr lang="zh-CN" altLang="en-US" sz="2400" dirty="0">
                <a:effectLst>
                  <a:outerShdw blurRad="38100" dist="38100" dir="2700000" algn="tl">
                    <a:srgbClr val="C0C0C0"/>
                  </a:outerShdw>
                </a:effectLst>
                <a:latin typeface="方正姚体" pitchFamily="2" charset="-122"/>
                <a:ea typeface="方正姚体" pitchFamily="2" charset="-122"/>
              </a:rPr>
              <a:t>中。</a:t>
            </a:r>
          </a:p>
          <a:p>
            <a:pPr algn="just">
              <a:buSzPct val="100000"/>
              <a:buFont typeface="Wingdings" pitchFamily="2" charset="2"/>
              <a:buChar char="Ø"/>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乱序执行逻辑：</a:t>
            </a:r>
            <a:r>
              <a:rPr lang="zh-CN" altLang="en-US" sz="2400" dirty="0">
                <a:effectLst>
                  <a:outerShdw blurRad="38100" dist="38100" dir="2700000" algn="tl">
                    <a:srgbClr val="C0C0C0"/>
                  </a:outerShdw>
                </a:effectLst>
                <a:latin typeface="方正姚体" pitchFamily="2" charset="-122"/>
                <a:ea typeface="方正姚体" pitchFamily="2" charset="-122"/>
              </a:rPr>
              <a:t>依据数据相关性和资源可用性，调度微指令的执行，因而微指令可按不同于所取机器指令流的顺序被调度执行。</a:t>
            </a:r>
          </a:p>
          <a:p>
            <a:pPr algn="just">
              <a:buSzPct val="100000"/>
              <a:buFont typeface="Wingdings" pitchFamily="2" charset="2"/>
              <a:buChar char="Ø"/>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执行单元：</a:t>
            </a:r>
            <a:r>
              <a:rPr lang="zh-CN" altLang="en-US" sz="2400" dirty="0">
                <a:effectLst>
                  <a:outerShdw blurRad="38100" dist="38100" dir="2700000" algn="tl">
                    <a:srgbClr val="C0C0C0"/>
                  </a:outerShdw>
                </a:effectLst>
                <a:latin typeface="方正姚体" pitchFamily="2" charset="-122"/>
                <a:ea typeface="方正姚体" pitchFamily="2" charset="-122"/>
              </a:rPr>
              <a:t>它执行微指令，从</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L1数据cache</a:t>
            </a:r>
            <a:r>
              <a:rPr lang="zh-CN" altLang="en-US" sz="2400" dirty="0">
                <a:effectLst>
                  <a:outerShdw blurRad="38100" dist="38100" dir="2700000" algn="tl">
                    <a:srgbClr val="C0C0C0"/>
                  </a:outerShdw>
                </a:effectLst>
                <a:latin typeface="方正姚体" pitchFamily="2" charset="-122"/>
                <a:ea typeface="方正姚体" pitchFamily="2" charset="-122"/>
              </a:rPr>
              <a:t>中取所需数据，并在寄存器组中暂存运算结果。 </a:t>
            </a:r>
          </a:p>
          <a:p>
            <a:pPr algn="just">
              <a:buSzPct val="100000"/>
              <a:buFont typeface="Wingdings" pitchFamily="2" charset="2"/>
              <a:buChar char="Ø"/>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存储器子系统：</a:t>
            </a:r>
            <a:r>
              <a:rPr lang="zh-CN" altLang="en-US" sz="2400" dirty="0">
                <a:effectLst>
                  <a:outerShdw blurRad="38100" dist="38100" dir="2700000" algn="tl">
                    <a:srgbClr val="C0C0C0"/>
                  </a:outerShdw>
                </a:effectLst>
                <a:latin typeface="方正姚体" pitchFamily="2" charset="-122"/>
                <a:ea typeface="方正姚体" pitchFamily="2" charset="-122"/>
              </a:rPr>
              <a:t>这部分包括</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L2cache、L3cache</a:t>
            </a:r>
            <a:r>
              <a:rPr lang="zh-CN" altLang="en-US" sz="2400" dirty="0">
                <a:effectLst>
                  <a:outerShdw blurRad="38100" dist="38100" dir="2700000" algn="tl">
                    <a:srgbClr val="C0C0C0"/>
                  </a:outerShdw>
                </a:effectLst>
                <a:latin typeface="方正姚体" pitchFamily="2" charset="-122"/>
                <a:ea typeface="方正姚体" pitchFamily="2" charset="-122"/>
              </a:rPr>
              <a:t>和系统总线。当L1、L2cache未命中时，使用系统总线访问主存。系统总线还用于访问I/O资源。</a:t>
            </a:r>
          </a:p>
          <a:p>
            <a:pPr algn="just">
              <a:buSzPct val="100000"/>
              <a:buFont typeface="Wingdings" pitchFamily="2" charset="2"/>
              <a:buNone/>
              <a:defRPr/>
            </a:pPr>
            <a:r>
              <a:rPr lang="zh-CN" altLang="en-US" sz="2400" dirty="0">
                <a:effectLst>
                  <a:outerShdw blurRad="38100" dist="38100" dir="2700000" algn="tl">
                    <a:srgbClr val="C0C0C0"/>
                  </a:outerShdw>
                </a:effectLst>
                <a:latin typeface="方正姚体" pitchFamily="2" charset="-122"/>
                <a:ea typeface="方正姚体" pitchFamily="2" charset="-122"/>
              </a:rPr>
              <a:t>    不同于所有先前Pentium模式和大多数处理器所采用的结构，Pentium 4的</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指令cache</a:t>
            </a:r>
            <a:r>
              <a:rPr lang="zh-CN" altLang="en-US" sz="2400" dirty="0">
                <a:effectLst>
                  <a:outerShdw blurRad="38100" dist="38100" dir="2700000" algn="tl">
                    <a:srgbClr val="C0C0C0"/>
                  </a:outerShdw>
                </a:effectLst>
                <a:latin typeface="方正姚体" pitchFamily="2" charset="-122"/>
                <a:ea typeface="方正姚体" pitchFamily="2" charset="-122"/>
              </a:rPr>
              <a:t>位于指令译码逻辑和执行部件之间。</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gn="just">
              <a:buSzPct val="100000"/>
              <a:buFont typeface="Wingdings" pitchFamily="2" charset="2"/>
              <a:buNone/>
              <a:defRPr/>
            </a:pPr>
            <a:r>
              <a:rPr lang="zh-CN" altLang="en-US" sz="2400" dirty="0">
                <a:effectLst>
                  <a:outerShdw blurRad="38100" dist="38100" dir="2700000" algn="tl">
                    <a:srgbClr val="C0C0C0"/>
                  </a:outerShdw>
                </a:effectLst>
                <a:latin typeface="方正姚体" pitchFamily="2" charset="-122"/>
                <a:ea typeface="方正姚体" pitchFamily="2" charset="-122"/>
              </a:rPr>
              <a:t>其设计理念是：Pentium 4将机器指令译成由微指令组成的简单RISC类指令，而</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使用简单定长的微指令</a:t>
            </a:r>
            <a:r>
              <a:rPr lang="zh-CN" altLang="en-US" sz="2400" dirty="0">
                <a:effectLst>
                  <a:outerShdw blurRad="38100" dist="38100" dir="2700000" algn="tl">
                    <a:srgbClr val="C0C0C0"/>
                  </a:outerShdw>
                </a:effectLst>
                <a:latin typeface="方正姚体" pitchFamily="2" charset="-122"/>
                <a:ea typeface="方正姚体" pitchFamily="2" charset="-122"/>
              </a:rPr>
              <a:t>可允许采用超标量流水线和调度技术，从而增强机器的性能。</a:t>
            </a:r>
          </a:p>
        </p:txBody>
      </p:sp>
      <p:sp>
        <p:nvSpPr>
          <p:cNvPr id="21402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40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40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40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3.6.6</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、使用多级</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减少缺失损失</a:t>
            </a:r>
          </a:p>
        </p:txBody>
      </p:sp>
      <p:graphicFrame>
        <p:nvGraphicFramePr>
          <p:cNvPr id="1024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6506" r:id="rId3" imgW="938794" imgH="221393" progId="Equation.3">
                  <p:embed/>
                </p:oleObj>
              </mc:Choice>
              <mc:Fallback>
                <p:oleObj r:id="rId3" imgW="938794" imgH="221393" progId="Equation.3">
                  <p:embed/>
                  <p:pic>
                    <p:nvPicPr>
                      <p:cNvPr id="10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0" name="Text Box 4"/>
          <p:cNvSpPr txBox="1">
            <a:spLocks noChangeArrowheads="1"/>
          </p:cNvSpPr>
          <p:nvPr/>
        </p:nvSpPr>
        <p:spPr bwMode="auto">
          <a:xfrm>
            <a:off x="179388" y="549275"/>
            <a:ext cx="8856662" cy="4432300"/>
          </a:xfrm>
          <a:prstGeom prst="rect">
            <a:avLst/>
          </a:prstGeom>
          <a:noFill/>
          <a:ln w="9525">
            <a:noFill/>
            <a:miter lim="800000"/>
            <a:headEnd/>
            <a:tailEnd/>
          </a:ln>
          <a:effec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为了进一步缩小高速处理器与相对较慢的</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DRAM</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之间的差距，在高速处理器与相对较慢的</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DRAM</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之间设置二级</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50000"/>
              </a:lnSpc>
              <a:spcBef>
                <a:spcPct val="0"/>
              </a:spcBef>
              <a:buFont typeface="Wingdings" pitchFamily="2" charset="2"/>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一级</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一般和处理器集成在一个芯片内，称之为片内</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50000"/>
              </a:lnSpc>
              <a:spcBef>
                <a:spcPct val="0"/>
              </a:spcBef>
              <a:buFont typeface="Wingdings" pitchFamily="2" charset="2"/>
              <a:buNone/>
              <a:defRPr/>
            </a:pPr>
            <a:r>
              <a:rPr lang="zh-CN" altLang="en-US" sz="24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二级</a:t>
            </a:r>
            <a:r>
              <a:rPr lang="en-US" altLang="zh-CN" sz="24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位于处理器芯片内，也可位于处理器芯片外</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片外</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50000"/>
              </a:lnSpc>
              <a:spcBef>
                <a:spcPct val="0"/>
              </a:spcBef>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当访问主</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一级</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缺失后访问二级</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，访问二级再缺失才访问主存</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DRAM</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，这样可降低</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的缺失。</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50000"/>
              </a:lnSpc>
              <a:spcBef>
                <a:spcPct val="0"/>
              </a:spcBef>
              <a:buFont typeface="Wingdings" pitchFamily="2" charset="2"/>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50000"/>
              </a:lnSpc>
              <a:spcBef>
                <a:spcPct val="0"/>
              </a:spcBef>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下面举例说明：增设二级缓存对提高系统效率的影响。</a:t>
            </a:r>
          </a:p>
        </p:txBody>
      </p:sp>
      <p:sp>
        <p:nvSpPr>
          <p:cNvPr id="21402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40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3.6.6</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、使用多级</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减少缺失损失</a:t>
            </a:r>
          </a:p>
        </p:txBody>
      </p:sp>
      <p:graphicFrame>
        <p:nvGraphicFramePr>
          <p:cNvPr id="1126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7530" r:id="rId3" imgW="938794" imgH="221393" progId="Equation.3">
                  <p:embed/>
                </p:oleObj>
              </mc:Choice>
              <mc:Fallback>
                <p:oleObj r:id="rId3" imgW="938794" imgH="221393"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0" name="Text Box 4"/>
          <p:cNvSpPr txBox="1">
            <a:spLocks noChangeArrowheads="1"/>
          </p:cNvSpPr>
          <p:nvPr/>
        </p:nvSpPr>
        <p:spPr bwMode="auto">
          <a:xfrm>
            <a:off x="179388" y="549275"/>
            <a:ext cx="6840537" cy="2738438"/>
          </a:xfrm>
          <a:prstGeom prst="rect">
            <a:avLst/>
          </a:prstGeom>
          <a:noFill/>
          <a:ln w="9525">
            <a:noFill/>
            <a:miter lim="800000"/>
            <a:headEnd/>
            <a:tailEnd/>
          </a:ln>
          <a:effec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40000"/>
              </a:spcBef>
              <a:buFont typeface="Wingdings" pitchFamily="2" charset="2"/>
              <a:buNone/>
              <a:defRPr/>
            </a:pPr>
            <a:r>
              <a:rPr lang="en-US" altLang="zh-CN"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例</a:t>
            </a:r>
            <a:r>
              <a:rPr lang="en-US" altLang="zh-CN"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10]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有一微处理器，基本</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CPI=1.0(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每条指令时钟周期数</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spcBef>
                <a:spcPct val="40000"/>
              </a:spcBef>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所有访问在一级</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中命中，时钟频率为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5GHz</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spcBef>
                <a:spcPct val="40000"/>
              </a:spcBef>
              <a:buFontTx/>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设一级</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的缺失率为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，假设主存访问一次时间为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100ns,</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其中包括所有的缺失处理。</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ct val="40000"/>
              </a:spcBef>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如果增加的一个二级</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，命中或缺失的访问时间都</a:t>
            </a:r>
            <a:b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5ns</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，且容量大到确保必须访问主存的缺失率为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0.5%</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spcBef>
                <a:spcPct val="40000"/>
              </a:spcBef>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问增加的二级</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使得处理器速率提高多少？</a:t>
            </a:r>
          </a:p>
        </p:txBody>
      </p:sp>
      <p:sp>
        <p:nvSpPr>
          <p:cNvPr id="21402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3" name="椭圆形标注 2"/>
          <p:cNvSpPr/>
          <p:nvPr/>
        </p:nvSpPr>
        <p:spPr bwMode="auto">
          <a:xfrm>
            <a:off x="6516688" y="261938"/>
            <a:ext cx="2627312" cy="1222375"/>
          </a:xfrm>
          <a:prstGeom prst="wedgeEllipseCallout">
            <a:avLst>
              <a:gd name="adj1" fmla="val -88476"/>
              <a:gd name="adj2" fmla="val 8413"/>
            </a:avLst>
          </a:prstGeom>
          <a:solidFill>
            <a:srgbClr val="D3EBED"/>
          </a:solidFill>
          <a:ln w="9525" cap="flat" cmpd="sng" algn="ctr">
            <a:solidFill>
              <a:schemeClr val="bg1"/>
            </a:solidFill>
            <a:prstDash val="solid"/>
            <a:round/>
            <a:headEnd type="none" w="med" len="med"/>
            <a:tailEnd type="none" w="med" len="med"/>
          </a:ln>
          <a:effectLst/>
        </p:spPr>
        <p:txBody>
          <a:bodyPr/>
          <a:lstStyle/>
          <a:p>
            <a:pPr>
              <a:lnSpc>
                <a:spcPct val="150000"/>
              </a:lnSpc>
              <a:defRPr/>
            </a:pPr>
            <a:r>
              <a:rPr lang="zh-CN" altLang="en-US" sz="1800" dirty="0">
                <a:ea typeface="宋体" pitchFamily="2" charset="-122"/>
              </a:rPr>
              <a:t>每条指令执行</a:t>
            </a:r>
            <a:br>
              <a:rPr lang="en-US" altLang="zh-CN" sz="1800" dirty="0">
                <a:ea typeface="宋体" pitchFamily="2" charset="-122"/>
              </a:rPr>
            </a:br>
            <a:r>
              <a:rPr lang="zh-CN" altLang="en-US" sz="1800" dirty="0">
                <a:ea typeface="宋体" pitchFamily="2" charset="-122"/>
              </a:rPr>
              <a:t>用时</a:t>
            </a:r>
            <a:r>
              <a:rPr lang="en-US" altLang="zh-CN" sz="1800" dirty="0">
                <a:ea typeface="宋体" pitchFamily="2" charset="-122"/>
              </a:rPr>
              <a:t>1s/5G=0.2ns</a:t>
            </a:r>
          </a:p>
        </p:txBody>
      </p:sp>
      <p:sp>
        <p:nvSpPr>
          <p:cNvPr id="11" name="椭圆形标注 10"/>
          <p:cNvSpPr/>
          <p:nvPr/>
        </p:nvSpPr>
        <p:spPr bwMode="auto">
          <a:xfrm>
            <a:off x="6227763" y="1773238"/>
            <a:ext cx="3313112" cy="1943100"/>
          </a:xfrm>
          <a:prstGeom prst="wedgeEllipseCallout">
            <a:avLst>
              <a:gd name="adj1" fmla="val -71044"/>
              <a:gd name="adj2" fmla="val -51795"/>
            </a:avLst>
          </a:prstGeom>
          <a:solidFill>
            <a:srgbClr val="D3EBED"/>
          </a:solidFill>
          <a:ln w="9525" cap="flat" cmpd="sng" algn="ctr">
            <a:solidFill>
              <a:schemeClr val="bg1"/>
            </a:solidFill>
            <a:prstDash val="solid"/>
            <a:round/>
            <a:headEnd type="none" w="med" len="med"/>
            <a:tailEnd type="none" w="med" len="med"/>
          </a:ln>
          <a:effectLst/>
        </p:spPr>
        <p:txBody>
          <a:bodyPr/>
          <a:lstStyle/>
          <a:p>
            <a:pPr>
              <a:lnSpc>
                <a:spcPct val="150000"/>
              </a:lnSpc>
              <a:defRPr/>
            </a:pPr>
            <a:r>
              <a:rPr lang="zh-CN" altLang="en-US" sz="1800" dirty="0">
                <a:ea typeface="宋体" pitchFamily="2" charset="-122"/>
              </a:rPr>
              <a:t>每条执行时间</a:t>
            </a:r>
            <a:r>
              <a:rPr lang="en-US" altLang="zh-CN" sz="1800" dirty="0">
                <a:ea typeface="宋体" pitchFamily="2" charset="-122"/>
              </a:rPr>
              <a:t>+</a:t>
            </a:r>
            <a:r>
              <a:rPr lang="zh-CN" altLang="en-US" sz="1800" dirty="0">
                <a:ea typeface="宋体" pitchFamily="2" charset="-122"/>
              </a:rPr>
              <a:t>每条</a:t>
            </a:r>
            <a:br>
              <a:rPr lang="en-US" altLang="zh-CN" sz="1800" dirty="0">
                <a:ea typeface="宋体" pitchFamily="2" charset="-122"/>
              </a:rPr>
            </a:br>
            <a:r>
              <a:rPr lang="zh-CN" altLang="en-US" sz="1800" dirty="0">
                <a:ea typeface="宋体" pitchFamily="2" charset="-122"/>
              </a:rPr>
              <a:t>指令存储器停顿时间</a:t>
            </a:r>
            <a:endParaRPr lang="en-US" altLang="zh-CN" sz="1800" dirty="0">
              <a:ea typeface="宋体" pitchFamily="2" charset="-122"/>
            </a:endParaRPr>
          </a:p>
          <a:p>
            <a:pPr>
              <a:lnSpc>
                <a:spcPct val="150000"/>
              </a:lnSpc>
              <a:defRPr/>
            </a:pPr>
            <a:r>
              <a:rPr lang="en-US" altLang="zh-CN" sz="1800" dirty="0">
                <a:ea typeface="宋体" pitchFamily="2" charset="-122"/>
              </a:rPr>
              <a:t>0.2+100×2%=2.2ns</a:t>
            </a:r>
          </a:p>
        </p:txBody>
      </p:sp>
      <p:sp>
        <p:nvSpPr>
          <p:cNvPr id="12" name="椭圆形标注 11"/>
          <p:cNvSpPr/>
          <p:nvPr/>
        </p:nvSpPr>
        <p:spPr bwMode="auto">
          <a:xfrm>
            <a:off x="3599655" y="3716338"/>
            <a:ext cx="5941219" cy="2808287"/>
          </a:xfrm>
          <a:prstGeom prst="wedgeEllipseCallout">
            <a:avLst>
              <a:gd name="adj1" fmla="val -24272"/>
              <a:gd name="adj2" fmla="val -83471"/>
            </a:avLst>
          </a:prstGeom>
          <a:solidFill>
            <a:srgbClr val="D3EBED"/>
          </a:solidFill>
          <a:ln w="9525" cap="flat" cmpd="sng" algn="ctr">
            <a:solidFill>
              <a:schemeClr val="bg1"/>
            </a:solidFill>
            <a:prstDash val="solid"/>
            <a:round/>
            <a:headEnd type="none" w="med" len="med"/>
            <a:tailEnd type="none" w="med" len="med"/>
          </a:ln>
          <a:effectLst/>
        </p:spPr>
        <p:txBody>
          <a:bodyPr/>
          <a:lstStyle/>
          <a:p>
            <a:pPr>
              <a:lnSpc>
                <a:spcPct val="150000"/>
              </a:lnSpc>
              <a:defRPr/>
            </a:pPr>
            <a:r>
              <a:rPr lang="zh-CN" altLang="en-US" sz="1800" dirty="0">
                <a:ea typeface="宋体" pitchFamily="2" charset="-122"/>
              </a:rPr>
              <a:t>每条执行时间</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zh-CN" altLang="en-US" sz="1800" dirty="0">
                <a:ea typeface="宋体" pitchFamily="2" charset="-122"/>
              </a:rPr>
              <a:t>每条指令一级停顿时间</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zh-CN" altLang="en-US" sz="1800" dirty="0">
                <a:ea typeface="宋体" pitchFamily="2" charset="-122"/>
              </a:rPr>
              <a:t>每条指令二级停顿时间</a:t>
            </a:r>
            <a:endParaRPr lang="en-US" altLang="zh-CN" sz="1800" dirty="0">
              <a:ea typeface="宋体" pitchFamily="2" charset="-122"/>
            </a:endParaRPr>
          </a:p>
          <a:p>
            <a:pPr>
              <a:lnSpc>
                <a:spcPct val="150000"/>
              </a:lnSpc>
              <a:defRPr/>
            </a:pPr>
            <a:r>
              <a:rPr lang="en-US" altLang="zh-CN" sz="1800" dirty="0">
                <a:ea typeface="宋体" pitchFamily="2" charset="-122"/>
              </a:rPr>
              <a:t>0.2  +  5×2%  +100×0.5% = 0.8ns</a:t>
            </a:r>
          </a:p>
        </p:txBody>
      </p:sp>
      <p:sp>
        <p:nvSpPr>
          <p:cNvPr id="13" name="椭圆形标注 12"/>
          <p:cNvSpPr/>
          <p:nvPr/>
        </p:nvSpPr>
        <p:spPr bwMode="auto">
          <a:xfrm>
            <a:off x="107950" y="3781425"/>
            <a:ext cx="3816350" cy="1339850"/>
          </a:xfrm>
          <a:prstGeom prst="wedgeEllipseCallout">
            <a:avLst>
              <a:gd name="adj1" fmla="val 30061"/>
              <a:gd name="adj2" fmla="val -83740"/>
            </a:avLst>
          </a:prstGeom>
          <a:solidFill>
            <a:srgbClr val="D3EBED"/>
          </a:solidFill>
          <a:ln w="9525" cap="flat" cmpd="sng" algn="ctr">
            <a:solidFill>
              <a:schemeClr val="bg1"/>
            </a:solidFill>
            <a:prstDash val="solid"/>
            <a:round/>
            <a:headEnd type="none" w="med" len="med"/>
            <a:tailEnd type="none" w="med" len="med"/>
          </a:ln>
          <a:effectLst/>
        </p:spPr>
        <p:txBody>
          <a:bodyPr/>
          <a:lstStyle/>
          <a:p>
            <a:pPr>
              <a:defRPr/>
            </a:pPr>
            <a:r>
              <a:rPr lang="zh-CN" altLang="en-US" sz="1800" dirty="0">
                <a:ea typeface="宋体" pitchFamily="2" charset="-122"/>
              </a:rPr>
              <a:t>处理器性能提高倍数</a:t>
            </a:r>
            <a:endParaRPr lang="en-US" altLang="zh-CN" sz="1800" dirty="0">
              <a:ea typeface="宋体" pitchFamily="2" charset="-122"/>
            </a:endParaRPr>
          </a:p>
          <a:p>
            <a:pPr>
              <a:defRPr/>
            </a:pPr>
            <a:r>
              <a:rPr lang="en-US" altLang="zh-CN" sz="1800" dirty="0">
                <a:ea typeface="宋体" pitchFamily="2" charset="-122"/>
              </a:rPr>
              <a:t>            2.2 ÷ 0.8 = 2.75</a:t>
            </a:r>
          </a:p>
          <a:p>
            <a:pPr>
              <a:defRPr/>
            </a:pPr>
            <a:endParaRPr lang="en-US" altLang="zh-CN" sz="18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slide(fromBottom)">
                                      <p:cBhvr>
                                        <p:cTn id="7" dur="500"/>
                                        <p:tgtEl>
                                          <p:spTgt spid="2140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4020">
                                            <p:txEl>
                                              <p:pRg st="1" end="1"/>
                                            </p:txEl>
                                          </p:spTgt>
                                        </p:tgtEl>
                                        <p:attrNameLst>
                                          <p:attrName>style.visibility</p:attrName>
                                        </p:attrNameLst>
                                      </p:cBhvr>
                                      <p:to>
                                        <p:strVal val="visible"/>
                                      </p:to>
                                    </p:set>
                                    <p:animEffect transition="in" filter="slide(fromBottom)">
                                      <p:cBhvr>
                                        <p:cTn id="12" dur="500"/>
                                        <p:tgtEl>
                                          <p:spTgt spid="2140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14020">
                                            <p:txEl>
                                              <p:pRg st="2" end="2"/>
                                            </p:txEl>
                                          </p:spTgt>
                                        </p:tgtEl>
                                        <p:attrNameLst>
                                          <p:attrName>style.visibility</p:attrName>
                                        </p:attrNameLst>
                                      </p:cBhvr>
                                      <p:to>
                                        <p:strVal val="visible"/>
                                      </p:to>
                                    </p:set>
                                    <p:animEffect transition="in" filter="slide(fromBottom)">
                                      <p:cBhvr>
                                        <p:cTn id="25" dur="500"/>
                                        <p:tgtEl>
                                          <p:spTgt spid="21402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14020">
                                            <p:txEl>
                                              <p:pRg st="3" end="3"/>
                                            </p:txEl>
                                          </p:spTgt>
                                        </p:tgtEl>
                                        <p:attrNameLst>
                                          <p:attrName>style.visibility</p:attrName>
                                        </p:attrNameLst>
                                      </p:cBhvr>
                                      <p:to>
                                        <p:strVal val="visible"/>
                                      </p:to>
                                    </p:set>
                                    <p:animEffect transition="in" filter="slide(fromBottom)">
                                      <p:cBhvr>
                                        <p:cTn id="34" dur="500"/>
                                        <p:tgtEl>
                                          <p:spTgt spid="21402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14020">
                                            <p:txEl>
                                              <p:pRg st="4" end="4"/>
                                            </p:txEl>
                                          </p:spTgt>
                                        </p:tgtEl>
                                        <p:attrNameLst>
                                          <p:attrName>style.visibility</p:attrName>
                                        </p:attrNameLst>
                                      </p:cBhvr>
                                      <p:to>
                                        <p:strVal val="visible"/>
                                      </p:to>
                                    </p:set>
                                    <p:animEffect transition="in" filter="slide(fromBottom)">
                                      <p:cBhvr>
                                        <p:cTn id="43" dur="500"/>
                                        <p:tgtEl>
                                          <p:spTgt spid="214020">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0"/>
            <a:ext cx="9144000" cy="476250"/>
          </a:xfrm>
          <a:solidFill>
            <a:schemeClr val="accent1"/>
          </a:solidFill>
        </p:spPr>
        <p:txBody>
          <a:bodyPr/>
          <a:lstStyle/>
          <a:p>
            <a:pPr eaLnBrk="1" hangingPunct="1">
              <a:defRPr/>
            </a:pPr>
            <a:r>
              <a:rPr lang="zh-CN" altLang="en-US" sz="2800" b="1">
                <a:solidFill>
                  <a:srgbClr val="990033"/>
                </a:solidFill>
                <a:effectLst>
                  <a:outerShdw blurRad="38100" dist="38100" dir="2700000" algn="tl">
                    <a:srgbClr val="000000"/>
                  </a:outerShdw>
                </a:effectLst>
                <a:latin typeface="方正姚体" pitchFamily="2" charset="-122"/>
                <a:ea typeface="方正姚体" pitchFamily="2" charset="-122"/>
              </a:rPr>
              <a:t>第</a:t>
            </a:r>
            <a:r>
              <a:rPr lang="en-US" altLang="zh-CN" sz="2800" b="1">
                <a:solidFill>
                  <a:srgbClr val="990033"/>
                </a:solidFill>
                <a:effectLst>
                  <a:outerShdw blurRad="38100" dist="38100" dir="2700000" algn="tl">
                    <a:srgbClr val="000000"/>
                  </a:outerShdw>
                </a:effectLst>
                <a:latin typeface="方正姚体" pitchFamily="2" charset="-122"/>
                <a:ea typeface="方正姚体" pitchFamily="2" charset="-122"/>
              </a:rPr>
              <a:t>08</a:t>
            </a:r>
            <a:r>
              <a:rPr lang="zh-CN" altLang="en-US" sz="2800" b="1">
                <a:solidFill>
                  <a:srgbClr val="990033"/>
                </a:solidFill>
                <a:effectLst>
                  <a:outerShdw blurRad="38100" dist="38100" dir="2700000" algn="tl">
                    <a:srgbClr val="000000"/>
                  </a:outerShdw>
                </a:effectLst>
                <a:latin typeface="方正姚体" pitchFamily="2" charset="-122"/>
                <a:ea typeface="方正姚体" pitchFamily="2" charset="-122"/>
              </a:rPr>
              <a:t>讲、</a:t>
            </a:r>
            <a:r>
              <a:rPr lang="en-US" altLang="zh-CN" sz="2800" b="1">
                <a:solidFill>
                  <a:srgbClr val="990033"/>
                </a:solidFill>
                <a:effectLst>
                  <a:outerShdw blurRad="38100" dist="38100" dir="2700000" algn="tl">
                    <a:srgbClr val="000000"/>
                  </a:outerShdw>
                </a:effectLst>
                <a:latin typeface="方正姚体" pitchFamily="2" charset="-122"/>
                <a:ea typeface="方正姚体" pitchFamily="2" charset="-122"/>
              </a:rPr>
              <a:t>cache</a:t>
            </a:r>
            <a:r>
              <a:rPr lang="zh-CN" altLang="en-US" sz="2800" b="1">
                <a:solidFill>
                  <a:srgbClr val="990033"/>
                </a:solidFill>
                <a:effectLst>
                  <a:outerShdw blurRad="38100" dist="38100" dir="2700000" algn="tl">
                    <a:srgbClr val="000000"/>
                  </a:outerShdw>
                </a:effectLst>
                <a:latin typeface="方正姚体" pitchFamily="2" charset="-122"/>
                <a:ea typeface="方正姚体" pitchFamily="2" charset="-122"/>
              </a:rPr>
              <a:t>的替换与虚拟存储器</a:t>
            </a:r>
          </a:p>
        </p:txBody>
      </p:sp>
      <p:graphicFrame>
        <p:nvGraphicFramePr>
          <p:cNvPr id="205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6266" r:id="rId4" imgW="938794" imgH="221393" progId="Equation.3">
                  <p:embed/>
                </p:oleObj>
              </mc:Choice>
              <mc:Fallback>
                <p:oleObj r:id="rId4" imgW="938794" imgH="221393" progId="Equation.3">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8900" name="Text Box 4"/>
          <p:cNvSpPr txBox="1">
            <a:spLocks noChangeArrowheads="1"/>
          </p:cNvSpPr>
          <p:nvPr/>
        </p:nvSpPr>
        <p:spPr bwMode="auto">
          <a:xfrm>
            <a:off x="107950" y="476250"/>
            <a:ext cx="8929688" cy="6186309"/>
          </a:xfrm>
          <a:prstGeom prst="rect">
            <a:avLst/>
          </a:prstGeom>
          <a:noFill/>
          <a:ln w="9525">
            <a:noFill/>
            <a:miter lim="800000"/>
            <a:headEnd/>
            <a:tailEnd/>
          </a:ln>
          <a:effec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3、FIFO+LRU策略→先进先出+近期最少使用策略：</a:t>
            </a:r>
          </a:p>
          <a:p>
            <a:pPr algn="just" eaLnBrk="1" hangingPunct="1">
              <a:lnSpc>
                <a:spcPct val="150000"/>
              </a:lnSpc>
              <a:spcBef>
                <a:spcPct val="0"/>
              </a:spcBef>
              <a:buNone/>
              <a:defRPr/>
            </a:pPr>
            <a:r>
              <a:rPr lang="en-US" altLang="zh-CN" sz="2400" dirty="0">
                <a:effectLst>
                  <a:outerShdw blurRad="38100" dist="38100" dir="2700000" algn="tl">
                    <a:srgbClr val="C0C0C0"/>
                  </a:outerShdw>
                </a:effectLst>
                <a:latin typeface="方正姚体" pitchFamily="2" charset="-122"/>
                <a:ea typeface="方正姚体" pitchFamily="2" charset="-122"/>
                <a:sym typeface="Arial" charset="0"/>
              </a:rPr>
              <a:t>      </a:t>
            </a:r>
            <a:r>
              <a:rPr lang="zh-CN" altLang="en-US" sz="2400" dirty="0">
                <a:effectLst>
                  <a:outerShdw blurRad="38100" dist="38100" dir="2700000" algn="tl">
                    <a:srgbClr val="C0C0C0"/>
                  </a:outerShdw>
                </a:effectLst>
                <a:latin typeface="方正姚体" pitchFamily="2" charset="-122"/>
                <a:ea typeface="方正姚体" pitchFamily="2" charset="-122"/>
                <a:sym typeface="Arial" charset="0"/>
              </a:rPr>
              <a:t>命不中时采用先进先出策略，</a:t>
            </a:r>
            <a:r>
              <a:rPr lang="en-US" altLang="zh-CN" sz="2400" dirty="0">
                <a:effectLst>
                  <a:outerShdw blurRad="38100" dist="38100" dir="2700000" algn="tl">
                    <a:srgbClr val="C0C0C0"/>
                  </a:outerShdw>
                </a:effectLst>
                <a:latin typeface="方正姚体" pitchFamily="2" charset="-122"/>
                <a:ea typeface="方正姚体" pitchFamily="2" charset="-122"/>
                <a:sym typeface="Arial" charset="0"/>
              </a:rPr>
              <a:t>FIFO</a:t>
            </a:r>
          </a:p>
          <a:p>
            <a:pPr algn="just" eaLnBrk="1" hangingPunct="1">
              <a:lnSpc>
                <a:spcPct val="150000"/>
              </a:lnSpc>
              <a:spcBef>
                <a:spcPct val="0"/>
              </a:spcBef>
              <a:buNone/>
              <a:defRPr/>
            </a:pPr>
            <a:r>
              <a:rPr lang="en-US" altLang="zh-CN" sz="2400" dirty="0">
                <a:effectLst>
                  <a:outerShdw blurRad="38100" dist="38100" dir="2700000" algn="tl">
                    <a:srgbClr val="C0C0C0"/>
                  </a:outerShdw>
                </a:effectLst>
                <a:latin typeface="方正姚体" pitchFamily="2" charset="-122"/>
                <a:ea typeface="方正姚体" pitchFamily="2" charset="-122"/>
                <a:sym typeface="Arial" charset="0"/>
              </a:rPr>
              <a:t>      </a:t>
            </a:r>
            <a:r>
              <a:rPr lang="zh-CN" altLang="en-US" sz="2400" dirty="0">
                <a:effectLst>
                  <a:outerShdw blurRad="38100" dist="38100" dir="2700000" algn="tl">
                    <a:srgbClr val="C0C0C0"/>
                  </a:outerShdw>
                </a:effectLst>
                <a:latin typeface="方正姚体" pitchFamily="2" charset="-122"/>
                <a:ea typeface="方正姚体" pitchFamily="2" charset="-122"/>
                <a:sym typeface="Arial" charset="0"/>
              </a:rPr>
              <a:t>命中的单元重新位于队首；    </a:t>
            </a:r>
            <a:r>
              <a:rPr lang="en-US" altLang="zh-CN" sz="2400" dirty="0" err="1">
                <a:effectLst>
                  <a:outerShdw blurRad="38100" dist="38100" dir="2700000" algn="tl">
                    <a:srgbClr val="C0C0C0"/>
                  </a:outerShdw>
                </a:effectLst>
                <a:latin typeface="方正姚体" pitchFamily="2" charset="-122"/>
                <a:ea typeface="方正姚体" pitchFamily="2" charset="-122"/>
                <a:sym typeface="Arial" charset="0"/>
              </a:rPr>
              <a:t>LRU</a:t>
            </a:r>
            <a:endParaRPr lang="zh-CN" altLang="en-US" sz="2400" dirty="0">
              <a:effectLst>
                <a:outerShdw blurRad="38100" dist="38100" dir="2700000" algn="tl">
                  <a:srgbClr val="C0C0C0"/>
                </a:outerShdw>
              </a:effectLst>
              <a:latin typeface="方正姚体" pitchFamily="2" charset="-122"/>
              <a:ea typeface="方正姚体" pitchFamily="2" charset="-122"/>
              <a:sym typeface="Arial" charset="0"/>
            </a:endParaRPr>
          </a:p>
          <a:p>
            <a:pPr algn="just" eaLnBrk="1" hangingPunct="1">
              <a:lnSpc>
                <a:spcPct val="150000"/>
              </a:lnSpc>
              <a:spcBef>
                <a:spcPct val="0"/>
              </a:spcBef>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4、随机替换：</a:t>
            </a:r>
          </a:p>
          <a:p>
            <a:pPr algn="just" eaLnBrk="1" hangingPunct="1">
              <a:lnSpc>
                <a:spcPct val="150000"/>
              </a:lnSpc>
              <a:spcBef>
                <a:spcPct val="0"/>
              </a:spcBef>
              <a:buFont typeface="Wingdings" pitchFamily="2" charset="2"/>
              <a:buChar char="Ø"/>
              <a:defRPr/>
            </a:pPr>
            <a:r>
              <a:rPr lang="zh-CN" altLang="en-US" sz="2400" dirty="0">
                <a:effectLst>
                  <a:outerShdw blurRad="38100" dist="38100" dir="2700000" algn="tl">
                    <a:srgbClr val="C0C0C0"/>
                  </a:outerShdw>
                </a:effectLst>
                <a:latin typeface="方正姚体" pitchFamily="2" charset="-122"/>
                <a:ea typeface="方正姚体" pitchFamily="2" charset="-122"/>
              </a:rPr>
              <a:t>随机替换策略实际上是不要什么算法，从特定的行位置中随机地选取一行换出即可。这种策略在硬件上容易实现，且速度也比前两种策略快。</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gn="just" eaLnBrk="1" hangingPunct="1">
              <a:lnSpc>
                <a:spcPct val="150000"/>
              </a:lnSpc>
              <a:spcBef>
                <a:spcPct val="0"/>
              </a:spcBef>
              <a:buNone/>
              <a:defRPr/>
            </a:pP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rPr>
              <a:t>缺点</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是没有体现程序局部性原理</a:t>
            </a:r>
            <a:r>
              <a:rPr lang="zh-CN" altLang="en-US" sz="2400" dirty="0">
                <a:effectLst>
                  <a:outerShdw blurRad="38100" dist="38100" dir="2700000" algn="tl">
                    <a:srgbClr val="C0C0C0"/>
                  </a:outerShdw>
                </a:effectLst>
                <a:latin typeface="方正姚体" pitchFamily="2" charset="-122"/>
                <a:ea typeface="方正姚体" pitchFamily="2" charset="-122"/>
              </a:rPr>
              <a:t>，随意换出的数据很可能马上又要使用，从而降低命中率和cache工作效率。</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但这个不足随着cache容量增大而减小</a:t>
            </a:r>
            <a:r>
              <a:rPr lang="zh-CN" altLang="en-US" sz="2400" dirty="0">
                <a:effectLst>
                  <a:outerShdw blurRad="38100" dist="38100" dir="2700000" algn="tl">
                    <a:srgbClr val="C0C0C0"/>
                  </a:outerShdw>
                </a:effectLst>
                <a:latin typeface="方正姚体" pitchFamily="2" charset="-122"/>
                <a:ea typeface="方正姚体" pitchFamily="2" charset="-122"/>
              </a:rPr>
              <a:t>。</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gn="just" eaLnBrk="1" hangingPunct="1">
              <a:lnSpc>
                <a:spcPct val="150000"/>
              </a:lnSpc>
              <a:spcBef>
                <a:spcPct val="0"/>
              </a:spcBef>
              <a:buNone/>
              <a:defRPr/>
            </a:pPr>
            <a:r>
              <a:rPr lang="zh-CN" altLang="en-US" sz="2400" dirty="0">
                <a:effectLst>
                  <a:outerShdw blurRad="38100" dist="38100" dir="2700000" algn="tl">
                    <a:srgbClr val="C0C0C0"/>
                  </a:outerShdw>
                </a:effectLst>
                <a:latin typeface="方正姚体" pitchFamily="2" charset="-122"/>
                <a:ea typeface="方正姚体" pitchFamily="2" charset="-122"/>
              </a:rPr>
              <a:t>随机替换策略的功效只是稍逊于前两种策略； </a:t>
            </a:r>
          </a:p>
        </p:txBody>
      </p:sp>
      <p:sp>
        <p:nvSpPr>
          <p:cNvPr id="208901"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2233613" y="6750050"/>
            <a:ext cx="6804025" cy="215900"/>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r" eaLnBrk="1" hangingPunct="1">
              <a:defRPr/>
            </a:pPr>
            <a:r>
              <a:rPr lang="zh-CN" altLang="en-US" sz="1400" b="1" dirty="0">
                <a:effectLst>
                  <a:outerShdw blurRad="38100" dist="38100" dir="2700000" algn="tl">
                    <a:srgbClr val="C0C0C0"/>
                  </a:outerShdw>
                </a:effectLst>
                <a:latin typeface="方正姚体" pitchFamily="2" charset="-122"/>
                <a:ea typeface="方正姚体" pitchFamily="2" charset="-122"/>
              </a:rPr>
              <a:t>第0</a:t>
            </a:r>
            <a:r>
              <a:rPr lang="en-US" altLang="zh-CN" sz="1400" b="1" dirty="0">
                <a:effectLst>
                  <a:outerShdw blurRad="38100" dist="38100" dir="2700000" algn="tl">
                    <a:srgbClr val="C0C0C0"/>
                  </a:outerShdw>
                </a:effectLst>
                <a:latin typeface="方正姚体" pitchFamily="2" charset="-122"/>
                <a:ea typeface="方正姚体" pitchFamily="2" charset="-122"/>
              </a:rPr>
              <a:t>8</a:t>
            </a:r>
            <a:r>
              <a:rPr lang="zh-CN" altLang="en-US" sz="1400" b="1" dirty="0">
                <a:effectLst>
                  <a:outerShdw blurRad="38100" dist="38100" dir="2700000" algn="tl">
                    <a:srgbClr val="C0C0C0"/>
                  </a:outerShdw>
                </a:effectLst>
                <a:latin typeface="方正姚体" pitchFamily="2" charset="-122"/>
                <a:ea typeface="方正姚体" pitchFamily="2" charset="-122"/>
              </a:rPr>
              <a:t>讲：</a:t>
            </a:r>
            <a:r>
              <a:rPr lang="en-US" altLang="zh-CN" sz="1400" b="1" dirty="0">
                <a:effectLst>
                  <a:outerShdw blurRad="38100" dist="38100" dir="2700000" algn="tl">
                    <a:srgbClr val="C0C0C0"/>
                  </a:outerShdw>
                </a:effectLst>
                <a:latin typeface="方正姚体" pitchFamily="2" charset="-122"/>
                <a:ea typeface="方正姚体" pitchFamily="2" charset="-122"/>
              </a:rPr>
              <a:t>cache</a:t>
            </a:r>
            <a:r>
              <a:rPr lang="zh-CN" altLang="en-US" sz="1400" b="1" dirty="0">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dirty="0">
                <a:effectLst>
                  <a:outerShdw blurRad="38100" dist="38100" dir="2700000" algn="tl">
                    <a:srgbClr val="C0C0C0"/>
                  </a:outerShdw>
                </a:effectLst>
                <a:latin typeface="方正姚体" pitchFamily="2" charset="-122"/>
                <a:ea typeface="方正姚体" pitchFamily="2" charset="-122"/>
              </a:rPr>
              <a:t>(3</a:t>
            </a:r>
            <a:r>
              <a:rPr lang="zh-CN" altLang="en-US" sz="1400" b="1" dirty="0">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300439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9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9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9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9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9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89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89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3.6.6</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、使用多级</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减少缺失损失</a:t>
            </a:r>
          </a:p>
        </p:txBody>
      </p:sp>
      <p:graphicFrame>
        <p:nvGraphicFramePr>
          <p:cNvPr id="1229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8554" r:id="rId3" imgW="938794" imgH="221393" progId="Equation.3">
                  <p:embed/>
                </p:oleObj>
              </mc:Choice>
              <mc:Fallback>
                <p:oleObj r:id="rId3" imgW="938794" imgH="221393" progId="Equation.3">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54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1773287"/>
            <a:ext cx="86423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12295" name="Picture 359" descr="C:\Users\ada\AppData\Local\Microsoft\Windows\Temporary Internet Files\Content.IE5\MKQL31VQ\MC90044174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0"/>
            <a:ext cx="738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45449"/>
                                        </p:tgtEl>
                                        <p:attrNameLst>
                                          <p:attrName>style.visibility</p:attrName>
                                        </p:attrNameLst>
                                      </p:cBhvr>
                                      <p:to>
                                        <p:strVal val="visible"/>
                                      </p:to>
                                    </p:set>
                                    <p:animEffect transition="in" filter="slide(fromBottom)">
                                      <p:cBhvr>
                                        <p:cTn id="7" dur="500"/>
                                        <p:tgtEl>
                                          <p:spTgt spid="445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3.6.6</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、使用多级</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减少缺失损失</a:t>
            </a:r>
          </a:p>
        </p:txBody>
      </p:sp>
      <p:graphicFrame>
        <p:nvGraphicFramePr>
          <p:cNvPr id="1229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9578" r:id="rId3" imgW="938794" imgH="221393" progId="Equation.3">
                  <p:embed/>
                </p:oleObj>
              </mc:Choice>
              <mc:Fallback>
                <p:oleObj r:id="rId3" imgW="938794" imgH="221393" progId="Equation.3">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545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1988840"/>
            <a:ext cx="8713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12295" name="Picture 359" descr="C:\Users\ada\AppData\Local\Microsoft\Windows\Temporary Internet Files\Content.IE5\MKQL31VQ\MC90044174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0"/>
            <a:ext cx="738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5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2" presetClass="entr" presetSubtype="4" fill="hold" nodeType="clickEffect">
                                  <p:stCondLst>
                                    <p:cond delay="0"/>
                                  </p:stCondLst>
                                  <p:childTnLst>
                                    <p:set>
                                      <p:cBhvr>
                                        <p:cTn id="6" dur="1" fill="hold">
                                          <p:stCondLst>
                                            <p:cond delay="0"/>
                                          </p:stCondLst>
                                        </p:cTn>
                                        <p:tgtEl>
                                          <p:spTgt spid="445450"/>
                                        </p:tgtEl>
                                        <p:attrNameLst>
                                          <p:attrName>style.visibility</p:attrName>
                                        </p:attrNameLst>
                                      </p:cBhvr>
                                      <p:to>
                                        <p:strVal val="visible"/>
                                      </p:to>
                                    </p:set>
                                    <p:animEffect transition="in" filter="slide(fromBottom)">
                                      <p:cBhvr>
                                        <p:cTn id="7" dur="500"/>
                                        <p:tgtEl>
                                          <p:spTgt spid="445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0"/>
            <a:ext cx="9144000" cy="404813"/>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altLang="zh-CN" sz="2800" b="1">
                <a:solidFill>
                  <a:srgbClr val="0000FF"/>
                </a:solidFill>
                <a:effectLst>
                  <a:outerShdw blurRad="38100" dist="38100" dir="2700000" algn="tl">
                    <a:srgbClr val="C0C0C0"/>
                  </a:outerShdw>
                </a:effectLst>
                <a:latin typeface="方正姚体" pitchFamily="2" charset="-122"/>
                <a:ea typeface="方正姚体" pitchFamily="2" charset="-122"/>
              </a:rPr>
              <a:t>3.7</a:t>
            </a:r>
            <a:r>
              <a:rPr lang="zh-CN" altLang="en-US" sz="2800" b="1">
                <a:solidFill>
                  <a:srgbClr val="0000FF"/>
                </a:solidFill>
                <a:effectLst>
                  <a:outerShdw blurRad="38100" dist="38100" dir="2700000" algn="tl">
                    <a:srgbClr val="C0C0C0"/>
                  </a:outerShdw>
                </a:effectLst>
                <a:latin typeface="方正姚体" pitchFamily="2" charset="-122"/>
                <a:ea typeface="方正姚体" pitchFamily="2" charset="-122"/>
              </a:rPr>
              <a:t>、虚拟存储器</a:t>
            </a:r>
          </a:p>
        </p:txBody>
      </p:sp>
      <p:graphicFrame>
        <p:nvGraphicFramePr>
          <p:cNvPr id="1331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3606" r:id="rId4" imgW="938794" imgH="221393" progId="Equation.3">
                  <p:embed/>
                </p:oleObj>
              </mc:Choice>
              <mc:Fallback>
                <p:oleObj r:id="rId4" imgW="938794" imgH="221393" progId="Equation.3">
                  <p:embed/>
                  <p:pic>
                    <p:nvPicPr>
                      <p:cNvPr id="133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1" y="476250"/>
            <a:ext cx="8730456" cy="4136517"/>
          </a:xfrm>
          <a:prstGeom prst="rect">
            <a:avLst/>
          </a:prstGeom>
          <a:noFill/>
          <a:ln w="9525">
            <a:noFill/>
            <a:miter lim="800000"/>
            <a:headEnd/>
            <a:tailEnd/>
          </a:ln>
          <a:effectLst/>
        </p:spPr>
        <p:txBody>
          <a:bodyPr wrap="square"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40000"/>
              </a:lnSpc>
              <a:spcBef>
                <a:spcPct val="0"/>
              </a:spcBef>
              <a:buClr>
                <a:srgbClr val="E60238"/>
              </a:buClr>
              <a:buFont typeface="Wingdings" pitchFamily="2" charset="2"/>
              <a:buNone/>
              <a:defRPr/>
            </a:pP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3.7.1</a:t>
            </a:r>
            <a:r>
              <a:rPr lang="zh-CN" altLang="en-US"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、虚拟存储器基本概念：</a:t>
            </a:r>
            <a:endPar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40000"/>
              </a:lnSpc>
              <a:spcBef>
                <a:spcPct val="0"/>
              </a:spcBef>
              <a:buClr>
                <a:srgbClr val="E60238"/>
              </a:buClr>
              <a:buFont typeface="Wingdings" pitchFamily="2" charset="2"/>
              <a:buNone/>
              <a:defRPr/>
            </a:pPr>
            <a:r>
              <a:rPr lang="zh-CN" altLang="en-US" sz="2400" dirty="0">
                <a:solidFill>
                  <a:schemeClr val="tx2"/>
                </a:solidFill>
                <a:effectLst/>
                <a:latin typeface="方正姚体" panose="02010601030101010101" pitchFamily="2" charset="-122"/>
                <a:ea typeface="方正姚体" panose="02010601030101010101" pitchFamily="2" charset="-122"/>
              </a:rPr>
              <a:t>          虚拟存储器只是一个容量非常大的存储器的逻辑模型，</a:t>
            </a:r>
            <a:br>
              <a:rPr lang="en-US" altLang="zh-CN" sz="2400" dirty="0">
                <a:solidFill>
                  <a:schemeClr val="tx2"/>
                </a:solidFill>
                <a:effectLst/>
                <a:latin typeface="方正姚体" panose="02010601030101010101" pitchFamily="2" charset="-122"/>
                <a:ea typeface="方正姚体" panose="02010601030101010101" pitchFamily="2" charset="-122"/>
              </a:rPr>
            </a:br>
            <a:r>
              <a:rPr lang="zh-CN" altLang="en-US" sz="2400" dirty="0">
                <a:solidFill>
                  <a:schemeClr val="tx2"/>
                </a:solidFill>
                <a:effectLst/>
                <a:latin typeface="方正姚体" panose="02010601030101010101" pitchFamily="2" charset="-122"/>
                <a:ea typeface="方正姚体" panose="02010601030101010101" pitchFamily="2" charset="-122"/>
              </a:rPr>
              <a:t>不是任何实际的物理存储器。</a:t>
            </a:r>
          </a:p>
          <a:p>
            <a:pPr algn="just" eaLnBrk="1" hangingPunct="1">
              <a:lnSpc>
                <a:spcPct val="140000"/>
              </a:lnSpc>
              <a:spcBef>
                <a:spcPct val="0"/>
              </a:spcBef>
              <a:buClr>
                <a:srgbClr val="E60238"/>
              </a:buClr>
              <a:buFont typeface="Wingdings" pitchFamily="2" charset="2"/>
              <a:buNone/>
              <a:defRPr/>
            </a:pPr>
            <a:r>
              <a:rPr lang="zh-CN" altLang="en-US" sz="2400" dirty="0">
                <a:solidFill>
                  <a:schemeClr val="tx2"/>
                </a:solidFill>
                <a:effectLst/>
                <a:latin typeface="方正姚体" panose="02010601030101010101" pitchFamily="2" charset="-122"/>
                <a:ea typeface="方正姚体" panose="02010601030101010101" pitchFamily="2" charset="-122"/>
              </a:rPr>
              <a:t>　　它借助于磁盘等辅助存储器来扩大主存容量，使之为更大或更多的程序所使用。</a:t>
            </a:r>
          </a:p>
          <a:p>
            <a:pPr algn="just" eaLnBrk="1" hangingPunct="1">
              <a:lnSpc>
                <a:spcPct val="140000"/>
              </a:lnSpc>
              <a:spcBef>
                <a:spcPct val="0"/>
              </a:spcBef>
              <a:buClr>
                <a:srgbClr val="E60238"/>
              </a:buClr>
              <a:buFont typeface="Wingdings" pitchFamily="2" charset="2"/>
              <a:buNone/>
              <a:defRPr/>
            </a:pPr>
            <a:r>
              <a:rPr lang="zh-CN" altLang="en-US" sz="2400" dirty="0">
                <a:solidFill>
                  <a:schemeClr val="tx2"/>
                </a:solidFill>
                <a:effectLst/>
                <a:latin typeface="方正姚体" panose="02010601030101010101" pitchFamily="2" charset="-122"/>
                <a:ea typeface="方正姚体" panose="02010601030101010101" pitchFamily="2" charset="-122"/>
              </a:rPr>
              <a:t>　　它指的是主存</a:t>
            </a:r>
            <a:r>
              <a:rPr lang="en-US" altLang="zh-CN" sz="2400" dirty="0">
                <a:solidFill>
                  <a:schemeClr val="tx2"/>
                </a:solidFill>
                <a:effectLst/>
                <a:latin typeface="方正姚体" panose="02010601030101010101" pitchFamily="2" charset="-122"/>
                <a:ea typeface="方正姚体" panose="02010601030101010101" pitchFamily="2" charset="-122"/>
              </a:rPr>
              <a:t>-</a:t>
            </a:r>
            <a:r>
              <a:rPr lang="zh-CN" altLang="en-US" sz="2400" dirty="0">
                <a:solidFill>
                  <a:schemeClr val="tx2"/>
                </a:solidFill>
                <a:effectLst/>
                <a:latin typeface="方正姚体" panose="02010601030101010101" pitchFamily="2" charset="-122"/>
                <a:ea typeface="方正姚体" panose="02010601030101010101" pitchFamily="2" charset="-122"/>
              </a:rPr>
              <a:t>外存层次。以透明的方式给用户提供了</a:t>
            </a:r>
            <a:br>
              <a:rPr lang="en-US" altLang="zh-CN" sz="2400" dirty="0">
                <a:solidFill>
                  <a:schemeClr val="tx2"/>
                </a:solidFill>
                <a:effectLst/>
                <a:latin typeface="方正姚体" panose="02010601030101010101" pitchFamily="2" charset="-122"/>
                <a:ea typeface="方正姚体" panose="02010601030101010101" pitchFamily="2" charset="-122"/>
              </a:rPr>
            </a:br>
            <a:r>
              <a:rPr lang="zh-CN" altLang="en-US" sz="2400" dirty="0">
                <a:solidFill>
                  <a:schemeClr val="tx2"/>
                </a:solidFill>
                <a:effectLst/>
                <a:latin typeface="方正姚体" panose="02010601030101010101" pitchFamily="2" charset="-122"/>
                <a:ea typeface="方正姚体" panose="02010601030101010101" pitchFamily="2" charset="-122"/>
              </a:rPr>
              <a:t>一个比实际主存空间大得多的程序地址空间。</a:t>
            </a:r>
          </a:p>
          <a:p>
            <a:pPr algn="just" eaLnBrk="1" hangingPunct="1">
              <a:lnSpc>
                <a:spcPct val="140000"/>
              </a:lnSpc>
              <a:spcBef>
                <a:spcPct val="0"/>
              </a:spcBef>
              <a:buClr>
                <a:srgbClr val="E60238"/>
              </a:buClr>
              <a:buFont typeface="Wingdings" pitchFamily="2" charset="2"/>
              <a:buNone/>
              <a:defRPr/>
            </a:pPr>
            <a:endParaRPr lang="zh-CN" altLang="en-US" sz="2400" dirty="0">
              <a:solidFill>
                <a:schemeClr val="tx2"/>
              </a:solidFill>
              <a:effectLst/>
              <a:latin typeface="方正姚体" panose="02010601030101010101" pitchFamily="2" charset="-122"/>
              <a:ea typeface="方正姚体" panose="02010601030101010101" pitchFamily="2" charset="-122"/>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0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虚拟存储器的设计思想</a:t>
            </a:r>
          </a:p>
        </p:txBody>
      </p:sp>
      <p:pic>
        <p:nvPicPr>
          <p:cNvPr id="14339" name="Picture 3" descr="ANd9GcSQMWT309nFbyIos0xvFCZQhVpupJXYigtv_HUSYBYOQgjxLlk5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1598613"/>
            <a:ext cx="407987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7972" name="Rectangle 4"/>
          <p:cNvSpPr>
            <a:spLocks noChangeArrowheads="1"/>
          </p:cNvSpPr>
          <p:nvPr/>
        </p:nvSpPr>
        <p:spPr bwMode="auto">
          <a:xfrm>
            <a:off x="403225" y="1639888"/>
            <a:ext cx="1679575" cy="1016000"/>
          </a:xfrm>
          <a:prstGeom prst="rect">
            <a:avLst/>
          </a:prstGeom>
          <a:noFill/>
          <a:ln w="19050"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1800" b="1" dirty="0">
                <a:solidFill>
                  <a:srgbClr val="0000FF"/>
                </a:solidFill>
                <a:ea typeface="宋体" pitchFamily="2" charset="-122"/>
              </a:rPr>
              <a:t>每个程序都在各自的虚拟空间中工作</a:t>
            </a:r>
          </a:p>
        </p:txBody>
      </p:sp>
      <p:sp>
        <p:nvSpPr>
          <p:cNvPr id="467973" name="Rectangle 5"/>
          <p:cNvSpPr>
            <a:spLocks noChangeArrowheads="1"/>
          </p:cNvSpPr>
          <p:nvPr/>
        </p:nvSpPr>
        <p:spPr bwMode="auto">
          <a:xfrm>
            <a:off x="6502400" y="2719388"/>
            <a:ext cx="2306638" cy="1920875"/>
          </a:xfrm>
          <a:prstGeom prst="rect">
            <a:avLst/>
          </a:prstGeom>
          <a:noFill/>
          <a:ln w="19050"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1800" b="1" dirty="0">
                <a:solidFill>
                  <a:srgbClr val="0000FF"/>
                </a:solidFill>
                <a:ea typeface="宋体" pitchFamily="2" charset="-122"/>
              </a:rPr>
              <a:t>每个程序启动运行后，只有一部分代码和数据装入内存中，其余都放在硬盘的一个专门区域中，该区域称为 “虚拟内存”</a:t>
            </a:r>
          </a:p>
        </p:txBody>
      </p:sp>
      <p:sp>
        <p:nvSpPr>
          <p:cNvPr id="467974" name="Text Box 6"/>
          <p:cNvSpPr txBox="1">
            <a:spLocks noChangeArrowheads="1"/>
          </p:cNvSpPr>
          <p:nvPr/>
        </p:nvSpPr>
        <p:spPr bwMode="auto">
          <a:xfrm>
            <a:off x="4464050" y="6088063"/>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1600" b="1"/>
              <a:t>物理内存</a:t>
            </a:r>
          </a:p>
        </p:txBody>
      </p:sp>
      <p:sp>
        <p:nvSpPr>
          <p:cNvPr id="467975" name="Text Box 7"/>
          <p:cNvSpPr txBox="1">
            <a:spLocks noChangeArrowheads="1"/>
          </p:cNvSpPr>
          <p:nvPr/>
        </p:nvSpPr>
        <p:spPr bwMode="auto">
          <a:xfrm>
            <a:off x="5588000" y="1570038"/>
            <a:ext cx="3016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1600" b="1"/>
              <a:t>虚拟内存</a:t>
            </a:r>
            <a:r>
              <a:rPr lang="zh-CN" altLang="en-US" sz="1400" b="1">
                <a:solidFill>
                  <a:schemeClr val="hlink"/>
                </a:solidFill>
              </a:rPr>
              <a:t>（</a:t>
            </a:r>
            <a:r>
              <a:rPr lang="en-US" altLang="zh-CN" sz="1600" b="1">
                <a:solidFill>
                  <a:schemeClr val="hlink"/>
                </a:solidFill>
              </a:rPr>
              <a:t>pagefile.sys</a:t>
            </a:r>
            <a:r>
              <a:rPr lang="zh-CN" altLang="en-US" sz="1400" b="1">
                <a:solidFill>
                  <a:schemeClr val="hlink"/>
                </a:solidFill>
              </a:rPr>
              <a:t>）</a:t>
            </a:r>
          </a:p>
        </p:txBody>
      </p:sp>
      <p:sp>
        <p:nvSpPr>
          <p:cNvPr id="467976" name="Text Box 8"/>
          <p:cNvSpPr txBox="1">
            <a:spLocks noChangeArrowheads="1"/>
          </p:cNvSpPr>
          <p:nvPr/>
        </p:nvSpPr>
        <p:spPr bwMode="auto">
          <a:xfrm>
            <a:off x="2336800" y="6196013"/>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1600" b="1"/>
              <a:t>虚拟空间</a:t>
            </a:r>
            <a:r>
              <a:rPr kumimoji="1" lang="en-US" altLang="zh-CN" sz="1600" b="1"/>
              <a:t>2</a:t>
            </a:r>
          </a:p>
        </p:txBody>
      </p:sp>
      <p:sp>
        <p:nvSpPr>
          <p:cNvPr id="467977" name="Text Box 9"/>
          <p:cNvSpPr txBox="1">
            <a:spLocks noChangeArrowheads="1"/>
          </p:cNvSpPr>
          <p:nvPr/>
        </p:nvSpPr>
        <p:spPr bwMode="auto">
          <a:xfrm>
            <a:off x="2295525" y="3686175"/>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1600" b="1"/>
              <a:t>虚拟空间</a:t>
            </a:r>
            <a:r>
              <a:rPr kumimoji="1" lang="en-US" altLang="zh-CN" sz="1600" b="1"/>
              <a:t>1</a:t>
            </a:r>
          </a:p>
        </p:txBody>
      </p:sp>
      <p:sp>
        <p:nvSpPr>
          <p:cNvPr id="467978" name="Rectangle 10"/>
          <p:cNvSpPr>
            <a:spLocks noChangeArrowheads="1"/>
          </p:cNvSpPr>
          <p:nvPr/>
        </p:nvSpPr>
        <p:spPr bwMode="auto">
          <a:xfrm>
            <a:off x="454025" y="3263900"/>
            <a:ext cx="1597025" cy="1619250"/>
          </a:xfrm>
          <a:prstGeom prst="rect">
            <a:avLst/>
          </a:prstGeom>
          <a:noFill/>
          <a:ln w="19050"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1800" b="1" dirty="0">
                <a:solidFill>
                  <a:srgbClr val="0000FF"/>
                </a:solidFill>
                <a:ea typeface="宋体" pitchFamily="2" charset="-122"/>
              </a:rPr>
              <a:t>程序运行时，若程序和数据在物理内存，就直接访问物理内存</a:t>
            </a:r>
          </a:p>
        </p:txBody>
      </p:sp>
      <p:sp>
        <p:nvSpPr>
          <p:cNvPr id="467979" name="Freeform 11"/>
          <p:cNvSpPr>
            <a:spLocks/>
          </p:cNvSpPr>
          <p:nvPr/>
        </p:nvSpPr>
        <p:spPr bwMode="auto">
          <a:xfrm>
            <a:off x="3370263" y="3403600"/>
            <a:ext cx="1843087" cy="1687513"/>
          </a:xfrm>
          <a:custGeom>
            <a:avLst/>
            <a:gdLst>
              <a:gd name="T0" fmla="*/ 0 w 1212"/>
              <a:gd name="T1" fmla="*/ 24 h 1047"/>
              <a:gd name="T2" fmla="*/ 318 w 1212"/>
              <a:gd name="T3" fmla="*/ 135 h 1047"/>
              <a:gd name="T4" fmla="*/ 877 w 1212"/>
              <a:gd name="T5" fmla="*/ 832 h 1047"/>
              <a:gd name="T6" fmla="*/ 1212 w 1212"/>
              <a:gd name="T7" fmla="*/ 1047 h 1047"/>
            </a:gdLst>
            <a:ahLst/>
            <a:cxnLst>
              <a:cxn ang="0">
                <a:pos x="T0" y="T1"/>
              </a:cxn>
              <a:cxn ang="0">
                <a:pos x="T2" y="T3"/>
              </a:cxn>
              <a:cxn ang="0">
                <a:pos x="T4" y="T5"/>
              </a:cxn>
              <a:cxn ang="0">
                <a:pos x="T6" y="T7"/>
              </a:cxn>
            </a:cxnLst>
            <a:rect l="0" t="0" r="r" b="b"/>
            <a:pathLst>
              <a:path w="1212" h="1047">
                <a:moveTo>
                  <a:pt x="0" y="24"/>
                </a:moveTo>
                <a:cubicBezTo>
                  <a:pt x="86" y="12"/>
                  <a:pt x="172" y="0"/>
                  <a:pt x="318" y="135"/>
                </a:cubicBezTo>
                <a:cubicBezTo>
                  <a:pt x="464" y="270"/>
                  <a:pt x="728" y="680"/>
                  <a:pt x="877" y="832"/>
                </a:cubicBezTo>
                <a:cubicBezTo>
                  <a:pt x="1026" y="984"/>
                  <a:pt x="1119" y="1015"/>
                  <a:pt x="1212" y="1047"/>
                </a:cubicBezTo>
              </a:path>
            </a:pathLst>
          </a:custGeom>
          <a:noFill/>
          <a:ln w="38100" cap="flat" cmpd="sng">
            <a:solidFill>
              <a:srgbClr val="00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467980" name="Rectangle 12"/>
          <p:cNvSpPr>
            <a:spLocks noChangeArrowheads="1"/>
          </p:cNvSpPr>
          <p:nvPr/>
        </p:nvSpPr>
        <p:spPr bwMode="auto">
          <a:xfrm>
            <a:off x="3468688" y="1260475"/>
            <a:ext cx="1446212" cy="1720850"/>
          </a:xfrm>
          <a:prstGeom prst="rect">
            <a:avLst/>
          </a:prstGeom>
          <a:noFill/>
          <a:ln w="19050"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1600" b="1" dirty="0">
                <a:solidFill>
                  <a:srgbClr val="0000FF"/>
                </a:solidFill>
                <a:ea typeface="宋体" pitchFamily="2" charset="-122"/>
              </a:rPr>
              <a:t>若程序和数据不在物理内存，则把它们从虚拟内存装入物理内存后再使用</a:t>
            </a:r>
          </a:p>
        </p:txBody>
      </p:sp>
      <p:sp>
        <p:nvSpPr>
          <p:cNvPr id="467981" name="Freeform 13"/>
          <p:cNvSpPr>
            <a:spLocks/>
          </p:cNvSpPr>
          <p:nvPr/>
        </p:nvSpPr>
        <p:spPr bwMode="auto">
          <a:xfrm>
            <a:off x="3343275" y="3194050"/>
            <a:ext cx="1760538" cy="577850"/>
          </a:xfrm>
          <a:custGeom>
            <a:avLst/>
            <a:gdLst>
              <a:gd name="T0" fmla="*/ 0 w 1109"/>
              <a:gd name="T1" fmla="*/ 120 h 364"/>
              <a:gd name="T2" fmla="*/ 507 w 1109"/>
              <a:gd name="T3" fmla="*/ 344 h 364"/>
              <a:gd name="T4" fmla="*/ 1109 w 1109"/>
              <a:gd name="T5" fmla="*/ 0 h 364"/>
            </a:gdLst>
            <a:ahLst/>
            <a:cxnLst>
              <a:cxn ang="0">
                <a:pos x="T0" y="T1"/>
              </a:cxn>
              <a:cxn ang="0">
                <a:pos x="T2" y="T3"/>
              </a:cxn>
              <a:cxn ang="0">
                <a:pos x="T4" y="T5"/>
              </a:cxn>
            </a:cxnLst>
            <a:rect l="0" t="0" r="r" b="b"/>
            <a:pathLst>
              <a:path w="1109" h="364">
                <a:moveTo>
                  <a:pt x="0" y="120"/>
                </a:moveTo>
                <a:cubicBezTo>
                  <a:pt x="161" y="242"/>
                  <a:pt x="322" y="364"/>
                  <a:pt x="507" y="344"/>
                </a:cubicBezTo>
                <a:cubicBezTo>
                  <a:pt x="692" y="324"/>
                  <a:pt x="900" y="162"/>
                  <a:pt x="1109" y="0"/>
                </a:cubicBezTo>
              </a:path>
            </a:pathLst>
          </a:custGeom>
          <a:noFill/>
          <a:ln w="28575" cap="flat" cmpd="sng">
            <a:solidFill>
              <a:schemeClr val="accent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467982" name="Line 14"/>
          <p:cNvSpPr>
            <a:spLocks noChangeShapeType="1"/>
          </p:cNvSpPr>
          <p:nvPr/>
        </p:nvSpPr>
        <p:spPr bwMode="auto">
          <a:xfrm flipH="1">
            <a:off x="5391150" y="3179763"/>
            <a:ext cx="95250" cy="174783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467983" name="Rectangle 15"/>
          <p:cNvSpPr>
            <a:spLocks noChangeArrowheads="1"/>
          </p:cNvSpPr>
          <p:nvPr/>
        </p:nvSpPr>
        <p:spPr bwMode="auto">
          <a:xfrm>
            <a:off x="6313488" y="5081588"/>
            <a:ext cx="2773362" cy="120967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1800" b="1">
                <a:solidFill>
                  <a:schemeClr val="hlink"/>
                </a:solidFill>
                <a:ea typeface="宋体" pitchFamily="2" charset="-122"/>
              </a:rPr>
              <a:t>特点：</a:t>
            </a:r>
            <a:r>
              <a:rPr kumimoji="1" lang="en-US" altLang="zh-CN" sz="1800" b="1">
                <a:solidFill>
                  <a:schemeClr val="hlink"/>
                </a:solidFill>
                <a:ea typeface="宋体" pitchFamily="2" charset="-122"/>
              </a:rPr>
              <a:t>1</a:t>
            </a:r>
            <a:r>
              <a:rPr kumimoji="1" lang="zh-CN" altLang="en-US" sz="1800" b="1">
                <a:solidFill>
                  <a:schemeClr val="hlink"/>
                </a:solidFill>
                <a:ea typeface="宋体" pitchFamily="2" charset="-122"/>
              </a:rPr>
              <a:t>）整个过程自动完成； </a:t>
            </a:r>
            <a:r>
              <a:rPr kumimoji="1" lang="en-US" altLang="zh-CN" sz="1800" b="1">
                <a:solidFill>
                  <a:schemeClr val="hlink"/>
                </a:solidFill>
                <a:ea typeface="宋体" pitchFamily="2" charset="-122"/>
              </a:rPr>
              <a:t>2</a:t>
            </a:r>
            <a:r>
              <a:rPr kumimoji="1" lang="zh-CN" altLang="en-US" sz="1800" b="1">
                <a:solidFill>
                  <a:schemeClr val="hlink"/>
                </a:solidFill>
                <a:ea typeface="宋体" pitchFamily="2" charset="-122"/>
              </a:rPr>
              <a:t>）程序可用内存容量超过实际物理容量；</a:t>
            </a:r>
            <a:r>
              <a:rPr kumimoji="1" lang="en-US" altLang="zh-CN" sz="1800" b="1">
                <a:solidFill>
                  <a:schemeClr val="hlink"/>
                </a:solidFill>
                <a:ea typeface="宋体" pitchFamily="2" charset="-122"/>
              </a:rPr>
              <a:t>3</a:t>
            </a:r>
            <a:r>
              <a:rPr kumimoji="1" lang="zh-CN" altLang="en-US" sz="1800" b="1">
                <a:solidFill>
                  <a:schemeClr val="hlink"/>
                </a:solidFill>
                <a:ea typeface="宋体" pitchFamily="2" charset="-122"/>
              </a:rPr>
              <a:t>）多个程序互不干扰</a:t>
            </a:r>
          </a:p>
        </p:txBody>
      </p:sp>
      <p:sp>
        <p:nvSpPr>
          <p:cNvPr id="467984" name="Text Box 16"/>
          <p:cNvSpPr txBox="1">
            <a:spLocks noChangeArrowheads="1"/>
          </p:cNvSpPr>
          <p:nvPr/>
        </p:nvSpPr>
        <p:spPr bwMode="auto">
          <a:xfrm>
            <a:off x="3644900" y="4751388"/>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1600" b="1"/>
              <a:t>操作系统</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blinds(horizontal)">
                                      <p:cBhvr>
                                        <p:cTn id="7" dur="500"/>
                                        <p:tgtEl>
                                          <p:spTgt spid="467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73"/>
                                        </p:tgtEl>
                                        <p:attrNameLst>
                                          <p:attrName>style.visibility</p:attrName>
                                        </p:attrNameLst>
                                      </p:cBhvr>
                                      <p:to>
                                        <p:strVal val="visible"/>
                                      </p:to>
                                    </p:set>
                                    <p:animEffect transition="in" filter="blinds(horizontal)">
                                      <p:cBhvr>
                                        <p:cTn id="12" dur="500"/>
                                        <p:tgtEl>
                                          <p:spTgt spid="467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7978"/>
                                        </p:tgtEl>
                                        <p:attrNameLst>
                                          <p:attrName>style.visibility</p:attrName>
                                        </p:attrNameLst>
                                      </p:cBhvr>
                                      <p:to>
                                        <p:strVal val="visible"/>
                                      </p:to>
                                    </p:set>
                                    <p:animEffect transition="in" filter="blinds(horizontal)">
                                      <p:cBhvr>
                                        <p:cTn id="17" dur="500"/>
                                        <p:tgtEl>
                                          <p:spTgt spid="4679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9"/>
                                        </p:tgtEl>
                                        <p:attrNameLst>
                                          <p:attrName>style.visibility</p:attrName>
                                        </p:attrNameLst>
                                      </p:cBhvr>
                                      <p:to>
                                        <p:strVal val="visible"/>
                                      </p:to>
                                    </p:set>
                                    <p:animEffect transition="in" filter="blinds(horizontal)">
                                      <p:cBhvr>
                                        <p:cTn id="22" dur="500"/>
                                        <p:tgtEl>
                                          <p:spTgt spid="467979"/>
                                        </p:tgtEl>
                                      </p:cBhvr>
                                    </p:animEffect>
                                  </p:childTnLst>
                                  <p:subTnLst>
                                    <p:set>
                                      <p:cBhvr override="childStyle">
                                        <p:cTn dur="1" fill="hold" display="0" masterRel="nextClick" afterEffect="1"/>
                                        <p:tgtEl>
                                          <p:spTgt spid="46797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7980"/>
                                        </p:tgtEl>
                                        <p:attrNameLst>
                                          <p:attrName>style.visibility</p:attrName>
                                        </p:attrNameLst>
                                      </p:cBhvr>
                                      <p:to>
                                        <p:strVal val="visible"/>
                                      </p:to>
                                    </p:set>
                                    <p:animEffect transition="in" filter="blinds(horizontal)">
                                      <p:cBhvr>
                                        <p:cTn id="27" dur="500"/>
                                        <p:tgtEl>
                                          <p:spTgt spid="467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7981"/>
                                        </p:tgtEl>
                                        <p:attrNameLst>
                                          <p:attrName>style.visibility</p:attrName>
                                        </p:attrNameLst>
                                      </p:cBhvr>
                                      <p:to>
                                        <p:strVal val="visible"/>
                                      </p:to>
                                    </p:set>
                                    <p:animEffect transition="in" filter="blinds(horizontal)">
                                      <p:cBhvr>
                                        <p:cTn id="32" dur="500"/>
                                        <p:tgtEl>
                                          <p:spTgt spid="467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7982"/>
                                        </p:tgtEl>
                                        <p:attrNameLst>
                                          <p:attrName>style.visibility</p:attrName>
                                        </p:attrNameLst>
                                      </p:cBhvr>
                                      <p:to>
                                        <p:strVal val="visible"/>
                                      </p:to>
                                    </p:set>
                                    <p:animEffect transition="in" filter="blinds(horizontal)">
                                      <p:cBhvr>
                                        <p:cTn id="37" dur="500"/>
                                        <p:tgtEl>
                                          <p:spTgt spid="4679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7983"/>
                                        </p:tgtEl>
                                        <p:attrNameLst>
                                          <p:attrName>style.visibility</p:attrName>
                                        </p:attrNameLst>
                                      </p:cBhvr>
                                      <p:to>
                                        <p:strVal val="visible"/>
                                      </p:to>
                                    </p:set>
                                    <p:animEffect transition="in" filter="blinds(horizontal)">
                                      <p:cBhvr>
                                        <p:cTn id="42" dur="500"/>
                                        <p:tgtEl>
                                          <p:spTgt spid="46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P spid="467973" grpId="0" animBg="1"/>
      <p:bldP spid="467978" grpId="0" animBg="1"/>
      <p:bldP spid="467980" grpId="0" animBg="1"/>
      <p:bldP spid="4679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0"/>
            <a:ext cx="9144000" cy="404813"/>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虚拟存储器基本概念</a:t>
            </a:r>
          </a:p>
        </p:txBody>
      </p:sp>
      <p:graphicFrame>
        <p:nvGraphicFramePr>
          <p:cNvPr id="1536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2582" r:id="rId4" imgW="938794" imgH="221393" progId="Equation.3">
                  <p:embed/>
                </p:oleObj>
              </mc:Choice>
              <mc:Fallback>
                <p:oleObj r:id="rId4" imgW="938794" imgH="221393" progId="Equation.3">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6663" cy="4760599"/>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40000"/>
              </a:lnSpc>
              <a:spcBef>
                <a:spcPct val="0"/>
              </a:spcBef>
              <a:buClr>
                <a:srgbClr val="E60238"/>
              </a:buClr>
              <a:buFont typeface="Wingdings" pitchFamily="2" charset="2"/>
              <a:buNone/>
              <a:defRPr/>
            </a:pPr>
            <a:r>
              <a:rPr lang="en-US" altLang="zh-CN"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早期单用户单任务操作系统</a:t>
            </a:r>
            <a:r>
              <a:rPr lang="zh-CN" altLang="en-US"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，每台机器只有一个用户，每次只能运行一个程序，且程序不大，</a:t>
            </a: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每个程序可一次完全放入主存</a:t>
            </a:r>
            <a:r>
              <a:rPr lang="zh-CN" altLang="en-US"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中。</a:t>
            </a:r>
            <a:endParaRPr lang="en-US" altLang="zh-CN" sz="28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40000"/>
              </a:lnSpc>
              <a:spcBef>
                <a:spcPct val="0"/>
              </a:spcBef>
              <a:buClr>
                <a:srgbClr val="E60238"/>
              </a:buClr>
              <a:buFont typeface="Wingdings" pitchFamily="2" charset="2"/>
              <a:buNone/>
              <a:defRPr/>
            </a:pPr>
            <a:endParaRPr lang="en-US" altLang="zh-CN" sz="28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40000"/>
              </a:lnSpc>
              <a:spcBef>
                <a:spcPct val="0"/>
              </a:spcBef>
              <a:buClr>
                <a:srgbClr val="E60238"/>
              </a:buClr>
              <a:buFontTx/>
              <a:buNone/>
              <a:defRPr/>
            </a:pPr>
            <a:r>
              <a:rPr lang="en-US" altLang="zh-CN"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对于</a:t>
            </a: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多用户多任务操作系统</a:t>
            </a:r>
            <a:r>
              <a:rPr lang="zh-CN" altLang="en-US"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，多个用户或多个任务共享主存，同时执行多道程序，此时主存容量一般不能满足实际需要，</a:t>
            </a: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主存只能动态地分配 </a:t>
            </a:r>
            <a:r>
              <a:rPr lang="zh-CN" altLang="en-US" sz="2800" dirty="0">
                <a:effectLst>
                  <a:outerShdw blurRad="38100" dist="38100" dir="2700000" algn="tl">
                    <a:srgbClr val="C0C0C0"/>
                  </a:outerShdw>
                </a:effectLst>
                <a:latin typeface="方正姚体" panose="02010601030101010101" pitchFamily="2" charset="-122"/>
                <a:ea typeface="方正姚体" panose="02010601030101010101" pitchFamily="2" charset="-122"/>
              </a:rPr>
              <a:t>给每道程序。编程时无法占据内存的实际位置。</a:t>
            </a:r>
            <a:endParaRPr lang="en-US" altLang="zh-CN" sz="28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712968" cy="5904656"/>
          </a:xfrm>
        </p:spPr>
        <p:txBody>
          <a:bodyPr>
            <a:normAutofit fontScale="70000" lnSpcReduction="20000"/>
          </a:bodyPr>
          <a:lstStyle/>
          <a:p>
            <a:pPr algn="just" eaLnBrk="1" hangingPunct="1">
              <a:lnSpc>
                <a:spcPct val="140000"/>
              </a:lnSpc>
              <a:spcBef>
                <a:spcPct val="0"/>
              </a:spcBef>
              <a:buClr>
                <a:srgbClr val="E60238"/>
              </a:buClr>
              <a:buFont typeface="Wingdings" pitchFamily="2" charset="2"/>
              <a:buNone/>
              <a:defRPr/>
            </a:pPr>
            <a:r>
              <a:rPr lang="zh-CN" altLang="en-US"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 逻辑空间：</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是用户的编程空间，可以理解为程序空间，若用户使用机器指令编写程序，则编程空间由用户自己确定；</a:t>
            </a: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若用户使用高级语言编写程序，则编程空间是编译程序产生的。</a:t>
            </a: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逻辑空间通常从</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0</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开始编址的。逻辑地址也称</a:t>
            </a:r>
            <a:r>
              <a:rPr lang="zh-CN" altLang="en-US"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虚地址</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。为此，编程时编程人员不考虑主存大小，而给程序独立编制。</a:t>
            </a: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40000"/>
              </a:lnSpc>
              <a:spcBef>
                <a:spcPct val="0"/>
              </a:spcBef>
              <a:buClr>
                <a:srgbClr val="E60238"/>
              </a:buClr>
              <a:buFont typeface="Wingdings" pitchFamily="2" charset="2"/>
              <a:buNone/>
              <a:defRPr/>
            </a:pP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运行时分配给每道程序一定的主存空间，由</a:t>
            </a:r>
            <a:r>
              <a:rPr lang="zh-CN" altLang="en-US" sz="28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地址转换部件</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软件或硬件</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将编程时的地址转换成</a:t>
            </a:r>
            <a:r>
              <a:rPr lang="zh-CN" altLang="en-US"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实际主存的物理地址</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0" indent="0" algn="just" eaLnBrk="1" hangingPunct="1">
              <a:lnSpc>
                <a:spcPct val="140000"/>
              </a:lnSpc>
              <a:spcBef>
                <a:spcPct val="0"/>
              </a:spcBef>
              <a:buClr>
                <a:srgbClr val="E60238"/>
              </a:buClr>
              <a:buFont typeface="Wingdings" pitchFamily="2" charset="2"/>
              <a:buNone/>
              <a:defRPr/>
            </a:pP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当主存不够用时，利用一定的算法将暂且不运行的程序块</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或数据块</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调出主存</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暂放辅存中</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zh-CN" altLang="en-US" dirty="0"/>
          </a:p>
        </p:txBody>
      </p:sp>
    </p:spTree>
    <p:extLst>
      <p:ext uri="{BB962C8B-B14F-4D97-AF65-F5344CB8AC3E}">
        <p14:creationId xmlns:p14="http://schemas.microsoft.com/office/powerpoint/2010/main" val="5679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0"/>
            <a:ext cx="9144000" cy="404813"/>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实地址</a:t>
            </a: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虚地址</a:t>
            </a:r>
          </a:p>
        </p:txBody>
      </p:sp>
      <p:graphicFrame>
        <p:nvGraphicFramePr>
          <p:cNvPr id="1638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1558" r:id="rId4" imgW="938794" imgH="221393" progId="Equation.3">
                  <p:embed/>
                </p:oleObj>
              </mc:Choice>
              <mc:Fallback>
                <p:oleObj r:id="rId4" imgW="938794" imgH="221393" progId="Equation.3">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1056450"/>
            <a:ext cx="8856663" cy="3812710"/>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Clr>
                <a:srgbClr val="E60238"/>
              </a:buClr>
              <a:buFontTx/>
              <a:buNone/>
              <a:defRPr/>
            </a:pPr>
            <a:r>
              <a:rPr lang="zh-CN" altLang="en-US" sz="2400" dirty="0">
                <a:effectLst/>
                <a:latin typeface="方正姚体" panose="02010601030101010101" pitchFamily="2" charset="-122"/>
                <a:ea typeface="方正姚体" panose="02010601030101010101" pitchFamily="2" charset="-122"/>
              </a:rPr>
              <a:t>用户的编程空间使用的地址称之为</a:t>
            </a:r>
            <a:r>
              <a:rPr lang="zh-CN" altLang="en-US" sz="2400" b="1" u="sng" dirty="0">
                <a:solidFill>
                  <a:srgbClr val="0000FF"/>
                </a:solidFill>
                <a:effectLst/>
                <a:latin typeface="方正姚体" panose="02010601030101010101" pitchFamily="2" charset="-122"/>
                <a:ea typeface="方正姚体" panose="02010601030101010101" pitchFamily="2" charset="-122"/>
              </a:rPr>
              <a:t>虚地址</a:t>
            </a:r>
            <a:r>
              <a:rPr lang="en-US" altLang="zh-CN" sz="2400" dirty="0">
                <a:effectLst/>
                <a:latin typeface="方正姚体" panose="02010601030101010101" pitchFamily="2" charset="-122"/>
                <a:ea typeface="方正姚体" panose="02010601030101010101" pitchFamily="2" charset="-122"/>
              </a:rPr>
              <a:t>(</a:t>
            </a:r>
            <a:r>
              <a:rPr lang="zh-CN" altLang="en-US" sz="2400" b="1" u="sng" dirty="0">
                <a:solidFill>
                  <a:srgbClr val="0000FF"/>
                </a:solidFill>
                <a:effectLst/>
                <a:latin typeface="方正姚体" panose="02010601030101010101" pitchFamily="2" charset="-122"/>
                <a:ea typeface="方正姚体" panose="02010601030101010101" pitchFamily="2" charset="-122"/>
              </a:rPr>
              <a:t>逻辑地址</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 其对应的存储空间称之为</a:t>
            </a:r>
            <a:r>
              <a:rPr lang="zh-CN" altLang="en-US" sz="2400" b="1" u="sng" dirty="0">
                <a:solidFill>
                  <a:srgbClr val="0000FF"/>
                </a:solidFill>
                <a:effectLst/>
                <a:latin typeface="方正姚体" panose="02010601030101010101" pitchFamily="2" charset="-122"/>
                <a:ea typeface="方正姚体" panose="02010601030101010101" pitchFamily="2" charset="-122"/>
              </a:rPr>
              <a:t>虚存空间</a:t>
            </a:r>
            <a:r>
              <a:rPr lang="en-US" altLang="zh-CN" sz="2400" dirty="0">
                <a:effectLst/>
                <a:latin typeface="方正姚体" panose="02010601030101010101" pitchFamily="2" charset="-122"/>
                <a:ea typeface="方正姚体" panose="02010601030101010101" pitchFamily="2" charset="-122"/>
              </a:rPr>
              <a:t>(</a:t>
            </a:r>
            <a:r>
              <a:rPr lang="zh-CN" altLang="en-US" sz="2400" b="1" u="sng" dirty="0">
                <a:solidFill>
                  <a:srgbClr val="0000FF"/>
                </a:solidFill>
                <a:effectLst/>
                <a:latin typeface="方正姚体" panose="02010601030101010101" pitchFamily="2" charset="-122"/>
                <a:ea typeface="方正姚体" panose="02010601030101010101" pitchFamily="2" charset="-122"/>
              </a:rPr>
              <a:t>逻辑地址空间</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a:t>
            </a:r>
            <a:endParaRPr lang="en-US" altLang="zh-CN" sz="2400" dirty="0">
              <a:effectLst/>
              <a:latin typeface="方正姚体" panose="02010601030101010101" pitchFamily="2" charset="-122"/>
              <a:ea typeface="方正姚体" panose="02010601030101010101" pitchFamily="2" charset="-122"/>
            </a:endParaRPr>
          </a:p>
          <a:p>
            <a:pPr eaLnBrk="1" hangingPunct="1">
              <a:lnSpc>
                <a:spcPct val="150000"/>
              </a:lnSpc>
              <a:spcBef>
                <a:spcPct val="0"/>
              </a:spcBef>
              <a:buClr>
                <a:srgbClr val="E60238"/>
              </a:buClr>
              <a:buFontTx/>
              <a:buNone/>
              <a:defRPr/>
            </a:pPr>
            <a:endParaRPr lang="en-US" altLang="zh-CN" sz="2400" dirty="0">
              <a:effectLst/>
              <a:latin typeface="方正姚体" panose="02010601030101010101" pitchFamily="2" charset="-122"/>
              <a:ea typeface="方正姚体" panose="02010601030101010101" pitchFamily="2" charset="-122"/>
            </a:endParaRPr>
          </a:p>
          <a:p>
            <a:pPr eaLnBrk="1" hangingPunct="1">
              <a:lnSpc>
                <a:spcPct val="150000"/>
              </a:lnSpc>
              <a:spcBef>
                <a:spcPct val="0"/>
              </a:spcBef>
              <a:buClr>
                <a:srgbClr val="E60238"/>
              </a:buClr>
              <a:buFontTx/>
              <a:buNone/>
              <a:defRPr/>
            </a:pPr>
            <a:r>
              <a:rPr lang="zh-CN" altLang="en-US" sz="2400" dirty="0">
                <a:effectLst/>
                <a:latin typeface="方正姚体" panose="02010601030101010101" pitchFamily="2" charset="-122"/>
                <a:ea typeface="方正姚体" panose="02010601030101010101" pitchFamily="2" charset="-122"/>
              </a:rPr>
              <a:t>程序或数据调入主存的主存地址称之为</a:t>
            </a:r>
            <a:r>
              <a:rPr lang="zh-CN" altLang="en-US" sz="2400" b="1" u="sng" dirty="0">
                <a:solidFill>
                  <a:srgbClr val="E31505"/>
                </a:solidFill>
                <a:effectLst/>
                <a:latin typeface="方正姚体" panose="02010601030101010101" pitchFamily="2" charset="-122"/>
                <a:ea typeface="方正姚体" panose="02010601030101010101" pitchFamily="2" charset="-122"/>
              </a:rPr>
              <a:t>实地址</a:t>
            </a:r>
            <a:r>
              <a:rPr lang="en-US" altLang="zh-CN" sz="2400" dirty="0">
                <a:effectLst/>
                <a:latin typeface="方正姚体" panose="02010601030101010101" pitchFamily="2" charset="-122"/>
                <a:ea typeface="方正姚体" panose="02010601030101010101" pitchFamily="2" charset="-122"/>
              </a:rPr>
              <a:t>(</a:t>
            </a:r>
            <a:r>
              <a:rPr lang="zh-CN" altLang="en-US" sz="2400" b="1" u="sng" dirty="0">
                <a:solidFill>
                  <a:srgbClr val="E31505"/>
                </a:solidFill>
                <a:effectLst/>
                <a:latin typeface="方正姚体" panose="02010601030101010101" pitchFamily="2" charset="-122"/>
                <a:ea typeface="方正姚体" panose="02010601030101010101" pitchFamily="2" charset="-122"/>
              </a:rPr>
              <a:t>物理地址</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a:t>
            </a:r>
            <a:br>
              <a:rPr lang="en-US" altLang="zh-CN" sz="2400" dirty="0">
                <a:effectLst/>
                <a:latin typeface="方正姚体" panose="02010601030101010101" pitchFamily="2" charset="-122"/>
                <a:ea typeface="方正姚体" panose="02010601030101010101" pitchFamily="2" charset="-122"/>
              </a:rPr>
            </a:br>
            <a:r>
              <a:rPr lang="zh-CN" altLang="en-US" sz="2400" dirty="0">
                <a:effectLst/>
                <a:latin typeface="方正姚体" panose="02010601030101010101" pitchFamily="2" charset="-122"/>
                <a:ea typeface="方正姚体" panose="02010601030101010101" pitchFamily="2" charset="-122"/>
              </a:rPr>
              <a:t>其对应的存储空间称之为</a:t>
            </a:r>
            <a:r>
              <a:rPr lang="zh-CN" altLang="en-US" sz="2400" b="1" u="sng" dirty="0">
                <a:solidFill>
                  <a:srgbClr val="E31505"/>
                </a:solidFill>
                <a:effectLst/>
                <a:latin typeface="方正姚体" panose="02010601030101010101" pitchFamily="2" charset="-122"/>
                <a:ea typeface="方正姚体" panose="02010601030101010101" pitchFamily="2" charset="-122"/>
              </a:rPr>
              <a:t>主存空间</a:t>
            </a:r>
            <a:r>
              <a:rPr lang="en-US" altLang="zh-CN" sz="2400" dirty="0">
                <a:effectLst/>
                <a:latin typeface="方正姚体" panose="02010601030101010101" pitchFamily="2" charset="-122"/>
                <a:ea typeface="方正姚体" panose="02010601030101010101" pitchFamily="2" charset="-122"/>
              </a:rPr>
              <a:t>(</a:t>
            </a:r>
            <a:r>
              <a:rPr lang="zh-CN" altLang="en-US" sz="2400" b="1" u="sng" dirty="0">
                <a:solidFill>
                  <a:srgbClr val="E31505"/>
                </a:solidFill>
                <a:effectLst/>
                <a:latin typeface="方正姚体" panose="02010601030101010101" pitchFamily="2" charset="-122"/>
                <a:ea typeface="方正姚体" panose="02010601030101010101" pitchFamily="2" charset="-122"/>
              </a:rPr>
              <a:t>物理存储空间</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a:t>
            </a:r>
            <a:br>
              <a:rPr lang="en-US" altLang="zh-CN" sz="2400" dirty="0">
                <a:effectLst/>
                <a:latin typeface="方正姚体" panose="02010601030101010101" pitchFamily="2" charset="-122"/>
                <a:ea typeface="方正姚体" panose="02010601030101010101" pitchFamily="2" charset="-122"/>
              </a:rPr>
            </a:br>
            <a:endParaRPr lang="en-US" altLang="zh-CN" sz="2400" dirty="0">
              <a:effectLst/>
              <a:latin typeface="方正姚体" panose="02010601030101010101" pitchFamily="2" charset="-122"/>
              <a:ea typeface="方正姚体" panose="02010601030101010101" pitchFamily="2" charset="-122"/>
            </a:endParaRPr>
          </a:p>
          <a:p>
            <a:pPr eaLnBrk="1" hangingPunct="1">
              <a:lnSpc>
                <a:spcPct val="150000"/>
              </a:lnSpc>
              <a:spcBef>
                <a:spcPct val="0"/>
              </a:spcBef>
              <a:buClr>
                <a:srgbClr val="E60238"/>
              </a:buClr>
              <a:buFontTx/>
              <a:buNone/>
              <a:defRPr/>
            </a:pPr>
            <a:r>
              <a:rPr lang="zh-CN" altLang="en-US" sz="2400" dirty="0">
                <a:effectLst/>
                <a:latin typeface="方正姚体" panose="02010601030101010101" pitchFamily="2" charset="-122"/>
                <a:ea typeface="方正姚体" panose="02010601030101010101" pitchFamily="2" charset="-122"/>
              </a:rPr>
              <a:t>虚地址转换成实地址的过程称之为</a:t>
            </a:r>
            <a:r>
              <a:rPr lang="zh-CN" altLang="en-US" sz="2400" b="1" u="sng" dirty="0">
                <a:solidFill>
                  <a:srgbClr val="0000FF"/>
                </a:solidFill>
                <a:effectLst/>
                <a:latin typeface="方正姚体" panose="02010601030101010101" pitchFamily="2" charset="-122"/>
                <a:ea typeface="方正姚体" panose="02010601030101010101" pitchFamily="2" charset="-122"/>
              </a:rPr>
              <a:t>程序重定位</a:t>
            </a:r>
            <a:r>
              <a:rPr lang="zh-CN" altLang="en-US" sz="2400" dirty="0">
                <a:effectLst/>
                <a:latin typeface="方正姚体" panose="02010601030101010101" pitchFamily="2" charset="-122"/>
                <a:ea typeface="方正姚体" panose="02010601030101010101" pitchFamily="2" charset="-122"/>
              </a:rPr>
              <a:t>。</a:t>
            </a: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2" dur="500"/>
                                        <p:tgtEl>
                                          <p:spTgt spid="2160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7" dur="500"/>
                                        <p:tgtEl>
                                          <p:spTgt spid="2160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3.7</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、虚拟存储器访问过程</a:t>
            </a:r>
          </a:p>
        </p:txBody>
      </p:sp>
      <p:graphicFrame>
        <p:nvGraphicFramePr>
          <p:cNvPr id="1741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0534" r:id="rId3" imgW="938794" imgH="221393" progId="Equation.3">
                  <p:embed/>
                </p:oleObj>
              </mc:Choice>
              <mc:Fallback>
                <p:oleObj r:id="rId3" imgW="938794" imgH="221393" progId="Equation.3">
                  <p:embed/>
                  <p:pic>
                    <p:nvPicPr>
                      <p:cNvPr id="174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611188" y="1376468"/>
            <a:ext cx="8569325" cy="3132652"/>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342900" indent="-342900" eaLnBrk="1" hangingPunct="1">
              <a:lnSpc>
                <a:spcPct val="120000"/>
              </a:lnSpc>
              <a:spcBef>
                <a:spcPct val="0"/>
              </a:spcBef>
              <a:spcAft>
                <a:spcPct val="20000"/>
              </a:spcAft>
              <a:buClr>
                <a:srgbClr val="E60238"/>
              </a:buClr>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虚存空间的用户程序按照虚地址编程并保存在辅存中；</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342900" indent="-342900" eaLnBrk="1" hangingPunct="1">
              <a:lnSpc>
                <a:spcPct val="120000"/>
              </a:lnSpc>
              <a:spcBef>
                <a:spcPct val="0"/>
              </a:spcBef>
              <a:spcAft>
                <a:spcPct val="20000"/>
              </a:spcAft>
              <a:buClr>
                <a:srgbClr val="E60238"/>
              </a:buClr>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程序运行时，由</a:t>
            </a: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地址变换机构</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依据当时分配给该程序的实地址空间把程序</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或程序一部分</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调入实存。</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342900" indent="-342900" eaLnBrk="1" hangingPunct="1">
              <a:lnSpc>
                <a:spcPct val="120000"/>
              </a:lnSpc>
              <a:spcBef>
                <a:spcPct val="0"/>
              </a:spcBef>
              <a:spcAft>
                <a:spcPct val="20000"/>
              </a:spcAft>
              <a:buClr>
                <a:srgbClr val="E60238"/>
              </a:buClr>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每次访存时，首先</a:t>
            </a: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判断该虚地址对应的程序</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是否在实存中：</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1085850" lvl="1" indent="-342900" eaLnBrk="1" hangingPunct="1">
              <a:lnSpc>
                <a:spcPct val="120000"/>
              </a:lnSpc>
              <a:spcBef>
                <a:spcPct val="0"/>
              </a:spcBef>
              <a:spcAft>
                <a:spcPct val="20000"/>
              </a:spcAft>
              <a:buClr>
                <a:srgbClr val="E60238"/>
              </a:buClr>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若在，则进行地址转换并访问实存；</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1085850" lvl="1" indent="-342900" eaLnBrk="1" hangingPunct="1">
              <a:lnSpc>
                <a:spcPct val="120000"/>
              </a:lnSpc>
              <a:spcBef>
                <a:spcPct val="0"/>
              </a:spcBef>
              <a:spcAft>
                <a:spcPct val="20000"/>
              </a:spcAft>
              <a:buClr>
                <a:srgbClr val="E60238"/>
              </a:buClr>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若不在，则按照某种算法将辅存中的程序</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或程序一部分</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调入实存，再按照同样的方法访问实存；</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333375"/>
            <a:ext cx="8229600" cy="5975350"/>
          </a:xfrm>
        </p:spPr>
        <p:txBody>
          <a:bodyPr>
            <a:normAutofit fontScale="77500" lnSpcReduction="20000"/>
          </a:bodyPr>
          <a:lstStyle/>
          <a:p>
            <a:pPr algn="just" eaLnBrk="1" hangingPunct="1">
              <a:lnSpc>
                <a:spcPct val="120000"/>
              </a:lnSpc>
              <a:spcBef>
                <a:spcPct val="0"/>
              </a:spcBef>
              <a:spcAft>
                <a:spcPct val="20000"/>
              </a:spcAft>
              <a:buClr>
                <a:srgbClr val="E60238"/>
              </a:buClr>
              <a:buFont typeface="Wingdings" pitchFamily="2" charset="2"/>
              <a:buNone/>
              <a:defRPr/>
            </a:pPr>
            <a:r>
              <a:rPr lang="zh-CN" altLang="en-US"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注意</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0"/>
              </a:spcBef>
              <a:spcAft>
                <a:spcPct val="20000"/>
              </a:spcAft>
              <a:buClr>
                <a:srgbClr val="E60238"/>
              </a:buClr>
              <a:buFont typeface="Wingdings" pitchFamily="2" charset="2"/>
              <a:buNone/>
              <a:defRPr/>
            </a:pPr>
            <a:r>
              <a:rPr lang="zh-CN" altLang="en-US" b="1" dirty="0">
                <a:effectLst>
                  <a:outerShdw blurRad="38100" dist="38100" dir="2700000" algn="tl">
                    <a:srgbClr val="C0C0C0"/>
                  </a:outerShdw>
                </a:effectLst>
                <a:latin typeface="方正姚体" panose="02010601030101010101" pitchFamily="2" charset="-122"/>
                <a:ea typeface="方正姚体" panose="02010601030101010101" pitchFamily="2" charset="-122"/>
              </a:rPr>
              <a:t>⑴</a:t>
            </a:r>
            <a:r>
              <a:rPr lang="en-US" altLang="zh-CN"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每个应用程序的虚空间大小</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依赖于辅存大小和程序本身的实际需要，与主存大小无关；可能远比主存空间大，也可能比主存空间小；前者为了提高存储容量</a:t>
            </a:r>
            <a:r>
              <a:rPr lang="zh-CN" altLang="en-US" sz="2300" dirty="0">
                <a:effectLst>
                  <a:outerShdw blurRad="38100" dist="38100" dir="2700000" algn="tl">
                    <a:srgbClr val="C0C0C0"/>
                  </a:outerShdw>
                </a:effectLst>
                <a:latin typeface="方正姚体" panose="02010601030101010101" pitchFamily="2" charset="-122"/>
                <a:ea typeface="方正姚体" panose="02010601030101010101" pitchFamily="2" charset="-122"/>
              </a:rPr>
              <a:t>（借用辅存空间）</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，后者用于多用户或多任务系统</a:t>
            </a:r>
            <a:r>
              <a:rPr lang="zh-CN" altLang="en-US" sz="2300" dirty="0">
                <a:effectLst>
                  <a:outerShdw blurRad="38100" dist="38100" dir="2700000" algn="tl">
                    <a:srgbClr val="C0C0C0"/>
                  </a:outerShdw>
                </a:effectLst>
                <a:latin typeface="方正姚体" panose="02010601030101010101" pitchFamily="2" charset="-122"/>
                <a:ea typeface="方正姚体" panose="02010601030101010101" pitchFamily="2" charset="-122"/>
              </a:rPr>
              <a:t>（共享主存空间）</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algn="just" eaLnBrk="1" hangingPunct="1">
              <a:lnSpc>
                <a:spcPct val="120000"/>
              </a:lnSpc>
              <a:spcBef>
                <a:spcPct val="0"/>
              </a:spcBef>
              <a:spcAft>
                <a:spcPct val="20000"/>
              </a:spcAft>
              <a:buClr>
                <a:srgbClr val="E60238"/>
              </a:buClr>
              <a:buFont typeface="Wingdings" pitchFamily="2" charset="2"/>
              <a:buNone/>
              <a:defRPr/>
            </a:pPr>
            <a:r>
              <a:rPr lang="zh-CN" altLang="en-US" b="1" dirty="0">
                <a:effectLst>
                  <a:outerShdw blurRad="38100" dist="38100" dir="2700000" algn="tl">
                    <a:srgbClr val="C0C0C0"/>
                  </a:outerShdw>
                </a:effectLst>
                <a:latin typeface="方正姚体" panose="02010601030101010101" pitchFamily="2" charset="-122"/>
                <a:ea typeface="方正姚体" panose="02010601030101010101" pitchFamily="2" charset="-122"/>
              </a:rPr>
              <a:t>⑵</a:t>
            </a:r>
            <a:r>
              <a:rPr lang="en-US" altLang="zh-CN"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若主存命中率很高，则虚存的访问时间就接近主存的访问时间，这种虚存机制就能实现“</a:t>
            </a:r>
            <a:r>
              <a:rPr lang="zh-CN" altLang="en-US"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每个程序可以拥有一个虚拟存储器，该虚拟存储器具有辅存的容量和接近主存的访问速度</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eaLnBrk="1" hangingPunct="1">
              <a:lnSpc>
                <a:spcPct val="120000"/>
              </a:lnSpc>
              <a:spcBef>
                <a:spcPct val="0"/>
              </a:spcBef>
              <a:spcAft>
                <a:spcPct val="20000"/>
              </a:spcAft>
              <a:buClr>
                <a:srgbClr val="E60238"/>
              </a:buClr>
              <a:buFont typeface="Wingdings" pitchFamily="2" charset="2"/>
              <a:buNone/>
              <a:defRPr/>
            </a:pPr>
            <a:r>
              <a:rPr lang="zh-CN" altLang="en-US" b="1" dirty="0">
                <a:effectLst>
                  <a:outerShdw blurRad="38100" dist="38100" dir="2700000" algn="tl">
                    <a:srgbClr val="C0C0C0"/>
                  </a:outerShdw>
                </a:effectLst>
                <a:latin typeface="方正姚体" panose="02010601030101010101" pitchFamily="2" charset="-122"/>
                <a:ea typeface="方正姚体" panose="02010601030101010101" pitchFamily="2" charset="-122"/>
              </a:rPr>
              <a:t>⑶</a:t>
            </a:r>
            <a:r>
              <a:rPr lang="en-US" altLang="zh-CN"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内存</a:t>
            </a:r>
            <a:r>
              <a:rPr lang="en-US" altLang="zh-CN"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zh-CN" altLang="en-US"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br>
              <a:rPr lang="en-US" altLang="zh-CN" b="1"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b="1" dirty="0">
                <a:effectLst>
                  <a:outerShdw blurRad="38100" dist="38100" dir="2700000" algn="tl">
                    <a:srgbClr val="C0C0C0"/>
                  </a:outerShdw>
                </a:effectLst>
                <a:latin typeface="方正姚体" panose="02010601030101010101" pitchFamily="2" charset="-122"/>
                <a:ea typeface="方正姚体" panose="02010601030101010101" pitchFamily="2" charset="-122"/>
              </a:rPr>
              <a:t>而</a:t>
            </a:r>
            <a:r>
              <a:rPr lang="zh-CN" altLang="en-US"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“虚存</a:t>
            </a:r>
            <a:r>
              <a:rPr lang="en-US" altLang="zh-CN"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辅存</a:t>
            </a:r>
            <a:r>
              <a:rPr lang="en-US" altLang="zh-CN"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存储管理部件</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软件和硬件</a:t>
            </a:r>
            <a: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br>
              <a:rPr lang="en-US" altLang="zh-CN"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虚存对应用程序员是透明的，但对设计存储管理软件的系统程序员是不透明的。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cache</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与虚存的比较</a:t>
            </a:r>
          </a:p>
        </p:txBody>
      </p:sp>
      <p:graphicFrame>
        <p:nvGraphicFramePr>
          <p:cNvPr id="1945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9510" r:id="rId3" imgW="938794" imgH="221393" progId="Equation.3">
                  <p:embed/>
                </p:oleObj>
              </mc:Choice>
              <mc:Fallback>
                <p:oleObj r:id="rId3" imgW="938794" imgH="221393" progId="Equation.3">
                  <p:embed/>
                  <p:pic>
                    <p:nvPicPr>
                      <p:cNvPr id="19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269875" y="476250"/>
            <a:ext cx="8567738" cy="4948406"/>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Clr>
                <a:srgbClr val="E60238"/>
              </a:buClr>
              <a:buFont typeface="Wingdings" pitchFamily="2" charset="2"/>
              <a:buNone/>
              <a:defRPr/>
            </a:pPr>
            <a:endPar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辅存”的访问机制</a:t>
            </a:r>
            <a:r>
              <a:rPr lang="zh-CN" altLang="en-US" sz="24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极其类似</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于“</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主存”的访问机制，这样就形成了“</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辅存”三级存储体系中的两个层次；</a:t>
            </a:r>
          </a:p>
          <a:p>
            <a:pPr eaLnBrk="1" hangingPunct="1">
              <a:lnSpc>
                <a:spcPct val="120000"/>
              </a:lnSpc>
              <a:spcBef>
                <a:spcPct val="10000"/>
              </a:spcBef>
              <a:buClr>
                <a:srgbClr val="E60238"/>
              </a:buClr>
              <a:buFont typeface="Wingdings" pitchFamily="2" charset="2"/>
              <a:buChar char="Ø"/>
              <a:defRPr/>
            </a:pPr>
            <a:r>
              <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⑴</a:t>
            </a:r>
            <a:r>
              <a:rPr lang="en-US" altLang="zh-CN"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 cache</a:t>
            </a:r>
            <a:r>
              <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与虚存</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的</a:t>
            </a:r>
            <a:r>
              <a:rPr lang="zh-CN" altLang="en-US" sz="24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不同点</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1600" b="1" dirty="0">
                <a:effectLst>
                  <a:outerShdw blurRad="38100" dist="38100" dir="2700000" algn="tl">
                    <a:srgbClr val="C0C0C0"/>
                  </a:outerShdw>
                </a:effectLst>
                <a:latin typeface="方正姚体" panose="02010601030101010101" pitchFamily="2" charset="-122"/>
                <a:ea typeface="方正姚体" panose="02010601030101010101" pitchFamily="2" charset="-122"/>
              </a:rPr>
              <a:t>（即</a:t>
            </a:r>
            <a:r>
              <a:rPr lang="zh-CN" altLang="en-US"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zh-CN" altLang="en-US" sz="1600" dirty="0">
                <a:effectLst>
                  <a:outerShdw blurRad="38100" dist="38100" dir="2700000" algn="tl">
                    <a:srgbClr val="C0C0C0"/>
                  </a:outerShdw>
                </a:effectLst>
                <a:latin typeface="方正姚体" panose="02010601030101010101" pitchFamily="2" charset="-122"/>
                <a:ea typeface="方正姚体" panose="02010601030101010101" pitchFamily="2" charset="-122"/>
              </a:rPr>
              <a:t>和</a:t>
            </a:r>
            <a:r>
              <a:rPr lang="en-US" altLang="zh-CN"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1600" b="1" u="sng"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a:t>
            </a:r>
            <a:r>
              <a:rPr lang="zh-CN" altLang="en-US" sz="1600" dirty="0">
                <a:effectLst>
                  <a:outerShdw blurRad="38100" dist="38100" dir="2700000" algn="tl">
                    <a:srgbClr val="C0C0C0"/>
                  </a:outerShdw>
                </a:effectLst>
                <a:latin typeface="方正姚体" panose="02010601030101010101" pitchFamily="2" charset="-122"/>
                <a:ea typeface="方正姚体" panose="02010601030101010101" pitchFamily="2" charset="-122"/>
              </a:rPr>
              <a:t>两个层次</a:t>
            </a:r>
            <a:r>
              <a:rPr lang="zh-CN" altLang="en-US" sz="16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zh-CN" altLang="en-US" sz="2400" dirty="0">
                <a:solidFill>
                  <a:schemeClr val="accent4"/>
                </a:solidFill>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b="1" dirty="0">
                <a:solidFill>
                  <a:schemeClr val="accent4"/>
                </a:solidFill>
                <a:effectLst/>
                <a:latin typeface="方正姚体" panose="02010601030101010101" pitchFamily="2" charset="-122"/>
                <a:ea typeface="方正姚体" panose="02010601030101010101" pitchFamily="2" charset="-122"/>
              </a:rPr>
              <a:t>①</a:t>
            </a:r>
            <a:r>
              <a:rPr lang="en-US" altLang="zh-CN" sz="2400" b="1" dirty="0">
                <a:solidFill>
                  <a:schemeClr val="accent4"/>
                </a:solidFill>
                <a:effectLst/>
                <a:latin typeface="方正姚体" panose="02010601030101010101" pitchFamily="2" charset="-122"/>
                <a:ea typeface="方正姚体" panose="02010601030101010101" pitchFamily="2" charset="-122"/>
              </a:rPr>
              <a:t>.</a:t>
            </a:r>
            <a:r>
              <a:rPr lang="zh-CN" altLang="en-US" sz="2400" b="1" dirty="0">
                <a:solidFill>
                  <a:schemeClr val="accent4"/>
                </a:solidFill>
                <a:effectLst/>
                <a:latin typeface="方正姚体" panose="02010601030101010101" pitchFamily="2" charset="-122"/>
                <a:ea typeface="方正姚体" panose="02010601030101010101" pitchFamily="2" charset="-122"/>
              </a:rPr>
              <a:t>地址变换实现不同</a:t>
            </a: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dirty="0">
                <a:solidFill>
                  <a:srgbClr val="0000FF"/>
                </a:solidFill>
                <a:effectLst/>
                <a:latin typeface="方正姚体" panose="02010601030101010101" pitchFamily="2" charset="-122"/>
                <a:ea typeface="方正姚体" panose="02010601030101010101" pitchFamily="2" charset="-122"/>
              </a:rPr>
              <a:t>是否全硬件</a:t>
            </a:r>
            <a:endParaRPr lang="en-US" altLang="zh-CN" sz="2400" dirty="0">
              <a:solidFill>
                <a:srgbClr val="0000FF"/>
              </a:solidFill>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b="1" dirty="0">
                <a:solidFill>
                  <a:schemeClr val="accent4"/>
                </a:solidFill>
                <a:effectLst/>
                <a:latin typeface="方正姚体" panose="02010601030101010101" pitchFamily="2" charset="-122"/>
                <a:ea typeface="方正姚体" panose="02010601030101010101" pitchFamily="2" charset="-122"/>
              </a:rPr>
              <a:t>②</a:t>
            </a:r>
            <a:r>
              <a:rPr lang="en-US" altLang="zh-CN" sz="2400" b="1" dirty="0">
                <a:solidFill>
                  <a:schemeClr val="accent4"/>
                </a:solidFill>
                <a:effectLst/>
                <a:latin typeface="方正姚体" panose="02010601030101010101" pitchFamily="2" charset="-122"/>
                <a:ea typeface="方正姚体" panose="02010601030101010101" pitchFamily="2" charset="-122"/>
              </a:rPr>
              <a:t>.</a:t>
            </a:r>
            <a:r>
              <a:rPr lang="zh-CN" altLang="en-US" sz="2400" b="1" dirty="0">
                <a:solidFill>
                  <a:schemeClr val="accent4"/>
                </a:solidFill>
                <a:effectLst/>
                <a:latin typeface="方正姚体" panose="02010601030101010101" pitchFamily="2" charset="-122"/>
                <a:ea typeface="方正姚体" panose="02010601030101010101" pitchFamily="2" charset="-122"/>
              </a:rPr>
              <a:t>侧重点不同</a:t>
            </a: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dirty="0">
                <a:solidFill>
                  <a:srgbClr val="0000FF"/>
                </a:solidFill>
                <a:effectLst/>
                <a:latin typeface="方正姚体" panose="02010601030101010101" pitchFamily="2" charset="-122"/>
                <a:ea typeface="方正姚体" panose="02010601030101010101" pitchFamily="2" charset="-122"/>
              </a:rPr>
              <a:t>速度  </a:t>
            </a:r>
            <a:r>
              <a:rPr lang="en-US" altLang="zh-CN" sz="2400" dirty="0">
                <a:solidFill>
                  <a:srgbClr val="0000FF"/>
                </a:solidFill>
                <a:effectLst/>
                <a:latin typeface="方正姚体" panose="02010601030101010101" pitchFamily="2" charset="-122"/>
                <a:ea typeface="方正姚体" panose="02010601030101010101" pitchFamily="2" charset="-122"/>
              </a:rPr>
              <a:t>or </a:t>
            </a:r>
            <a:r>
              <a:rPr lang="zh-CN" altLang="en-US" sz="2400" dirty="0">
                <a:solidFill>
                  <a:srgbClr val="0000FF"/>
                </a:solidFill>
                <a:effectLst/>
                <a:latin typeface="方正姚体" panose="02010601030101010101" pitchFamily="2" charset="-122"/>
                <a:ea typeface="方正姚体" panose="02010601030101010101" pitchFamily="2" charset="-122"/>
              </a:rPr>
              <a:t>容量</a:t>
            </a:r>
            <a:endParaRPr lang="en-US" altLang="zh-CN" sz="2400" dirty="0">
              <a:solidFill>
                <a:srgbClr val="0000FF"/>
              </a:solidFill>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b="1" dirty="0">
                <a:solidFill>
                  <a:schemeClr val="accent4"/>
                </a:solidFill>
                <a:effectLst/>
                <a:latin typeface="方正姚体" panose="02010601030101010101" pitchFamily="2" charset="-122"/>
                <a:ea typeface="方正姚体" panose="02010601030101010101" pitchFamily="2" charset="-122"/>
              </a:rPr>
              <a:t>③</a:t>
            </a:r>
            <a:r>
              <a:rPr lang="en-US" altLang="zh-CN" sz="2400" b="1" dirty="0">
                <a:solidFill>
                  <a:schemeClr val="accent4"/>
                </a:solidFill>
                <a:effectLst/>
                <a:latin typeface="方正姚体" panose="02010601030101010101" pitchFamily="2" charset="-122"/>
                <a:ea typeface="方正姚体" panose="02010601030101010101" pitchFamily="2" charset="-122"/>
              </a:rPr>
              <a:t>.</a:t>
            </a:r>
            <a:r>
              <a:rPr lang="zh-CN" altLang="en-US" sz="2400" b="1" dirty="0">
                <a:solidFill>
                  <a:schemeClr val="accent4"/>
                </a:solidFill>
                <a:effectLst/>
                <a:latin typeface="方正姚体" panose="02010601030101010101" pitchFamily="2" charset="-122"/>
                <a:ea typeface="方正姚体" panose="02010601030101010101" pitchFamily="2" charset="-122"/>
              </a:rPr>
              <a:t>数据通路不同</a:t>
            </a: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dirty="0">
                <a:solidFill>
                  <a:srgbClr val="0000FF"/>
                </a:solidFill>
                <a:effectLst/>
                <a:latin typeface="方正姚体" panose="02010601030101010101" pitchFamily="2" charset="-122"/>
                <a:ea typeface="方正姚体" panose="02010601030101010101" pitchFamily="2" charset="-122"/>
              </a:rPr>
              <a:t>是否直接和</a:t>
            </a:r>
            <a:r>
              <a:rPr lang="en-US" altLang="zh-CN" sz="2400" dirty="0">
                <a:solidFill>
                  <a:srgbClr val="0000FF"/>
                </a:solidFill>
                <a:effectLst/>
                <a:latin typeface="方正姚体" panose="02010601030101010101" pitchFamily="2" charset="-122"/>
                <a:ea typeface="方正姚体" panose="02010601030101010101" pitchFamily="2" charset="-122"/>
              </a:rPr>
              <a:t>CPU</a:t>
            </a:r>
            <a:r>
              <a:rPr lang="zh-CN" altLang="en-US" sz="2400" dirty="0">
                <a:solidFill>
                  <a:srgbClr val="0000FF"/>
                </a:solidFill>
                <a:effectLst/>
                <a:latin typeface="方正姚体" panose="02010601030101010101" pitchFamily="2" charset="-122"/>
                <a:ea typeface="方正姚体" panose="02010601030101010101" pitchFamily="2" charset="-122"/>
              </a:rPr>
              <a:t>相连</a:t>
            </a:r>
            <a:endParaRPr lang="en-US" altLang="zh-CN" sz="2400" dirty="0">
              <a:solidFill>
                <a:srgbClr val="0000FF"/>
              </a:solidFill>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b="1" dirty="0">
                <a:solidFill>
                  <a:schemeClr val="accent4"/>
                </a:solidFill>
                <a:effectLst/>
                <a:latin typeface="方正姚体" panose="02010601030101010101" pitchFamily="2" charset="-122"/>
                <a:ea typeface="方正姚体" panose="02010601030101010101" pitchFamily="2" charset="-122"/>
              </a:rPr>
              <a:t>④</a:t>
            </a:r>
            <a:r>
              <a:rPr lang="en-US" altLang="zh-CN" sz="2400" b="1" dirty="0">
                <a:solidFill>
                  <a:schemeClr val="accent4"/>
                </a:solidFill>
                <a:effectLst/>
                <a:latin typeface="方正姚体" panose="02010601030101010101" pitchFamily="2" charset="-122"/>
                <a:ea typeface="方正姚体" panose="02010601030101010101" pitchFamily="2" charset="-122"/>
              </a:rPr>
              <a:t>.</a:t>
            </a:r>
            <a:r>
              <a:rPr lang="zh-CN" altLang="en-US" sz="2400" b="1" dirty="0">
                <a:solidFill>
                  <a:schemeClr val="accent4"/>
                </a:solidFill>
                <a:effectLst/>
                <a:latin typeface="方正姚体" panose="02010601030101010101" pitchFamily="2" charset="-122"/>
                <a:ea typeface="方正姚体" panose="02010601030101010101" pitchFamily="2" charset="-122"/>
              </a:rPr>
              <a:t>透明性不同</a:t>
            </a: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dirty="0">
                <a:solidFill>
                  <a:srgbClr val="0000FF"/>
                </a:solidFill>
                <a:effectLst/>
                <a:latin typeface="方正姚体" panose="02010601030101010101" pitchFamily="2" charset="-122"/>
                <a:ea typeface="方正姚体" panose="02010601030101010101" pitchFamily="2" charset="-122"/>
              </a:rPr>
              <a:t>对于程序员</a:t>
            </a:r>
            <a:endParaRPr lang="en-US" altLang="zh-CN" sz="2400" dirty="0">
              <a:solidFill>
                <a:srgbClr val="0000FF"/>
              </a:solidFill>
              <a:effectLst/>
              <a:latin typeface="方正姚体" panose="02010601030101010101" pitchFamily="2" charset="-122"/>
              <a:ea typeface="方正姚体" panose="02010601030101010101" pitchFamily="2" charset="-122"/>
            </a:endParaRPr>
          </a:p>
          <a:p>
            <a:pPr algn="just" eaLnBrk="1" hangingPunct="1">
              <a:lnSpc>
                <a:spcPct val="120000"/>
              </a:lnSpc>
              <a:spcBef>
                <a:spcPct val="10000"/>
              </a:spcBef>
              <a:buClr>
                <a:srgbClr val="E60238"/>
              </a:buClr>
              <a:buFont typeface="Wingdings" pitchFamily="2" charset="2"/>
              <a:buNone/>
              <a:defRPr/>
            </a:pP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b="1" dirty="0">
                <a:solidFill>
                  <a:schemeClr val="accent4"/>
                </a:solidFill>
                <a:effectLst/>
                <a:latin typeface="方正姚体" panose="02010601030101010101" pitchFamily="2" charset="-122"/>
                <a:ea typeface="方正姚体" panose="02010601030101010101" pitchFamily="2" charset="-122"/>
              </a:rPr>
              <a:t>⑤</a:t>
            </a:r>
            <a:r>
              <a:rPr lang="en-US" altLang="zh-CN" sz="2400" b="1" dirty="0">
                <a:solidFill>
                  <a:schemeClr val="accent4"/>
                </a:solidFill>
                <a:effectLst/>
                <a:latin typeface="方正姚体" panose="02010601030101010101" pitchFamily="2" charset="-122"/>
                <a:ea typeface="方正姚体" panose="02010601030101010101" pitchFamily="2" charset="-122"/>
              </a:rPr>
              <a:t>.</a:t>
            </a:r>
            <a:r>
              <a:rPr lang="zh-CN" altLang="en-US" sz="2400" b="1" dirty="0">
                <a:solidFill>
                  <a:schemeClr val="accent4"/>
                </a:solidFill>
                <a:effectLst/>
                <a:latin typeface="方正姚体" panose="02010601030101010101" pitchFamily="2" charset="-122"/>
                <a:ea typeface="方正姚体" panose="02010601030101010101" pitchFamily="2" charset="-122"/>
              </a:rPr>
              <a:t>未命中时损失不同</a:t>
            </a:r>
            <a:r>
              <a:rPr lang="zh-CN" altLang="en-US" sz="2400" dirty="0">
                <a:solidFill>
                  <a:schemeClr val="accent4"/>
                </a:solidFill>
                <a:effectLst/>
                <a:latin typeface="方正姚体" panose="02010601030101010101" pitchFamily="2" charset="-122"/>
                <a:ea typeface="方正姚体" panose="02010601030101010101" pitchFamily="2" charset="-122"/>
              </a:rPr>
              <a:t>：      </a:t>
            </a:r>
            <a:r>
              <a:rPr lang="zh-CN" altLang="en-US" sz="2400" dirty="0">
                <a:solidFill>
                  <a:srgbClr val="0000FF"/>
                </a:solidFill>
                <a:effectLst/>
                <a:latin typeface="方正姚体" panose="02010601030101010101" pitchFamily="2" charset="-122"/>
                <a:ea typeface="方正姚体" panose="02010601030101010101" pitchFamily="2" charset="-122"/>
              </a:rPr>
              <a:t>哪个损失更大</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7" dur="500"/>
                                        <p:tgtEl>
                                          <p:spTgt spid="21606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2" dur="500"/>
                                        <p:tgtEl>
                                          <p:spTgt spid="21606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17" dur="500"/>
                                        <p:tgtEl>
                                          <p:spTgt spid="21606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2" dur="500"/>
                                        <p:tgtEl>
                                          <p:spTgt spid="21606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27" dur="500"/>
                                        <p:tgtEl>
                                          <p:spTgt spid="21606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32" dur="500"/>
                                        <p:tgtEl>
                                          <p:spTgt spid="216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62000"/>
            <a:ext cx="7772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SzPct val="90000"/>
              <a:buBlip>
                <a:blip r:embed="rId2"/>
              </a:buBlip>
              <a:defRPr kumimoji="1" sz="3200">
                <a:solidFill>
                  <a:schemeClr val="tx1"/>
                </a:solidFill>
                <a:latin typeface="Tahoma" pitchFamily="34" charset="0"/>
                <a:ea typeface="宋体" pitchFamily="2" charset="-122"/>
              </a:defRPr>
            </a:lvl1pPr>
            <a:lvl2pPr marL="742950" indent="-285750"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eaLnBrk="0" hangingPunct="0">
              <a:spcBef>
                <a:spcPct val="20000"/>
              </a:spcBef>
              <a:buSzPct val="70000"/>
              <a:buBlip>
                <a:blip r:embed="rId5"/>
              </a:buBlip>
              <a:defRPr kumimoji="1" sz="2000">
                <a:solidFill>
                  <a:schemeClr val="tx1"/>
                </a:solidFill>
                <a:latin typeface="Tahoma" pitchFamily="34" charset="0"/>
                <a:ea typeface="宋体" pitchFamily="2" charset="-122"/>
              </a:defRPr>
            </a:lvl4pPr>
            <a:lvl5pPr marL="2057400" indent="-228600" eaLnBrk="0" hangingPunct="0">
              <a:spcBef>
                <a:spcPct val="20000"/>
              </a:spcBef>
              <a:buSzPct val="70000"/>
              <a:buBlip>
                <a:blip r:embed="rId6"/>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9pPr>
          </a:lstStyle>
          <a:p>
            <a:pPr eaLnBrk="1" hangingPunct="1">
              <a:lnSpc>
                <a:spcPct val="90000"/>
              </a:lnSpc>
              <a:buFontTx/>
              <a:buNone/>
              <a:defRPr/>
            </a:pPr>
            <a:r>
              <a:rPr lang="en-US" altLang="zh-CN" sz="2800" dirty="0"/>
              <a:t>3,4,2,6,4,3,7,4,3,6,3,4,8,4,6  </a:t>
            </a:r>
            <a:r>
              <a:rPr lang="zh-CN" altLang="en-US" sz="2800" dirty="0"/>
              <a:t>的</a:t>
            </a:r>
            <a:r>
              <a:rPr lang="en-US" altLang="zh-CN" sz="2800" dirty="0"/>
              <a:t>FIFO+LRU</a:t>
            </a:r>
            <a:r>
              <a:rPr lang="zh-CN" altLang="en-US" sz="2800" dirty="0"/>
              <a:t>算法</a:t>
            </a:r>
          </a:p>
        </p:txBody>
      </p:sp>
      <p:graphicFrame>
        <p:nvGraphicFramePr>
          <p:cNvPr id="3" name="Group 5"/>
          <p:cNvGraphicFramePr>
            <a:graphicFrameLocks noGrp="1"/>
          </p:cNvGraphicFramePr>
          <p:nvPr/>
        </p:nvGraphicFramePr>
        <p:xfrm>
          <a:off x="533400" y="1600200"/>
          <a:ext cx="8077200" cy="4130675"/>
        </p:xfrm>
        <a:graphic>
          <a:graphicData uri="http://schemas.openxmlformats.org/drawingml/2006/table">
            <a:tbl>
              <a:tblPr/>
              <a:tblGrid>
                <a:gridCol w="685800">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4500">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gridCol w="447675">
                  <a:extLst>
                    <a:ext uri="{9D8B030D-6E8A-4147-A177-3AD203B41FA5}">
                      <a16:colId xmlns:a16="http://schemas.microsoft.com/office/drawing/2014/main" val="20008"/>
                    </a:ext>
                  </a:extLst>
                </a:gridCol>
                <a:gridCol w="446087">
                  <a:extLst>
                    <a:ext uri="{9D8B030D-6E8A-4147-A177-3AD203B41FA5}">
                      <a16:colId xmlns:a16="http://schemas.microsoft.com/office/drawing/2014/main" val="20009"/>
                    </a:ext>
                  </a:extLst>
                </a:gridCol>
                <a:gridCol w="447675">
                  <a:extLst>
                    <a:ext uri="{9D8B030D-6E8A-4147-A177-3AD203B41FA5}">
                      <a16:colId xmlns:a16="http://schemas.microsoft.com/office/drawing/2014/main" val="20010"/>
                    </a:ext>
                  </a:extLst>
                </a:gridCol>
                <a:gridCol w="447675">
                  <a:extLst>
                    <a:ext uri="{9D8B030D-6E8A-4147-A177-3AD203B41FA5}">
                      <a16:colId xmlns:a16="http://schemas.microsoft.com/office/drawing/2014/main" val="20011"/>
                    </a:ext>
                  </a:extLst>
                </a:gridCol>
                <a:gridCol w="446088">
                  <a:extLst>
                    <a:ext uri="{9D8B030D-6E8A-4147-A177-3AD203B41FA5}">
                      <a16:colId xmlns:a16="http://schemas.microsoft.com/office/drawing/2014/main" val="20012"/>
                    </a:ext>
                  </a:extLst>
                </a:gridCol>
                <a:gridCol w="446087">
                  <a:extLst>
                    <a:ext uri="{9D8B030D-6E8A-4147-A177-3AD203B41FA5}">
                      <a16:colId xmlns:a16="http://schemas.microsoft.com/office/drawing/2014/main" val="20013"/>
                    </a:ext>
                  </a:extLst>
                </a:gridCol>
                <a:gridCol w="447675">
                  <a:extLst>
                    <a:ext uri="{9D8B030D-6E8A-4147-A177-3AD203B41FA5}">
                      <a16:colId xmlns:a16="http://schemas.microsoft.com/office/drawing/2014/main" val="20014"/>
                    </a:ext>
                  </a:extLst>
                </a:gridCol>
                <a:gridCol w="447675">
                  <a:extLst>
                    <a:ext uri="{9D8B030D-6E8A-4147-A177-3AD203B41FA5}">
                      <a16:colId xmlns:a16="http://schemas.microsoft.com/office/drawing/2014/main" val="20015"/>
                    </a:ext>
                  </a:extLst>
                </a:gridCol>
                <a:gridCol w="447675">
                  <a:extLst>
                    <a:ext uri="{9D8B030D-6E8A-4147-A177-3AD203B41FA5}">
                      <a16:colId xmlns:a16="http://schemas.microsoft.com/office/drawing/2014/main" val="20016"/>
                    </a:ext>
                  </a:extLst>
                </a:gridCol>
              </a:tblGrid>
              <a:tr h="812925">
                <a:tc gridSpan="2">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ctr" defTabSz="914400" rtl="0" eaLnBrk="1" fontAlgn="ctr"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tx1"/>
                          </a:solidFill>
                          <a:effectLst/>
                          <a:latin typeface="Tahoma" pitchFamily="34" charset="0"/>
                          <a:ea typeface="宋体" pitchFamily="2" charset="-122"/>
                        </a:rPr>
                        <a:t>页面请求</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2925">
                <a:tc rowSpan="4">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L</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R</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U</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③</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2925">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②</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38329">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①</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53571">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命中</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111"/>
          <p:cNvSpPr>
            <a:spLocks noChangeShapeType="1"/>
          </p:cNvSpPr>
          <p:nvPr/>
        </p:nvSpPr>
        <p:spPr bwMode="auto">
          <a:xfrm flipV="1">
            <a:off x="3505200" y="2971800"/>
            <a:ext cx="381000" cy="12954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5" name="Line 112"/>
          <p:cNvSpPr>
            <a:spLocks noChangeShapeType="1"/>
          </p:cNvSpPr>
          <p:nvPr/>
        </p:nvSpPr>
        <p:spPr bwMode="auto">
          <a:xfrm flipV="1">
            <a:off x="48768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6" name="Line 113"/>
          <p:cNvSpPr>
            <a:spLocks noChangeShapeType="1"/>
          </p:cNvSpPr>
          <p:nvPr/>
        </p:nvSpPr>
        <p:spPr bwMode="auto">
          <a:xfrm flipV="1">
            <a:off x="53340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7" name="Line 114"/>
          <p:cNvSpPr>
            <a:spLocks noChangeShapeType="1"/>
          </p:cNvSpPr>
          <p:nvPr/>
        </p:nvSpPr>
        <p:spPr bwMode="auto">
          <a:xfrm flipV="1">
            <a:off x="6248400" y="28956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8" name="Line 115"/>
          <p:cNvSpPr>
            <a:spLocks noChangeShapeType="1"/>
          </p:cNvSpPr>
          <p:nvPr/>
        </p:nvSpPr>
        <p:spPr bwMode="auto">
          <a:xfrm flipV="1">
            <a:off x="6705600" y="29718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9" name="Line 116"/>
          <p:cNvSpPr>
            <a:spLocks noChangeShapeType="1"/>
          </p:cNvSpPr>
          <p:nvPr/>
        </p:nvSpPr>
        <p:spPr bwMode="auto">
          <a:xfrm flipV="1">
            <a:off x="7620000" y="29718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Cache vs. </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a:t>
            </a:r>
          </a:p>
        </p:txBody>
      </p:sp>
      <p:graphicFrame>
        <p:nvGraphicFramePr>
          <p:cNvPr id="2048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8486" r:id="rId3" imgW="938794" imgH="221393" progId="Equation.3">
                  <p:embed/>
                </p:oleObj>
              </mc:Choice>
              <mc:Fallback>
                <p:oleObj r:id="rId3" imgW="938794" imgH="221393" progId="Equation.3">
                  <p:embed/>
                  <p:pic>
                    <p:nvPicPr>
                      <p:cNvPr id="20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4531497"/>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10000"/>
              </a:lnSpc>
              <a:spcBef>
                <a:spcPct val="0"/>
              </a:spcBef>
              <a:buClr>
                <a:srgbClr val="E60238"/>
              </a:buClr>
              <a:buFont typeface="Wingdings" pitchFamily="2" charset="2"/>
              <a:buNone/>
              <a:defRPr/>
            </a:pPr>
            <a:endPar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1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①</a:t>
            </a:r>
            <a:r>
              <a:rPr lang="en-US" altLang="zh-CN"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地址变换实现不同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主存”的地址变换完全由辅助硬件实现；而</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辅存”的地址变换由辅助软件</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操作系统</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和辅助硬件共同实现；</a:t>
            </a:r>
          </a:p>
          <a:p>
            <a:pPr algn="just" eaLnBrk="1" hangingPunct="1">
              <a:lnSpc>
                <a:spcPct val="11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②</a:t>
            </a:r>
            <a:r>
              <a:rPr lang="en-US" altLang="zh-CN"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侧重点不同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主要解决主存与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CPU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之间的速度差异问题；而虚存主要解决存储容量问题</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附带解决“存储保护、主存分配、存储管理”等问题</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algn="just" eaLnBrk="1" hangingPunct="1">
              <a:lnSpc>
                <a:spcPct val="11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③</a:t>
            </a:r>
            <a:r>
              <a:rPr lang="en-US" altLang="zh-CN"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数据通路不同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CPU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和主存之间都有直接访问通路， </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不命中时</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CPU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直接访问主存；而</a:t>
            </a:r>
            <a:r>
              <a:rPr lang="en-US" altLang="zh-CN" sz="20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CPU</a:t>
            </a:r>
            <a:r>
              <a:rPr lang="zh-CN" altLang="en-US" sz="20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与辅存之间没有直接访问通路</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，当主存访问失效时，先由辅助软硬件将虚存的页调入主存，然后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CPU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再访问主存；</a:t>
            </a:r>
          </a:p>
          <a:p>
            <a:pPr algn="just" eaLnBrk="1" hangingPunct="1">
              <a:lnSpc>
                <a:spcPct val="11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④</a:t>
            </a:r>
            <a:r>
              <a:rPr lang="en-US" altLang="zh-CN"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透明性不同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管理由硬件完成，对系统程序员和应用程序员均透明；而虚存管理由软件</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操作系统</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和硬件共同完成，对系统程序员不透明，但对应用程序员是透明的</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段式和段页式管理对应用程序员是半透明的</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algn="just" eaLnBrk="1" hangingPunct="1">
              <a:lnSpc>
                <a:spcPct val="11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⑤</a:t>
            </a:r>
            <a:r>
              <a:rPr lang="en-US" altLang="zh-CN" sz="2000" b="1"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未命中时损失不同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主存未命中的损失远远大于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未命中的损失</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原因是</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速度大约是主存的</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5</a:t>
            </a:r>
            <a:r>
              <a:rPr lang="en-US"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倍，而主存速度大约是辅存的</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1000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倍</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20486" name="Picture 359" descr="C:\Users\ada\AppData\Local\Microsoft\Windows\Temporary Internet Files\Content.IE5\MKQL31VQ\MC90044174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0"/>
            <a:ext cx="738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2" dur="500"/>
                                        <p:tgtEl>
                                          <p:spTgt spid="21606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7" dur="500"/>
                                        <p:tgtEl>
                                          <p:spTgt spid="21606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2" dur="500"/>
                                        <p:tgtEl>
                                          <p:spTgt spid="21606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7" dur="500"/>
                                        <p:tgtEl>
                                          <p:spTgt spid="2160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Cache</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与虚拟存储器相同点</a:t>
            </a:r>
          </a:p>
        </p:txBody>
      </p:sp>
      <p:graphicFrame>
        <p:nvGraphicFramePr>
          <p:cNvPr id="2150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7462" r:id="rId3" imgW="938794" imgH="221393" progId="Equation.3">
                  <p:embed/>
                </p:oleObj>
              </mc:Choice>
              <mc:Fallback>
                <p:oleObj r:id="rId3" imgW="938794" imgH="221393" progId="Equation.3">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1563689"/>
            <a:ext cx="8858250" cy="2369367"/>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10000"/>
              </a:spcBef>
              <a:buClr>
                <a:srgbClr val="E60238"/>
              </a:buClr>
              <a:buFont typeface="Wingdings" pitchFamily="2" charset="2"/>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即</a:t>
            </a:r>
            <a:r>
              <a:rPr lang="zh-CN" altLang="en-US"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和</a:t>
            </a:r>
            <a:r>
              <a:rPr lang="en-US" altLang="zh-CN"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a:t>
            </a:r>
            <a:r>
              <a:rPr lang="en-US" altLang="zh-CN"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u="sng"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两个层次</a:t>
            </a:r>
            <a:endParaRPr lang="zh-CN" altLang="en-US" sz="16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buFontTx/>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①</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原理相同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：利用</a:t>
            </a:r>
            <a:r>
              <a:rPr lang="zh-CN" altLang="en-US" sz="20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程序局部性原理</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将最近常用的信息从大容量的低速设备调入小容量的高速设备；</a:t>
            </a:r>
          </a:p>
          <a:p>
            <a:pPr eaLnBrk="1" hangingPunct="1">
              <a:lnSpc>
                <a:spcPct val="120000"/>
              </a:lnSpc>
              <a:buFontTx/>
              <a:buNone/>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②</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出发点相同</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：提高存储体系的</a:t>
            </a:r>
            <a:r>
              <a:rPr lang="zh-CN" altLang="en-US" sz="20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性能价格比</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，整体速度接近高速存储器，而价格和容量接近大容量低速存储器。</a:t>
            </a:r>
          </a:p>
          <a:p>
            <a:pPr algn="just" eaLnBrk="1" hangingPunct="1">
              <a:lnSpc>
                <a:spcPct val="120000"/>
              </a:lnSpc>
              <a:buClr>
                <a:srgbClr val="E60238"/>
              </a:buClr>
              <a:buFont typeface="Wingdings" pitchFamily="2" charset="2"/>
              <a:buNone/>
              <a:defRPr/>
            </a:pPr>
            <a:endPar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2" dur="500"/>
                                        <p:tgtEl>
                                          <p:spTgt spid="2160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a:t>Virtual Memory </a:t>
            </a:r>
            <a:r>
              <a:rPr lang="en-US" dirty="0" err="1"/>
              <a:t>vs</a:t>
            </a:r>
            <a:r>
              <a:rPr lang="en-US" dirty="0"/>
              <a:t> Caching</a:t>
            </a:r>
          </a:p>
        </p:txBody>
      </p:sp>
      <p:sp>
        <p:nvSpPr>
          <p:cNvPr id="4" name="Slide Number Placeholder 3"/>
          <p:cNvSpPr>
            <a:spLocks noGrp="1"/>
          </p:cNvSpPr>
          <p:nvPr>
            <p:ph type="sldNum" sz="quarter" idx="12"/>
          </p:nvPr>
        </p:nvSpPr>
        <p:spPr/>
        <p:txBody>
          <a:bodyPr/>
          <a:lstStyle/>
          <a:p>
            <a:fld id="{7B14E791-165F-344E-BF0E-59CD826800BF}" type="slidenum">
              <a:rPr lang="en-US" smtClean="0"/>
              <a:pPr/>
              <a:t>32</a:t>
            </a:fld>
            <a:endParaRPr lang="en-US" dirty="0"/>
          </a:p>
        </p:txBody>
      </p:sp>
      <p:pic>
        <p:nvPicPr>
          <p:cNvPr id="5" name="Picture 4"/>
          <p:cNvPicPr>
            <a:picLocks noChangeAspect="1"/>
          </p:cNvPicPr>
          <p:nvPr/>
        </p:nvPicPr>
        <p:blipFill>
          <a:blip r:embed="rId2"/>
          <a:stretch>
            <a:fillRect/>
          </a:stretch>
        </p:blipFill>
        <p:spPr>
          <a:xfrm>
            <a:off x="91529" y="1066800"/>
            <a:ext cx="8900071" cy="5029200"/>
          </a:xfrm>
          <a:prstGeom prst="rect">
            <a:avLst/>
          </a:prstGeom>
        </p:spPr>
      </p:pic>
    </p:spTree>
    <p:extLst>
      <p:ext uri="{BB962C8B-B14F-4D97-AF65-F5344CB8AC3E}">
        <p14:creationId xmlns:p14="http://schemas.microsoft.com/office/powerpoint/2010/main" val="706337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虚拟存储器关键问题</a:t>
            </a:r>
          </a:p>
        </p:txBody>
      </p:sp>
      <p:graphicFrame>
        <p:nvGraphicFramePr>
          <p:cNvPr id="2150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0600" r:id="rId3" imgW="938794" imgH="221393" progId="Equation.3">
                  <p:embed/>
                </p:oleObj>
              </mc:Choice>
              <mc:Fallback>
                <p:oleObj r:id="rId3" imgW="938794" imgH="221393" progId="Equation.3">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1298884"/>
            <a:ext cx="8858250" cy="3354252"/>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buClr>
                <a:srgbClr val="E60238"/>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⑴</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调度问题：决定哪些程序和数据调入主存；</a:t>
            </a:r>
          </a:p>
          <a:p>
            <a:pPr algn="just" eaLnBrk="1" hangingPunct="1">
              <a:lnSpc>
                <a:spcPct val="120000"/>
              </a:lnSpc>
              <a:buClr>
                <a:srgbClr val="E60238"/>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⑵</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地址映射问题：</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buClr>
                <a:srgbClr val="E60238"/>
              </a:buClr>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主存命中而访问主存时如何把虚地址变为主存地址，即“</a:t>
            </a:r>
            <a:r>
              <a:rPr lang="zh-CN" altLang="en-US" sz="2000"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内地址变换</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buClr>
                <a:srgbClr val="E60238"/>
              </a:buClr>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主存不命中而访问辅存时如何把虚地址变为辅存地址，即“</a:t>
            </a:r>
            <a:r>
              <a:rPr lang="zh-CN" altLang="en-US" sz="2000"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外地址变换</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buClr>
                <a:srgbClr val="E60238"/>
              </a:buClr>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此外还要解决</a:t>
            </a:r>
            <a:r>
              <a:rPr lang="zh-CN" altLang="en-US" sz="2000"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主存分配</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存储保护</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程序重定位</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等问题；</a:t>
            </a:r>
          </a:p>
          <a:p>
            <a:pPr algn="just" eaLnBrk="1" hangingPunct="1">
              <a:lnSpc>
                <a:spcPct val="120000"/>
              </a:lnSpc>
              <a:buClr>
                <a:srgbClr val="E60238"/>
              </a:buClr>
              <a:buFont typeface="Wingdings" pitchFamily="2" charset="2"/>
              <a:buChar char="Ø"/>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⑶.</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替换问题：</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buClr>
                <a:srgbClr val="E60238"/>
              </a:buClr>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决定哪些信息调出主存而腾出空间让位于新调入的信息；</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buClr>
                <a:srgbClr val="E60238"/>
              </a:buClr>
              <a:buFont typeface="Wingdings" pitchFamily="2" charset="2"/>
              <a:buChar char="Ø"/>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⑷.</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更新问题：确保主存和辅存的一致性；</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1221135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42" dur="500"/>
                                        <p:tgtEl>
                                          <p:spTgt spid="216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页式虚存地址映射</a:t>
            </a:r>
          </a:p>
        </p:txBody>
      </p:sp>
      <p:graphicFrame>
        <p:nvGraphicFramePr>
          <p:cNvPr id="2253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6438" r:id="rId4" imgW="938794" imgH="221393" progId="Equation.3">
                  <p:embed/>
                </p:oleObj>
              </mc:Choice>
              <mc:Fallback>
                <p:oleObj r:id="rId4" imgW="938794" imgH="221393" progId="Equation.3">
                  <p:embed/>
                  <p:pic>
                    <p:nvPicPr>
                      <p:cNvPr id="225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773700"/>
            <a:ext cx="8858250" cy="5391604"/>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虚地址空间划分成等大小的页</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即“</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逻辑页</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主存空间页划分成与逻辑页等大小的页</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即“</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物理页</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虚地址和实地址都分为</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个字段：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高字段为</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页号</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，低字段</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页内地址</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偏移量</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显然虚地址和实地址的页内地址长度是一样的；</a:t>
            </a:r>
          </a:p>
          <a:p>
            <a:pPr eaLnBrk="1" hangingPunct="1">
              <a:lnSpc>
                <a:spcPct val="120000"/>
              </a:lnSpc>
              <a:spcBef>
                <a:spcPct val="0"/>
              </a:spcBef>
              <a:spcAft>
                <a:spcPct val="30000"/>
              </a:spcAft>
              <a:buClr>
                <a:srgbClr val="0000FF"/>
              </a:buClr>
              <a:buFont typeface="Wingdings" pitchFamily="2" charset="2"/>
              <a:buChar char="Ø"/>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每个进程对应一个</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，页表每一项对应一个逻辑页，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每个页表项由“</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有效位</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标示逻辑页是否调入主存</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和“</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主存页号</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标示逻辑页所在主存的页号</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组成；</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7" dur="500"/>
                                        <p:tgtEl>
                                          <p:spTgt spid="2160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2" dur="500"/>
                                        <p:tgtEl>
                                          <p:spTgt spid="2160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7" dur="500"/>
                                        <p:tgtEl>
                                          <p:spTgt spid="21606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32" dur="500"/>
                                        <p:tgtEl>
                                          <p:spTgt spid="21606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37" dur="500"/>
                                        <p:tgtEl>
                                          <p:spTgt spid="21606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16068">
                                            <p:txEl>
                                              <p:pRg st="9" end="9"/>
                                            </p:txEl>
                                          </p:spTgt>
                                        </p:tgtEl>
                                        <p:attrNameLst>
                                          <p:attrName>style.visibility</p:attrName>
                                        </p:attrNameLst>
                                      </p:cBhvr>
                                      <p:to>
                                        <p:strVal val="visible"/>
                                      </p:to>
                                    </p:set>
                                    <p:animEffect transition="in" filter="slide(fromBottom)">
                                      <p:cBhvr>
                                        <p:cTn id="42" dur="500"/>
                                        <p:tgtEl>
                                          <p:spTgt spid="2160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页表特点</a:t>
            </a:r>
          </a:p>
        </p:txBody>
      </p:sp>
      <p:graphicFrame>
        <p:nvGraphicFramePr>
          <p:cNvPr id="2253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5414" r:id="rId3" imgW="938794" imgH="221393" progId="Equation.3">
                  <p:embed/>
                </p:oleObj>
              </mc:Choice>
              <mc:Fallback>
                <p:oleObj r:id="rId3" imgW="938794" imgH="221393" progId="Equation.3">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923291"/>
            <a:ext cx="8858250" cy="5170005"/>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页表大小由进程大小确定，</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页表的基地址保存在</a:t>
            </a:r>
            <a:r>
              <a:rPr lang="zh-CN" altLang="en-US" sz="2400" b="1" u="sng" dirty="0">
                <a:solidFill>
                  <a:schemeClr val="hlink"/>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页表基址寄存器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中，</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marL="342900" indent="-342900"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页表的存储</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页表本身一般放在主存中，</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当页表很大时，将页表再分页并保存在虚存中，</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进程执行时，部分页表在主存中，部分页表在辅存中；</a:t>
            </a:r>
          </a:p>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有些系统采用二级页表结构，</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lnSpc>
                <a:spcPct val="120000"/>
              </a:lnSpc>
              <a:spcBef>
                <a:spcPct val="0"/>
              </a:spcBef>
              <a:spcAft>
                <a:spcPct val="300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每个进程对应一个</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页目录表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，其每一项指向一个页表；</a:t>
            </a:r>
          </a:p>
          <a:p>
            <a:pPr eaLnBrk="1" hangingPunct="1">
              <a:lnSpc>
                <a:spcPct val="120000"/>
              </a:lnSpc>
              <a:spcBef>
                <a:spcPct val="0"/>
              </a:spcBef>
              <a:spcAft>
                <a:spcPct val="300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实现：</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现代中央处理器虚地址转化成实地址的地址映射过程由专门的硬件实现；</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179554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42" dur="500"/>
                                        <p:tgtEl>
                                          <p:spTgt spid="216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地址映射过程</a:t>
            </a:r>
          </a:p>
        </p:txBody>
      </p:sp>
      <p:graphicFrame>
        <p:nvGraphicFramePr>
          <p:cNvPr id="2253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4390" r:id="rId3" imgW="938794" imgH="221393" progId="Equation.3">
                  <p:embed/>
                </p:oleObj>
              </mc:Choice>
              <mc:Fallback>
                <p:oleObj r:id="rId3" imgW="938794" imgH="221393" progId="Equation.3">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pic>
        <p:nvPicPr>
          <p:cNvPr id="45056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412875"/>
            <a:ext cx="74168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2" name="TextBox 1"/>
          <p:cNvSpPr txBox="1">
            <a:spLocks noChangeArrowheads="1"/>
          </p:cNvSpPr>
          <p:nvPr/>
        </p:nvSpPr>
        <p:spPr bwMode="auto">
          <a:xfrm>
            <a:off x="5148263" y="2781300"/>
            <a:ext cx="1584325" cy="1016000"/>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ct val="0"/>
              </a:spcBef>
              <a:buFontTx/>
              <a:buNone/>
            </a:pPr>
            <a:r>
              <a:rPr lang="zh-CN" altLang="en-US" sz="2000" dirty="0">
                <a:effectLst/>
                <a:latin typeface="方正姚体" pitchFamily="2" charset="-122"/>
                <a:ea typeface="方正姚体" pitchFamily="2" charset="-122"/>
              </a:rPr>
              <a:t>将逻辑页号做为页表数组下标</a:t>
            </a:r>
          </a:p>
        </p:txBody>
      </p:sp>
      <p:cxnSp>
        <p:nvCxnSpPr>
          <p:cNvPr id="4" name="直接箭头连接符 3"/>
          <p:cNvCxnSpPr>
            <a:cxnSpLocks noChangeShapeType="1"/>
            <a:stCxn id="2" idx="0"/>
          </p:cNvCxnSpPr>
          <p:nvPr/>
        </p:nvCxnSpPr>
        <p:spPr bwMode="auto">
          <a:xfrm flipH="1" flipV="1">
            <a:off x="5508625" y="2133600"/>
            <a:ext cx="431800"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107950" y="4437112"/>
            <a:ext cx="1584325" cy="707886"/>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ct val="0"/>
              </a:spcBef>
              <a:buFontTx/>
              <a:buNone/>
            </a:pPr>
            <a:r>
              <a:rPr lang="zh-CN" altLang="en-US" sz="2000" dirty="0">
                <a:effectLst/>
                <a:latin typeface="方正姚体" pitchFamily="2" charset="-122"/>
                <a:ea typeface="方正姚体" pitchFamily="2" charset="-122"/>
              </a:rPr>
              <a:t>该逻辑页是否调入主存</a:t>
            </a:r>
          </a:p>
        </p:txBody>
      </p:sp>
      <p:cxnSp>
        <p:nvCxnSpPr>
          <p:cNvPr id="11" name="直接箭头连接符 10"/>
          <p:cNvCxnSpPr>
            <a:cxnSpLocks noChangeShapeType="1"/>
          </p:cNvCxnSpPr>
          <p:nvPr/>
        </p:nvCxnSpPr>
        <p:spPr bwMode="auto">
          <a:xfrm flipV="1">
            <a:off x="1692275" y="4437112"/>
            <a:ext cx="503461" cy="2222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64135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nodeType="afterEffect">
                                  <p:stCondLst>
                                    <p:cond delay="0"/>
                                  </p:stCondLst>
                                  <p:childTnLst>
                                    <p:set>
                                      <p:cBhvr>
                                        <p:cTn id="6" dur="1" fill="hold">
                                          <p:stCondLst>
                                            <p:cond delay="0"/>
                                          </p:stCondLst>
                                        </p:cTn>
                                        <p:tgtEl>
                                          <p:spTgt spid="450567"/>
                                        </p:tgtEl>
                                        <p:attrNameLst>
                                          <p:attrName>style.visibility</p:attrName>
                                        </p:attrNameLst>
                                      </p:cBhvr>
                                      <p:to>
                                        <p:strVal val="visible"/>
                                      </p:to>
                                    </p:set>
                                    <p:animEffect transition="in" filter="slide(fromBottom)">
                                      <p:cBhvr>
                                        <p:cTn id="7" dur="500"/>
                                        <p:tgtEl>
                                          <p:spTgt spid="450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6"/>
          <p:cNvSpPr>
            <a:spLocks noGrp="1" noChangeArrowheads="1"/>
          </p:cNvSpPr>
          <p:nvPr>
            <p:ph type="title"/>
          </p:nvPr>
        </p:nvSpPr>
        <p:spPr/>
        <p:txBody>
          <a:bodyPr>
            <a:normAutofit fontScale="90000"/>
          </a:bodyPr>
          <a:lstStyle/>
          <a:p>
            <a:pPr eaLnBrk="1" hangingPunct="1"/>
            <a:r>
              <a:rPr lang="en-US" dirty="0">
                <a:latin typeface="Arial" charset="0"/>
              </a:rPr>
              <a:t>VM: Address Translation &amp; Protection</a:t>
            </a:r>
            <a:endParaRPr lang="en-AU" dirty="0">
              <a:latin typeface="Arial" charset="0"/>
            </a:endParaRPr>
          </a:p>
        </p:txBody>
      </p:sp>
      <p:sp>
        <p:nvSpPr>
          <p:cNvPr id="72708" name="Rectangle 7"/>
          <p:cNvSpPr>
            <a:spLocks noGrp="1" noChangeArrowheads="1"/>
          </p:cNvSpPr>
          <p:nvPr>
            <p:ph idx="1"/>
          </p:nvPr>
        </p:nvSpPr>
        <p:spPr>
          <a:xfrm>
            <a:off x="457200" y="1143000"/>
            <a:ext cx="8534400" cy="5715000"/>
          </a:xfrm>
        </p:spPr>
        <p:txBody>
          <a:bodyPr>
            <a:normAutofit fontScale="92500" lnSpcReduction="20000"/>
          </a:bodyPr>
          <a:lstStyle/>
          <a:p>
            <a:pPr eaLnBrk="1" hangingPunct="1"/>
            <a:r>
              <a:rPr lang="en-US" dirty="0"/>
              <a:t>Fixed-size pages (e.g., 4K)</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marL="0" indent="0">
              <a:buNone/>
            </a:pPr>
            <a:endParaRPr lang="en-US" dirty="0"/>
          </a:p>
          <a:p>
            <a:endParaRPr lang="en-US" dirty="0"/>
          </a:p>
          <a:p>
            <a:r>
              <a:rPr lang="en-US" dirty="0"/>
              <a:t>Every instruction and data access needs address translation and protection checks</a:t>
            </a:r>
          </a:p>
          <a:p>
            <a:pPr lvl="1"/>
            <a:r>
              <a:rPr lang="en-US" dirty="0"/>
              <a:t>Within a program: writes to EXE or Read-only segment are violations</a:t>
            </a:r>
          </a:p>
          <a:p>
            <a:endParaRPr lang="en-US" dirty="0"/>
          </a:p>
          <a:p>
            <a:r>
              <a:rPr lang="en-US" dirty="0"/>
              <a:t>A good VM design needs to be fast (~ one cycle) and space efficient</a:t>
            </a:r>
          </a:p>
          <a:p>
            <a:pPr eaLnBrk="1" hangingPunct="1"/>
            <a:endParaRPr lang="en-AU" dirty="0"/>
          </a:p>
        </p:txBody>
      </p:sp>
      <p:pic>
        <p:nvPicPr>
          <p:cNvPr id="72709" name="Picture 8" descr="f05-20-P37449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91000" y="1059487"/>
            <a:ext cx="4800600" cy="343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Group 16"/>
          <p:cNvGrpSpPr/>
          <p:nvPr/>
        </p:nvGrpSpPr>
        <p:grpSpPr>
          <a:xfrm>
            <a:off x="76200" y="2046228"/>
            <a:ext cx="5181600" cy="2220972"/>
            <a:chOff x="76200" y="2438400"/>
            <a:chExt cx="5181600" cy="2220972"/>
          </a:xfrm>
        </p:grpSpPr>
        <p:grpSp>
          <p:nvGrpSpPr>
            <p:cNvPr id="7" name="Group 6"/>
            <p:cNvGrpSpPr/>
            <p:nvPr/>
          </p:nvGrpSpPr>
          <p:grpSpPr>
            <a:xfrm>
              <a:off x="76200" y="2438400"/>
              <a:ext cx="4191000" cy="2220972"/>
              <a:chOff x="152400" y="1820193"/>
              <a:chExt cx="4191000" cy="2220972"/>
            </a:xfrm>
          </p:grpSpPr>
          <p:sp>
            <p:nvSpPr>
              <p:cNvPr id="8" name="Text Box 19"/>
              <p:cNvSpPr txBox="1">
                <a:spLocks noChangeArrowheads="1"/>
              </p:cNvSpPr>
              <p:nvPr/>
            </p:nvSpPr>
            <p:spPr bwMode="auto">
              <a:xfrm>
                <a:off x="685800" y="3641055"/>
                <a:ext cx="1326004" cy="400110"/>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Calibri"/>
                    <a:ea typeface="굴림" charset="-127"/>
                    <a:cs typeface="굴림" charset="-127"/>
                  </a:rPr>
                  <a:t>Exception?</a:t>
                </a:r>
              </a:p>
            </p:txBody>
          </p:sp>
          <p:sp>
            <p:nvSpPr>
              <p:cNvPr id="9" name="Line 20"/>
              <p:cNvSpPr>
                <a:spLocks noChangeShapeType="1"/>
              </p:cNvSpPr>
              <p:nvPr/>
            </p:nvSpPr>
            <p:spPr bwMode="auto">
              <a:xfrm>
                <a:off x="1143000" y="2667000"/>
                <a:ext cx="561974" cy="243805"/>
              </a:xfrm>
              <a:prstGeom prst="line">
                <a:avLst/>
              </a:prstGeom>
              <a:noFill/>
              <a:ln w="25400">
                <a:solidFill>
                  <a:schemeClr val="tx1"/>
                </a:solidFill>
                <a:round/>
                <a:headEnd/>
                <a:tailEnd type="triangle" w="lg" len="lg"/>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 name="Line 21"/>
              <p:cNvSpPr>
                <a:spLocks noChangeShapeType="1"/>
              </p:cNvSpPr>
              <p:nvPr/>
            </p:nvSpPr>
            <p:spPr bwMode="auto">
              <a:xfrm>
                <a:off x="1905000" y="2117055"/>
                <a:ext cx="457200" cy="3810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 name="Text Box 22"/>
              <p:cNvSpPr txBox="1">
                <a:spLocks noChangeArrowheads="1"/>
              </p:cNvSpPr>
              <p:nvPr/>
            </p:nvSpPr>
            <p:spPr bwMode="auto">
              <a:xfrm>
                <a:off x="333375" y="1820193"/>
                <a:ext cx="2112027" cy="400110"/>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Calibri"/>
                    <a:ea typeface="굴림" charset="-127"/>
                    <a:cs typeface="굴림" charset="-127"/>
                  </a:rPr>
                  <a:t>Kernel/User Mode</a:t>
                </a:r>
              </a:p>
            </p:txBody>
          </p:sp>
          <p:sp>
            <p:nvSpPr>
              <p:cNvPr id="12" name="Text Box 23"/>
              <p:cNvSpPr txBox="1">
                <a:spLocks noChangeArrowheads="1"/>
              </p:cNvSpPr>
              <p:nvPr/>
            </p:nvSpPr>
            <p:spPr bwMode="auto">
              <a:xfrm>
                <a:off x="152400" y="2286000"/>
                <a:ext cx="1952625" cy="400110"/>
              </a:xfrm>
              <a:prstGeom prst="rect">
                <a:avLst/>
              </a:prstGeom>
              <a:noFill/>
              <a:ln w="25400">
                <a:noFill/>
                <a:miter lim="800000"/>
                <a:headEnd/>
                <a:tailEnd/>
              </a:ln>
              <a:effectLst/>
            </p:spPr>
            <p:txBody>
              <a:bodyPr wrap="squar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Calibri"/>
                    <a:ea typeface="굴림" charset="-127"/>
                    <a:cs typeface="굴림" charset="-127"/>
                  </a:rPr>
                  <a:t>Read/Write/Exe</a:t>
                </a:r>
              </a:p>
            </p:txBody>
          </p:sp>
          <p:sp>
            <p:nvSpPr>
              <p:cNvPr id="13" name="Freeform 24"/>
              <p:cNvSpPr>
                <a:spLocks/>
              </p:cNvSpPr>
              <p:nvPr/>
            </p:nvSpPr>
            <p:spPr bwMode="auto">
              <a:xfrm>
                <a:off x="1295400" y="3107655"/>
                <a:ext cx="990600" cy="609600"/>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38100" cap="flat" cmpd="sng">
                <a:solidFill>
                  <a:srgbClr val="FF0000"/>
                </a:solidFill>
                <a:prstDash val="solid"/>
                <a:round/>
                <a:headEnd type="none" w="med" len="med"/>
                <a:tailEnd type="triangle" w="med" len="med"/>
              </a:ln>
              <a:effectLst/>
            </p:spPr>
            <p:txBody>
              <a:bodyPr wrap="square"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4" name="AutoShape 7"/>
              <p:cNvSpPr>
                <a:spLocks noChangeArrowheads="1"/>
              </p:cNvSpPr>
              <p:nvPr/>
            </p:nvSpPr>
            <p:spPr bwMode="auto">
              <a:xfrm>
                <a:off x="1600200" y="2345655"/>
                <a:ext cx="27432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5" name="Rectangle 9"/>
              <p:cNvSpPr>
                <a:spLocks noChangeArrowheads="1"/>
              </p:cNvSpPr>
              <p:nvPr/>
            </p:nvSpPr>
            <p:spPr bwMode="auto">
              <a:xfrm>
                <a:off x="2286000" y="2519913"/>
                <a:ext cx="1430626" cy="721352"/>
              </a:xfrm>
              <a:prstGeom prst="rect">
                <a:avLst/>
              </a:prstGeom>
              <a:noFill/>
              <a:ln w="25400">
                <a:noFill/>
                <a:miter lim="800000"/>
                <a:headEnd/>
                <a:tailEnd/>
              </a:ln>
              <a:effectLst/>
            </p:spPr>
            <p:txBody>
              <a:bodyPr wrap="square" lIns="106362" tIns="52388" rIns="106362" bIns="52388">
                <a:prstTxWarp prst="textNoShape">
                  <a:avLst/>
                </a:prstTxWarp>
                <a:spAutoFit/>
              </a:bodyPr>
              <a:lstStyle/>
              <a:p>
                <a:pPr marL="0" marR="0" lvl="0" indent="0" algn="l" defTabSz="1208088"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Calibri"/>
                    <a:ea typeface="굴림" charset="-127"/>
                    <a:cs typeface="굴림" charset="-127"/>
                  </a:rPr>
                  <a:t>Protection Check</a:t>
                </a:r>
              </a:p>
            </p:txBody>
          </p:sp>
        </p:grpSp>
        <p:cxnSp>
          <p:nvCxnSpPr>
            <p:cNvPr id="3" name="Curved Connector 2"/>
            <p:cNvCxnSpPr>
              <a:stCxn id="14" idx="15"/>
            </p:cNvCxnSpPr>
            <p:nvPr/>
          </p:nvCxnSpPr>
          <p:spPr>
            <a:xfrm rot="16200000" flipH="1">
              <a:off x="4168086" y="2263086"/>
              <a:ext cx="342112" cy="1837316"/>
            </a:xfrm>
            <a:prstGeom prst="curvedConnector4">
              <a:avLst>
                <a:gd name="adj1" fmla="val -66820"/>
                <a:gd name="adj2" fmla="val 73042"/>
              </a:avLst>
            </a:prstGeom>
            <a:ln w="762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8" name="Slide Number Placeholder 17"/>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custDataLst>
      <p:tags r:id="rId1"/>
    </p:custDataLst>
    <p:extLst>
      <p:ext uri="{BB962C8B-B14F-4D97-AF65-F5344CB8AC3E}">
        <p14:creationId xmlns:p14="http://schemas.microsoft.com/office/powerpoint/2010/main" val="92027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8">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8">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8"/>
          <p:cNvSpPr>
            <a:spLocks noGrp="1" noChangeArrowheads="1"/>
          </p:cNvSpPr>
          <p:nvPr>
            <p:ph type="title"/>
          </p:nvPr>
        </p:nvSpPr>
        <p:spPr/>
        <p:txBody>
          <a:bodyPr/>
          <a:lstStyle/>
          <a:p>
            <a:pPr eaLnBrk="1" hangingPunct="1"/>
            <a:r>
              <a:rPr lang="en-US">
                <a:latin typeface="Arial" charset="0"/>
              </a:rPr>
              <a:t>Page Tables</a:t>
            </a:r>
            <a:endParaRPr lang="en-AU">
              <a:latin typeface="Arial" charset="0"/>
            </a:endParaRPr>
          </a:p>
        </p:txBody>
      </p:sp>
      <p:sp>
        <p:nvSpPr>
          <p:cNvPr id="74756" name="Rectangle 9"/>
          <p:cNvSpPr>
            <a:spLocks noGrp="1" noChangeArrowheads="1"/>
          </p:cNvSpPr>
          <p:nvPr>
            <p:ph idx="1"/>
          </p:nvPr>
        </p:nvSpPr>
        <p:spPr/>
        <p:txBody>
          <a:bodyPr/>
          <a:lstStyle/>
          <a:p>
            <a:pPr eaLnBrk="1" hangingPunct="1">
              <a:lnSpc>
                <a:spcPct val="90000"/>
              </a:lnSpc>
            </a:pPr>
            <a:r>
              <a:rPr lang="en-US" dirty="0"/>
              <a:t>Stores placement information</a:t>
            </a:r>
          </a:p>
          <a:p>
            <a:pPr lvl="1" eaLnBrk="1" hangingPunct="1">
              <a:lnSpc>
                <a:spcPct val="90000"/>
              </a:lnSpc>
            </a:pPr>
            <a:r>
              <a:rPr lang="en-US" dirty="0"/>
              <a:t>Array of page table entries, indexed by virtual page number</a:t>
            </a:r>
          </a:p>
          <a:p>
            <a:pPr lvl="1" eaLnBrk="1" hangingPunct="1">
              <a:lnSpc>
                <a:spcPct val="90000"/>
              </a:lnSpc>
            </a:pPr>
            <a:r>
              <a:rPr lang="en-US" dirty="0"/>
              <a:t>Page table register in CPU points to page table in physical memory</a:t>
            </a:r>
          </a:p>
          <a:p>
            <a:pPr lvl="1" eaLnBrk="1" hangingPunct="1">
              <a:lnSpc>
                <a:spcPct val="90000"/>
              </a:lnSpc>
            </a:pPr>
            <a:endParaRPr lang="en-US" dirty="0"/>
          </a:p>
          <a:p>
            <a:pPr eaLnBrk="1" hangingPunct="1">
              <a:lnSpc>
                <a:spcPct val="90000"/>
              </a:lnSpc>
            </a:pPr>
            <a:r>
              <a:rPr lang="en-US" dirty="0"/>
              <a:t>If page is present in memory</a:t>
            </a:r>
          </a:p>
          <a:p>
            <a:pPr lvl="1" eaLnBrk="1" hangingPunct="1">
              <a:lnSpc>
                <a:spcPct val="90000"/>
              </a:lnSpc>
            </a:pPr>
            <a:r>
              <a:rPr lang="en-US" dirty="0"/>
              <a:t>PTE stores the physical page number</a:t>
            </a:r>
          </a:p>
          <a:p>
            <a:pPr lvl="1" eaLnBrk="1" hangingPunct="1">
              <a:lnSpc>
                <a:spcPct val="90000"/>
              </a:lnSpc>
            </a:pPr>
            <a:r>
              <a:rPr lang="en-US" dirty="0"/>
              <a:t>Plus other status bits (referenced, dirty, …)</a:t>
            </a:r>
          </a:p>
          <a:p>
            <a:pPr eaLnBrk="1" hangingPunct="1">
              <a:lnSpc>
                <a:spcPct val="90000"/>
              </a:lnSpc>
            </a:pPr>
            <a:endParaRPr lang="en-US" dirty="0"/>
          </a:p>
          <a:p>
            <a:pPr eaLnBrk="1" hangingPunct="1">
              <a:lnSpc>
                <a:spcPct val="90000"/>
              </a:lnSpc>
            </a:pPr>
            <a:r>
              <a:rPr lang="en-US" dirty="0"/>
              <a:t>If page is not present</a:t>
            </a:r>
          </a:p>
          <a:p>
            <a:pPr lvl="1" eaLnBrk="1" hangingPunct="1">
              <a:lnSpc>
                <a:spcPct val="90000"/>
              </a:lnSpc>
            </a:pPr>
            <a:r>
              <a:rPr lang="en-US" dirty="0"/>
              <a:t>PTE can refer to location in swap space on disk</a:t>
            </a: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2392607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title"/>
          </p:nvPr>
        </p:nvSpPr>
        <p:spPr>
          <a:xfrm>
            <a:off x="304800" y="76200"/>
            <a:ext cx="8039100" cy="901700"/>
          </a:xfrm>
          <a:noFill/>
          <a:ln/>
        </p:spPr>
        <p:txBody>
          <a:bodyPr lIns="90488" tIns="44450" rIns="90488" bIns="44450"/>
          <a:lstStyle/>
          <a:p>
            <a:r>
              <a:rPr lang="en-US" altLang="ko-KR">
                <a:ea typeface="굴림" charset="-127"/>
                <a:cs typeface="굴림" charset="-127"/>
              </a:rPr>
              <a:t>Page Tables in Physical Memory</a:t>
            </a:r>
          </a:p>
        </p:txBody>
      </p:sp>
      <p:sp>
        <p:nvSpPr>
          <p:cNvPr id="44"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590E94-9524-7646-98F2-B9A4E6AA31B5}"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grpSp>
        <p:nvGrpSpPr>
          <p:cNvPr id="1603587" name="Group 3"/>
          <p:cNvGrpSpPr>
            <a:grpSpLocks/>
          </p:cNvGrpSpPr>
          <p:nvPr/>
        </p:nvGrpSpPr>
        <p:grpSpPr bwMode="auto">
          <a:xfrm>
            <a:off x="609600" y="914400"/>
            <a:ext cx="7491413" cy="5270500"/>
            <a:chOff x="632" y="848"/>
            <a:chExt cx="4719" cy="3320"/>
          </a:xfrm>
        </p:grpSpPr>
        <p:grpSp>
          <p:nvGrpSpPr>
            <p:cNvPr id="1603588" name="Group 4"/>
            <p:cNvGrpSpPr>
              <a:grpSpLocks/>
            </p:cNvGrpSpPr>
            <p:nvPr/>
          </p:nvGrpSpPr>
          <p:grpSpPr bwMode="auto">
            <a:xfrm>
              <a:off x="632" y="1352"/>
              <a:ext cx="1536" cy="2580"/>
              <a:chOff x="632" y="1352"/>
              <a:chExt cx="1536" cy="2580"/>
            </a:xfrm>
          </p:grpSpPr>
          <p:sp>
            <p:nvSpPr>
              <p:cNvPr id="1603589" name="Rectangle 5"/>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0" name="Rectangle 6" descr="90%"/>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1" name="Line 7"/>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2" name="Line 8"/>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3" name="Rectangle 9"/>
              <p:cNvSpPr>
                <a:spLocks noChangeArrowheads="1"/>
              </p:cNvSpPr>
              <p:nvPr/>
            </p:nvSpPr>
            <p:spPr bwMode="auto">
              <a:xfrm>
                <a:off x="783" y="1568"/>
                <a:ext cx="355"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VA1</a:t>
                </a:r>
              </a:p>
            </p:txBody>
          </p:sp>
          <p:sp>
            <p:nvSpPr>
              <p:cNvPr id="1603594" name="Rectangle 10"/>
              <p:cNvSpPr>
                <a:spLocks noChangeArrowheads="1"/>
              </p:cNvSpPr>
              <p:nvPr/>
            </p:nvSpPr>
            <p:spPr bwMode="auto">
              <a:xfrm>
                <a:off x="667" y="2016"/>
                <a:ext cx="1501" cy="44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User 1 Virtual Address Space</a:t>
                </a:r>
              </a:p>
            </p:txBody>
          </p:sp>
          <p:sp>
            <p:nvSpPr>
              <p:cNvPr id="43" name="Rectangle 10"/>
              <p:cNvSpPr>
                <a:spLocks noChangeArrowheads="1"/>
              </p:cNvSpPr>
              <p:nvPr/>
            </p:nvSpPr>
            <p:spPr bwMode="auto">
              <a:xfrm>
                <a:off x="632" y="3488"/>
                <a:ext cx="1501" cy="44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User 2 Virtual Address Space</a:t>
                </a:r>
              </a:p>
            </p:txBody>
          </p:sp>
        </p:grpSp>
        <p:sp>
          <p:nvSpPr>
            <p:cNvPr id="1603595" name="Line 11"/>
            <p:cNvSpPr>
              <a:spLocks noChangeShapeType="1"/>
            </p:cNvSpPr>
            <p:nvPr/>
          </p:nvSpPr>
          <p:spPr bwMode="auto">
            <a:xfrm flipV="1">
              <a:off x="1296" y="1240"/>
              <a:ext cx="2648" cy="44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6" name="Line 12"/>
            <p:cNvSpPr>
              <a:spLocks noChangeShapeType="1"/>
            </p:cNvSpPr>
            <p:nvPr/>
          </p:nvSpPr>
          <p:spPr bwMode="auto">
            <a:xfrm>
              <a:off x="3936" y="856"/>
              <a:ext cx="0" cy="3312"/>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7" name="Rectangle 13" descr="Dark upward diagonal"/>
            <p:cNvSpPr>
              <a:spLocks noChangeArrowheads="1"/>
            </p:cNvSpPr>
            <p:nvPr/>
          </p:nvSpPr>
          <p:spPr bwMode="auto">
            <a:xfrm>
              <a:off x="3936" y="3928"/>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8" name="Rectangle 14" descr="Dark upward diagonal"/>
            <p:cNvSpPr>
              <a:spLocks noChangeArrowheads="1"/>
            </p:cNvSpPr>
            <p:nvPr/>
          </p:nvSpPr>
          <p:spPr bwMode="auto">
            <a:xfrm>
              <a:off x="3936" y="3728"/>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599" name="Rectangle 15" descr="90%"/>
            <p:cNvSpPr>
              <a:spLocks noChangeArrowheads="1"/>
            </p:cNvSpPr>
            <p:nvPr/>
          </p:nvSpPr>
          <p:spPr bwMode="auto">
            <a:xfrm>
              <a:off x="3936" y="3536"/>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0" name="Rectangle 16" descr="Dark upward diagonal"/>
            <p:cNvSpPr>
              <a:spLocks noChangeArrowheads="1"/>
            </p:cNvSpPr>
            <p:nvPr/>
          </p:nvSpPr>
          <p:spPr bwMode="auto">
            <a:xfrm>
              <a:off x="3936" y="3344"/>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1" name="Rectangle 17" descr="90%"/>
            <p:cNvSpPr>
              <a:spLocks noChangeArrowheads="1"/>
            </p:cNvSpPr>
            <p:nvPr/>
          </p:nvSpPr>
          <p:spPr bwMode="auto">
            <a:xfrm>
              <a:off x="3936" y="3152"/>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2" name="Rectangle 18" descr="90%"/>
            <p:cNvSpPr>
              <a:spLocks noChangeArrowheads="1"/>
            </p:cNvSpPr>
            <p:nvPr/>
          </p:nvSpPr>
          <p:spPr bwMode="auto">
            <a:xfrm>
              <a:off x="3936" y="2960"/>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3" name="Line 19"/>
            <p:cNvSpPr>
              <a:spLocks noChangeShapeType="1"/>
            </p:cNvSpPr>
            <p:nvPr/>
          </p:nvSpPr>
          <p:spPr bwMode="auto">
            <a:xfrm>
              <a:off x="4704" y="848"/>
              <a:ext cx="0" cy="332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4" name="Rectangle 20" descr="90%"/>
            <p:cNvSpPr>
              <a:spLocks noChangeArrowheads="1"/>
            </p:cNvSpPr>
            <p:nvPr/>
          </p:nvSpPr>
          <p:spPr bwMode="auto">
            <a:xfrm>
              <a:off x="3936" y="1336"/>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5" name="Rectangle 21" descr="90%"/>
            <p:cNvSpPr>
              <a:spLocks noChangeArrowheads="1"/>
            </p:cNvSpPr>
            <p:nvPr/>
          </p:nvSpPr>
          <p:spPr bwMode="auto">
            <a:xfrm>
              <a:off x="3936" y="1144"/>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6" name="Rectangle 22" descr="90%"/>
            <p:cNvSpPr>
              <a:spLocks noChangeArrowheads="1"/>
            </p:cNvSpPr>
            <p:nvPr/>
          </p:nvSpPr>
          <p:spPr bwMode="auto">
            <a:xfrm>
              <a:off x="3936" y="952"/>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07" name="Rectangle 23"/>
            <p:cNvSpPr>
              <a:spLocks noChangeArrowheads="1"/>
            </p:cNvSpPr>
            <p:nvPr/>
          </p:nvSpPr>
          <p:spPr bwMode="auto">
            <a:xfrm>
              <a:off x="3944" y="944"/>
              <a:ext cx="566"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PT User 1 </a:t>
              </a:r>
            </a:p>
          </p:txBody>
        </p:sp>
        <p:sp>
          <p:nvSpPr>
            <p:cNvPr id="1603608" name="Rectangle 24"/>
            <p:cNvSpPr>
              <a:spLocks noChangeArrowheads="1"/>
            </p:cNvSpPr>
            <p:nvPr/>
          </p:nvSpPr>
          <p:spPr bwMode="auto">
            <a:xfrm>
              <a:off x="3936" y="1528"/>
              <a:ext cx="768" cy="19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400" b="1" i="0" u="none" strike="noStrike" kern="1200" cap="none" spc="0" normalizeH="0" baseline="0" noProof="0" dirty="0">
                <a:ln>
                  <a:noFill/>
                </a:ln>
                <a:solidFill>
                  <a:prstClr val="black"/>
                </a:solidFill>
                <a:effectLst/>
                <a:uLnTx/>
                <a:uFillTx/>
                <a:latin typeface="Calibri"/>
                <a:ea typeface="굴림" charset="-127"/>
                <a:cs typeface="굴림" charset="-127"/>
              </a:endParaRPr>
            </a:p>
          </p:txBody>
        </p:sp>
        <p:sp>
          <p:nvSpPr>
            <p:cNvPr id="1603609" name="Rectangle 25" descr="Dark upward diagonal"/>
            <p:cNvSpPr>
              <a:spLocks noChangeArrowheads="1"/>
            </p:cNvSpPr>
            <p:nvPr/>
          </p:nvSpPr>
          <p:spPr bwMode="auto">
            <a:xfrm>
              <a:off x="3936" y="2104"/>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0" name="Rectangle 26" descr="Dark upward diagonal"/>
            <p:cNvSpPr>
              <a:spLocks noChangeArrowheads="1"/>
            </p:cNvSpPr>
            <p:nvPr/>
          </p:nvSpPr>
          <p:spPr bwMode="auto">
            <a:xfrm>
              <a:off x="3936" y="1912"/>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1" name="Rectangle 27" descr="Dark upward diagonal"/>
            <p:cNvSpPr>
              <a:spLocks noChangeArrowheads="1"/>
            </p:cNvSpPr>
            <p:nvPr/>
          </p:nvSpPr>
          <p:spPr bwMode="auto">
            <a:xfrm>
              <a:off x="3936" y="1720"/>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2" name="Rectangle 28"/>
            <p:cNvSpPr>
              <a:spLocks noChangeArrowheads="1"/>
            </p:cNvSpPr>
            <p:nvPr/>
          </p:nvSpPr>
          <p:spPr bwMode="auto">
            <a:xfrm>
              <a:off x="3944" y="1712"/>
              <a:ext cx="576"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PT User 2 </a:t>
              </a:r>
            </a:p>
          </p:txBody>
        </p:sp>
        <p:sp>
          <p:nvSpPr>
            <p:cNvPr id="1603613" name="Freeform 29"/>
            <p:cNvSpPr>
              <a:spLocks/>
            </p:cNvSpPr>
            <p:nvPr/>
          </p:nvSpPr>
          <p:spPr bwMode="auto">
            <a:xfrm>
              <a:off x="3147" y="1004"/>
              <a:ext cx="914" cy="2225"/>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4" name="Freeform 30"/>
            <p:cNvSpPr>
              <a:spLocks/>
            </p:cNvSpPr>
            <p:nvPr/>
          </p:nvSpPr>
          <p:spPr bwMode="auto">
            <a:xfrm>
              <a:off x="3600" y="1419"/>
              <a:ext cx="384" cy="1597"/>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5" name="Line 31"/>
            <p:cNvSpPr>
              <a:spLocks noChangeShapeType="1"/>
            </p:cNvSpPr>
            <p:nvPr/>
          </p:nvSpPr>
          <p:spPr bwMode="auto">
            <a:xfrm flipV="1">
              <a:off x="1312" y="2016"/>
              <a:ext cx="2616" cy="1112"/>
            </a:xfrm>
            <a:prstGeom prst="line">
              <a:avLst/>
            </a:prstGeom>
            <a:noFill/>
            <a:ln w="25400">
              <a:solidFill>
                <a:schemeClr val="tx1"/>
              </a:solidFill>
              <a:round/>
              <a:headEn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6" name="Freeform 32"/>
            <p:cNvSpPr>
              <a:spLocks/>
            </p:cNvSpPr>
            <p:nvPr/>
          </p:nvSpPr>
          <p:spPr bwMode="auto">
            <a:xfrm>
              <a:off x="4631" y="2021"/>
              <a:ext cx="657" cy="200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7" name="Freeform 33"/>
            <p:cNvSpPr>
              <a:spLocks/>
            </p:cNvSpPr>
            <p:nvPr/>
          </p:nvSpPr>
          <p:spPr bwMode="auto">
            <a:xfrm>
              <a:off x="4631" y="1801"/>
              <a:ext cx="720" cy="160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8" name="Freeform 34"/>
            <p:cNvSpPr>
              <a:spLocks/>
            </p:cNvSpPr>
            <p:nvPr/>
          </p:nvSpPr>
          <p:spPr bwMode="auto">
            <a:xfrm>
              <a:off x="4600" y="2196"/>
              <a:ext cx="464" cy="1609"/>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19" name="Freeform 35"/>
            <p:cNvSpPr>
              <a:spLocks/>
            </p:cNvSpPr>
            <p:nvPr/>
          </p:nvSpPr>
          <p:spPr bwMode="auto">
            <a:xfrm>
              <a:off x="3303" y="1250"/>
              <a:ext cx="683" cy="235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20" name="Rectangle 36" descr="Dark upward diagonal"/>
            <p:cNvSpPr>
              <a:spLocks noChangeArrowheads="1"/>
            </p:cNvSpPr>
            <p:nvPr/>
          </p:nvSpPr>
          <p:spPr bwMode="auto">
            <a:xfrm>
              <a:off x="640" y="3000"/>
              <a:ext cx="704" cy="216"/>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21" name="Rectangle 37" descr="Dark upward diagonal"/>
            <p:cNvSpPr>
              <a:spLocks noChangeArrowheads="1"/>
            </p:cNvSpPr>
            <p:nvPr/>
          </p:nvSpPr>
          <p:spPr bwMode="auto">
            <a:xfrm>
              <a:off x="640" y="2784"/>
              <a:ext cx="704" cy="656"/>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22" name="Line 38" descr="Dark upward diagonal"/>
            <p:cNvSpPr>
              <a:spLocks noChangeShapeType="1"/>
            </p:cNvSpPr>
            <p:nvPr/>
          </p:nvSpPr>
          <p:spPr bwMode="auto">
            <a:xfrm>
              <a:off x="640" y="2999"/>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23" name="Line 39" descr="Dark upward diagonal"/>
            <p:cNvSpPr>
              <a:spLocks noChangeShapeType="1"/>
            </p:cNvSpPr>
            <p:nvPr/>
          </p:nvSpPr>
          <p:spPr bwMode="auto">
            <a:xfrm>
              <a:off x="640" y="3221"/>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03624" name="Rectangle 40"/>
            <p:cNvSpPr>
              <a:spLocks noChangeArrowheads="1"/>
            </p:cNvSpPr>
            <p:nvPr/>
          </p:nvSpPr>
          <p:spPr bwMode="auto">
            <a:xfrm>
              <a:off x="791" y="3000"/>
              <a:ext cx="355"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VA1</a:t>
              </a:r>
            </a:p>
          </p:txBody>
        </p:sp>
      </p:grpSp>
      <p:sp>
        <p:nvSpPr>
          <p:cNvPr id="45" name="Rectangle 46"/>
          <p:cNvSpPr>
            <a:spLocks noChangeArrowheads="1"/>
          </p:cNvSpPr>
          <p:nvPr/>
        </p:nvSpPr>
        <p:spPr bwMode="auto">
          <a:xfrm rot="16200000">
            <a:off x="7404100" y="3111500"/>
            <a:ext cx="23225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Physical Memory</a:t>
            </a:r>
          </a:p>
        </p:txBody>
      </p:sp>
      <p:sp>
        <p:nvSpPr>
          <p:cNvPr id="2" name="TextBox 1"/>
          <p:cNvSpPr txBox="1"/>
          <p:nvPr/>
        </p:nvSpPr>
        <p:spPr>
          <a:xfrm>
            <a:off x="381000" y="5943600"/>
            <a:ext cx="53340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charset="0"/>
                <a:ea typeface="ＭＳ Ｐゴシック" charset="0"/>
                <a:cs typeface="+mn-cs"/>
              </a:rPr>
              <a:t>increase memory access latency?</a:t>
            </a:r>
          </a:p>
        </p:txBody>
      </p:sp>
    </p:spTree>
    <p:custDataLst>
      <p:tags r:id="rId1"/>
    </p:custDataLst>
    <p:extLst>
      <p:ext uri="{BB962C8B-B14F-4D97-AF65-F5344CB8AC3E}">
        <p14:creationId xmlns:p14="http://schemas.microsoft.com/office/powerpoint/2010/main" val="886562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7290" r:id="rId4" imgW="938794" imgH="221393" progId="Equation.3">
                  <p:embed/>
                </p:oleObj>
              </mc:Choice>
              <mc:Fallback>
                <p:oleObj r:id="rId4" imgW="938794" imgH="221393" progId="Equation.3">
                  <p:embed/>
                  <p:pic>
                    <p:nvPicPr>
                      <p:cNvPr id="40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924" name="Text Box 4"/>
          <p:cNvSpPr txBox="1">
            <a:spLocks noChangeArrowheads="1"/>
          </p:cNvSpPr>
          <p:nvPr/>
        </p:nvSpPr>
        <p:spPr bwMode="auto">
          <a:xfrm>
            <a:off x="200704" y="17572"/>
            <a:ext cx="8929688" cy="7386638"/>
          </a:xfrm>
          <a:prstGeom prst="rect">
            <a:avLst/>
          </a:prstGeom>
          <a:noFill/>
          <a:ln w="9525">
            <a:noFill/>
            <a:miter lim="800000"/>
            <a:headEnd/>
            <a:tailEnd/>
          </a:ln>
          <a:effectLst/>
        </p:spPr>
        <p:txBody>
          <a:bodyPr>
            <a:spAutoFit/>
          </a:bodyPr>
          <a:lstStyle/>
          <a:p>
            <a:pPr algn="ctr">
              <a:lnSpc>
                <a:spcPct val="150000"/>
              </a:lnSpc>
              <a:buSzPct val="100000"/>
              <a:defRPr/>
            </a:pPr>
            <a:r>
              <a:rPr lang="en-US" altLang="zh-CN" sz="2400" dirty="0">
                <a:solidFill>
                  <a:srgbClr val="FF0000"/>
                </a:solidFill>
                <a:effectLst/>
                <a:latin typeface="方正姚体" panose="02010601030101010101" pitchFamily="2" charset="-122"/>
                <a:ea typeface="方正姚体" panose="02010601030101010101" pitchFamily="2" charset="-122"/>
              </a:rPr>
              <a:t>LRU</a:t>
            </a:r>
            <a:r>
              <a:rPr lang="zh-CN" altLang="en-US" sz="2400" dirty="0">
                <a:solidFill>
                  <a:srgbClr val="FF0000"/>
                </a:solidFill>
                <a:effectLst/>
                <a:latin typeface="方正姚体" panose="02010601030101010101" pitchFamily="2" charset="-122"/>
                <a:ea typeface="方正姚体" panose="02010601030101010101" pitchFamily="2" charset="-122"/>
              </a:rPr>
              <a:t>和</a:t>
            </a:r>
            <a:r>
              <a:rPr lang="en-US" altLang="zh-CN" sz="2400" dirty="0" err="1">
                <a:solidFill>
                  <a:srgbClr val="FF0000"/>
                </a:solidFill>
                <a:effectLst/>
                <a:latin typeface="方正姚体" panose="02010601030101010101" pitchFamily="2" charset="-122"/>
                <a:ea typeface="方正姚体" panose="02010601030101010101" pitchFamily="2" charset="-122"/>
              </a:rPr>
              <a:t>LFU</a:t>
            </a:r>
            <a:r>
              <a:rPr lang="zh-CN" altLang="en-US" sz="2400" dirty="0">
                <a:solidFill>
                  <a:srgbClr val="FF0000"/>
                </a:solidFill>
                <a:effectLst/>
                <a:latin typeface="方正姚体" panose="02010601030101010101" pitchFamily="2" charset="-122"/>
                <a:ea typeface="方正姚体" panose="02010601030101010101" pitchFamily="2" charset="-122"/>
              </a:rPr>
              <a:t>是不同的</a:t>
            </a:r>
            <a:r>
              <a:rPr lang="en-US" altLang="zh-CN" sz="2400" dirty="0">
                <a:solidFill>
                  <a:srgbClr val="FF0000"/>
                </a:solidFill>
                <a:effectLst/>
                <a:latin typeface="方正姚体" panose="02010601030101010101" pitchFamily="2" charset="-122"/>
                <a:ea typeface="方正姚体" panose="02010601030101010101" pitchFamily="2" charset="-122"/>
              </a:rPr>
              <a:t>!</a:t>
            </a:r>
            <a:endParaRPr lang="en-US" altLang="zh-CN" sz="2400" dirty="0">
              <a:solidFill>
                <a:srgbClr val="FF0000"/>
              </a:solidFill>
              <a:effectLst>
                <a:outerShdw blurRad="38100" dist="38100" dir="2700000" algn="tl">
                  <a:srgbClr val="C0C0C0"/>
                </a:outerShdw>
              </a:effectLst>
              <a:latin typeface="方正姚体" pitchFamily="2" charset="-122"/>
              <a:ea typeface="方正姚体" pitchFamily="2" charset="-122"/>
            </a:endParaRPr>
          </a:p>
          <a:p>
            <a:pPr>
              <a:lnSpc>
                <a:spcPct val="150000"/>
              </a:lnSpc>
              <a:defRPr/>
            </a:pPr>
            <a:r>
              <a:rPr lang="en-US" altLang="zh-CN" sz="2400" dirty="0" err="1">
                <a:effectLst/>
                <a:latin typeface="方正姚体" panose="02010601030101010101" pitchFamily="2" charset="-122"/>
                <a:ea typeface="方正姚体" panose="02010601030101010101" pitchFamily="2" charset="-122"/>
              </a:rPr>
              <a:t>LRU</a:t>
            </a:r>
            <a:r>
              <a:rPr lang="zh-CN" altLang="en-US" sz="2400" dirty="0">
                <a:effectLst/>
                <a:latin typeface="方正姚体" panose="02010601030101010101" pitchFamily="2" charset="-122"/>
                <a:ea typeface="方正姚体" panose="02010601030101010101" pitchFamily="2" charset="-122"/>
              </a:rPr>
              <a:t>是最近最少使用页面置换算法</a:t>
            </a:r>
            <a:r>
              <a:rPr lang="en-US" altLang="zh-CN" sz="2400" dirty="0">
                <a:effectLst/>
                <a:latin typeface="方正姚体" panose="02010601030101010101" pitchFamily="2" charset="-122"/>
                <a:ea typeface="方正姚体" panose="02010601030101010101" pitchFamily="2" charset="-122"/>
              </a:rPr>
              <a:t>(Least Recently Used),</a:t>
            </a:r>
            <a:r>
              <a:rPr lang="zh-CN" altLang="en-US" sz="2400" dirty="0">
                <a:effectLst/>
                <a:latin typeface="方正姚体" panose="02010601030101010101" pitchFamily="2" charset="-122"/>
                <a:ea typeface="方正姚体" panose="02010601030101010101" pitchFamily="2" charset="-122"/>
              </a:rPr>
              <a:t>也就是首先淘汰</a:t>
            </a:r>
            <a:r>
              <a:rPr lang="zh-CN" altLang="en-US" sz="2400" dirty="0">
                <a:solidFill>
                  <a:srgbClr val="FF0000"/>
                </a:solidFill>
                <a:effectLst/>
                <a:latin typeface="方正姚体" panose="02010601030101010101" pitchFamily="2" charset="-122"/>
                <a:ea typeface="方正姚体" panose="02010601030101010101" pitchFamily="2" charset="-122"/>
              </a:rPr>
              <a:t>最长时间</a:t>
            </a:r>
            <a:r>
              <a:rPr lang="zh-CN" altLang="en-US" sz="2400" dirty="0">
                <a:effectLst/>
                <a:latin typeface="方正姚体" panose="02010601030101010101" pitchFamily="2" charset="-122"/>
                <a:ea typeface="方正姚体" panose="02010601030101010101" pitchFamily="2" charset="-122"/>
              </a:rPr>
              <a:t>未被使用的页面</a:t>
            </a:r>
            <a:r>
              <a:rPr lang="en-US" altLang="zh-CN" sz="2400" dirty="0">
                <a:effectLst/>
                <a:latin typeface="方正姚体" panose="02010601030101010101" pitchFamily="2" charset="-122"/>
                <a:ea typeface="方正姚体" panose="02010601030101010101" pitchFamily="2" charset="-122"/>
              </a:rPr>
              <a:t>!</a:t>
            </a:r>
            <a:endParaRPr lang="zh-CN" altLang="en-US" sz="2400" dirty="0">
              <a:effectLst/>
              <a:latin typeface="方正姚体" panose="02010601030101010101" pitchFamily="2" charset="-122"/>
              <a:ea typeface="方正姚体" panose="02010601030101010101" pitchFamily="2" charset="-122"/>
            </a:endParaRPr>
          </a:p>
          <a:p>
            <a:pPr>
              <a:lnSpc>
                <a:spcPct val="150000"/>
              </a:lnSpc>
              <a:defRPr/>
            </a:pPr>
            <a:r>
              <a:rPr lang="en-US" altLang="zh-CN" sz="2400" dirty="0">
                <a:effectLst/>
                <a:latin typeface="方正姚体" panose="02010601030101010101" pitchFamily="2" charset="-122"/>
                <a:ea typeface="方正姚体" panose="02010601030101010101" pitchFamily="2" charset="-122"/>
              </a:rPr>
              <a:t>LFU</a:t>
            </a:r>
            <a:r>
              <a:rPr lang="zh-CN" altLang="en-US" sz="2400" dirty="0">
                <a:effectLst/>
                <a:latin typeface="方正姚体" panose="02010601030101010101" pitchFamily="2" charset="-122"/>
                <a:ea typeface="方正姚体" panose="02010601030101010101" pitchFamily="2" charset="-122"/>
              </a:rPr>
              <a:t>是最近最不常用页面置换算法</a:t>
            </a:r>
            <a:r>
              <a:rPr lang="en-US" altLang="zh-CN" sz="2400" dirty="0">
                <a:effectLst/>
                <a:latin typeface="方正姚体" panose="02010601030101010101" pitchFamily="2" charset="-122"/>
                <a:ea typeface="方正姚体" panose="02010601030101010101" pitchFamily="2" charset="-122"/>
              </a:rPr>
              <a:t>(Least Frequently Used),</a:t>
            </a:r>
            <a:r>
              <a:rPr lang="zh-CN" altLang="en-US" sz="2400" dirty="0">
                <a:effectLst/>
                <a:latin typeface="方正姚体" panose="02010601030101010101" pitchFamily="2" charset="-122"/>
                <a:ea typeface="方正姚体" panose="02010601030101010101" pitchFamily="2" charset="-122"/>
              </a:rPr>
              <a:t>也就是淘汰</a:t>
            </a:r>
            <a:r>
              <a:rPr lang="zh-CN" altLang="en-US" sz="2400" dirty="0">
                <a:solidFill>
                  <a:srgbClr val="FF0000"/>
                </a:solidFill>
                <a:effectLst/>
                <a:latin typeface="方正姚体" panose="02010601030101010101" pitchFamily="2" charset="-122"/>
                <a:ea typeface="方正姚体" panose="02010601030101010101" pitchFamily="2" charset="-122"/>
              </a:rPr>
              <a:t>一定时期内被访问次数最少</a:t>
            </a:r>
            <a:r>
              <a:rPr lang="zh-CN" altLang="en-US" sz="2400" dirty="0">
                <a:effectLst/>
                <a:latin typeface="方正姚体" panose="02010601030101010101" pitchFamily="2" charset="-122"/>
                <a:ea typeface="方正姚体" panose="02010601030101010101" pitchFamily="2" charset="-122"/>
              </a:rPr>
              <a:t>的页</a:t>
            </a:r>
            <a:r>
              <a:rPr lang="en-US" altLang="zh-CN" sz="2400" dirty="0">
                <a:effectLst/>
                <a:latin typeface="方正姚体" panose="02010601030101010101" pitchFamily="2" charset="-122"/>
                <a:ea typeface="方正姚体" panose="02010601030101010101" pitchFamily="2" charset="-122"/>
              </a:rPr>
              <a:t>!</a:t>
            </a:r>
          </a:p>
          <a:p>
            <a:pPr>
              <a:lnSpc>
                <a:spcPct val="150000"/>
              </a:lnSpc>
              <a:defRPr/>
            </a:pPr>
            <a:r>
              <a:rPr lang="zh-CN" altLang="en-US" sz="2800" b="1" dirty="0">
                <a:solidFill>
                  <a:srgbClr val="0000FF"/>
                </a:solidFill>
                <a:effectLst/>
                <a:latin typeface="方正姚体" panose="02010601030101010101" pitchFamily="2" charset="-122"/>
                <a:ea typeface="方正姚体" panose="02010601030101010101" pitchFamily="2" charset="-122"/>
              </a:rPr>
              <a:t>比较：</a:t>
            </a:r>
            <a:r>
              <a:rPr lang="zh-CN" altLang="en-US" sz="2400" dirty="0">
                <a:effectLst/>
                <a:latin typeface="方正姚体" panose="02010601030101010101" pitchFamily="2" charset="-122"/>
                <a:ea typeface="方正姚体" panose="02010601030101010101" pitchFamily="2" charset="-122"/>
              </a:rPr>
              <a:t>比如</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如果每分钟进行一次调页</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主存块为</a:t>
            </a:r>
            <a:r>
              <a:rPr lang="en-US" altLang="zh-CN" sz="2400" dirty="0">
                <a:effectLst/>
                <a:latin typeface="方正姚体" panose="02010601030101010101" pitchFamily="2" charset="-122"/>
                <a:ea typeface="方正姚体" panose="02010601030101010101" pitchFamily="2" charset="-122"/>
              </a:rPr>
              <a:t>3,</a:t>
            </a:r>
            <a:br>
              <a:rPr lang="en-US" altLang="zh-CN" sz="2400" dirty="0">
                <a:effectLst/>
                <a:latin typeface="方正姚体" panose="02010601030101010101" pitchFamily="2" charset="-122"/>
                <a:ea typeface="方正姚体" panose="02010601030101010101" pitchFamily="2" charset="-122"/>
              </a:rPr>
            </a:br>
            <a:r>
              <a:rPr lang="en-US" altLang="zh-CN" sz="2400" dirty="0">
                <a:effectLst/>
                <a:latin typeface="方正姚体" panose="02010601030101010101" pitchFamily="2" charset="-122"/>
                <a:ea typeface="方正姚体" panose="02010601030101010101" pitchFamily="2" charset="-122"/>
              </a:rPr>
              <a:t>         </a:t>
            </a:r>
            <a:r>
              <a:rPr lang="zh-CN" altLang="en-US" sz="2400" dirty="0">
                <a:effectLst/>
                <a:latin typeface="方正姚体" panose="02010601030101010101" pitchFamily="2" charset="-122"/>
                <a:ea typeface="方正姚体" panose="02010601030101010101" pitchFamily="2" charset="-122"/>
              </a:rPr>
              <a:t>若所需页面走向为</a:t>
            </a:r>
            <a:r>
              <a:rPr lang="en-US" altLang="zh-CN" sz="2400" dirty="0">
                <a:effectLst/>
                <a:latin typeface="方正姚体" panose="02010601030101010101" pitchFamily="2" charset="-122"/>
                <a:ea typeface="方正姚体" panose="02010601030101010101" pitchFamily="2" charset="-122"/>
              </a:rPr>
              <a:t>2 1 2 1 2 3 4</a:t>
            </a:r>
            <a:endParaRPr lang="zh-CN" altLang="en-US" sz="2400" dirty="0">
              <a:effectLst/>
              <a:latin typeface="方正姚体" panose="02010601030101010101" pitchFamily="2" charset="-122"/>
              <a:ea typeface="方正姚体" panose="02010601030101010101" pitchFamily="2" charset="-122"/>
            </a:endParaRPr>
          </a:p>
          <a:p>
            <a:pPr>
              <a:lnSpc>
                <a:spcPct val="150000"/>
              </a:lnSpc>
              <a:defRPr/>
            </a:pPr>
            <a:r>
              <a:rPr lang="zh-CN" altLang="en-US" sz="2400" dirty="0">
                <a:effectLst/>
                <a:latin typeface="方正姚体" panose="02010601030101010101" pitchFamily="2" charset="-122"/>
                <a:ea typeface="方正姚体" panose="02010601030101010101" pitchFamily="2" charset="-122"/>
              </a:rPr>
              <a:t>         注意</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当调页面</a:t>
            </a:r>
            <a:r>
              <a:rPr lang="en-US" altLang="zh-CN" sz="2400" dirty="0">
                <a:effectLst/>
                <a:latin typeface="方正姚体" panose="02010601030101010101" pitchFamily="2" charset="-122"/>
                <a:ea typeface="方正姚体" panose="02010601030101010101" pitchFamily="2" charset="-122"/>
              </a:rPr>
              <a:t>4</a:t>
            </a:r>
            <a:r>
              <a:rPr lang="zh-CN" altLang="en-US" sz="2400" dirty="0">
                <a:effectLst/>
                <a:latin typeface="方正姚体" panose="02010601030101010101" pitchFamily="2" charset="-122"/>
                <a:ea typeface="方正姚体" panose="02010601030101010101" pitchFamily="2" charset="-122"/>
              </a:rPr>
              <a:t>时会发生缺页中断</a:t>
            </a:r>
          </a:p>
          <a:p>
            <a:pPr>
              <a:lnSpc>
                <a:spcPct val="150000"/>
              </a:lnSpc>
              <a:defRPr/>
            </a:pPr>
            <a:r>
              <a:rPr lang="zh-CN" altLang="en-US" sz="2400" dirty="0">
                <a:effectLst/>
                <a:latin typeface="方正姚体" panose="02010601030101010101" pitchFamily="2" charset="-122"/>
                <a:ea typeface="方正姚体" panose="02010601030101010101" pitchFamily="2" charset="-122"/>
              </a:rPr>
              <a:t>若按</a:t>
            </a:r>
            <a:r>
              <a:rPr lang="en-US" altLang="zh-CN" sz="2400" dirty="0">
                <a:effectLst/>
                <a:latin typeface="方正姚体" panose="02010601030101010101" pitchFamily="2" charset="-122"/>
                <a:ea typeface="方正姚体" panose="02010601030101010101" pitchFamily="2" charset="-122"/>
              </a:rPr>
              <a:t>LRU</a:t>
            </a:r>
            <a:r>
              <a:rPr lang="zh-CN" altLang="en-US" sz="2400" dirty="0">
                <a:effectLst/>
                <a:latin typeface="方正姚体" panose="02010601030101010101" pitchFamily="2" charset="-122"/>
                <a:ea typeface="方正姚体" panose="02010601030101010101" pitchFamily="2" charset="-122"/>
              </a:rPr>
              <a:t>算法</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应换页面</a:t>
            </a:r>
            <a:r>
              <a:rPr lang="en-US" altLang="zh-CN" sz="2400" dirty="0">
                <a:effectLst/>
                <a:latin typeface="方正姚体" panose="02010601030101010101" pitchFamily="2" charset="-122"/>
                <a:ea typeface="方正姚体" panose="02010601030101010101" pitchFamily="2" charset="-122"/>
              </a:rPr>
              <a:t>1(1</a:t>
            </a:r>
            <a:r>
              <a:rPr lang="zh-CN" altLang="en-US" sz="2400" dirty="0">
                <a:effectLst/>
                <a:latin typeface="方正姚体" panose="02010601030101010101" pitchFamily="2" charset="-122"/>
                <a:ea typeface="方正姚体" panose="02010601030101010101" pitchFamily="2" charset="-122"/>
              </a:rPr>
              <a:t>页面最久未被使用</a:t>
            </a:r>
            <a:r>
              <a:rPr lang="en-US" altLang="zh-CN" sz="2400" dirty="0">
                <a:effectLst/>
                <a:latin typeface="方正姚体" panose="02010601030101010101" pitchFamily="2" charset="-122"/>
                <a:ea typeface="方正姚体" panose="02010601030101010101" pitchFamily="2" charset="-122"/>
              </a:rPr>
              <a:t>) </a:t>
            </a:r>
            <a:r>
              <a:rPr lang="zh-CN" altLang="en-US" sz="2400" dirty="0">
                <a:effectLst/>
                <a:latin typeface="方正姚体" panose="02010601030101010101" pitchFamily="2" charset="-122"/>
                <a:ea typeface="方正姚体" panose="02010601030101010101" pitchFamily="2" charset="-122"/>
              </a:rPr>
              <a:t>但按</a:t>
            </a:r>
            <a:r>
              <a:rPr lang="en-US" altLang="zh-CN" sz="2400" dirty="0">
                <a:effectLst/>
                <a:latin typeface="方正姚体" panose="02010601030101010101" pitchFamily="2" charset="-122"/>
                <a:ea typeface="方正姚体" panose="02010601030101010101" pitchFamily="2" charset="-122"/>
              </a:rPr>
              <a:t>LFU</a:t>
            </a:r>
            <a:r>
              <a:rPr lang="zh-CN" altLang="en-US" sz="2400" dirty="0">
                <a:effectLst/>
                <a:latin typeface="方正姚体" panose="02010601030101010101" pitchFamily="2" charset="-122"/>
                <a:ea typeface="方正姚体" panose="02010601030101010101" pitchFamily="2" charset="-122"/>
              </a:rPr>
              <a:t>算法应换页面</a:t>
            </a:r>
            <a:r>
              <a:rPr lang="en-US" altLang="zh-CN" sz="2400" dirty="0">
                <a:effectLst/>
                <a:latin typeface="方正姚体" panose="02010601030101010101" pitchFamily="2" charset="-122"/>
                <a:ea typeface="方正姚体" panose="02010601030101010101" pitchFamily="2" charset="-122"/>
              </a:rPr>
              <a:t>3(</a:t>
            </a:r>
            <a:r>
              <a:rPr lang="zh-CN" altLang="en-US" sz="2400" dirty="0">
                <a:effectLst/>
                <a:latin typeface="方正姚体" panose="02010601030101010101" pitchFamily="2" charset="-122"/>
                <a:ea typeface="方正姚体" panose="02010601030101010101" pitchFamily="2" charset="-122"/>
              </a:rPr>
              <a:t>十分钟内</a:t>
            </a:r>
            <a:r>
              <a:rPr lang="en-US" altLang="zh-CN" sz="2400" dirty="0">
                <a:effectLst/>
                <a:latin typeface="方正姚体" panose="02010601030101010101" pitchFamily="2" charset="-122"/>
                <a:ea typeface="方正姚体" panose="02010601030101010101" pitchFamily="2" charset="-122"/>
              </a:rPr>
              <a:t>,</a:t>
            </a:r>
            <a:r>
              <a:rPr lang="zh-CN" altLang="en-US" sz="2400" dirty="0">
                <a:effectLst/>
                <a:latin typeface="方正姚体" panose="02010601030101010101" pitchFamily="2" charset="-122"/>
                <a:ea typeface="方正姚体" panose="02010601030101010101" pitchFamily="2" charset="-122"/>
              </a:rPr>
              <a:t>页面</a:t>
            </a:r>
            <a:r>
              <a:rPr lang="en-US" altLang="zh-CN" sz="2400" dirty="0">
                <a:effectLst/>
                <a:latin typeface="方正姚体" panose="02010601030101010101" pitchFamily="2" charset="-122"/>
                <a:ea typeface="方正姚体" panose="02010601030101010101" pitchFamily="2" charset="-122"/>
              </a:rPr>
              <a:t>3</a:t>
            </a:r>
            <a:r>
              <a:rPr lang="zh-CN" altLang="en-US" sz="2400" dirty="0">
                <a:effectLst/>
                <a:latin typeface="方正姚体" panose="02010601030101010101" pitchFamily="2" charset="-122"/>
                <a:ea typeface="方正姚体" panose="02010601030101010101" pitchFamily="2" charset="-122"/>
              </a:rPr>
              <a:t>只使用了一次</a:t>
            </a:r>
            <a:r>
              <a:rPr lang="en-US" altLang="zh-CN" sz="2400" dirty="0">
                <a:effectLst/>
                <a:latin typeface="方正姚体" panose="02010601030101010101" pitchFamily="2" charset="-122"/>
                <a:ea typeface="方正姚体" panose="02010601030101010101" pitchFamily="2" charset="-122"/>
              </a:rPr>
              <a:t>)</a:t>
            </a:r>
            <a:endParaRPr lang="zh-CN" altLang="en-US" sz="2400" dirty="0">
              <a:effectLst/>
              <a:latin typeface="方正姚体" panose="02010601030101010101" pitchFamily="2" charset="-122"/>
              <a:ea typeface="方正姚体" panose="02010601030101010101" pitchFamily="2" charset="-122"/>
            </a:endParaRPr>
          </a:p>
          <a:p>
            <a:pPr>
              <a:lnSpc>
                <a:spcPct val="150000"/>
              </a:lnSpc>
              <a:defRPr/>
            </a:pPr>
            <a:r>
              <a:rPr lang="zh-CN" altLang="en-US" sz="2400" dirty="0">
                <a:effectLst/>
                <a:latin typeface="方正姚体" panose="02010601030101010101" pitchFamily="2" charset="-122"/>
                <a:ea typeface="方正姚体" panose="02010601030101010101" pitchFamily="2" charset="-122"/>
              </a:rPr>
              <a:t>可见</a:t>
            </a:r>
            <a:r>
              <a:rPr lang="en-US" altLang="zh-CN" sz="2400" dirty="0">
                <a:effectLst/>
                <a:latin typeface="方正姚体" panose="02010601030101010101" pitchFamily="2" charset="-122"/>
                <a:ea typeface="方正姚体" panose="02010601030101010101" pitchFamily="2" charset="-122"/>
              </a:rPr>
              <a:t>LRU</a:t>
            </a:r>
            <a:r>
              <a:rPr lang="zh-CN" altLang="en-US" sz="2400" dirty="0">
                <a:effectLst/>
                <a:latin typeface="方正姚体" panose="02010601030101010101" pitchFamily="2" charset="-122"/>
                <a:ea typeface="方正姚体" panose="02010601030101010101" pitchFamily="2" charset="-122"/>
              </a:rPr>
              <a:t>关键是看页面最后一次被使用到发生调度的时间长短</a:t>
            </a:r>
            <a:r>
              <a:rPr lang="en-US" altLang="zh-CN" sz="2400" dirty="0">
                <a:effectLst/>
                <a:latin typeface="方正姚体" panose="02010601030101010101" pitchFamily="2" charset="-122"/>
                <a:ea typeface="方正姚体" panose="02010601030101010101" pitchFamily="2" charset="-122"/>
              </a:rPr>
              <a:t>,</a:t>
            </a:r>
            <a:endParaRPr lang="zh-CN" altLang="en-US" sz="2400" dirty="0">
              <a:effectLst/>
              <a:latin typeface="方正姚体" panose="02010601030101010101" pitchFamily="2" charset="-122"/>
              <a:ea typeface="方正姚体" panose="02010601030101010101" pitchFamily="2" charset="-122"/>
            </a:endParaRPr>
          </a:p>
          <a:p>
            <a:pPr>
              <a:lnSpc>
                <a:spcPct val="150000"/>
              </a:lnSpc>
              <a:defRPr/>
            </a:pPr>
            <a:r>
              <a:rPr lang="zh-CN" altLang="en-US" sz="2400" dirty="0">
                <a:effectLst/>
                <a:latin typeface="方正姚体" panose="02010601030101010101" pitchFamily="2" charset="-122"/>
                <a:ea typeface="方正姚体" panose="02010601030101010101" pitchFamily="2" charset="-122"/>
              </a:rPr>
              <a:t>而</a:t>
            </a:r>
            <a:r>
              <a:rPr lang="en-US" altLang="zh-CN" sz="2400" dirty="0">
                <a:effectLst/>
                <a:latin typeface="方正姚体" panose="02010601030101010101" pitchFamily="2" charset="-122"/>
                <a:ea typeface="方正姚体" panose="02010601030101010101" pitchFamily="2" charset="-122"/>
              </a:rPr>
              <a:t>LFU</a:t>
            </a:r>
            <a:r>
              <a:rPr lang="zh-CN" altLang="en-US" sz="2400" dirty="0">
                <a:effectLst/>
                <a:latin typeface="方正姚体" panose="02010601030101010101" pitchFamily="2" charset="-122"/>
                <a:ea typeface="方正姚体" panose="02010601030101010101" pitchFamily="2" charset="-122"/>
              </a:rPr>
              <a:t>关键是看一定时间段内页面被使用的频率</a:t>
            </a:r>
            <a:r>
              <a:rPr lang="en-US" altLang="zh-CN" sz="2400" dirty="0">
                <a:effectLst/>
                <a:latin typeface="方正姚体" panose="02010601030101010101" pitchFamily="2" charset="-122"/>
                <a:ea typeface="方正姚体" panose="02010601030101010101" pitchFamily="2" charset="-122"/>
              </a:rPr>
              <a:t>!</a:t>
            </a:r>
            <a:endParaRPr lang="zh-CN" altLang="en-US" sz="2400" dirty="0">
              <a:effectLst/>
              <a:latin typeface="方正姚体" panose="02010601030101010101" pitchFamily="2" charset="-122"/>
              <a:ea typeface="方正姚体" panose="02010601030101010101" pitchFamily="2" charset="-122"/>
            </a:endParaRPr>
          </a:p>
          <a:p>
            <a:pPr algn="just">
              <a:lnSpc>
                <a:spcPct val="150000"/>
              </a:lnSpc>
              <a:buSzPct val="100000"/>
              <a:defRPr/>
            </a:pPr>
            <a:endParaRPr lang="zh-CN" altLang="en-US" sz="2400"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endParaRPr>
          </a:p>
        </p:txBody>
      </p:sp>
      <p:pic>
        <p:nvPicPr>
          <p:cNvPr id="4101" name="Picture 359" descr="C:\Users\ada\AppData\Local\Microsoft\Windows\Temporary Internet Files\Content.IE5\MKQL31VQ\MC90044174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0"/>
            <a:ext cx="738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9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9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9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99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Page Table Example (4K pages)</a:t>
            </a:r>
          </a:p>
        </p:txBody>
      </p:sp>
      <p:sp>
        <p:nvSpPr>
          <p:cNvPr id="6" name="Content Placeholder 5"/>
          <p:cNvSpPr>
            <a:spLocks noGrp="1"/>
          </p:cNvSpPr>
          <p:nvPr>
            <p:ph idx="1"/>
          </p:nvPr>
        </p:nvSpPr>
        <p:spPr>
          <a:xfrm>
            <a:off x="304800" y="1143000"/>
            <a:ext cx="8534400" cy="5213350"/>
          </a:xfrm>
        </p:spPr>
        <p:txBody>
          <a:bodyPr/>
          <a:lstStyle/>
          <a:p>
            <a:r>
              <a:rPr lang="en-US" dirty="0"/>
              <a:t>32-bit address</a:t>
            </a:r>
          </a:p>
          <a:p>
            <a:r>
              <a:rPr lang="en-US" dirty="0"/>
              <a:t>4K-size page</a:t>
            </a:r>
          </a:p>
          <a:p>
            <a:r>
              <a:rPr lang="en-US" dirty="0"/>
              <a:t>4-byte PTE</a:t>
            </a: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l="2204"/>
          <a:stretch/>
        </p:blipFill>
        <p:spPr>
          <a:xfrm>
            <a:off x="2743200" y="1143000"/>
            <a:ext cx="6408749" cy="7362237"/>
          </a:xfrm>
          <a:prstGeom prst="rect">
            <a:avLst/>
          </a:prstGeom>
        </p:spPr>
      </p:pic>
    </p:spTree>
    <p:extLst>
      <p:ext uri="{BB962C8B-B14F-4D97-AF65-F5344CB8AC3E}">
        <p14:creationId xmlns:p14="http://schemas.microsoft.com/office/powerpoint/2010/main" val="234940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2018" name="Rectangle 2"/>
          <p:cNvSpPr>
            <a:spLocks noGrp="1" noChangeArrowheads="1"/>
          </p:cNvSpPr>
          <p:nvPr>
            <p:ph type="title"/>
          </p:nvPr>
        </p:nvSpPr>
        <p:spPr/>
        <p:txBody>
          <a:bodyPr/>
          <a:lstStyle/>
          <a:p>
            <a:r>
              <a:rPr lang="en-US" altLang="ko-KR" dirty="0"/>
              <a:t>Linear Page Table</a:t>
            </a:r>
          </a:p>
        </p:txBody>
      </p:sp>
      <p:sp>
        <p:nvSpPr>
          <p:cNvPr id="1622019" name="Rectangle 3"/>
          <p:cNvSpPr>
            <a:spLocks noGrp="1" noChangeArrowheads="1"/>
          </p:cNvSpPr>
          <p:nvPr>
            <p:ph idx="1"/>
          </p:nvPr>
        </p:nvSpPr>
        <p:spPr/>
        <p:txBody>
          <a:bodyPr/>
          <a:lstStyle/>
          <a:p>
            <a:r>
              <a:rPr lang="en-US" altLang="ko-KR" sz="2800" dirty="0"/>
              <a:t>With 32-bit addresses, 4-KB pages &amp; 4-byte PTEs:</a:t>
            </a:r>
          </a:p>
          <a:p>
            <a:pPr lvl="1"/>
            <a:r>
              <a:rPr lang="en-US" altLang="ko-KR" sz="2000" dirty="0"/>
              <a:t>2</a:t>
            </a:r>
            <a:r>
              <a:rPr lang="en-US" altLang="ko-KR" sz="2000" baseline="30000" dirty="0"/>
              <a:t>20</a:t>
            </a:r>
            <a:r>
              <a:rPr lang="en-US" altLang="ko-KR" sz="2000" dirty="0"/>
              <a:t> PTEs, </a:t>
            </a:r>
            <a:r>
              <a:rPr lang="en-US" altLang="ko-KR" sz="2000" dirty="0" err="1"/>
              <a:t>i.e</a:t>
            </a:r>
            <a:r>
              <a:rPr lang="en-US" altLang="ko-KR" sz="2000" dirty="0"/>
              <a:t>, 4 MB page table per user</a:t>
            </a:r>
          </a:p>
          <a:p>
            <a:pPr lvl="1"/>
            <a:r>
              <a:rPr lang="en-US" altLang="ko-KR" sz="2000" dirty="0"/>
              <a:t>4 GB of swap needed to back up full virtual address space</a:t>
            </a:r>
          </a:p>
          <a:p>
            <a:r>
              <a:rPr lang="en-US" altLang="ko-KR" sz="2800" dirty="0"/>
              <a:t>Larger pages?</a:t>
            </a:r>
          </a:p>
          <a:p>
            <a:pPr lvl="1"/>
            <a:r>
              <a:rPr lang="en-US" altLang="ko-KR" sz="2000" dirty="0"/>
              <a:t>Internal fragmentation (Not all memory in page is used)</a:t>
            </a:r>
          </a:p>
          <a:p>
            <a:pPr lvl="1"/>
            <a:r>
              <a:rPr lang="en-US" altLang="ko-KR" sz="2000" dirty="0"/>
              <a:t>Larger page fault penalty (more time to read from disk)</a:t>
            </a:r>
          </a:p>
          <a:p>
            <a:r>
              <a:rPr lang="en-US" altLang="ko-KR" sz="2800" dirty="0"/>
              <a:t>What about 64-bit virtual address space???</a:t>
            </a:r>
          </a:p>
          <a:p>
            <a:pPr lvl="1"/>
            <a:r>
              <a:rPr lang="en-US" altLang="ko-KR" sz="2000" dirty="0"/>
              <a:t>How many page table entries (PTEs)?</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D6F230C-8540-DD45-A4B4-F7C79284B04E}"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2546479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8F7-FC29-4B76-9F18-4E43F847160E}"/>
              </a:ext>
            </a:extLst>
          </p:cNvPr>
          <p:cNvSpPr>
            <a:spLocks noGrp="1"/>
          </p:cNvSpPr>
          <p:nvPr>
            <p:ph type="title"/>
          </p:nvPr>
        </p:nvSpPr>
        <p:spPr/>
        <p:txBody>
          <a:bodyPr/>
          <a:lstStyle/>
          <a:p>
            <a:r>
              <a:rPr lang="en-US" dirty="0"/>
              <a:t>Example-48 bit memory space</a:t>
            </a:r>
          </a:p>
        </p:txBody>
      </p:sp>
      <p:sp>
        <p:nvSpPr>
          <p:cNvPr id="4" name="Slide Number Placeholder 3">
            <a:extLst>
              <a:ext uri="{FF2B5EF4-FFF2-40B4-BE49-F238E27FC236}">
                <a16:creationId xmlns:a16="http://schemas.microsoft.com/office/drawing/2014/main" id="{2C5ABC57-F18E-4123-95CD-8C75E6007BC2}"/>
              </a:ext>
            </a:extLst>
          </p:cNvPr>
          <p:cNvSpPr>
            <a:spLocks noGrp="1"/>
          </p:cNvSpPr>
          <p:nvPr>
            <p:ph type="sldNum" sz="quarter" idx="12"/>
          </p:nvPr>
        </p:nvSpPr>
        <p:spPr/>
        <p:txBody>
          <a:bodyPr/>
          <a:lstStyle/>
          <a:p>
            <a:fld id="{7B14E791-165F-344E-BF0E-59CD826800BF}" type="slidenum">
              <a:rPr lang="en-US" smtClean="0"/>
              <a:pPr/>
              <a:t>42</a:t>
            </a:fld>
            <a:endParaRPr lang="en-US" dirty="0"/>
          </a:p>
        </p:txBody>
      </p:sp>
      <p:pic>
        <p:nvPicPr>
          <p:cNvPr id="6" name="Picture 5">
            <a:extLst>
              <a:ext uri="{FF2B5EF4-FFF2-40B4-BE49-F238E27FC236}">
                <a16:creationId xmlns:a16="http://schemas.microsoft.com/office/drawing/2014/main" id="{C7B8FE50-D85B-4E76-86B1-9E826AFF0CA3}"/>
              </a:ext>
            </a:extLst>
          </p:cNvPr>
          <p:cNvPicPr>
            <a:picLocks noChangeAspect="1"/>
          </p:cNvPicPr>
          <p:nvPr/>
        </p:nvPicPr>
        <p:blipFill>
          <a:blip r:embed="rId2"/>
          <a:stretch>
            <a:fillRect/>
          </a:stretch>
        </p:blipFill>
        <p:spPr>
          <a:xfrm>
            <a:off x="1576810" y="682264"/>
            <a:ext cx="5990379" cy="6175736"/>
          </a:xfrm>
          <a:prstGeom prst="rect">
            <a:avLst/>
          </a:prstGeom>
        </p:spPr>
      </p:pic>
    </p:spTree>
    <p:extLst>
      <p:ext uri="{BB962C8B-B14F-4D97-AF65-F5344CB8AC3E}">
        <p14:creationId xmlns:p14="http://schemas.microsoft.com/office/powerpoint/2010/main" val="4228141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FB91-FC27-407F-A875-9E9EA97AD972}"/>
              </a:ext>
            </a:extLst>
          </p:cNvPr>
          <p:cNvSpPr>
            <a:spLocks noGrp="1"/>
          </p:cNvSpPr>
          <p:nvPr>
            <p:ph type="title"/>
          </p:nvPr>
        </p:nvSpPr>
        <p:spPr/>
        <p:txBody>
          <a:bodyPr/>
          <a:lstStyle/>
          <a:p>
            <a:r>
              <a:rPr lang="en-US" dirty="0"/>
              <a:t>4 levels of mapping</a:t>
            </a:r>
          </a:p>
        </p:txBody>
      </p:sp>
      <p:sp>
        <p:nvSpPr>
          <p:cNvPr id="3" name="Content Placeholder 2">
            <a:extLst>
              <a:ext uri="{FF2B5EF4-FFF2-40B4-BE49-F238E27FC236}">
                <a16:creationId xmlns:a16="http://schemas.microsoft.com/office/drawing/2014/main" id="{4B043AB3-4873-4CE5-BAA4-39D94778272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9E7ED5E-F977-406C-8BA8-78BB677127BF}"/>
              </a:ext>
            </a:extLst>
          </p:cNvPr>
          <p:cNvSpPr>
            <a:spLocks noGrp="1"/>
          </p:cNvSpPr>
          <p:nvPr>
            <p:ph type="sldNum" sz="quarter" idx="12"/>
          </p:nvPr>
        </p:nvSpPr>
        <p:spPr/>
        <p:txBody>
          <a:bodyPr/>
          <a:lstStyle/>
          <a:p>
            <a:fld id="{7B14E791-165F-344E-BF0E-59CD826800BF}" type="slidenum">
              <a:rPr lang="en-US" smtClean="0"/>
              <a:pPr/>
              <a:t>43</a:t>
            </a:fld>
            <a:endParaRPr lang="en-US" dirty="0"/>
          </a:p>
        </p:txBody>
      </p:sp>
      <p:pic>
        <p:nvPicPr>
          <p:cNvPr id="6" name="Picture 5">
            <a:extLst>
              <a:ext uri="{FF2B5EF4-FFF2-40B4-BE49-F238E27FC236}">
                <a16:creationId xmlns:a16="http://schemas.microsoft.com/office/drawing/2014/main" id="{4E58AA44-ACF5-4A1E-ACC3-03F6648C6709}"/>
              </a:ext>
            </a:extLst>
          </p:cNvPr>
          <p:cNvPicPr>
            <a:picLocks noChangeAspect="1"/>
          </p:cNvPicPr>
          <p:nvPr/>
        </p:nvPicPr>
        <p:blipFill>
          <a:blip r:embed="rId2"/>
          <a:stretch>
            <a:fillRect/>
          </a:stretch>
        </p:blipFill>
        <p:spPr>
          <a:xfrm>
            <a:off x="433387" y="1081087"/>
            <a:ext cx="8277225" cy="4695825"/>
          </a:xfrm>
          <a:prstGeom prst="rect">
            <a:avLst/>
          </a:prstGeom>
        </p:spPr>
      </p:pic>
    </p:spTree>
    <p:extLst>
      <p:ext uri="{BB962C8B-B14F-4D97-AF65-F5344CB8AC3E}">
        <p14:creationId xmlns:p14="http://schemas.microsoft.com/office/powerpoint/2010/main" val="348634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96" name="Rectangle 32"/>
          <p:cNvSpPr>
            <a:spLocks noGrp="1" noChangeArrowheads="1"/>
          </p:cNvSpPr>
          <p:nvPr>
            <p:ph type="title"/>
          </p:nvPr>
        </p:nvSpPr>
        <p:spPr>
          <a:noFill/>
          <a:ln/>
        </p:spPr>
        <p:txBody>
          <a:bodyPr lIns="90488" tIns="44450" rIns="90488" bIns="44450"/>
          <a:lstStyle/>
          <a:p>
            <a:r>
              <a:rPr lang="en-US" altLang="ko-KR" dirty="0">
                <a:ea typeface="굴림" charset="-127"/>
                <a:cs typeface="굴림" charset="-127"/>
              </a:rPr>
              <a:t>Hierarchical Page Table</a:t>
            </a:r>
          </a:p>
        </p:txBody>
      </p:sp>
      <p:sp>
        <p:nvSpPr>
          <p:cNvPr id="9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A270C1C-B9DC-C147-9AF6-8247FECD9DFD}"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sp>
        <p:nvSpPr>
          <p:cNvPr id="1624066" name="Rectangle 2" descr="40%"/>
          <p:cNvSpPr>
            <a:spLocks noChangeArrowheads="1"/>
          </p:cNvSpPr>
          <p:nvPr/>
        </p:nvSpPr>
        <p:spPr bwMode="auto">
          <a:xfrm>
            <a:off x="7558087" y="1162611"/>
            <a:ext cx="914400" cy="990600"/>
          </a:xfrm>
          <a:prstGeom prst="rect">
            <a:avLst/>
          </a:prstGeom>
          <a:pattFill prst="pct40">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nvGrpSpPr>
          <p:cNvPr id="1624067" name="Group 3"/>
          <p:cNvGrpSpPr>
            <a:grpSpLocks/>
          </p:cNvGrpSpPr>
          <p:nvPr/>
        </p:nvGrpSpPr>
        <p:grpSpPr bwMode="auto">
          <a:xfrm>
            <a:off x="7558087" y="1175311"/>
            <a:ext cx="901700" cy="965200"/>
            <a:chOff x="4784" y="584"/>
            <a:chExt cx="568" cy="608"/>
          </a:xfrm>
        </p:grpSpPr>
        <p:sp>
          <p:nvSpPr>
            <p:cNvPr id="1624068" name="Rectangle 4" descr="40%"/>
            <p:cNvSpPr>
              <a:spLocks noChangeArrowheads="1"/>
            </p:cNvSpPr>
            <p:nvPr/>
          </p:nvSpPr>
          <p:spPr bwMode="auto">
            <a:xfrm>
              <a:off x="4784" y="584"/>
              <a:ext cx="568" cy="608"/>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69" name="Line 5" descr="40%"/>
            <p:cNvSpPr>
              <a:spLocks noChangeShapeType="1"/>
            </p:cNvSpPr>
            <p:nvPr/>
          </p:nvSpPr>
          <p:spPr bwMode="auto">
            <a:xfrm>
              <a:off x="4784" y="890"/>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0" name="Line 6" descr="40%"/>
            <p:cNvSpPr>
              <a:spLocks noChangeShapeType="1"/>
            </p:cNvSpPr>
            <p:nvPr/>
          </p:nvSpPr>
          <p:spPr bwMode="auto">
            <a:xfrm>
              <a:off x="4784" y="1050"/>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1" name="Line 7" descr="40%"/>
            <p:cNvSpPr>
              <a:spLocks noChangeShapeType="1"/>
            </p:cNvSpPr>
            <p:nvPr/>
          </p:nvSpPr>
          <p:spPr bwMode="auto">
            <a:xfrm>
              <a:off x="4784" y="731"/>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sp>
        <p:nvSpPr>
          <p:cNvPr id="1624072" name="Rectangle 8" descr="40%"/>
          <p:cNvSpPr>
            <a:spLocks noChangeArrowheads="1"/>
          </p:cNvSpPr>
          <p:nvPr/>
        </p:nvSpPr>
        <p:spPr bwMode="auto">
          <a:xfrm>
            <a:off x="7558087" y="2229411"/>
            <a:ext cx="914400" cy="990600"/>
          </a:xfrm>
          <a:prstGeom prst="rect">
            <a:avLst/>
          </a:prstGeom>
          <a:pattFill prst="pct40">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3" name="Rectangle 9" descr="40%"/>
          <p:cNvSpPr>
            <a:spLocks noChangeArrowheads="1"/>
          </p:cNvSpPr>
          <p:nvPr/>
        </p:nvSpPr>
        <p:spPr bwMode="auto">
          <a:xfrm>
            <a:off x="7558087" y="2242111"/>
            <a:ext cx="901700" cy="965200"/>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4" name="Line 10" descr="40%"/>
          <p:cNvSpPr>
            <a:spLocks noChangeShapeType="1"/>
          </p:cNvSpPr>
          <p:nvPr/>
        </p:nvSpPr>
        <p:spPr bwMode="auto">
          <a:xfrm>
            <a:off x="7558087" y="27278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5" name="Line 11" descr="40%"/>
          <p:cNvSpPr>
            <a:spLocks noChangeShapeType="1"/>
          </p:cNvSpPr>
          <p:nvPr/>
        </p:nvSpPr>
        <p:spPr bwMode="auto">
          <a:xfrm>
            <a:off x="7558087" y="29818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6" name="Line 12" descr="40%"/>
          <p:cNvSpPr>
            <a:spLocks noChangeShapeType="1"/>
          </p:cNvSpPr>
          <p:nvPr/>
        </p:nvSpPr>
        <p:spPr bwMode="auto">
          <a:xfrm>
            <a:off x="7558087" y="24754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7" name="Rectangle 13" descr="40%"/>
          <p:cNvSpPr>
            <a:spLocks noChangeArrowheads="1"/>
          </p:cNvSpPr>
          <p:nvPr/>
        </p:nvSpPr>
        <p:spPr bwMode="auto">
          <a:xfrm>
            <a:off x="7558087" y="2470711"/>
            <a:ext cx="904875" cy="257175"/>
          </a:xfrm>
          <a:prstGeom prst="rect">
            <a:avLst/>
          </a:prstGeom>
          <a:solidFill>
            <a:srgbClr val="FF0000"/>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8" name="Rectangle 14" descr="Wide upward diagonal"/>
          <p:cNvSpPr>
            <a:spLocks noChangeArrowheads="1"/>
          </p:cNvSpPr>
          <p:nvPr/>
        </p:nvSpPr>
        <p:spPr bwMode="auto">
          <a:xfrm>
            <a:off x="5344231" y="1916674"/>
            <a:ext cx="838199" cy="457200"/>
          </a:xfrm>
          <a:prstGeom prst="rect">
            <a:avLst/>
          </a:prstGeom>
          <a:pattFill prst="wdUpDiag">
            <a:fgClr>
              <a:schemeClr val="tx1"/>
            </a:fgClr>
            <a:bgClr>
              <a:srgbClr val="FFFFFF"/>
            </a:bgClr>
          </a:pattFill>
          <a:ln w="9525">
            <a:noFill/>
            <a:miter lim="800000"/>
            <a:headEnd/>
            <a:tailEnd/>
          </a:ln>
          <a:effectLst/>
        </p:spPr>
        <p:txBody>
          <a:bodyPr wrap="square" anchor="ctr">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9" name="Rectangle 15" descr="40%"/>
          <p:cNvSpPr>
            <a:spLocks noChangeArrowheads="1"/>
          </p:cNvSpPr>
          <p:nvPr/>
        </p:nvSpPr>
        <p:spPr bwMode="auto">
          <a:xfrm>
            <a:off x="5344231" y="1383274"/>
            <a:ext cx="838200" cy="533399"/>
          </a:xfrm>
          <a:prstGeom prst="rect">
            <a:avLst/>
          </a:prstGeom>
          <a:pattFill prst="pct40">
            <a:fgClr>
              <a:srgbClr val="FFA74F"/>
            </a:fgClr>
            <a:bgClr>
              <a:srgbClr val="FFFFFF"/>
            </a:bgClr>
          </a:pattFill>
          <a:ln w="9525">
            <a:noFill/>
            <a:miter lim="800000"/>
            <a:headEnd/>
            <a:tailEnd/>
          </a:ln>
          <a:effectLst/>
        </p:spPr>
        <p:txBody>
          <a:bodyPr wrap="square" anchor="ctr">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0" name="Rectangle 16" descr="Wide upward diagonal"/>
          <p:cNvSpPr>
            <a:spLocks noChangeArrowheads="1"/>
          </p:cNvSpPr>
          <p:nvPr/>
        </p:nvSpPr>
        <p:spPr bwMode="auto">
          <a:xfrm>
            <a:off x="5322887" y="41471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1" name="Rectangle 17" descr="Wide upward diagonal"/>
          <p:cNvSpPr>
            <a:spLocks noChangeArrowheads="1"/>
          </p:cNvSpPr>
          <p:nvPr/>
        </p:nvSpPr>
        <p:spPr bwMode="auto">
          <a:xfrm>
            <a:off x="5322887" y="43757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2" name="Rectangle 18"/>
          <p:cNvSpPr>
            <a:spLocks noChangeArrowheads="1"/>
          </p:cNvSpPr>
          <p:nvPr/>
        </p:nvSpPr>
        <p:spPr bwMode="auto">
          <a:xfrm>
            <a:off x="5322887" y="39185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3" name="Rectangle 19"/>
          <p:cNvSpPr>
            <a:spLocks noChangeArrowheads="1"/>
          </p:cNvSpPr>
          <p:nvPr/>
        </p:nvSpPr>
        <p:spPr bwMode="auto">
          <a:xfrm>
            <a:off x="5322887" y="46043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4" name="Rectangle 20"/>
          <p:cNvSpPr>
            <a:spLocks noChangeArrowheads="1"/>
          </p:cNvSpPr>
          <p:nvPr/>
        </p:nvSpPr>
        <p:spPr bwMode="auto">
          <a:xfrm>
            <a:off x="1500187" y="1721411"/>
            <a:ext cx="2921000" cy="2921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5" name="Line 21"/>
          <p:cNvSpPr>
            <a:spLocks noChangeShapeType="1"/>
          </p:cNvSpPr>
          <p:nvPr/>
        </p:nvSpPr>
        <p:spPr bwMode="auto">
          <a:xfrm>
            <a:off x="6211887" y="3004111"/>
            <a:ext cx="1346200" cy="1524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nvGrpSpPr>
          <p:cNvPr id="1624086" name="Group 22"/>
          <p:cNvGrpSpPr>
            <a:grpSpLocks/>
          </p:cNvGrpSpPr>
          <p:nvPr/>
        </p:nvGrpSpPr>
        <p:grpSpPr bwMode="auto">
          <a:xfrm>
            <a:off x="7558087" y="3308911"/>
            <a:ext cx="901700" cy="965200"/>
            <a:chOff x="4784" y="1928"/>
            <a:chExt cx="568" cy="608"/>
          </a:xfrm>
        </p:grpSpPr>
        <p:sp>
          <p:nvSpPr>
            <p:cNvPr id="1624087" name="Rectangle 23"/>
            <p:cNvSpPr>
              <a:spLocks noChangeArrowheads="1"/>
            </p:cNvSpPr>
            <p:nvPr/>
          </p:nvSpPr>
          <p:spPr bwMode="auto">
            <a:xfrm>
              <a:off x="4784" y="1928"/>
              <a:ext cx="568" cy="60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8" name="Line 24"/>
            <p:cNvSpPr>
              <a:spLocks noChangeShapeType="1"/>
            </p:cNvSpPr>
            <p:nvPr/>
          </p:nvSpPr>
          <p:spPr bwMode="auto">
            <a:xfrm>
              <a:off x="4784" y="2234"/>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9" name="Line 25"/>
            <p:cNvSpPr>
              <a:spLocks noChangeShapeType="1"/>
            </p:cNvSpPr>
            <p:nvPr/>
          </p:nvSpPr>
          <p:spPr bwMode="auto">
            <a:xfrm>
              <a:off x="4784" y="2394"/>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0" name="Line 26"/>
            <p:cNvSpPr>
              <a:spLocks noChangeShapeType="1"/>
            </p:cNvSpPr>
            <p:nvPr/>
          </p:nvSpPr>
          <p:spPr bwMode="auto">
            <a:xfrm>
              <a:off x="4784" y="2075"/>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grpSp>
        <p:nvGrpSpPr>
          <p:cNvPr id="1624091" name="Group 27"/>
          <p:cNvGrpSpPr>
            <a:grpSpLocks/>
          </p:cNvGrpSpPr>
          <p:nvPr/>
        </p:nvGrpSpPr>
        <p:grpSpPr bwMode="auto">
          <a:xfrm>
            <a:off x="7558087" y="5442511"/>
            <a:ext cx="901700" cy="965200"/>
            <a:chOff x="4784" y="3272"/>
            <a:chExt cx="568" cy="608"/>
          </a:xfrm>
        </p:grpSpPr>
        <p:sp>
          <p:nvSpPr>
            <p:cNvPr id="1624092" name="Rectangle 28"/>
            <p:cNvSpPr>
              <a:spLocks noChangeArrowheads="1"/>
            </p:cNvSpPr>
            <p:nvPr/>
          </p:nvSpPr>
          <p:spPr bwMode="auto">
            <a:xfrm>
              <a:off x="4784" y="3272"/>
              <a:ext cx="568" cy="60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3" name="Line 29"/>
            <p:cNvSpPr>
              <a:spLocks noChangeShapeType="1"/>
            </p:cNvSpPr>
            <p:nvPr/>
          </p:nvSpPr>
          <p:spPr bwMode="auto">
            <a:xfrm>
              <a:off x="4784" y="3578"/>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4" name="Line 30"/>
            <p:cNvSpPr>
              <a:spLocks noChangeShapeType="1"/>
            </p:cNvSpPr>
            <p:nvPr/>
          </p:nvSpPr>
          <p:spPr bwMode="auto">
            <a:xfrm>
              <a:off x="4784" y="3738"/>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5" name="Line 31"/>
            <p:cNvSpPr>
              <a:spLocks noChangeShapeType="1"/>
            </p:cNvSpPr>
            <p:nvPr/>
          </p:nvSpPr>
          <p:spPr bwMode="auto">
            <a:xfrm>
              <a:off x="4784" y="3419"/>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sp>
        <p:nvSpPr>
          <p:cNvPr id="1624097" name="Rectangle 33"/>
          <p:cNvSpPr>
            <a:spLocks noChangeArrowheads="1"/>
          </p:cNvSpPr>
          <p:nvPr/>
        </p:nvSpPr>
        <p:spPr bwMode="auto">
          <a:xfrm>
            <a:off x="5348287" y="2635811"/>
            <a:ext cx="876300" cy="9779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8" name="Rectangle 34"/>
          <p:cNvSpPr>
            <a:spLocks noChangeArrowheads="1"/>
          </p:cNvSpPr>
          <p:nvPr/>
        </p:nvSpPr>
        <p:spPr bwMode="auto">
          <a:xfrm>
            <a:off x="3290887" y="2927911"/>
            <a:ext cx="927100" cy="9906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9" name="Rectangle 35"/>
          <p:cNvSpPr>
            <a:spLocks noChangeArrowheads="1"/>
          </p:cNvSpPr>
          <p:nvPr/>
        </p:nvSpPr>
        <p:spPr bwMode="auto">
          <a:xfrm>
            <a:off x="3208206" y="4035986"/>
            <a:ext cx="1200412"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Level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a:t>
            </a:r>
          </a:p>
        </p:txBody>
      </p:sp>
      <p:sp>
        <p:nvSpPr>
          <p:cNvPr id="1624100" name="Rectangle 36"/>
          <p:cNvSpPr>
            <a:spLocks noChangeArrowheads="1"/>
          </p:cNvSpPr>
          <p:nvPr/>
        </p:nvSpPr>
        <p:spPr bwMode="auto">
          <a:xfrm>
            <a:off x="5237133" y="4950386"/>
            <a:ext cx="1290694" cy="67454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Level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Tables</a:t>
            </a:r>
            <a:r>
              <a:rPr kumimoji="0" lang="en-US" altLang="ko-KR" sz="2000" b="1" i="0" u="none" strike="noStrike" kern="1200" cap="none" spc="0" normalizeH="0" baseline="0" noProof="0" dirty="0">
                <a:ln>
                  <a:noFill/>
                </a:ln>
                <a:solidFill>
                  <a:prstClr val="black"/>
                </a:solidFill>
                <a:effectLst/>
                <a:uLnTx/>
                <a:uFillTx/>
                <a:latin typeface="Calibri"/>
                <a:ea typeface="굴림" charset="-127"/>
                <a:cs typeface="굴림" charset="-127"/>
              </a:rPr>
              <a:t> </a:t>
            </a:r>
          </a:p>
        </p:txBody>
      </p:sp>
      <p:sp>
        <p:nvSpPr>
          <p:cNvPr id="1624101" name="Line 37"/>
          <p:cNvSpPr>
            <a:spLocks noChangeShapeType="1"/>
          </p:cNvSpPr>
          <p:nvPr/>
        </p:nvSpPr>
        <p:spPr bwMode="auto">
          <a:xfrm flipV="1">
            <a:off x="4205287" y="2394511"/>
            <a:ext cx="1149350" cy="6985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2" name="Rectangle 38"/>
          <p:cNvSpPr>
            <a:spLocks noChangeArrowheads="1"/>
          </p:cNvSpPr>
          <p:nvPr/>
        </p:nvSpPr>
        <p:spPr bwMode="auto">
          <a:xfrm>
            <a:off x="5318831" y="1403911"/>
            <a:ext cx="889000" cy="9652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3" name="Rectangle 39"/>
          <p:cNvSpPr>
            <a:spLocks noChangeArrowheads="1"/>
          </p:cNvSpPr>
          <p:nvPr/>
        </p:nvSpPr>
        <p:spPr bwMode="auto">
          <a:xfrm>
            <a:off x="7558087" y="4363011"/>
            <a:ext cx="914400" cy="9906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4" name="Rectangle 40" descr="40%"/>
          <p:cNvSpPr>
            <a:spLocks noChangeArrowheads="1"/>
          </p:cNvSpPr>
          <p:nvPr/>
        </p:nvSpPr>
        <p:spPr bwMode="auto">
          <a:xfrm>
            <a:off x="7558087" y="4375711"/>
            <a:ext cx="901700" cy="965200"/>
          </a:xfrm>
          <a:prstGeom prst="rect">
            <a:avLst/>
          </a:prstGeom>
          <a:pattFill prst="pct40">
            <a:fgClr>
              <a:schemeClr val="accent1"/>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5" name="Line 41"/>
          <p:cNvSpPr>
            <a:spLocks noChangeShapeType="1"/>
          </p:cNvSpPr>
          <p:nvPr/>
        </p:nvSpPr>
        <p:spPr bwMode="auto">
          <a:xfrm>
            <a:off x="7558087" y="48614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6" name="Line 42"/>
          <p:cNvSpPr>
            <a:spLocks noChangeShapeType="1"/>
          </p:cNvSpPr>
          <p:nvPr/>
        </p:nvSpPr>
        <p:spPr bwMode="auto">
          <a:xfrm>
            <a:off x="7558087" y="51154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7" name="Line 43"/>
          <p:cNvSpPr>
            <a:spLocks noChangeShapeType="1"/>
          </p:cNvSpPr>
          <p:nvPr/>
        </p:nvSpPr>
        <p:spPr bwMode="auto">
          <a:xfrm>
            <a:off x="7558087" y="46090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8" name="Line 44"/>
          <p:cNvSpPr>
            <a:spLocks noChangeShapeType="1"/>
          </p:cNvSpPr>
          <p:nvPr/>
        </p:nvSpPr>
        <p:spPr bwMode="auto">
          <a:xfrm flipV="1">
            <a:off x="4154487" y="3613711"/>
            <a:ext cx="1143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9" name="Line 45"/>
          <p:cNvSpPr>
            <a:spLocks noChangeShapeType="1"/>
          </p:cNvSpPr>
          <p:nvPr/>
        </p:nvSpPr>
        <p:spPr bwMode="auto">
          <a:xfrm>
            <a:off x="4191000" y="3812149"/>
            <a:ext cx="1106487" cy="1020762"/>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0" name="Line 46"/>
          <p:cNvSpPr>
            <a:spLocks noChangeShapeType="1"/>
          </p:cNvSpPr>
          <p:nvPr/>
        </p:nvSpPr>
        <p:spPr bwMode="auto">
          <a:xfrm>
            <a:off x="6211887" y="1556311"/>
            <a:ext cx="1371600" cy="228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1" name="Line 47"/>
          <p:cNvSpPr>
            <a:spLocks noChangeShapeType="1"/>
          </p:cNvSpPr>
          <p:nvPr/>
        </p:nvSpPr>
        <p:spPr bwMode="auto">
          <a:xfrm>
            <a:off x="6211887" y="1708711"/>
            <a:ext cx="1295400" cy="327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2" name="Line 48"/>
          <p:cNvSpPr>
            <a:spLocks noChangeShapeType="1"/>
          </p:cNvSpPr>
          <p:nvPr/>
        </p:nvSpPr>
        <p:spPr bwMode="auto">
          <a:xfrm>
            <a:off x="6135687" y="3537511"/>
            <a:ext cx="1371600" cy="381000"/>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3" name="Line 49"/>
          <p:cNvSpPr>
            <a:spLocks noChangeShapeType="1"/>
          </p:cNvSpPr>
          <p:nvPr/>
        </p:nvSpPr>
        <p:spPr bwMode="auto">
          <a:xfrm>
            <a:off x="6211887" y="4756711"/>
            <a:ext cx="1295400" cy="1219200"/>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4" name="Rectangle 50"/>
          <p:cNvSpPr>
            <a:spLocks noChangeArrowheads="1"/>
          </p:cNvSpPr>
          <p:nvPr/>
        </p:nvSpPr>
        <p:spPr bwMode="auto">
          <a:xfrm>
            <a:off x="6008687" y="6217211"/>
            <a:ext cx="1125109"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Data Pages</a:t>
            </a:r>
          </a:p>
        </p:txBody>
      </p:sp>
      <p:sp>
        <p:nvSpPr>
          <p:cNvPr id="1624115" name="Rectangle 51"/>
          <p:cNvSpPr>
            <a:spLocks noChangeArrowheads="1"/>
          </p:cNvSpPr>
          <p:nvPr/>
        </p:nvSpPr>
        <p:spPr bwMode="auto">
          <a:xfrm>
            <a:off x="660400" y="5290111"/>
            <a:ext cx="2721900"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in primary memory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in secondary memory</a:t>
            </a:r>
          </a:p>
        </p:txBody>
      </p:sp>
      <p:sp>
        <p:nvSpPr>
          <p:cNvPr id="1624116" name="Rectangle 52"/>
          <p:cNvSpPr>
            <a:spLocks noChangeArrowheads="1"/>
          </p:cNvSpPr>
          <p:nvPr/>
        </p:nvSpPr>
        <p:spPr bwMode="auto">
          <a:xfrm>
            <a:off x="165100" y="5671111"/>
            <a:ext cx="476250" cy="301625"/>
          </a:xfrm>
          <a:prstGeom prst="rect">
            <a:avLst/>
          </a:prstGeom>
          <a:solidFill>
            <a:srgbClr val="FFCC66"/>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7" name="Rectangle 53"/>
          <p:cNvSpPr>
            <a:spLocks noChangeArrowheads="1"/>
          </p:cNvSpPr>
          <p:nvPr/>
        </p:nvSpPr>
        <p:spPr bwMode="auto">
          <a:xfrm>
            <a:off x="332573" y="2943786"/>
            <a:ext cx="2009791"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Root of the Current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a:t>
            </a:r>
          </a:p>
        </p:txBody>
      </p:sp>
      <p:sp>
        <p:nvSpPr>
          <p:cNvPr id="1624118" name="Line 54"/>
          <p:cNvSpPr>
            <a:spLocks noChangeShapeType="1"/>
          </p:cNvSpPr>
          <p:nvPr/>
        </p:nvSpPr>
        <p:spPr bwMode="auto">
          <a:xfrm>
            <a:off x="2097087" y="3816911"/>
            <a:ext cx="1219200" cy="177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9" name="Line 55"/>
          <p:cNvSpPr>
            <a:spLocks noChangeShapeType="1"/>
          </p:cNvSpPr>
          <p:nvPr/>
        </p:nvSpPr>
        <p:spPr bwMode="auto">
          <a:xfrm flipH="1" flipV="1">
            <a:off x="3149600" y="3602599"/>
            <a:ext cx="0" cy="304800"/>
          </a:xfrm>
          <a:prstGeom prst="line">
            <a:avLst/>
          </a:prstGeom>
          <a:noFill/>
          <a:ln w="25400" cap="flat" cmpd="sng" algn="ctr">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0" name="Line 56"/>
          <p:cNvSpPr>
            <a:spLocks noChangeShapeType="1"/>
          </p:cNvSpPr>
          <p:nvPr/>
        </p:nvSpPr>
        <p:spPr bwMode="auto">
          <a:xfrm flipH="1" flipV="1">
            <a:off x="5221287" y="3004111"/>
            <a:ext cx="0" cy="496888"/>
          </a:xfrm>
          <a:prstGeom prst="line">
            <a:avLst/>
          </a:prstGeom>
          <a:noFill/>
          <a:ln w="25400" cap="flat" cmpd="sng" algn="ctr">
            <a:solidFill>
              <a:srgbClr val="000000"/>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1" name="Line 57"/>
          <p:cNvSpPr>
            <a:spLocks noChangeShapeType="1"/>
          </p:cNvSpPr>
          <p:nvPr/>
        </p:nvSpPr>
        <p:spPr bwMode="auto">
          <a:xfrm>
            <a:off x="7431087" y="2508811"/>
            <a:ext cx="0" cy="596900"/>
          </a:xfrm>
          <a:prstGeom prst="line">
            <a:avLst/>
          </a:prstGeom>
          <a:noFill/>
          <a:ln w="25400" cap="flat" cmpd="sng" algn="ctr">
            <a:solidFill>
              <a:srgbClr val="000000"/>
            </a:solidFill>
            <a:prstDash val="solid"/>
            <a:round/>
            <a:headEnd type="triangle" w="med" len="med"/>
            <a:tailEnd type="non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2" name="Rectangle 58"/>
          <p:cNvSpPr>
            <a:spLocks noChangeArrowheads="1"/>
          </p:cNvSpPr>
          <p:nvPr/>
        </p:nvSpPr>
        <p:spPr bwMode="auto">
          <a:xfrm>
            <a:off x="2706687" y="3537511"/>
            <a:ext cx="396844"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p1</a:t>
            </a:r>
          </a:p>
        </p:txBody>
      </p:sp>
      <p:sp>
        <p:nvSpPr>
          <p:cNvPr id="1624123" name="Rectangle 59"/>
          <p:cNvSpPr>
            <a:spLocks noChangeArrowheads="1"/>
          </p:cNvSpPr>
          <p:nvPr/>
        </p:nvSpPr>
        <p:spPr bwMode="auto">
          <a:xfrm>
            <a:off x="6627812" y="2661211"/>
            <a:ext cx="672561"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offset</a:t>
            </a:r>
          </a:p>
        </p:txBody>
      </p:sp>
      <p:sp>
        <p:nvSpPr>
          <p:cNvPr id="1624124" name="Rectangle 60"/>
          <p:cNvSpPr>
            <a:spLocks noChangeArrowheads="1"/>
          </p:cNvSpPr>
          <p:nvPr/>
        </p:nvSpPr>
        <p:spPr bwMode="auto">
          <a:xfrm>
            <a:off x="4764087" y="3135874"/>
            <a:ext cx="4007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p2</a:t>
            </a:r>
          </a:p>
        </p:txBody>
      </p:sp>
      <p:sp>
        <p:nvSpPr>
          <p:cNvPr id="1624125" name="Rectangle 61"/>
          <p:cNvSpPr>
            <a:spLocks noChangeArrowheads="1"/>
          </p:cNvSpPr>
          <p:nvPr/>
        </p:nvSpPr>
        <p:spPr bwMode="auto">
          <a:xfrm>
            <a:off x="1563687" y="1078474"/>
            <a:ext cx="283007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Virtual Address from CPU</a:t>
            </a:r>
          </a:p>
        </p:txBody>
      </p:sp>
      <p:sp>
        <p:nvSpPr>
          <p:cNvPr id="1624126" name="Rectangle 62"/>
          <p:cNvSpPr>
            <a:spLocks noChangeArrowheads="1"/>
          </p:cNvSpPr>
          <p:nvPr/>
        </p:nvSpPr>
        <p:spPr bwMode="auto">
          <a:xfrm>
            <a:off x="777213" y="3994711"/>
            <a:ext cx="1285609"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(Processor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Register)</a:t>
            </a:r>
          </a:p>
        </p:txBody>
      </p:sp>
      <p:sp>
        <p:nvSpPr>
          <p:cNvPr id="1624127" name="Rectangle 63" descr="Wide upward diagonal"/>
          <p:cNvSpPr>
            <a:spLocks noChangeArrowheads="1"/>
          </p:cNvSpPr>
          <p:nvPr/>
        </p:nvSpPr>
        <p:spPr bwMode="auto">
          <a:xfrm>
            <a:off x="204787" y="6114024"/>
            <a:ext cx="406400" cy="228600"/>
          </a:xfrm>
          <a:prstGeom prst="rect">
            <a:avLst/>
          </a:prstGeom>
          <a:pattFill prst="wdUpDiag">
            <a:fgClr>
              <a:srgbClr val="000000"/>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8" name="Rectangle 64"/>
          <p:cNvSpPr>
            <a:spLocks noChangeArrowheads="1"/>
          </p:cNvSpPr>
          <p:nvPr/>
        </p:nvSpPr>
        <p:spPr bwMode="auto">
          <a:xfrm>
            <a:off x="635000" y="6052111"/>
            <a:ext cx="260716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PTE of a nonexistent page</a:t>
            </a:r>
          </a:p>
        </p:txBody>
      </p:sp>
      <p:sp>
        <p:nvSpPr>
          <p:cNvPr id="1624129" name="Rectangle 65" descr="Wide upward diagonal"/>
          <p:cNvSpPr>
            <a:spLocks noChangeArrowheads="1"/>
          </p:cNvSpPr>
          <p:nvPr/>
        </p:nvSpPr>
        <p:spPr bwMode="auto">
          <a:xfrm>
            <a:off x="3316287" y="3308911"/>
            <a:ext cx="914400" cy="244475"/>
          </a:xfrm>
          <a:prstGeom prst="rect">
            <a:avLst/>
          </a:prstGeom>
          <a:pattFill prst="wdUpDiag">
            <a:fgClr>
              <a:srgbClr val="000000"/>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0" name="Rectangle 66"/>
          <p:cNvSpPr>
            <a:spLocks noChangeArrowheads="1"/>
          </p:cNvSpPr>
          <p:nvPr/>
        </p:nvSpPr>
        <p:spPr bwMode="auto">
          <a:xfrm>
            <a:off x="3316287" y="3080311"/>
            <a:ext cx="914400" cy="24447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1" name="Rectangle 67" descr="40%"/>
          <p:cNvSpPr>
            <a:spLocks noChangeArrowheads="1"/>
          </p:cNvSpPr>
          <p:nvPr/>
        </p:nvSpPr>
        <p:spPr bwMode="auto">
          <a:xfrm>
            <a:off x="3316287" y="37661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2" name="Rectangle 68"/>
          <p:cNvSpPr>
            <a:spLocks noChangeArrowheads="1"/>
          </p:cNvSpPr>
          <p:nvPr/>
        </p:nvSpPr>
        <p:spPr bwMode="auto">
          <a:xfrm>
            <a:off x="3316287" y="3537511"/>
            <a:ext cx="914400" cy="244475"/>
          </a:xfrm>
          <a:prstGeom prst="rect">
            <a:avLst/>
          </a:prstGeom>
          <a:solidFill>
            <a:schemeClr val="bg1"/>
          </a:solidFill>
          <a:ln w="25400">
            <a:solidFill>
              <a:schemeClr val="accent2"/>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3" name="Rectangle 69"/>
          <p:cNvSpPr>
            <a:spLocks noChangeArrowheads="1"/>
          </p:cNvSpPr>
          <p:nvPr/>
        </p:nvSpPr>
        <p:spPr bwMode="auto">
          <a:xfrm>
            <a:off x="5297487" y="31565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4" name="Rectangle 70" descr="Wide upward diagonal"/>
          <p:cNvSpPr>
            <a:spLocks noChangeArrowheads="1"/>
          </p:cNvSpPr>
          <p:nvPr/>
        </p:nvSpPr>
        <p:spPr bwMode="auto">
          <a:xfrm>
            <a:off x="5297487" y="26993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5" name="Rectangle 71" descr="40%"/>
          <p:cNvSpPr>
            <a:spLocks noChangeArrowheads="1"/>
          </p:cNvSpPr>
          <p:nvPr/>
        </p:nvSpPr>
        <p:spPr bwMode="auto">
          <a:xfrm>
            <a:off x="5297487" y="2927911"/>
            <a:ext cx="898525" cy="244475"/>
          </a:xfrm>
          <a:prstGeom prst="rect">
            <a:avLst/>
          </a:prstGeom>
          <a:solidFill>
            <a:srgbClr val="FF0000"/>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6" name="Rectangle 72"/>
          <p:cNvSpPr>
            <a:spLocks noChangeArrowheads="1"/>
          </p:cNvSpPr>
          <p:nvPr/>
        </p:nvSpPr>
        <p:spPr bwMode="auto">
          <a:xfrm>
            <a:off x="5297487" y="33851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7" name="Rectangle 73"/>
          <p:cNvSpPr>
            <a:spLocks noChangeArrowheads="1"/>
          </p:cNvSpPr>
          <p:nvPr/>
        </p:nvSpPr>
        <p:spPr bwMode="auto">
          <a:xfrm>
            <a:off x="5318831" y="1416611"/>
            <a:ext cx="901700" cy="9652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8" name="Line 74"/>
          <p:cNvSpPr>
            <a:spLocks noChangeShapeType="1"/>
          </p:cNvSpPr>
          <p:nvPr/>
        </p:nvSpPr>
        <p:spPr bwMode="auto">
          <a:xfrm>
            <a:off x="5318831" y="19023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9" name="Line 75"/>
          <p:cNvSpPr>
            <a:spLocks noChangeShapeType="1"/>
          </p:cNvSpPr>
          <p:nvPr/>
        </p:nvSpPr>
        <p:spPr bwMode="auto">
          <a:xfrm>
            <a:off x="5318831" y="21563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0" name="Line 76"/>
          <p:cNvSpPr>
            <a:spLocks noChangeShapeType="1"/>
          </p:cNvSpPr>
          <p:nvPr/>
        </p:nvSpPr>
        <p:spPr bwMode="auto">
          <a:xfrm>
            <a:off x="5318831" y="16499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1" name="Line 77"/>
          <p:cNvSpPr>
            <a:spLocks noChangeShapeType="1"/>
          </p:cNvSpPr>
          <p:nvPr/>
        </p:nvSpPr>
        <p:spPr bwMode="auto">
          <a:xfrm>
            <a:off x="3354387" y="1734111"/>
            <a:ext cx="0" cy="2794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2" name="Line 78"/>
          <p:cNvSpPr>
            <a:spLocks noChangeShapeType="1"/>
          </p:cNvSpPr>
          <p:nvPr/>
        </p:nvSpPr>
        <p:spPr bwMode="auto">
          <a:xfrm>
            <a:off x="2401887" y="1734111"/>
            <a:ext cx="0" cy="2794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3" name="Rectangle 79"/>
          <p:cNvSpPr>
            <a:spLocks noChangeArrowheads="1"/>
          </p:cNvSpPr>
          <p:nvPr/>
        </p:nvSpPr>
        <p:spPr bwMode="auto">
          <a:xfrm>
            <a:off x="1714500" y="1673786"/>
            <a:ext cx="276371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p1              p2              offset</a:t>
            </a:r>
          </a:p>
        </p:txBody>
      </p:sp>
      <p:sp>
        <p:nvSpPr>
          <p:cNvPr id="1624144" name="Text Box 80"/>
          <p:cNvSpPr txBox="1">
            <a:spLocks noChangeArrowheads="1"/>
          </p:cNvSpPr>
          <p:nvPr/>
        </p:nvSpPr>
        <p:spPr bwMode="auto">
          <a:xfrm>
            <a:off x="4230687" y="1400736"/>
            <a:ext cx="288661" cy="338554"/>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0</a:t>
            </a:r>
          </a:p>
        </p:txBody>
      </p:sp>
      <p:sp>
        <p:nvSpPr>
          <p:cNvPr id="1624145" name="Text Box 81"/>
          <p:cNvSpPr txBox="1">
            <a:spLocks noChangeArrowheads="1"/>
          </p:cNvSpPr>
          <p:nvPr/>
        </p:nvSpPr>
        <p:spPr bwMode="auto">
          <a:xfrm>
            <a:off x="33162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11</a:t>
            </a:r>
          </a:p>
        </p:txBody>
      </p:sp>
      <p:sp>
        <p:nvSpPr>
          <p:cNvPr id="1624146" name="Text Box 82"/>
          <p:cNvSpPr txBox="1">
            <a:spLocks noChangeArrowheads="1"/>
          </p:cNvSpPr>
          <p:nvPr/>
        </p:nvSpPr>
        <p:spPr bwMode="auto">
          <a:xfrm>
            <a:off x="30114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12</a:t>
            </a:r>
          </a:p>
        </p:txBody>
      </p:sp>
      <p:sp>
        <p:nvSpPr>
          <p:cNvPr id="1624147" name="Text Box 83"/>
          <p:cNvSpPr txBox="1">
            <a:spLocks noChangeArrowheads="1"/>
          </p:cNvSpPr>
          <p:nvPr/>
        </p:nvSpPr>
        <p:spPr bwMode="auto">
          <a:xfrm>
            <a:off x="23256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21</a:t>
            </a:r>
          </a:p>
        </p:txBody>
      </p:sp>
      <p:sp>
        <p:nvSpPr>
          <p:cNvPr id="1624148" name="Text Box 84"/>
          <p:cNvSpPr txBox="1">
            <a:spLocks noChangeArrowheads="1"/>
          </p:cNvSpPr>
          <p:nvPr/>
        </p:nvSpPr>
        <p:spPr bwMode="auto">
          <a:xfrm>
            <a:off x="20208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22</a:t>
            </a:r>
          </a:p>
        </p:txBody>
      </p:sp>
      <p:sp>
        <p:nvSpPr>
          <p:cNvPr id="1624149" name="Text Box 85"/>
          <p:cNvSpPr txBox="1">
            <a:spLocks noChangeArrowheads="1"/>
          </p:cNvSpPr>
          <p:nvPr/>
        </p:nvSpPr>
        <p:spPr bwMode="auto">
          <a:xfrm>
            <a:off x="14112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31</a:t>
            </a:r>
          </a:p>
        </p:txBody>
      </p:sp>
      <p:sp>
        <p:nvSpPr>
          <p:cNvPr id="1624150" name="AutoShape 86"/>
          <p:cNvSpPr>
            <a:spLocks/>
          </p:cNvSpPr>
          <p:nvPr/>
        </p:nvSpPr>
        <p:spPr bwMode="auto">
          <a:xfrm rot="5400000">
            <a:off x="1792287" y="1784911"/>
            <a:ext cx="304800" cy="914400"/>
          </a:xfrm>
          <a:prstGeom prst="rightBrace">
            <a:avLst>
              <a:gd name="adj1" fmla="val 34375"/>
              <a:gd name="adj2" fmla="val 50000"/>
            </a:avLst>
          </a:prstGeom>
          <a:noFill/>
          <a:ln w="25400">
            <a:solidFill>
              <a:schemeClr val="tx2"/>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1" name="Text Box 87"/>
          <p:cNvSpPr txBox="1">
            <a:spLocks noChangeArrowheads="1"/>
          </p:cNvSpPr>
          <p:nvPr/>
        </p:nvSpPr>
        <p:spPr bwMode="auto">
          <a:xfrm>
            <a:off x="1443759" y="2289736"/>
            <a:ext cx="966931" cy="646331"/>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10-bit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L1 index</a:t>
            </a:r>
          </a:p>
        </p:txBody>
      </p:sp>
      <p:sp>
        <p:nvSpPr>
          <p:cNvPr id="1624152" name="AutoShape 88"/>
          <p:cNvSpPr>
            <a:spLocks/>
          </p:cNvSpPr>
          <p:nvPr/>
        </p:nvSpPr>
        <p:spPr bwMode="auto">
          <a:xfrm rot="5400000">
            <a:off x="2706687" y="1784911"/>
            <a:ext cx="304800" cy="914400"/>
          </a:xfrm>
          <a:prstGeom prst="rightBrace">
            <a:avLst>
              <a:gd name="adj1" fmla="val 34375"/>
              <a:gd name="adj2" fmla="val 50000"/>
            </a:avLst>
          </a:prstGeom>
          <a:noFill/>
          <a:ln w="25400">
            <a:solidFill>
              <a:schemeClr val="tx2"/>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3" name="Text Box 89"/>
          <p:cNvSpPr txBox="1">
            <a:spLocks noChangeArrowheads="1"/>
          </p:cNvSpPr>
          <p:nvPr/>
        </p:nvSpPr>
        <p:spPr bwMode="auto">
          <a:xfrm>
            <a:off x="2510559" y="2289736"/>
            <a:ext cx="966931" cy="646331"/>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10-bit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L2 index</a:t>
            </a:r>
          </a:p>
        </p:txBody>
      </p:sp>
      <p:sp>
        <p:nvSpPr>
          <p:cNvPr id="1624154" name="Rectangle 90" descr="40%"/>
          <p:cNvSpPr>
            <a:spLocks noChangeArrowheads="1"/>
          </p:cNvSpPr>
          <p:nvPr/>
        </p:nvSpPr>
        <p:spPr bwMode="auto">
          <a:xfrm>
            <a:off x="152400" y="5328211"/>
            <a:ext cx="476250" cy="301625"/>
          </a:xfrm>
          <a:prstGeom prst="rect">
            <a:avLst/>
          </a:prstGeom>
          <a:pattFill prst="pct40">
            <a:fgClr>
              <a:srgbClr val="FFCC66"/>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5" name="Rectangle 91" descr="40%"/>
          <p:cNvSpPr>
            <a:spLocks noChangeArrowheads="1"/>
          </p:cNvSpPr>
          <p:nvPr/>
        </p:nvSpPr>
        <p:spPr bwMode="auto">
          <a:xfrm>
            <a:off x="3316287" y="3537511"/>
            <a:ext cx="914400" cy="228600"/>
          </a:xfrm>
          <a:prstGeom prst="rect">
            <a:avLst/>
          </a:prstGeom>
          <a:solidFill>
            <a:srgbClr val="FF0000"/>
          </a:solidFill>
          <a:ln w="25400">
            <a:solidFill>
              <a:srgbClr val="000000"/>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6" name="Rectangle 92" descr="40%"/>
          <p:cNvSpPr>
            <a:spLocks noChangeArrowheads="1"/>
          </p:cNvSpPr>
          <p:nvPr/>
        </p:nvSpPr>
        <p:spPr bwMode="auto">
          <a:xfrm>
            <a:off x="3316287" y="30930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7" name="Rectangle 93" descr="40%"/>
          <p:cNvSpPr>
            <a:spLocks noChangeArrowheads="1"/>
          </p:cNvSpPr>
          <p:nvPr/>
        </p:nvSpPr>
        <p:spPr bwMode="auto">
          <a:xfrm>
            <a:off x="1169987" y="36772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95" name="Rectangle 46"/>
          <p:cNvSpPr>
            <a:spLocks noChangeArrowheads="1"/>
          </p:cNvSpPr>
          <p:nvPr/>
        </p:nvSpPr>
        <p:spPr bwMode="auto">
          <a:xfrm rot="16200000">
            <a:off x="7519987" y="3504174"/>
            <a:ext cx="23225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Physical Memory</a:t>
            </a:r>
          </a:p>
        </p:txBody>
      </p:sp>
      <p:sp>
        <p:nvSpPr>
          <p:cNvPr id="2" name="TextBox 1"/>
          <p:cNvSpPr txBox="1"/>
          <p:nvPr/>
        </p:nvSpPr>
        <p:spPr>
          <a:xfrm>
            <a:off x="3656096" y="5843732"/>
            <a:ext cx="2247731"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mn-cs"/>
              </a:rPr>
              <a:t>What is the downside?</a:t>
            </a:r>
          </a:p>
        </p:txBody>
      </p:sp>
    </p:spTree>
    <p:extLst>
      <p:ext uri="{BB962C8B-B14F-4D97-AF65-F5344CB8AC3E}">
        <p14:creationId xmlns:p14="http://schemas.microsoft.com/office/powerpoint/2010/main" val="38486004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a:xfrm>
            <a:off x="381000" y="76200"/>
            <a:ext cx="8039100" cy="901700"/>
          </a:xfrm>
          <a:noFill/>
          <a:ln/>
        </p:spPr>
        <p:txBody>
          <a:bodyPr lIns="90488" tIns="44450" rIns="90488" bIns="44450">
            <a:normAutofit fontScale="90000"/>
          </a:bodyPr>
          <a:lstStyle/>
          <a:p>
            <a:r>
              <a:rPr lang="en-US" altLang="ko-KR">
                <a:ea typeface="굴림" charset="-127"/>
                <a:cs typeface="굴림" charset="-127"/>
              </a:rPr>
              <a:t>Two-Level Page Tables in Physical Memory</a:t>
            </a:r>
          </a:p>
        </p:txBody>
      </p:sp>
      <p:sp>
        <p:nvSpPr>
          <p:cNvPr id="44"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2D191A-3664-544B-9B55-CD12CA246149}"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grpSp>
        <p:nvGrpSpPr>
          <p:cNvPr id="2" name="Group 4"/>
          <p:cNvGrpSpPr>
            <a:grpSpLocks/>
          </p:cNvGrpSpPr>
          <p:nvPr/>
        </p:nvGrpSpPr>
        <p:grpSpPr bwMode="auto">
          <a:xfrm>
            <a:off x="838200" y="2159001"/>
            <a:ext cx="1117600" cy="1512888"/>
            <a:chOff x="632" y="1352"/>
            <a:chExt cx="704" cy="953"/>
          </a:xfrm>
        </p:grpSpPr>
        <p:sp>
          <p:nvSpPr>
            <p:cNvPr id="1750021" name="Rectangle 5"/>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2" name="Rectangle 6" descr="90%"/>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3" name="Line 7"/>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4" name="Line 8"/>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5" name="Rectangle 9"/>
            <p:cNvSpPr>
              <a:spLocks noChangeArrowheads="1"/>
            </p:cNvSpPr>
            <p:nvPr/>
          </p:nvSpPr>
          <p:spPr bwMode="auto">
            <a:xfrm>
              <a:off x="783" y="1568"/>
              <a:ext cx="355"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VA1</a:t>
              </a:r>
            </a:p>
          </p:txBody>
        </p:sp>
        <p:sp>
          <p:nvSpPr>
            <p:cNvPr id="1750026" name="Rectangle 10"/>
            <p:cNvSpPr>
              <a:spLocks noChangeArrowheads="1"/>
            </p:cNvSpPr>
            <p:nvPr/>
          </p:nvSpPr>
          <p:spPr bwMode="auto">
            <a:xfrm>
              <a:off x="667" y="2016"/>
              <a:ext cx="621" cy="2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000000"/>
                  </a:solidFill>
                  <a:effectLst/>
                  <a:uLnTx/>
                  <a:uFillTx/>
                  <a:latin typeface="Calibri"/>
                  <a:ea typeface="굴림" charset="-127"/>
                  <a:cs typeface="굴림" charset="-127"/>
                </a:rPr>
                <a:t>User 1</a:t>
              </a:r>
            </a:p>
          </p:txBody>
        </p:sp>
      </p:grpSp>
      <p:sp>
        <p:nvSpPr>
          <p:cNvPr id="1750027" name="Line 11"/>
          <p:cNvSpPr>
            <a:spLocks noChangeShapeType="1"/>
          </p:cNvSpPr>
          <p:nvPr/>
        </p:nvSpPr>
        <p:spPr bwMode="auto">
          <a:xfrm flipV="1">
            <a:off x="1892300" y="1981200"/>
            <a:ext cx="4203700" cy="6985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8" name="Line 12"/>
          <p:cNvSpPr>
            <a:spLocks noChangeShapeType="1"/>
          </p:cNvSpPr>
          <p:nvPr/>
        </p:nvSpPr>
        <p:spPr bwMode="auto">
          <a:xfrm>
            <a:off x="6083300" y="1371600"/>
            <a:ext cx="0" cy="52578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9" name="Rectangle 13" descr="Dark upward diagonal"/>
          <p:cNvSpPr>
            <a:spLocks noChangeArrowheads="1"/>
          </p:cNvSpPr>
          <p:nvPr/>
        </p:nvSpPr>
        <p:spPr bwMode="auto">
          <a:xfrm>
            <a:off x="6096000" y="6121400"/>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0" name="Rectangle 14" descr="Dark upward diagonal"/>
          <p:cNvSpPr>
            <a:spLocks noChangeArrowheads="1"/>
          </p:cNvSpPr>
          <p:nvPr/>
        </p:nvSpPr>
        <p:spPr bwMode="auto">
          <a:xfrm>
            <a:off x="6096000" y="5816600"/>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1" name="Rectangle 15" descr="90%"/>
          <p:cNvSpPr>
            <a:spLocks noChangeArrowheads="1"/>
          </p:cNvSpPr>
          <p:nvPr/>
        </p:nvSpPr>
        <p:spPr bwMode="auto">
          <a:xfrm>
            <a:off x="6096000" y="55118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2" name="Rectangle 16" descr="Dark upward diagonal"/>
          <p:cNvSpPr>
            <a:spLocks noChangeArrowheads="1"/>
          </p:cNvSpPr>
          <p:nvPr/>
        </p:nvSpPr>
        <p:spPr bwMode="auto">
          <a:xfrm>
            <a:off x="6096000" y="5207000"/>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3" name="Rectangle 17" descr="90%"/>
          <p:cNvSpPr>
            <a:spLocks noChangeArrowheads="1"/>
          </p:cNvSpPr>
          <p:nvPr/>
        </p:nvSpPr>
        <p:spPr bwMode="auto">
          <a:xfrm>
            <a:off x="6096000" y="49022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User1/VA1</a:t>
            </a:r>
          </a:p>
        </p:txBody>
      </p:sp>
      <p:sp>
        <p:nvSpPr>
          <p:cNvPr id="1750034" name="Rectangle 18" descr="90%"/>
          <p:cNvSpPr>
            <a:spLocks noChangeArrowheads="1"/>
          </p:cNvSpPr>
          <p:nvPr/>
        </p:nvSpPr>
        <p:spPr bwMode="auto">
          <a:xfrm>
            <a:off x="6096000" y="45974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User2/VA1</a:t>
            </a:r>
          </a:p>
        </p:txBody>
      </p:sp>
      <p:sp>
        <p:nvSpPr>
          <p:cNvPr id="1750035" name="Line 19"/>
          <p:cNvSpPr>
            <a:spLocks noChangeShapeType="1"/>
          </p:cNvSpPr>
          <p:nvPr/>
        </p:nvSpPr>
        <p:spPr bwMode="auto">
          <a:xfrm>
            <a:off x="7302500" y="1358900"/>
            <a:ext cx="0" cy="52705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7" name="Rectangle 21" descr="90%"/>
          <p:cNvSpPr>
            <a:spLocks noChangeArrowheads="1"/>
          </p:cNvSpPr>
          <p:nvPr/>
        </p:nvSpPr>
        <p:spPr bwMode="auto">
          <a:xfrm>
            <a:off x="6096000" y="1854200"/>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9" name="Rectangle 23"/>
          <p:cNvSpPr>
            <a:spLocks noChangeArrowheads="1"/>
          </p:cNvSpPr>
          <p:nvPr/>
        </p:nvSpPr>
        <p:spPr bwMode="auto">
          <a:xfrm>
            <a:off x="7407275" y="1778000"/>
            <a:ext cx="1431925"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1 PT User 1 </a:t>
            </a:r>
          </a:p>
        </p:txBody>
      </p:sp>
      <p:sp>
        <p:nvSpPr>
          <p:cNvPr id="1750040" name="Rectangle 24" descr="90%"/>
          <p:cNvSpPr>
            <a:spLocks noChangeArrowheads="1"/>
          </p:cNvSpPr>
          <p:nvPr/>
        </p:nvSpPr>
        <p:spPr bwMode="auto">
          <a:xfrm>
            <a:off x="6096000" y="24638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42" name="Rectangle 26" descr="Dark upward diagonal"/>
          <p:cNvSpPr>
            <a:spLocks noChangeArrowheads="1"/>
          </p:cNvSpPr>
          <p:nvPr/>
        </p:nvSpPr>
        <p:spPr bwMode="auto">
          <a:xfrm>
            <a:off x="6096000" y="3073400"/>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44" name="Rectangle 28"/>
          <p:cNvSpPr>
            <a:spLocks noChangeArrowheads="1"/>
          </p:cNvSpPr>
          <p:nvPr/>
        </p:nvSpPr>
        <p:spPr bwMode="auto">
          <a:xfrm>
            <a:off x="7391400" y="2844800"/>
            <a:ext cx="1431925"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1 PT User 2 </a:t>
            </a:r>
          </a:p>
        </p:txBody>
      </p:sp>
      <p:sp>
        <p:nvSpPr>
          <p:cNvPr id="1750047" name="Line 31"/>
          <p:cNvSpPr>
            <a:spLocks noChangeShapeType="1"/>
          </p:cNvSpPr>
          <p:nvPr/>
        </p:nvSpPr>
        <p:spPr bwMode="auto">
          <a:xfrm flipV="1">
            <a:off x="1917700" y="3213100"/>
            <a:ext cx="4152900" cy="1765300"/>
          </a:xfrm>
          <a:prstGeom prst="line">
            <a:avLst/>
          </a:prstGeom>
          <a:noFill/>
          <a:ln w="25400">
            <a:solidFill>
              <a:schemeClr val="tx1"/>
            </a:solidFill>
            <a:round/>
            <a:headEn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48" name="Freeform 32"/>
          <p:cNvSpPr>
            <a:spLocks/>
          </p:cNvSpPr>
          <p:nvPr/>
        </p:nvSpPr>
        <p:spPr bwMode="auto">
          <a:xfrm>
            <a:off x="7186613" y="3221038"/>
            <a:ext cx="1042987" cy="2976562"/>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1" name="Freeform 35"/>
          <p:cNvSpPr>
            <a:spLocks/>
          </p:cNvSpPr>
          <p:nvPr/>
        </p:nvSpPr>
        <p:spPr bwMode="auto">
          <a:xfrm>
            <a:off x="5078413" y="1997075"/>
            <a:ext cx="1093787" cy="20669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2" name="Rectangle 36" descr="Dark upward diagonal"/>
          <p:cNvSpPr>
            <a:spLocks noChangeArrowheads="1"/>
          </p:cNvSpPr>
          <p:nvPr/>
        </p:nvSpPr>
        <p:spPr bwMode="auto">
          <a:xfrm>
            <a:off x="850900" y="4775200"/>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3" name="Rectangle 37" descr="Dark upward diagonal"/>
          <p:cNvSpPr>
            <a:spLocks noChangeArrowheads="1"/>
          </p:cNvSpPr>
          <p:nvPr/>
        </p:nvSpPr>
        <p:spPr bwMode="auto">
          <a:xfrm>
            <a:off x="850900" y="4432300"/>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4" name="Line 38" descr="Dark upward diagonal"/>
          <p:cNvSpPr>
            <a:spLocks noChangeShapeType="1"/>
          </p:cNvSpPr>
          <p:nvPr/>
        </p:nvSpPr>
        <p:spPr bwMode="auto">
          <a:xfrm>
            <a:off x="850900" y="4773613"/>
            <a:ext cx="1117600"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5" name="Line 39" descr="Dark upward diagonal"/>
          <p:cNvSpPr>
            <a:spLocks noChangeShapeType="1"/>
          </p:cNvSpPr>
          <p:nvPr/>
        </p:nvSpPr>
        <p:spPr bwMode="auto">
          <a:xfrm>
            <a:off x="850900" y="5126038"/>
            <a:ext cx="1117600"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6" name="Rectangle 40"/>
          <p:cNvSpPr>
            <a:spLocks noChangeArrowheads="1"/>
          </p:cNvSpPr>
          <p:nvPr/>
        </p:nvSpPr>
        <p:spPr bwMode="auto">
          <a:xfrm>
            <a:off x="1090613" y="4775200"/>
            <a:ext cx="56427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VA1</a:t>
            </a:r>
          </a:p>
        </p:txBody>
      </p:sp>
      <p:sp>
        <p:nvSpPr>
          <p:cNvPr id="1750057" name="Rectangle 41"/>
          <p:cNvSpPr>
            <a:spLocks noChangeArrowheads="1"/>
          </p:cNvSpPr>
          <p:nvPr/>
        </p:nvSpPr>
        <p:spPr bwMode="auto">
          <a:xfrm>
            <a:off x="906463" y="5486400"/>
            <a:ext cx="98659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000000"/>
                </a:solidFill>
                <a:effectLst/>
                <a:uLnTx/>
                <a:uFillTx/>
                <a:latin typeface="Calibri"/>
                <a:ea typeface="굴림" charset="-127"/>
                <a:cs typeface="굴림" charset="-127"/>
              </a:rPr>
              <a:t>User 2</a:t>
            </a:r>
          </a:p>
        </p:txBody>
      </p:sp>
      <p:sp>
        <p:nvSpPr>
          <p:cNvPr id="1750058" name="Rectangle 42"/>
          <p:cNvSpPr>
            <a:spLocks noChangeArrowheads="1"/>
          </p:cNvSpPr>
          <p:nvPr/>
        </p:nvSpPr>
        <p:spPr bwMode="auto">
          <a:xfrm>
            <a:off x="6096000" y="33782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59" name="Rectangle 43"/>
          <p:cNvSpPr>
            <a:spLocks noChangeArrowheads="1"/>
          </p:cNvSpPr>
          <p:nvPr/>
        </p:nvSpPr>
        <p:spPr bwMode="auto">
          <a:xfrm>
            <a:off x="6096000" y="36830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0" name="Rectangle 44" descr="90%"/>
          <p:cNvSpPr>
            <a:spLocks noChangeArrowheads="1"/>
          </p:cNvSpPr>
          <p:nvPr/>
        </p:nvSpPr>
        <p:spPr bwMode="auto">
          <a:xfrm>
            <a:off x="6096000" y="3987800"/>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1" name="Rectangle 45"/>
          <p:cNvSpPr>
            <a:spLocks noChangeArrowheads="1"/>
          </p:cNvSpPr>
          <p:nvPr/>
        </p:nvSpPr>
        <p:spPr bwMode="auto">
          <a:xfrm>
            <a:off x="6096000" y="42926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2" name="Rectangle 46"/>
          <p:cNvSpPr>
            <a:spLocks noChangeArrowheads="1"/>
          </p:cNvSpPr>
          <p:nvPr/>
        </p:nvSpPr>
        <p:spPr bwMode="auto">
          <a:xfrm>
            <a:off x="4495800" y="5969000"/>
            <a:ext cx="1443038"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2 PT User 2 </a:t>
            </a:r>
          </a:p>
        </p:txBody>
      </p:sp>
      <p:sp>
        <p:nvSpPr>
          <p:cNvPr id="1750063" name="Freeform 47"/>
          <p:cNvSpPr>
            <a:spLocks/>
          </p:cNvSpPr>
          <p:nvPr/>
        </p:nvSpPr>
        <p:spPr bwMode="auto">
          <a:xfrm flipV="1">
            <a:off x="5105400" y="4749800"/>
            <a:ext cx="1066800" cy="15335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64" name="Freeform 48"/>
          <p:cNvSpPr>
            <a:spLocks/>
          </p:cNvSpPr>
          <p:nvPr/>
        </p:nvSpPr>
        <p:spPr bwMode="auto">
          <a:xfrm>
            <a:off x="5257800" y="4216400"/>
            <a:ext cx="914400" cy="8477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65" name="Text Box 49"/>
          <p:cNvSpPr txBox="1">
            <a:spLocks noChangeArrowheads="1"/>
          </p:cNvSpPr>
          <p:nvPr/>
        </p:nvSpPr>
        <p:spPr bwMode="auto">
          <a:xfrm>
            <a:off x="838200" y="1240929"/>
            <a:ext cx="1158875" cy="923330"/>
          </a:xfrm>
          <a:prstGeom prst="rect">
            <a:avLst/>
          </a:prstGeom>
          <a:noFill/>
          <a:ln w="28575">
            <a:noFill/>
            <a:miter lim="800000"/>
            <a:headEnd/>
            <a:tailEnd/>
          </a:ln>
          <a:effectLst/>
        </p:spPr>
        <p:txBody>
          <a:bodyPr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Virtual Address Spaces</a:t>
            </a:r>
          </a:p>
        </p:txBody>
      </p:sp>
      <p:sp>
        <p:nvSpPr>
          <p:cNvPr id="1750066" name="Text Box 50"/>
          <p:cNvSpPr txBox="1">
            <a:spLocks noChangeArrowheads="1"/>
          </p:cNvSpPr>
          <p:nvPr/>
        </p:nvSpPr>
        <p:spPr bwMode="auto">
          <a:xfrm>
            <a:off x="6096000" y="999223"/>
            <a:ext cx="1158875" cy="646331"/>
          </a:xfrm>
          <a:prstGeom prst="rect">
            <a:avLst/>
          </a:prstGeom>
          <a:noFill/>
          <a:ln w="28575">
            <a:noFill/>
            <a:miter lim="800000"/>
            <a:headEnd/>
            <a:tailEnd/>
          </a:ln>
          <a:effectLst/>
        </p:spPr>
        <p:txBody>
          <a:bodyPr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Physical Memory</a:t>
            </a:r>
          </a:p>
        </p:txBody>
      </p:sp>
      <p:sp>
        <p:nvSpPr>
          <p:cNvPr id="43" name="Rectangle 46"/>
          <p:cNvSpPr>
            <a:spLocks noChangeArrowheads="1"/>
          </p:cNvSpPr>
          <p:nvPr/>
        </p:nvSpPr>
        <p:spPr bwMode="auto">
          <a:xfrm>
            <a:off x="4549486" y="3848389"/>
            <a:ext cx="1443038"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2 PT User 1 </a:t>
            </a:r>
          </a:p>
        </p:txBody>
      </p:sp>
    </p:spTree>
    <p:extLst>
      <p:ext uri="{BB962C8B-B14F-4D97-AF65-F5344CB8AC3E}">
        <p14:creationId xmlns:p14="http://schemas.microsoft.com/office/powerpoint/2010/main" val="8628812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dirty="0"/>
              <a:t>Mapping Pages to Storage</a:t>
            </a:r>
            <a:endParaRPr lang="en-AU" dirty="0"/>
          </a:p>
        </p:txBody>
      </p:sp>
      <p:sp>
        <p:nvSpPr>
          <p:cNvPr id="2" name="Content Placeholder 1"/>
          <p:cNvSpPr>
            <a:spLocks noGrp="1"/>
          </p:cNvSpPr>
          <p:nvPr>
            <p:ph idx="1"/>
          </p:nvPr>
        </p:nvSpPr>
        <p:spPr/>
        <p:txBody>
          <a:bodyPr/>
          <a:lstStyle/>
          <a:p>
            <a:r>
              <a:rPr lang="en-US" dirty="0"/>
              <a:t>Demand paging</a:t>
            </a:r>
          </a:p>
          <a:p>
            <a:pPr lvl="1"/>
            <a:r>
              <a:rPr lang="en-US" dirty="0"/>
              <a:t>Valid bit to indicate whether a page is in physical </a:t>
            </a:r>
            <a:r>
              <a:rPr lang="en-US" dirty="0" err="1"/>
              <a:t>mem</a:t>
            </a:r>
            <a:r>
              <a:rPr lang="en-US" dirty="0"/>
              <a:t> or not</a:t>
            </a:r>
          </a:p>
        </p:txBody>
      </p:sp>
      <p:pic>
        <p:nvPicPr>
          <p:cNvPr id="4" name="Picture 3"/>
          <p:cNvPicPr>
            <a:picLocks noChangeAspect="1"/>
          </p:cNvPicPr>
          <p:nvPr/>
        </p:nvPicPr>
        <p:blipFill>
          <a:blip r:embed="rId3"/>
          <a:stretch>
            <a:fillRect/>
          </a:stretch>
        </p:blipFill>
        <p:spPr>
          <a:xfrm>
            <a:off x="926892" y="2133600"/>
            <a:ext cx="7150308" cy="6172200"/>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873662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6677" r:id="rId4" imgW="938794" imgH="221393" progId="Equation.3">
                  <p:embed/>
                </p:oleObj>
              </mc:Choice>
              <mc:Fallback>
                <p:oleObj r:id="rId4" imgW="938794" imgH="221393" progId="Equation.3">
                  <p:embed/>
                  <p:pic>
                    <p:nvPicPr>
                      <p:cNvPr id="2457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Text Box 4"/>
          <p:cNvSpPr txBox="1">
            <a:spLocks noChangeArrowheads="1"/>
          </p:cNvSpPr>
          <p:nvPr/>
        </p:nvSpPr>
        <p:spPr bwMode="auto">
          <a:xfrm>
            <a:off x="301625" y="115888"/>
            <a:ext cx="8396288"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algn="just" eaLnBrk="1" hangingPunct="1">
              <a:lnSpc>
                <a:spcPct val="130000"/>
              </a:lnSpc>
              <a:spcBef>
                <a:spcPct val="0"/>
              </a:spcBef>
              <a:buClr>
                <a:srgbClr val="E60238"/>
              </a:buClr>
              <a:buFont typeface="Wingdings" pitchFamily="2" charset="2"/>
              <a:buNone/>
            </a:pPr>
            <a:r>
              <a:rPr lang="en-US" altLang="zh-CN" dirty="0">
                <a:effectLst/>
                <a:latin typeface="方正姚体" pitchFamily="2" charset="-122"/>
                <a:ea typeface="方正姚体" pitchFamily="2" charset="-122"/>
              </a:rPr>
              <a:t>2</a:t>
            </a:r>
            <a:r>
              <a:rPr lang="zh-CN" altLang="en-US" dirty="0">
                <a:effectLst/>
                <a:latin typeface="方正姚体" pitchFamily="2" charset="-122"/>
                <a:ea typeface="方正姚体" pitchFamily="2" charset="-122"/>
              </a:rPr>
              <a:t>、转换后援缓冲器</a:t>
            </a:r>
            <a:r>
              <a:rPr lang="en-US" altLang="zh-CN" dirty="0">
                <a:effectLst/>
                <a:latin typeface="方正姚体" pitchFamily="2" charset="-122"/>
                <a:ea typeface="方正姚体" pitchFamily="2" charset="-122"/>
              </a:rPr>
              <a:t>(TLB)</a:t>
            </a:r>
          </a:p>
          <a:p>
            <a:pPr algn="just" eaLnBrk="1" hangingPunct="1">
              <a:lnSpc>
                <a:spcPct val="130000"/>
              </a:lnSpc>
              <a:spcBef>
                <a:spcPct val="0"/>
              </a:spcBef>
              <a:buClr>
                <a:srgbClr val="0000FF"/>
              </a:buClr>
              <a:buFont typeface="Wingdings" pitchFamily="2" charset="2"/>
              <a:buChar char="Ø"/>
            </a:pPr>
            <a:r>
              <a:rPr lang="zh-CN" altLang="en-US" sz="2000" dirty="0">
                <a:effectLst/>
                <a:latin typeface="方正姚体" pitchFamily="2" charset="-122"/>
                <a:ea typeface="方正姚体" pitchFamily="2" charset="-122"/>
              </a:rPr>
              <a:t>页表在主存中，即使逻辑页在主存中，</a:t>
            </a:r>
            <a:r>
              <a:rPr lang="en-US" altLang="zh-CN" sz="2000" dirty="0">
                <a:effectLst/>
                <a:latin typeface="方正姚体" pitchFamily="2" charset="-122"/>
                <a:ea typeface="方正姚体" pitchFamily="2" charset="-122"/>
              </a:rPr>
              <a:t>CPU</a:t>
            </a:r>
            <a:r>
              <a:rPr lang="zh-CN" altLang="en-US" sz="2000" dirty="0">
                <a:effectLst/>
                <a:latin typeface="方正姚体" pitchFamily="2" charset="-122"/>
                <a:ea typeface="方正姚体" pitchFamily="2" charset="-122"/>
              </a:rPr>
              <a:t>取得信息至少要访问两次物理存储器，为了减少</a:t>
            </a:r>
            <a:r>
              <a:rPr lang="zh-CN" altLang="en-US" sz="2000" dirty="0">
                <a:solidFill>
                  <a:srgbClr val="FF0000"/>
                </a:solidFill>
                <a:effectLst/>
                <a:latin typeface="方正姚体" pitchFamily="2" charset="-122"/>
                <a:ea typeface="方正姚体" pitchFamily="2" charset="-122"/>
              </a:rPr>
              <a:t>访存次数对页表实现二级缓存</a:t>
            </a:r>
            <a:r>
              <a:rPr lang="zh-CN" altLang="en-US" sz="2000" dirty="0">
                <a:effectLst/>
                <a:latin typeface="方正姚体" pitchFamily="2" charset="-122"/>
                <a:ea typeface="方正姚体" pitchFamily="2" charset="-122"/>
              </a:rPr>
              <a:t>，即把页表中活跃部分放在高速存储部件中，这种专用于存放页表部分副本的小容量高速存储部件称之为“</a:t>
            </a:r>
            <a:r>
              <a:rPr lang="zh-CN" altLang="en-US" sz="2000" u="sng" dirty="0">
                <a:solidFill>
                  <a:srgbClr val="0000FF"/>
                </a:solidFill>
                <a:effectLst/>
                <a:latin typeface="方正姚体" pitchFamily="2" charset="-122"/>
                <a:ea typeface="方正姚体" pitchFamily="2" charset="-122"/>
              </a:rPr>
              <a:t>转换后援缓冲器</a:t>
            </a:r>
            <a:r>
              <a:rPr lang="en-US" altLang="zh-CN" sz="2000" dirty="0">
                <a:effectLst/>
                <a:latin typeface="方正姚体" pitchFamily="2" charset="-122"/>
                <a:ea typeface="方正姚体" pitchFamily="2" charset="-122"/>
              </a:rPr>
              <a:t>(TLB</a:t>
            </a:r>
            <a:r>
              <a:rPr lang="zh-CN" altLang="en-US" sz="2000" dirty="0">
                <a:effectLst/>
                <a:latin typeface="方正姚体" pitchFamily="2" charset="-122"/>
                <a:ea typeface="方正姚体" pitchFamily="2" charset="-122"/>
              </a:rPr>
              <a:t>，又叫</a:t>
            </a:r>
            <a:r>
              <a:rPr lang="zh-CN" altLang="en-US" sz="2000" u="sng" dirty="0">
                <a:solidFill>
                  <a:srgbClr val="0000FF"/>
                </a:solidFill>
                <a:effectLst/>
                <a:latin typeface="方正姚体" pitchFamily="2" charset="-122"/>
                <a:ea typeface="方正姚体" pitchFamily="2" charset="-122"/>
              </a:rPr>
              <a:t>快表</a:t>
            </a:r>
            <a:r>
              <a:rPr lang="zh-CN" altLang="en-US" sz="2000" dirty="0">
                <a:effectLst/>
                <a:latin typeface="方正姚体" pitchFamily="2" charset="-122"/>
                <a:ea typeface="方正姚体" pitchFamily="2" charset="-122"/>
              </a:rPr>
              <a:t>，通常由</a:t>
            </a:r>
            <a:r>
              <a:rPr lang="zh-CN" altLang="en-US" sz="2000" i="1" u="sng" dirty="0">
                <a:solidFill>
                  <a:schemeClr val="hlink"/>
                </a:solidFill>
                <a:effectLst/>
                <a:latin typeface="方正姚体" pitchFamily="2" charset="-122"/>
                <a:ea typeface="方正姚体" pitchFamily="2" charset="-122"/>
              </a:rPr>
              <a:t>相联存储器</a:t>
            </a:r>
            <a:r>
              <a:rPr lang="zh-CN" altLang="en-US" sz="2000" dirty="0">
                <a:effectLst/>
                <a:latin typeface="方正姚体" pitchFamily="2" charset="-122"/>
                <a:ea typeface="方正姚体" pitchFamily="2" charset="-122"/>
              </a:rPr>
              <a:t>实现，其作用与工作过程类似于</a:t>
            </a:r>
            <a:r>
              <a:rPr lang="en-US" altLang="zh-CN" sz="2000" dirty="0">
                <a:effectLst/>
                <a:latin typeface="方正姚体" pitchFamily="2" charset="-122"/>
                <a:ea typeface="方正姚体" pitchFamily="2" charset="-122"/>
              </a:rPr>
              <a:t>cache)</a:t>
            </a:r>
            <a:r>
              <a:rPr lang="zh-CN" altLang="en-US" sz="2000" dirty="0">
                <a:effectLst/>
                <a:latin typeface="方正姚体" pitchFamily="2" charset="-122"/>
                <a:ea typeface="方正姚体" pitchFamily="2" charset="-122"/>
              </a:rPr>
              <a:t>”，主存中的完整页表叫</a:t>
            </a:r>
            <a:r>
              <a:rPr lang="zh-CN" altLang="en-US" sz="2000" u="sng" dirty="0">
                <a:solidFill>
                  <a:srgbClr val="0000FF"/>
                </a:solidFill>
                <a:effectLst/>
                <a:latin typeface="方正姚体" pitchFamily="2" charset="-122"/>
                <a:ea typeface="方正姚体" pitchFamily="2" charset="-122"/>
              </a:rPr>
              <a:t>慢表</a:t>
            </a:r>
            <a:r>
              <a:rPr lang="zh-CN" altLang="en-US" sz="2000" dirty="0">
                <a:effectLst/>
                <a:latin typeface="方正姚体" pitchFamily="2" charset="-122"/>
                <a:ea typeface="方正姚体" pitchFamily="2" charset="-122"/>
              </a:rPr>
              <a:t>；</a:t>
            </a:r>
          </a:p>
        </p:txBody>
      </p:sp>
      <p:sp>
        <p:nvSpPr>
          <p:cNvPr id="216070" name="Text Box 6"/>
          <p:cNvSpPr txBox="1">
            <a:spLocks noChangeArrowheads="1"/>
          </p:cNvSpPr>
          <p:nvPr/>
        </p:nvSpPr>
        <p:spPr bwMode="auto">
          <a:xfrm>
            <a:off x="0" y="6645275"/>
            <a:ext cx="9144000" cy="215900"/>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a:effectLst>
                  <a:outerShdw blurRad="38100" dist="38100" dir="2700000" algn="tl">
                    <a:srgbClr val="C0C0C0"/>
                  </a:outerShdw>
                </a:effectLst>
                <a:latin typeface="方正姚体" pitchFamily="2" charset="-122"/>
                <a:ea typeface="方正姚体" pitchFamily="2" charset="-122"/>
              </a:rPr>
              <a:t>第0</a:t>
            </a:r>
            <a:r>
              <a:rPr lang="en-US" altLang="zh-CN" sz="1400">
                <a:effectLst>
                  <a:outerShdw blurRad="38100" dist="38100" dir="2700000" algn="tl">
                    <a:srgbClr val="C0C0C0"/>
                  </a:outerShdw>
                </a:effectLst>
                <a:latin typeface="方正姚体" pitchFamily="2" charset="-122"/>
                <a:ea typeface="方正姚体" pitchFamily="2" charset="-122"/>
              </a:rPr>
              <a:t>8</a:t>
            </a:r>
            <a:r>
              <a:rPr lang="zh-CN" altLang="en-US" sz="1400">
                <a:effectLst>
                  <a:outerShdw blurRad="38100" dist="38100" dir="2700000" algn="tl">
                    <a:srgbClr val="C0C0C0"/>
                  </a:outerShdw>
                </a:effectLst>
                <a:latin typeface="方正姚体" pitchFamily="2" charset="-122"/>
                <a:ea typeface="方正姚体" pitchFamily="2" charset="-122"/>
              </a:rPr>
              <a:t>讲：虚拟存储器与奔腾系列机的虚存组织(</a:t>
            </a:r>
            <a:r>
              <a:rPr lang="en-US" altLang="zh-CN" sz="1400">
                <a:effectLst>
                  <a:outerShdw blurRad="38100" dist="38100" dir="2700000" algn="tl">
                    <a:srgbClr val="C0C0C0"/>
                  </a:outerShdw>
                </a:effectLst>
                <a:latin typeface="方正姚体" pitchFamily="2" charset="-122"/>
                <a:ea typeface="方正姚体" pitchFamily="2" charset="-122"/>
              </a:rPr>
              <a:t>3</a:t>
            </a:r>
            <a:r>
              <a:rPr lang="zh-CN" altLang="en-US" sz="1400">
                <a:effectLst>
                  <a:outerShdw blurRad="38100" dist="38100" dir="2700000" algn="tl">
                    <a:srgbClr val="C0C0C0"/>
                  </a:outerShdw>
                </a:effectLst>
                <a:latin typeface="方正姚体" pitchFamily="2" charset="-122"/>
                <a:ea typeface="方正姚体" pitchFamily="2" charset="-122"/>
              </a:rPr>
              <a:t>课时)</a:t>
            </a:r>
          </a:p>
        </p:txBody>
      </p:sp>
      <p:pic>
        <p:nvPicPr>
          <p:cNvPr id="4515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636838"/>
            <a:ext cx="4608512"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1"/>
          <p:cNvSpPr txBox="1">
            <a:spLocks noChangeArrowheads="1"/>
          </p:cNvSpPr>
          <p:nvPr/>
        </p:nvSpPr>
        <p:spPr bwMode="auto">
          <a:xfrm>
            <a:off x="7380288" y="3500438"/>
            <a:ext cx="1457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ct val="0"/>
              </a:spcBef>
              <a:buFontTx/>
              <a:buNone/>
            </a:pPr>
            <a:r>
              <a:rPr lang="zh-CN" altLang="en-US" sz="2000">
                <a:effectLst/>
                <a:latin typeface="方正姚体" pitchFamily="2" charset="-122"/>
                <a:ea typeface="方正姚体" pitchFamily="2" charset="-122"/>
              </a:rPr>
              <a:t>同时查找</a:t>
            </a:r>
            <a:br>
              <a:rPr lang="en-US" altLang="zh-CN" sz="2000">
                <a:effectLst/>
                <a:latin typeface="方正姚体" pitchFamily="2" charset="-122"/>
                <a:ea typeface="方正姚体" pitchFamily="2" charset="-122"/>
              </a:rPr>
            </a:br>
            <a:r>
              <a:rPr lang="zh-CN" altLang="en-US" sz="2000">
                <a:effectLst/>
                <a:latin typeface="方正姚体" pitchFamily="2" charset="-122"/>
                <a:ea typeface="方正姚体" pitchFamily="2" charset="-122"/>
              </a:rPr>
              <a:t>慢表和快表</a:t>
            </a:r>
          </a:p>
        </p:txBody>
      </p:sp>
    </p:spTree>
    <p:extLst>
      <p:ext uri="{BB962C8B-B14F-4D97-AF65-F5344CB8AC3E}">
        <p14:creationId xmlns:p14="http://schemas.microsoft.com/office/powerpoint/2010/main" val="222431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1592"/>
                                        </p:tgtEl>
                                        <p:attrNameLst>
                                          <p:attrName>style.visibility</p:attrName>
                                        </p:attrNameLst>
                                      </p:cBhvr>
                                      <p:to>
                                        <p:strVal val="visible"/>
                                      </p:to>
                                    </p:set>
                                    <p:animEffect transition="in" filter="slide(fromBottom)">
                                      <p:cBhvr>
                                        <p:cTn id="7" dur="500"/>
                                        <p:tgtEl>
                                          <p:spTgt spid="4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Grp="1" noChangeArrowheads="1"/>
          </p:cNvSpPr>
          <p:nvPr>
            <p:ph type="title"/>
          </p:nvPr>
        </p:nvSpPr>
        <p:spPr>
          <a:noFill/>
          <a:ln/>
        </p:spPr>
        <p:txBody>
          <a:bodyPr lIns="90488" tIns="44450" rIns="90488" bIns="44450">
            <a:normAutofit/>
          </a:bodyPr>
          <a:lstStyle/>
          <a:p>
            <a:r>
              <a:rPr lang="en-US" altLang="ko-KR" dirty="0">
                <a:ea typeface="굴림" charset="-127"/>
                <a:cs typeface="굴림" charset="-127"/>
              </a:rPr>
              <a:t>Translation </a:t>
            </a:r>
            <a:r>
              <a:rPr lang="en-US" altLang="ko-KR" dirty="0" err="1">
                <a:ea typeface="굴림" charset="-127"/>
                <a:cs typeface="굴림" charset="-127"/>
              </a:rPr>
              <a:t>Lookaside</a:t>
            </a:r>
            <a:r>
              <a:rPr lang="en-US" altLang="ko-KR" dirty="0">
                <a:ea typeface="굴림" charset="-127"/>
                <a:cs typeface="굴림" charset="-127"/>
              </a:rPr>
              <a:t> Buffers (TLB)</a:t>
            </a:r>
            <a:endParaRPr lang="en-US" altLang="ko-KR" sz="2000" i="1" dirty="0">
              <a:ea typeface="굴림" charset="-127"/>
              <a:cs typeface="굴림" charset="-127"/>
            </a:endParaRPr>
          </a:p>
        </p:txBody>
      </p:sp>
      <p:sp>
        <p:nvSpPr>
          <p:cNvPr id="32"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E4D6389-10EB-9445-9A72-341816864186}"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sp>
        <p:nvSpPr>
          <p:cNvPr id="1628163" name="Rectangle 3"/>
          <p:cNvSpPr>
            <a:spLocks noChangeArrowheads="1"/>
          </p:cNvSpPr>
          <p:nvPr/>
        </p:nvSpPr>
        <p:spPr bwMode="auto">
          <a:xfrm>
            <a:off x="457200" y="1000130"/>
            <a:ext cx="8305800" cy="242887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Address translation is very expensive!</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In a two-level page table, each reference becomes several memory accesses</a:t>
            </a:r>
            <a:endPar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1200" b="0" i="1"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Solution: </a:t>
            </a:r>
            <a:r>
              <a:rPr kumimoji="0" lang="en-US" altLang="ko-KR" sz="2400" b="0" i="1" u="none" strike="noStrike" kern="1200" cap="none" spc="0" normalizeH="0" baseline="0" noProof="0" dirty="0">
                <a:ln>
                  <a:noFill/>
                </a:ln>
                <a:solidFill>
                  <a:prstClr val="black"/>
                </a:solidFill>
                <a:effectLst/>
                <a:uLnTx/>
                <a:uFillTx/>
                <a:latin typeface="Calibri"/>
                <a:ea typeface="굴림" charset="-127"/>
                <a:cs typeface="굴림" charset="-127"/>
              </a:rPr>
              <a:t>Cache translations in TLB, Principle of Locality for PTE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		</a:t>
            </a: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TLB hit		</a:t>
            </a:r>
            <a:r>
              <a:rPr kumimoji="0" lang="en-US" altLang="ko-KR" sz="2000" b="0" i="0" u="none" strike="noStrike" kern="1200" cap="none" spc="0" normalizeH="0" baseline="0" noProof="0" dirty="0" err="1">
                <a:ln>
                  <a:noFill/>
                </a:ln>
                <a:solidFill>
                  <a:prstClr val="black"/>
                </a:solidFill>
                <a:effectLst/>
                <a:uLnTx/>
                <a:uFillTx/>
                <a:latin typeface="Symbol" charset="2"/>
                <a:ea typeface="굴림" charset="-127"/>
                <a:cs typeface="굴림" charset="-127"/>
              </a:rPr>
              <a:t></a:t>
            </a:r>
            <a:r>
              <a:rPr kumimoji="0" lang="en-US" altLang="ko-KR" sz="2000" b="0" i="0" u="none" strike="noStrike" kern="1200" cap="none" spc="0" normalizeH="0" baseline="0" noProof="0" dirty="0">
                <a:ln>
                  <a:noFill/>
                </a:ln>
                <a:solidFill>
                  <a:prstClr val="black"/>
                </a:solidFill>
                <a:effectLst/>
                <a:uLnTx/>
                <a:uFillTx/>
                <a:latin typeface="Symbol" charset="2"/>
                <a:ea typeface="굴림" charset="-127"/>
                <a:cs typeface="굴림" charset="-127"/>
              </a:rPr>
              <a:t> </a:t>
            </a:r>
            <a:r>
              <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rPr>
              <a:t>Single-Cycle Translation</a:t>
            </a:r>
            <a:endPar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	     	TLB miss 	</a:t>
            </a:r>
            <a:r>
              <a:rPr kumimoji="0" lang="en-US" altLang="ko-KR" sz="2000" b="0" i="0" u="none" strike="noStrike" kern="1200" cap="none" spc="0" normalizeH="0" baseline="0" noProof="0" dirty="0" err="1">
                <a:ln>
                  <a:noFill/>
                </a:ln>
                <a:solidFill>
                  <a:prstClr val="black"/>
                </a:solidFill>
                <a:effectLst/>
                <a:uLnTx/>
                <a:uFillTx/>
                <a:latin typeface="Symbol" charset="2"/>
                <a:ea typeface="굴림" charset="-127"/>
                <a:cs typeface="굴림" charset="-127"/>
              </a:rPr>
              <a:t></a:t>
            </a:r>
            <a:r>
              <a:rPr kumimoji="0" lang="en-US" altLang="ko-KR" sz="2000" b="0" i="0" u="none" strike="noStrike" kern="1200" cap="none" spc="0" normalizeH="0" baseline="0" noProof="0" dirty="0">
                <a:ln>
                  <a:noFill/>
                </a:ln>
                <a:solidFill>
                  <a:prstClr val="black"/>
                </a:solidFill>
                <a:effectLst/>
                <a:uLnTx/>
                <a:uFillTx/>
                <a:latin typeface="Symbol" charset="2"/>
                <a:ea typeface="굴림" charset="-127"/>
                <a:cs typeface="굴림" charset="-127"/>
              </a:rPr>
              <a:t> </a:t>
            </a:r>
            <a:r>
              <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rPr>
              <a:t>Page-Table Walk to refill </a:t>
            </a:r>
          </a:p>
        </p:txBody>
      </p:sp>
      <p:sp>
        <p:nvSpPr>
          <p:cNvPr id="1628164" name="Rectangle 4"/>
          <p:cNvSpPr>
            <a:spLocks noChangeArrowheads="1"/>
          </p:cNvSpPr>
          <p:nvPr/>
        </p:nvSpPr>
        <p:spPr bwMode="auto">
          <a:xfrm>
            <a:off x="5387975" y="60816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5" name="Rectangle 5"/>
          <p:cNvSpPr>
            <a:spLocks noChangeArrowheads="1"/>
          </p:cNvSpPr>
          <p:nvPr/>
        </p:nvSpPr>
        <p:spPr bwMode="auto">
          <a:xfrm>
            <a:off x="569913" y="4660846"/>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6" name="Line 6"/>
          <p:cNvSpPr>
            <a:spLocks noChangeShapeType="1"/>
          </p:cNvSpPr>
          <p:nvPr/>
        </p:nvSpPr>
        <p:spPr bwMode="auto">
          <a:xfrm>
            <a:off x="585788" y="4964058"/>
            <a:ext cx="319722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7" name="Line 7"/>
          <p:cNvSpPr>
            <a:spLocks noChangeShapeType="1"/>
          </p:cNvSpPr>
          <p:nvPr/>
        </p:nvSpPr>
        <p:spPr bwMode="auto">
          <a:xfrm>
            <a:off x="5699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8" name="Line 8"/>
          <p:cNvSpPr>
            <a:spLocks noChangeShapeType="1"/>
          </p:cNvSpPr>
          <p:nvPr/>
        </p:nvSpPr>
        <p:spPr bwMode="auto">
          <a:xfrm>
            <a:off x="8239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9" name="Line 9"/>
          <p:cNvSpPr>
            <a:spLocks noChangeShapeType="1"/>
          </p:cNvSpPr>
          <p:nvPr/>
        </p:nvSpPr>
        <p:spPr bwMode="auto">
          <a:xfrm>
            <a:off x="1314450" y="4673546"/>
            <a:ext cx="0" cy="9032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0" name="Line 10"/>
          <p:cNvSpPr>
            <a:spLocks noChangeShapeType="1"/>
          </p:cNvSpPr>
          <p:nvPr/>
        </p:nvSpPr>
        <p:spPr bwMode="auto">
          <a:xfrm flipH="1">
            <a:off x="10652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1" name="Line 11"/>
          <p:cNvSpPr>
            <a:spLocks noChangeShapeType="1"/>
          </p:cNvSpPr>
          <p:nvPr/>
        </p:nvSpPr>
        <p:spPr bwMode="auto">
          <a:xfrm>
            <a:off x="2589213" y="4673546"/>
            <a:ext cx="0" cy="9032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2" name="Rectangle 12"/>
          <p:cNvSpPr>
            <a:spLocks noChangeArrowheads="1"/>
          </p:cNvSpPr>
          <p:nvPr/>
        </p:nvSpPr>
        <p:spPr bwMode="auto">
          <a:xfrm>
            <a:off x="5430838" y="39575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3" name="Line 13"/>
          <p:cNvSpPr>
            <a:spLocks noChangeShapeType="1"/>
          </p:cNvSpPr>
          <p:nvPr/>
        </p:nvSpPr>
        <p:spPr bwMode="auto">
          <a:xfrm>
            <a:off x="7031038" y="3970283"/>
            <a:ext cx="0" cy="2667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4" name="Rectangle 14"/>
          <p:cNvSpPr>
            <a:spLocks noChangeArrowheads="1"/>
          </p:cNvSpPr>
          <p:nvPr/>
        </p:nvSpPr>
        <p:spPr bwMode="auto">
          <a:xfrm>
            <a:off x="5759450" y="3909958"/>
            <a:ext cx="202974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VPN   </a:t>
            </a:r>
            <a:r>
              <a:rPr kumimoji="0" lang="en-US" altLang="ko-KR" sz="1800" b="0" i="0" u="none" strike="noStrike" kern="1200" cap="none" spc="0" normalizeH="0" baseline="0" noProof="0" dirty="0">
                <a:ln>
                  <a:noFill/>
                </a:ln>
                <a:solidFill>
                  <a:srgbClr val="C0504D"/>
                </a:solidFill>
                <a:effectLst/>
                <a:uLnTx/>
                <a:uFillTx/>
                <a:latin typeface="Calibri"/>
                <a:ea typeface="굴림" charset="-127"/>
                <a:cs typeface="굴림" charset="-127"/>
              </a:rPr>
              <a:t>	      </a:t>
            </a: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offset</a:t>
            </a:r>
          </a:p>
        </p:txBody>
      </p:sp>
      <p:sp>
        <p:nvSpPr>
          <p:cNvPr id="1628175" name="Rectangle 15"/>
          <p:cNvSpPr>
            <a:spLocks noChangeArrowheads="1"/>
          </p:cNvSpPr>
          <p:nvPr/>
        </p:nvSpPr>
        <p:spPr bwMode="auto">
          <a:xfrm>
            <a:off x="501650" y="4622746"/>
            <a:ext cx="314039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V  R   W D      tag                  PPN</a:t>
            </a:r>
          </a:p>
        </p:txBody>
      </p:sp>
      <p:sp>
        <p:nvSpPr>
          <p:cNvPr id="1628176" name="Rectangle 16"/>
          <p:cNvSpPr>
            <a:spLocks noChangeArrowheads="1"/>
          </p:cNvSpPr>
          <p:nvPr/>
        </p:nvSpPr>
        <p:spPr bwMode="auto">
          <a:xfrm>
            <a:off x="2819400" y="5957833"/>
            <a:ext cx="1885684"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physical address</a:t>
            </a:r>
          </a:p>
        </p:txBody>
      </p:sp>
      <p:sp>
        <p:nvSpPr>
          <p:cNvPr id="1628177" name="Rectangle 17"/>
          <p:cNvSpPr>
            <a:spLocks noChangeArrowheads="1"/>
          </p:cNvSpPr>
          <p:nvPr/>
        </p:nvSpPr>
        <p:spPr bwMode="auto">
          <a:xfrm>
            <a:off x="5386388" y="60689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8" name="Line 18"/>
          <p:cNvSpPr>
            <a:spLocks noChangeShapeType="1"/>
          </p:cNvSpPr>
          <p:nvPr/>
        </p:nvSpPr>
        <p:spPr bwMode="auto">
          <a:xfrm>
            <a:off x="6986588" y="6081658"/>
            <a:ext cx="0" cy="2667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9" name="Rectangle 19"/>
          <p:cNvSpPr>
            <a:spLocks noChangeArrowheads="1"/>
          </p:cNvSpPr>
          <p:nvPr/>
        </p:nvSpPr>
        <p:spPr bwMode="auto">
          <a:xfrm>
            <a:off x="5740400" y="6034033"/>
            <a:ext cx="190587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PPN	     offset</a:t>
            </a:r>
          </a:p>
        </p:txBody>
      </p:sp>
      <p:sp>
        <p:nvSpPr>
          <p:cNvPr id="1628180" name="Rectangle 20"/>
          <p:cNvSpPr>
            <a:spLocks noChangeArrowheads="1"/>
          </p:cNvSpPr>
          <p:nvPr/>
        </p:nvSpPr>
        <p:spPr bwMode="auto">
          <a:xfrm>
            <a:off x="3182938" y="3868683"/>
            <a:ext cx="1619147"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1" u="none" strike="noStrike" kern="1200" cap="none" spc="0" normalizeH="0" baseline="0" noProof="0" dirty="0">
                <a:ln>
                  <a:noFill/>
                </a:ln>
                <a:solidFill>
                  <a:srgbClr val="56127A"/>
                </a:solidFill>
                <a:effectLst/>
                <a:uLnTx/>
                <a:uFillTx/>
                <a:latin typeface="Calibri"/>
                <a:ea typeface="굴림" charset="-127"/>
                <a:cs typeface="굴림" charset="-127"/>
              </a:rPr>
              <a:t>virtual address</a:t>
            </a:r>
          </a:p>
        </p:txBody>
      </p:sp>
      <p:sp>
        <p:nvSpPr>
          <p:cNvPr id="1628181" name="Line 21"/>
          <p:cNvSpPr>
            <a:spLocks noChangeShapeType="1"/>
          </p:cNvSpPr>
          <p:nvPr/>
        </p:nvSpPr>
        <p:spPr bwMode="auto">
          <a:xfrm>
            <a:off x="7661275" y="4233808"/>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2" name="Freeform 22"/>
          <p:cNvSpPr>
            <a:spLocks/>
          </p:cNvSpPr>
          <p:nvPr/>
        </p:nvSpPr>
        <p:spPr bwMode="auto">
          <a:xfrm>
            <a:off x="3200400" y="55768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3" name="Line 23"/>
          <p:cNvSpPr>
            <a:spLocks noChangeShapeType="1"/>
          </p:cNvSpPr>
          <p:nvPr/>
        </p:nvSpPr>
        <p:spPr bwMode="auto">
          <a:xfrm>
            <a:off x="1557338" y="4667196"/>
            <a:ext cx="0" cy="90963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4" name="Line 24"/>
          <p:cNvSpPr>
            <a:spLocks noChangeShapeType="1"/>
          </p:cNvSpPr>
          <p:nvPr/>
        </p:nvSpPr>
        <p:spPr bwMode="auto">
          <a:xfrm flipH="1">
            <a:off x="1981200" y="5576833"/>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5" name="Rectangle 25"/>
          <p:cNvSpPr>
            <a:spLocks noChangeArrowheads="1"/>
          </p:cNvSpPr>
          <p:nvPr/>
        </p:nvSpPr>
        <p:spPr bwMode="auto">
          <a:xfrm>
            <a:off x="1676400" y="58816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56127A"/>
                </a:solidFill>
                <a:effectLst/>
                <a:uLnTx/>
                <a:uFillTx/>
                <a:latin typeface="Calibri"/>
                <a:ea typeface="굴림" charset="-127"/>
                <a:cs typeface="굴림" charset="-127"/>
              </a:rPr>
              <a:t>hit?</a:t>
            </a:r>
          </a:p>
        </p:txBody>
      </p:sp>
      <p:sp>
        <p:nvSpPr>
          <p:cNvPr id="1628186" name="Line 26"/>
          <p:cNvSpPr>
            <a:spLocks noChangeShapeType="1"/>
          </p:cNvSpPr>
          <p:nvPr/>
        </p:nvSpPr>
        <p:spPr bwMode="auto">
          <a:xfrm>
            <a:off x="576263" y="5254571"/>
            <a:ext cx="319722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7" name="Freeform 27"/>
          <p:cNvSpPr>
            <a:spLocks/>
          </p:cNvSpPr>
          <p:nvPr/>
        </p:nvSpPr>
        <p:spPr bwMode="auto">
          <a:xfrm>
            <a:off x="2022475" y="42242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8" name="Text Box 28"/>
          <p:cNvSpPr txBox="1">
            <a:spLocks noChangeArrowheads="1"/>
          </p:cNvSpPr>
          <p:nvPr/>
        </p:nvSpPr>
        <p:spPr bwMode="auto">
          <a:xfrm>
            <a:off x="242737" y="3285288"/>
            <a:ext cx="2346476" cy="1323439"/>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W, R: Read and write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permission bits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D: Dirty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V: Valid</a:t>
            </a:r>
          </a:p>
        </p:txBody>
      </p:sp>
      <p:sp>
        <p:nvSpPr>
          <p:cNvPr id="1628189" name="Text Box 29"/>
          <p:cNvSpPr txBox="1">
            <a:spLocks noChangeArrowheads="1"/>
          </p:cNvSpPr>
          <p:nvPr/>
        </p:nvSpPr>
        <p:spPr bwMode="auto">
          <a:xfrm>
            <a:off x="3810000" y="5195833"/>
            <a:ext cx="2986214" cy="369332"/>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(PPN = physical page number)</a:t>
            </a:r>
            <a:endPar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endParaRPr>
          </a:p>
        </p:txBody>
      </p:sp>
    </p:spTree>
    <p:extLst>
      <p:ext uri="{BB962C8B-B14F-4D97-AF65-F5344CB8AC3E}">
        <p14:creationId xmlns:p14="http://schemas.microsoft.com/office/powerpoint/2010/main" val="347429016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pPr eaLnBrk="1" hangingPunct="1"/>
            <a:r>
              <a:rPr lang="en-US">
                <a:latin typeface="Arial" charset="0"/>
              </a:rPr>
              <a:t>Fast Translation Using a TLB</a:t>
            </a:r>
            <a:endParaRPr lang="en-AU">
              <a:latin typeface="Arial" charset="0"/>
            </a:endParaRPr>
          </a:p>
        </p:txBody>
      </p:sp>
      <p:pic>
        <p:nvPicPr>
          <p:cNvPr id="3" name="Picture 2"/>
          <p:cNvPicPr>
            <a:picLocks noChangeAspect="1"/>
          </p:cNvPicPr>
          <p:nvPr/>
        </p:nvPicPr>
        <p:blipFill>
          <a:blip r:embed="rId3"/>
          <a:stretch>
            <a:fillRect/>
          </a:stretch>
        </p:blipFill>
        <p:spPr>
          <a:xfrm>
            <a:off x="1813145" y="1066800"/>
            <a:ext cx="7309032" cy="6858000"/>
          </a:xfrm>
          <a:prstGeom prst="rect">
            <a:avLst/>
          </a:prstGeom>
        </p:spPr>
      </p:pic>
      <p:sp>
        <p:nvSpPr>
          <p:cNvPr id="4" name="Rectangle 3"/>
          <p:cNvSpPr/>
          <p:nvPr/>
        </p:nvSpPr>
        <p:spPr>
          <a:xfrm>
            <a:off x="2743200" y="3200400"/>
            <a:ext cx="2362200" cy="3048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2895600" y="1143000"/>
            <a:ext cx="3581400" cy="19812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76200" y="2133600"/>
            <a:ext cx="1691163"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8000"/>
                </a:solidFill>
                <a:effectLst/>
                <a:uLnTx/>
                <a:uFillTx/>
                <a:latin typeface="Times New Roman" charset="0"/>
                <a:ea typeface="ＭＳ Ｐゴシック" charset="0"/>
                <a:cs typeface="+mn-cs"/>
              </a:rPr>
              <a:t>SRAM (Cache)</a:t>
            </a:r>
          </a:p>
        </p:txBody>
      </p:sp>
      <p:sp>
        <p:nvSpPr>
          <p:cNvPr id="7" name="Rectangle 6"/>
          <p:cNvSpPr/>
          <p:nvPr/>
        </p:nvSpPr>
        <p:spPr>
          <a:xfrm>
            <a:off x="35143" y="4800600"/>
            <a:ext cx="1626692"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charset="0"/>
                <a:ea typeface="ＭＳ Ｐゴシック" charset="0"/>
                <a:cs typeface="+mn-cs"/>
              </a:rPr>
              <a:t>DRAM (</a:t>
            </a:r>
            <a:r>
              <a:rPr kumimoji="0" lang="en-US" sz="1800" b="1" i="0" u="none" strike="noStrike" kern="1200" cap="none" spc="0" normalizeH="0" baseline="0" noProof="0" dirty="0" err="1">
                <a:ln>
                  <a:noFill/>
                </a:ln>
                <a:solidFill>
                  <a:srgbClr val="FF0000"/>
                </a:solidFill>
                <a:effectLst/>
                <a:uLnTx/>
                <a:uFillTx/>
                <a:latin typeface="Times New Roman" charset="0"/>
                <a:ea typeface="ＭＳ Ｐゴシック" charset="0"/>
                <a:cs typeface="+mn-cs"/>
              </a:rPr>
              <a:t>Mem</a:t>
            </a:r>
            <a:r>
              <a:rPr kumimoji="0" lang="en-US" sz="1800" b="1" i="0" u="none" strike="noStrike" kern="1200" cap="none" spc="0" normalizeH="0" baseline="0" noProof="0" dirty="0">
                <a:ln>
                  <a:noFill/>
                </a:ln>
                <a:solidFill>
                  <a:srgbClr val="FF0000"/>
                </a:solidFill>
                <a:effectLst/>
                <a:uLnTx/>
                <a:uFillTx/>
                <a:latin typeface="Times New Roman" charset="0"/>
                <a:ea typeface="ＭＳ Ｐゴシック" charset="0"/>
                <a:cs typeface="+mn-cs"/>
              </a:rPr>
              <a: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22258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95288" y="0"/>
            <a:ext cx="8353425" cy="501650"/>
          </a:xfrm>
        </p:spPr>
        <p:txBody>
          <a:bodyPr/>
          <a:lstStyle/>
          <a:p>
            <a:pPr eaLnBrk="1" hangingPunct="1">
              <a:defRPr/>
            </a:pP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FIFO</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和</a:t>
            </a: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FIFO+LRU</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实例分析</a:t>
            </a:r>
          </a:p>
        </p:txBody>
      </p:sp>
      <p:graphicFrame>
        <p:nvGraphicFramePr>
          <p:cNvPr id="512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8314" r:id="rId3" imgW="938794" imgH="221393" progId="Equation.3">
                  <p:embed/>
                </p:oleObj>
              </mc:Choice>
              <mc:Fallback>
                <p:oleObj r:id="rId3" imgW="938794" imgH="221393" progId="Equation.3">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48" name="Text Box 4"/>
          <p:cNvSpPr txBox="1">
            <a:spLocks noChangeArrowheads="1"/>
          </p:cNvSpPr>
          <p:nvPr/>
        </p:nvSpPr>
        <p:spPr bwMode="auto">
          <a:xfrm>
            <a:off x="107950" y="688417"/>
            <a:ext cx="8929688" cy="1084399"/>
          </a:xfrm>
          <a:prstGeom prst="rect">
            <a:avLst/>
          </a:prstGeom>
          <a:noFill/>
          <a:ln w="9525">
            <a:noFill/>
            <a:miter lim="800000"/>
            <a:headEnd/>
            <a:tailEnd/>
          </a:ln>
          <a:effectLst/>
        </p:spPr>
        <p:txBody>
          <a:bodyPr>
            <a:spAutoFit/>
          </a:bodyPr>
          <a:lstStyle/>
          <a:p>
            <a:pPr algn="just">
              <a:lnSpc>
                <a:spcPct val="110000"/>
              </a:lnSpc>
              <a:buSzPct val="100000"/>
              <a:buFont typeface="Wingdings" pitchFamily="2" charset="2"/>
              <a:buNone/>
              <a:defRPr/>
            </a:pPr>
            <a:r>
              <a:rPr lang="zh-CN" altLang="en-US" dirty="0">
                <a:effectLst>
                  <a:outerShdw blurRad="38100" dist="38100" dir="2700000" algn="tl">
                    <a:srgbClr val="C0C0C0"/>
                  </a:outerShdw>
                </a:effectLst>
                <a:latin typeface="方正姚体" pitchFamily="2" charset="-122"/>
                <a:ea typeface="方正姚体" pitchFamily="2" charset="-122"/>
              </a:rPr>
              <a:t>[例5] 假设cache容量为4个块(或者说4页)，编号依次为abcd，初始内容为空；此后访存的页面序列为</a:t>
            </a:r>
            <a:r>
              <a:rPr lang="zh-CN" altLang="en-US" sz="1800" dirty="0">
                <a:effectLst>
                  <a:outerShdw blurRad="38100" dist="38100" dir="2700000" algn="tl">
                    <a:srgbClr val="C0C0C0"/>
                  </a:outerShdw>
                </a:effectLst>
                <a:latin typeface="方正姚体" pitchFamily="2" charset="-122"/>
                <a:ea typeface="方正姚体" pitchFamily="2" charset="-122"/>
              </a:rPr>
              <a:t>4234164135</a:t>
            </a:r>
            <a:r>
              <a:rPr lang="zh-CN" altLang="en-US" dirty="0">
                <a:effectLst>
                  <a:outerShdw blurRad="38100" dist="38100" dir="2700000" algn="tl">
                    <a:srgbClr val="C0C0C0"/>
                  </a:outerShdw>
                </a:effectLst>
                <a:latin typeface="方正姚体" pitchFamily="2" charset="-122"/>
                <a:ea typeface="方正姚体" pitchFamily="2" charset="-122"/>
              </a:rPr>
              <a:t>，请你分别求出利用FIFO和FIFO+LRU策略替换时谁被替换出去？</a:t>
            </a:r>
          </a:p>
        </p:txBody>
      </p:sp>
      <p:graphicFrame>
        <p:nvGraphicFramePr>
          <p:cNvPr id="210950" name="Group 6"/>
          <p:cNvGraphicFramePr>
            <a:graphicFrameLocks noGrp="1"/>
          </p:cNvGraphicFramePr>
          <p:nvPr>
            <p:extLst>
              <p:ext uri="{D42A27DB-BD31-4B8C-83A1-F6EECF244321}">
                <p14:modId xmlns:p14="http://schemas.microsoft.com/office/powerpoint/2010/main" val="1219122398"/>
              </p:ext>
            </p:extLst>
          </p:nvPr>
        </p:nvGraphicFramePr>
        <p:xfrm>
          <a:off x="252413" y="1917700"/>
          <a:ext cx="8785225" cy="2197100"/>
        </p:xfrm>
        <a:graphic>
          <a:graphicData uri="http://schemas.openxmlformats.org/drawingml/2006/table">
            <a:tbl>
              <a:tblPr/>
              <a:tblGrid>
                <a:gridCol w="684212">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3">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gridCol w="628650">
                  <a:extLst>
                    <a:ext uri="{9D8B030D-6E8A-4147-A177-3AD203B41FA5}">
                      <a16:colId xmlns:a16="http://schemas.microsoft.com/office/drawing/2014/main" val="20011"/>
                    </a:ext>
                  </a:extLst>
                </a:gridCol>
                <a:gridCol w="1133475">
                  <a:extLst>
                    <a:ext uri="{9D8B030D-6E8A-4147-A177-3AD203B41FA5}">
                      <a16:colId xmlns:a16="http://schemas.microsoft.com/office/drawing/2014/main" val="20012"/>
                    </a:ext>
                  </a:extLst>
                </a:gridCol>
              </a:tblGrid>
              <a:tr h="368300">
                <a:tc gridSpan="2">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rPr>
                        <a:t>FIFO</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命中率</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a</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a:t>
                      </a:r>
                      <a:r>
                        <a:rPr kumimoji="0" lang="en-US" altLang="zh-CN" sz="1600" b="0" i="0" u="none" strike="noStrike" cap="none" normalizeH="0" baseline="0" dirty="0">
                          <a:ln>
                            <a:noFill/>
                          </a:ln>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a:t>
                      </a: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30%</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b</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c</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①</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6</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d</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③</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换出</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graphicFrame>
        <p:nvGraphicFramePr>
          <p:cNvPr id="211115" name="Group 171"/>
          <p:cNvGraphicFramePr>
            <a:graphicFrameLocks noGrp="1"/>
          </p:cNvGraphicFramePr>
          <p:nvPr>
            <p:extLst>
              <p:ext uri="{D42A27DB-BD31-4B8C-83A1-F6EECF244321}">
                <p14:modId xmlns:p14="http://schemas.microsoft.com/office/powerpoint/2010/main" val="355327719"/>
              </p:ext>
            </p:extLst>
          </p:nvPr>
        </p:nvGraphicFramePr>
        <p:xfrm>
          <a:off x="252413" y="4076700"/>
          <a:ext cx="8783637" cy="2200276"/>
        </p:xfrm>
        <a:graphic>
          <a:graphicData uri="http://schemas.openxmlformats.org/drawingml/2006/table">
            <a:tbl>
              <a:tblPr/>
              <a:tblGrid>
                <a:gridCol w="684212">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3">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gridCol w="625475">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7062">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gridCol w="628650">
                  <a:extLst>
                    <a:ext uri="{9D8B030D-6E8A-4147-A177-3AD203B41FA5}">
                      <a16:colId xmlns:a16="http://schemas.microsoft.com/office/drawing/2014/main" val="20011"/>
                    </a:ext>
                  </a:extLst>
                </a:gridCol>
                <a:gridCol w="1133475">
                  <a:extLst>
                    <a:ext uri="{9D8B030D-6E8A-4147-A177-3AD203B41FA5}">
                      <a16:colId xmlns:a16="http://schemas.microsoft.com/office/drawing/2014/main" val="20012"/>
                    </a:ext>
                  </a:extLst>
                </a:gridCol>
              </a:tblGrid>
              <a:tr h="368406">
                <a:tc gridSpan="2">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FIFO+LRU</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命中率</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a</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①</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a:t>
                      </a:r>
                      <a:r>
                        <a:rPr kumimoji="0" lang="en-US" altLang="zh-CN" sz="1600" b="0" i="0" u="none" strike="noStrike" cap="none" normalizeH="0" baseline="0" dirty="0">
                          <a:ln>
                            <a:noFill/>
                          </a:ln>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a:t>
                      </a: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30%</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b</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c</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d</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换出</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rPr>
                        <a:t>6</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5316" name="Picture 359" descr="C:\Users\ada\AppData\Local\Microsoft\Windows\Temporary Internet Files\Content.IE5\MKQL31VQ\MC90044174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0"/>
            <a:ext cx="738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VA to Data via TLB, L-1, and L2</a:t>
            </a: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pic>
        <p:nvPicPr>
          <p:cNvPr id="5" name="Picture 4"/>
          <p:cNvPicPr>
            <a:picLocks noChangeAspect="1"/>
          </p:cNvPicPr>
          <p:nvPr/>
        </p:nvPicPr>
        <p:blipFill>
          <a:blip r:embed="rId2"/>
          <a:stretch>
            <a:fillRect/>
          </a:stretch>
        </p:blipFill>
        <p:spPr>
          <a:xfrm>
            <a:off x="1350690" y="1066800"/>
            <a:ext cx="6726510" cy="6421529"/>
          </a:xfrm>
          <a:prstGeom prst="rect">
            <a:avLst/>
          </a:prstGeom>
        </p:spPr>
      </p:pic>
    </p:spTree>
    <p:extLst>
      <p:ext uri="{BB962C8B-B14F-4D97-AF65-F5344CB8AC3E}">
        <p14:creationId xmlns:p14="http://schemas.microsoft.com/office/powerpoint/2010/main" val="4135606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内页表和外页表</a:t>
            </a:r>
          </a:p>
        </p:txBody>
      </p:sp>
      <p:graphicFrame>
        <p:nvGraphicFramePr>
          <p:cNvPr id="2560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1318" r:id="rId4" imgW="938794" imgH="221393" progId="Equation.3">
                  <p:embed/>
                </p:oleObj>
              </mc:Choice>
              <mc:Fallback>
                <p:oleObj r:id="rId4" imgW="938794" imgH="221393" progId="Equation.3">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5954964"/>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10000"/>
              </a:lnSpc>
              <a:spcBef>
                <a:spcPct val="0"/>
              </a:spcBef>
              <a:spcAft>
                <a:spcPct val="20000"/>
              </a:spcAft>
              <a:buClr>
                <a:srgbClr val="E60238"/>
              </a:buClr>
              <a:buFont typeface="Wingdings" pitchFamily="2" charset="2"/>
              <a:buNone/>
              <a:defRPr/>
            </a:pPr>
            <a:endParaRPr lang="en-US" altLang="zh-CN" sz="2800" b="1"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Font typeface="Wingdings" pitchFamily="2" charset="2"/>
              <a:buChar char="Ø"/>
              <a:defRPr/>
            </a:pPr>
            <a:r>
              <a:rPr lang="zh-CN" altLang="en-US" sz="2800" dirty="0">
                <a:effectLst>
                  <a:outerShdw blurRad="38100" dist="38100" dir="2700000" algn="tl">
                    <a:srgbClr val="C0C0C0"/>
                  </a:outerShdw>
                </a:effectLst>
              </a:rPr>
              <a:t>上述的页表是实现虚地址到主存物理地址的变换，通常称之为“</a:t>
            </a:r>
            <a:r>
              <a:rPr lang="zh-CN" altLang="en-US" sz="2800" b="1" u="sng" dirty="0">
                <a:solidFill>
                  <a:srgbClr val="0000FF"/>
                </a:solidFill>
                <a:effectLst>
                  <a:outerShdw blurRad="38100" dist="38100" dir="2700000" algn="tl">
                    <a:srgbClr val="C0C0C0"/>
                  </a:outerShdw>
                </a:effectLst>
              </a:rPr>
              <a:t>内页表</a:t>
            </a:r>
            <a:r>
              <a:rPr lang="zh-CN" altLang="en-US"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而实现虚地址到辅存地址变换的表称为“</a:t>
            </a:r>
            <a:r>
              <a:rPr lang="zh-CN" altLang="en-US" sz="2800" b="1" u="sng" dirty="0">
                <a:solidFill>
                  <a:srgbClr val="0000FF"/>
                </a:solidFill>
                <a:effectLst>
                  <a:outerShdw blurRad="38100" dist="38100" dir="2700000" algn="tl">
                    <a:srgbClr val="C0C0C0"/>
                  </a:outerShdw>
                </a:effectLst>
              </a:rPr>
              <a:t>外页表</a:t>
            </a:r>
            <a:r>
              <a:rPr lang="zh-CN" altLang="en-US"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当主存缺页时，调页操作首先通过外页表确定辅存地址，</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外页表的结构与辅存的寻址机制有关。</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endParaRPr lang="zh-CN" altLang="en-US" sz="28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800" dirty="0">
                <a:effectLst>
                  <a:outerShdw blurRad="38100" dist="38100" dir="2700000" algn="tl">
                    <a:srgbClr val="C0C0C0"/>
                  </a:outerShdw>
                </a:effectLst>
              </a:rPr>
              <a:t>外页表通常放在辅存中，主存缺页时调入主存，</a:t>
            </a:r>
            <a:endParaRPr lang="en-US" altLang="zh-CN" sz="28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由存储管理部件向</a:t>
            </a:r>
            <a:r>
              <a:rPr lang="en-US" altLang="zh-CN" sz="2800" dirty="0">
                <a:effectLst>
                  <a:outerShdw blurRad="38100" dist="38100" dir="2700000" algn="tl">
                    <a:srgbClr val="C0C0C0"/>
                  </a:outerShdw>
                </a:effectLst>
              </a:rPr>
              <a:t>CPU</a:t>
            </a:r>
            <a:r>
              <a:rPr lang="zh-CN" altLang="en-US" sz="2800" dirty="0">
                <a:effectLst>
                  <a:outerShdw blurRad="38100" dist="38100" dir="2700000" algn="tl">
                    <a:srgbClr val="C0C0C0"/>
                  </a:outerShdw>
                </a:effectLst>
              </a:rPr>
              <a:t>发出“缺页中断”进行调页操作；</a:t>
            </a:r>
          </a:p>
          <a:p>
            <a:pPr algn="just" eaLnBrk="1" hangingPunct="1">
              <a:lnSpc>
                <a:spcPct val="110000"/>
              </a:lnSpc>
              <a:spcBef>
                <a:spcPct val="0"/>
              </a:spcBef>
              <a:spcAft>
                <a:spcPct val="20000"/>
              </a:spcAft>
              <a:buClr>
                <a:srgbClr val="E60238"/>
              </a:buClr>
              <a:buFont typeface="Wingdings" pitchFamily="2" charset="2"/>
              <a:buNone/>
              <a:defRPr/>
            </a:pPr>
            <a:endParaRPr lang="en-US" altLang="zh-CN" sz="2800" dirty="0">
              <a:effectLst>
                <a:outerShdw blurRad="38100" dist="38100" dir="2700000" algn="tl">
                  <a:srgbClr val="C0C0C0"/>
                </a:outerShdw>
              </a:effectLst>
              <a:latin typeface="Times New Roman" pitchFamily="18" charset="0"/>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2" dur="500"/>
                                        <p:tgtEl>
                                          <p:spTgt spid="2160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7" dur="500"/>
                                        <p:tgtEl>
                                          <p:spTgt spid="2160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2" dur="500"/>
                                        <p:tgtEl>
                                          <p:spTgt spid="21606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27" dur="500"/>
                                        <p:tgtEl>
                                          <p:spTgt spid="21606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32"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a:t>
            </a: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TLB</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和</a:t>
            </a: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cache</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的协同操作</a:t>
            </a:r>
          </a:p>
        </p:txBody>
      </p:sp>
      <p:graphicFrame>
        <p:nvGraphicFramePr>
          <p:cNvPr id="2560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0294" r:id="rId4" imgW="938794" imgH="221393" progId="Equation.3">
                  <p:embed/>
                </p:oleObj>
              </mc:Choice>
              <mc:Fallback>
                <p:oleObj r:id="rId4" imgW="938794" imgH="221393" progId="Equation.3">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848717"/>
            <a:ext cx="8858250" cy="5580695"/>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10000"/>
              </a:lnSpc>
              <a:spcBef>
                <a:spcPct val="0"/>
              </a:spcBef>
              <a:spcAft>
                <a:spcPct val="20000"/>
              </a:spcAft>
              <a:buClr>
                <a:srgbClr val="E60238"/>
              </a:buClr>
              <a:buFont typeface="Wingdings" pitchFamily="2" charset="2"/>
              <a:buNone/>
              <a:defRPr/>
            </a:pPr>
            <a:r>
              <a:rPr lang="en-US" altLang="zh-CN" sz="2400" b="1" dirty="0">
                <a:effectLst>
                  <a:outerShdw blurRad="38100" dist="38100" dir="2700000" algn="tl">
                    <a:srgbClr val="C0C0C0"/>
                  </a:outerShdw>
                </a:effectLst>
              </a:rPr>
              <a:t>4</a:t>
            </a:r>
            <a:r>
              <a:rPr lang="zh-CN" altLang="en-US" sz="2400" b="1" dirty="0">
                <a:effectLst>
                  <a:outerShdw blurRad="38100" dist="38100" dir="2700000" algn="tl">
                    <a:srgbClr val="C0C0C0"/>
                  </a:outerShdw>
                </a:effectLst>
              </a:rPr>
              <a:t>、</a:t>
            </a:r>
            <a:r>
              <a:rPr lang="zh-CN" altLang="en-US" sz="2400" dirty="0">
                <a:effectLst>
                  <a:outerShdw blurRad="38100" dist="38100" dir="2700000" algn="tl">
                    <a:srgbClr val="C0C0C0"/>
                  </a:outerShdw>
                </a:effectLst>
              </a:rPr>
              <a:t>操作系统管理虚存和</a:t>
            </a:r>
            <a:r>
              <a:rPr lang="en-US" altLang="zh-CN" sz="2400" dirty="0">
                <a:effectLst>
                  <a:outerShdw blurRad="38100" dist="38100" dir="2700000" algn="tl">
                    <a:srgbClr val="C0C0C0"/>
                  </a:outerShdw>
                </a:effectLst>
              </a:rPr>
              <a:t>cache</a:t>
            </a:r>
            <a:r>
              <a:rPr lang="zh-CN" altLang="en-US" sz="2400" dirty="0">
                <a:effectLst>
                  <a:outerShdw blurRad="38100" dist="38100" dir="2700000" algn="tl">
                    <a:srgbClr val="C0C0C0"/>
                  </a:outerShdw>
                </a:effectLst>
              </a:rPr>
              <a:t>系统，</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当某一页需要移到辅存</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磁盘</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时，</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操作系统就迫使</a:t>
            </a:r>
            <a:r>
              <a:rPr lang="en-US" altLang="zh-CN" sz="2400" dirty="0">
                <a:effectLst>
                  <a:outerShdw blurRad="38100" dist="38100" dir="2700000" algn="tl">
                    <a:srgbClr val="C0C0C0"/>
                  </a:outerShdw>
                </a:effectLst>
              </a:rPr>
              <a:t>cache</a:t>
            </a:r>
            <a:r>
              <a:rPr lang="zh-CN" altLang="en-US" sz="2400" dirty="0">
                <a:effectLst>
                  <a:outerShdw blurRad="38100" dist="38100" dir="2700000" algn="tl">
                    <a:srgbClr val="C0C0C0"/>
                  </a:outerShdw>
                </a:effectLst>
              </a:rPr>
              <a:t>删除该页，同时修改慢表和</a:t>
            </a:r>
            <a:r>
              <a:rPr lang="en-US" altLang="zh-CN" sz="2400" dirty="0">
                <a:effectLst>
                  <a:outerShdw blurRad="38100" dist="38100" dir="2700000" algn="tl">
                    <a:srgbClr val="C0C0C0"/>
                  </a:outerShdw>
                </a:effectLst>
              </a:rPr>
              <a:t>TLB</a:t>
            </a:r>
            <a:r>
              <a:rPr lang="zh-CN" altLang="en-US" sz="2400" dirty="0">
                <a:effectLst>
                  <a:outerShdw blurRad="38100" dist="38100" dir="2700000" algn="tl">
                    <a:srgbClr val="C0C0C0"/>
                  </a:outerShdw>
                </a:effectLst>
              </a:rPr>
              <a:t>；</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dirty="0">
                <a:effectLst>
                  <a:outerShdw blurRad="38100" dist="38100" dir="2700000" algn="tl">
                    <a:srgbClr val="C0C0C0"/>
                  </a:outerShdw>
                </a:effectLst>
              </a:rPr>
              <a:t>参见</a:t>
            </a:r>
            <a:r>
              <a:rPr lang="en-US" altLang="zh-CN" sz="2400" dirty="0">
                <a:effectLst>
                  <a:outerShdw blurRad="38100" dist="38100" dir="2700000" algn="tl">
                    <a:srgbClr val="C0C0C0"/>
                  </a:outerShdw>
                </a:effectLst>
              </a:rPr>
              <a:t>P</a:t>
            </a:r>
            <a:r>
              <a:rPr lang="en-US" altLang="zh-CN" sz="2400" baseline="-25000" dirty="0">
                <a:effectLst>
                  <a:outerShdw blurRad="38100" dist="38100" dir="2700000" algn="tl">
                    <a:srgbClr val="C0C0C0"/>
                  </a:outerShdw>
                </a:effectLst>
              </a:rPr>
              <a:t>104</a:t>
            </a:r>
            <a:r>
              <a:rPr lang="zh-CN" altLang="en-US" sz="2400" dirty="0">
                <a:effectLst>
                  <a:outerShdw blurRad="38100" dist="38100" dir="2700000" algn="tl">
                    <a:srgbClr val="C0C0C0"/>
                  </a:outerShdw>
                </a:effectLst>
              </a:rPr>
              <a:t>例题</a:t>
            </a:r>
            <a:r>
              <a:rPr lang="en-US" altLang="zh-CN" sz="2400" dirty="0">
                <a:effectLst>
                  <a:outerShdw blurRad="38100" dist="38100" dir="2700000" algn="tl">
                    <a:srgbClr val="C0C0C0"/>
                  </a:outerShdw>
                </a:effectLst>
              </a:rPr>
              <a:t>11</a:t>
            </a:r>
            <a:r>
              <a:rPr lang="zh-CN" altLang="en-US" sz="2400" dirty="0">
                <a:effectLst>
                  <a:outerShdw blurRad="38100" dist="38100" dir="2700000" algn="tl">
                    <a:srgbClr val="C0C0C0"/>
                  </a:outerShdw>
                </a:effectLst>
              </a:rPr>
              <a:t>；</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Char char="Ø"/>
              <a:defRPr/>
            </a:pPr>
            <a:endParaRPr lang="zh-CN" altLang="en-US"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None/>
              <a:defRPr/>
            </a:pPr>
            <a:r>
              <a:rPr lang="en-US" altLang="zh-CN" sz="2400" b="1" dirty="0">
                <a:effectLst>
                  <a:outerShdw blurRad="38100" dist="38100" dir="2700000" algn="tl">
                    <a:srgbClr val="C0C0C0"/>
                  </a:outerShdw>
                </a:effectLst>
                <a:latin typeface="Times New Roman" pitchFamily="18" charset="0"/>
              </a:rPr>
              <a:t>5</a:t>
            </a:r>
            <a:r>
              <a:rPr lang="zh-CN" altLang="en-US" sz="2400" b="1" dirty="0">
                <a:effectLst>
                  <a:outerShdw blurRad="38100" dist="38100" dir="2700000" algn="tl">
                    <a:srgbClr val="C0C0C0"/>
                  </a:outerShdw>
                </a:effectLst>
                <a:latin typeface="Times New Roman" pitchFamily="18" charset="0"/>
              </a:rPr>
              <a:t>、页式存储器的优缺点</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b="1" dirty="0">
                <a:solidFill>
                  <a:srgbClr val="0000FF"/>
                </a:solidFill>
                <a:effectLst>
                  <a:outerShdw blurRad="38100" dist="38100" dir="2700000" algn="tl">
                    <a:srgbClr val="C0C0C0"/>
                  </a:outerShdw>
                </a:effectLst>
                <a:latin typeface="Times New Roman" pitchFamily="18" charset="0"/>
              </a:rPr>
              <a:t>优点</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页等长且页长固定，构造页表容易，易于管理，不存在</a:t>
            </a:r>
            <a:r>
              <a:rPr lang="zh-CN" altLang="en-US" sz="2400" b="1" u="sng" dirty="0">
                <a:solidFill>
                  <a:srgbClr val="0000FF"/>
                </a:solidFill>
                <a:effectLst>
                  <a:outerShdw blurRad="38100" dist="38100" dir="2700000" algn="tl">
                    <a:srgbClr val="C0C0C0"/>
                  </a:outerShdw>
                </a:effectLst>
                <a:latin typeface="Times New Roman" pitchFamily="18" charset="0"/>
              </a:rPr>
              <a:t>外碎片</a:t>
            </a:r>
            <a:r>
              <a:rPr lang="zh-CN" altLang="en-US" sz="2400" dirty="0">
                <a:effectLst>
                  <a:outerShdw blurRad="38100" dist="38100" dir="2700000" algn="tl">
                    <a:srgbClr val="C0C0C0"/>
                  </a:outerShdw>
                </a:effectLst>
                <a:latin typeface="Times New Roman" pitchFamily="18" charset="0"/>
              </a:rPr>
              <a:t>；</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b="1" dirty="0">
                <a:solidFill>
                  <a:srgbClr val="0000FF"/>
                </a:solidFill>
                <a:effectLst>
                  <a:outerShdw blurRad="38100" dist="38100" dir="2700000" algn="tl">
                    <a:srgbClr val="C0C0C0"/>
                  </a:outerShdw>
                </a:effectLst>
                <a:latin typeface="Times New Roman" pitchFamily="18" charset="0"/>
              </a:rPr>
              <a:t>缺点</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页长与程序无关，易于产生</a:t>
            </a:r>
            <a:r>
              <a:rPr lang="zh-CN" altLang="en-US" sz="2400" b="1" u="sng" dirty="0">
                <a:solidFill>
                  <a:srgbClr val="0000FF"/>
                </a:solidFill>
                <a:effectLst>
                  <a:outerShdw blurRad="38100" dist="38100" dir="2700000" algn="tl">
                    <a:srgbClr val="C0C0C0"/>
                  </a:outerShdw>
                </a:effectLst>
                <a:latin typeface="Times New Roman" pitchFamily="18" charset="0"/>
              </a:rPr>
              <a:t>内碎片</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同一程序可能部分在主存中部分在辅存中，给换入换出、存储保护、存储共享等带来麻烦；</a:t>
            </a:r>
            <a:endParaRPr lang="en-US" altLang="zh-CN" sz="2400" dirty="0">
              <a:effectLst>
                <a:outerShdw blurRad="38100" dist="38100" dir="2700000" algn="tl">
                  <a:srgbClr val="C0C0C0"/>
                </a:outerShdw>
              </a:effectLst>
              <a:latin typeface="Times New Roman" pitchFamily="18" charset="0"/>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2" name="矩形 1"/>
          <p:cNvSpPr/>
          <p:nvPr/>
        </p:nvSpPr>
        <p:spPr>
          <a:xfrm>
            <a:off x="4266406" y="3006173"/>
            <a:ext cx="4572000" cy="707886"/>
          </a:xfrm>
          <a:prstGeom prst="rect">
            <a:avLst/>
          </a:prstGeom>
        </p:spPr>
        <p:txBody>
          <a:bodyPr>
            <a:spAutoFit/>
          </a:bodyPr>
          <a:lstStyle/>
          <a:p>
            <a:r>
              <a:rPr lang="zh-CN" altLang="en-US" dirty="0"/>
              <a:t>外碎片：页之间不连续</a:t>
            </a:r>
            <a:endParaRPr lang="en-US" altLang="zh-CN" dirty="0"/>
          </a:p>
          <a:p>
            <a:r>
              <a:rPr lang="zh-CN" altLang="en-US" dirty="0"/>
              <a:t>内碎片：页内存在大量未用空间</a:t>
            </a:r>
          </a:p>
        </p:txBody>
      </p:sp>
    </p:spTree>
    <p:extLst>
      <p:ext uri="{BB962C8B-B14F-4D97-AF65-F5344CB8AC3E}">
        <p14:creationId xmlns:p14="http://schemas.microsoft.com/office/powerpoint/2010/main" val="40405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0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60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60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0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606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06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606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9C9B5C-95C5-4054-A6A8-38C6FCD28701}"/>
              </a:ext>
            </a:extLst>
          </p:cNvPr>
          <p:cNvPicPr>
            <a:picLocks noChangeAspect="1"/>
          </p:cNvPicPr>
          <p:nvPr/>
        </p:nvPicPr>
        <p:blipFill>
          <a:blip r:embed="rId2"/>
          <a:stretch>
            <a:fillRect/>
          </a:stretch>
        </p:blipFill>
        <p:spPr>
          <a:xfrm>
            <a:off x="482423" y="908720"/>
            <a:ext cx="8179153" cy="4621113"/>
          </a:xfrm>
          <a:prstGeom prst="rect">
            <a:avLst/>
          </a:prstGeom>
        </p:spPr>
      </p:pic>
    </p:spTree>
    <p:extLst>
      <p:ext uri="{BB962C8B-B14F-4D97-AF65-F5344CB8AC3E}">
        <p14:creationId xmlns:p14="http://schemas.microsoft.com/office/powerpoint/2010/main" val="2399676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段式虚拟存储器</a:t>
            </a:r>
          </a:p>
        </p:txBody>
      </p:sp>
      <p:graphicFrame>
        <p:nvGraphicFramePr>
          <p:cNvPr id="2662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9270" r:id="rId3" imgW="938794" imgH="221393" progId="Equation.3">
                  <p:embed/>
                </p:oleObj>
              </mc:Choice>
              <mc:Fallback>
                <p:oleObj r:id="rId3" imgW="938794" imgH="221393" progId="Equation.3">
                  <p:embed/>
                  <p:pic>
                    <p:nvPicPr>
                      <p:cNvPr id="26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358775" y="404664"/>
            <a:ext cx="8424863"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根据程序的</a:t>
            </a:r>
            <a:r>
              <a:rPr lang="zh-CN" altLang="en-US" dirty="0">
                <a:solidFill>
                  <a:srgbClr val="FF0000"/>
                </a:solidFill>
                <a:effectLst/>
                <a:latin typeface="方正姚体" pitchFamily="2" charset="-122"/>
                <a:ea typeface="方正姚体" pitchFamily="2" charset="-122"/>
              </a:rPr>
              <a:t>自然分界</a:t>
            </a:r>
            <a:r>
              <a:rPr lang="zh-CN" altLang="en-US" dirty="0">
                <a:effectLst/>
                <a:latin typeface="方正姚体" pitchFamily="2" charset="-122"/>
                <a:ea typeface="方正姚体" pitchFamily="2" charset="-122"/>
              </a:rPr>
              <a:t>将程序占据的虚空间划分成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长度动态变化的不同类型</a:t>
            </a:r>
            <a:r>
              <a:rPr lang="zh-CN" altLang="en-US" b="1" u="sng" dirty="0">
                <a:solidFill>
                  <a:srgbClr val="0000FF"/>
                </a:solidFill>
                <a:effectLst/>
                <a:latin typeface="方正姚体" pitchFamily="2" charset="-122"/>
                <a:ea typeface="方正姚体" pitchFamily="2" charset="-122"/>
              </a:rPr>
              <a:t>段</a:t>
            </a:r>
            <a:r>
              <a:rPr lang="en-US" altLang="zh-CN" b="1" dirty="0">
                <a:solidFill>
                  <a:srgbClr val="0000FF"/>
                </a:solidFill>
                <a:effectLst/>
                <a:latin typeface="方正姚体" pitchFamily="2" charset="-122"/>
                <a:ea typeface="方正姚体" pitchFamily="2" charset="-122"/>
              </a:rPr>
              <a:t> </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程序段、操作数段、常数段等</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虚地址由“段号”和“段内地址”组成；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虚地址到实地址的转换由段表实现。</a:t>
            </a:r>
          </a:p>
          <a:p>
            <a:pPr algn="just"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每个程序设置一个</a:t>
            </a:r>
            <a:r>
              <a:rPr lang="zh-CN" altLang="en-US" b="1" u="sng" dirty="0">
                <a:solidFill>
                  <a:srgbClr val="E31505"/>
                </a:solidFill>
                <a:effectLst/>
                <a:latin typeface="方正姚体" pitchFamily="2" charset="-122"/>
                <a:ea typeface="方正姚体" pitchFamily="2" charset="-122"/>
              </a:rPr>
              <a:t>段表</a:t>
            </a:r>
            <a:r>
              <a:rPr lang="zh-CN" altLang="en-US" dirty="0">
                <a:effectLst/>
                <a:latin typeface="方正姚体" pitchFamily="2" charset="-122"/>
                <a:ea typeface="方正姚体" pitchFamily="2" charset="-122"/>
              </a:rPr>
              <a:t>，段表每一项对应一个段，</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每个段表项由“</a:t>
            </a:r>
            <a:r>
              <a:rPr lang="zh-CN" altLang="en-US" b="1" u="sng" dirty="0">
                <a:solidFill>
                  <a:srgbClr val="0000FF"/>
                </a:solidFill>
                <a:effectLst/>
                <a:latin typeface="方正姚体" pitchFamily="2" charset="-122"/>
                <a:ea typeface="方正姚体" pitchFamily="2" charset="-122"/>
              </a:rPr>
              <a:t>有效位</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标示该段是否调入主存</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a:t>
            </a:r>
            <a:br>
              <a:rPr lang="en-US" altLang="zh-CN" dirty="0">
                <a:effectLst/>
                <a:latin typeface="方正姚体" pitchFamily="2" charset="-122"/>
                <a:ea typeface="方正姚体" pitchFamily="2" charset="-122"/>
              </a:rPr>
            </a:b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a:t>
            </a:r>
            <a:r>
              <a:rPr lang="zh-CN" altLang="en-US" b="1" u="sng" dirty="0">
                <a:solidFill>
                  <a:srgbClr val="0000FF"/>
                </a:solidFill>
                <a:effectLst/>
                <a:latin typeface="方正姚体" pitchFamily="2" charset="-122"/>
                <a:ea typeface="方正姚体" pitchFamily="2" charset="-122"/>
              </a:rPr>
              <a:t>段起址</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标示该段在主存的首地址</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和</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a:t>
            </a:r>
            <a:r>
              <a:rPr lang="zh-CN" altLang="en-US" b="1" u="sng" dirty="0">
                <a:solidFill>
                  <a:srgbClr val="0000FF"/>
                </a:solidFill>
                <a:effectLst/>
                <a:latin typeface="方正姚体" pitchFamily="2" charset="-122"/>
                <a:ea typeface="方正姚体" pitchFamily="2" charset="-122"/>
              </a:rPr>
              <a:t>段长</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标示该段的实际长度</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三部分组成；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段表大小由程序大小确定，段表的基地址保存在</a:t>
            </a:r>
            <a:r>
              <a:rPr lang="zh-CN" altLang="en-US" b="1" u="sng" dirty="0">
                <a:solidFill>
                  <a:schemeClr val="hlink"/>
                </a:solidFill>
                <a:effectLst/>
                <a:latin typeface="方正姚体" pitchFamily="2" charset="-122"/>
                <a:ea typeface="方正姚体" pitchFamily="2" charset="-122"/>
              </a:rPr>
              <a:t>段表基址寄存器</a:t>
            </a:r>
            <a:r>
              <a:rPr lang="zh-CN" altLang="en-US" dirty="0">
                <a:effectLst/>
                <a:latin typeface="方正姚体" pitchFamily="2" charset="-122"/>
                <a:ea typeface="方正姚体" pitchFamily="2" charset="-122"/>
              </a:rPr>
              <a:t>中，段表本身一般放在主存中，也可以放在辅存中；</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42"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段表地址转换</a:t>
            </a:r>
          </a:p>
        </p:txBody>
      </p:sp>
      <p:graphicFrame>
        <p:nvGraphicFramePr>
          <p:cNvPr id="2765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8246" r:id="rId3" imgW="938794" imgH="221393" progId="Equation.3">
                  <p:embed/>
                </p:oleObj>
              </mc:Choice>
              <mc:Fallback>
                <p:oleObj r:id="rId3" imgW="938794" imgH="221393" progId="Equation.3">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4464050" cy="5940088"/>
          </a:xfrm>
          <a:prstGeom prst="rect">
            <a:avLst/>
          </a:prstGeom>
          <a:noFill/>
          <a:ln w="9525">
            <a:noFill/>
            <a:miter lim="800000"/>
            <a:headEnd/>
            <a:tailEnd/>
          </a:ln>
          <a:effectLst/>
        </p:spPr>
        <p:txBody>
          <a:bodyPr wrap="square"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E60238"/>
              </a:buClr>
              <a:buFont typeface="Wingdings" pitchFamily="2" charset="2"/>
              <a:buNone/>
              <a:defRPr/>
            </a:pP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地址转换时：</a:t>
            </a:r>
            <a:endParaRPr lang="en-US" altLang="zh-CN"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根据虚地址的段号和段表基地址找到对应段表项，</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若段表项的有效位为</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0</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，则产生</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调段中断</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从辅存调入该段；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若段表项的有效位为</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1</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，则比较虚地址的段内地址和段表项的段长，段内地址大产生</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越界中断</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段内地址小则将</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段起址 </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虚地址的段内地址</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形成主存的物理地址。</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pic>
        <p:nvPicPr>
          <p:cNvPr id="4536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025" y="692150"/>
            <a:ext cx="44577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3639"/>
                                        </p:tgtEl>
                                        <p:attrNameLst>
                                          <p:attrName>style.visibility</p:attrName>
                                        </p:attrNameLst>
                                      </p:cBhvr>
                                      <p:to>
                                        <p:strVal val="visible"/>
                                      </p:to>
                                    </p:set>
                                    <p:animEffect transition="in" filter="slide(fromBottom)">
                                      <p:cBhvr>
                                        <p:cTn id="7" dur="500"/>
                                        <p:tgtEl>
                                          <p:spTgt spid="45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段式虚存优缺点</a:t>
            </a:r>
          </a:p>
        </p:txBody>
      </p:sp>
      <p:graphicFrame>
        <p:nvGraphicFramePr>
          <p:cNvPr id="2867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7222" r:id="rId3" imgW="938794" imgH="221393" progId="Equation.3">
                  <p:embed/>
                </p:oleObj>
              </mc:Choice>
              <mc:Fallback>
                <p:oleObj r:id="rId3" imgW="938794" imgH="221393" progId="Equation.3">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819284"/>
            <a:ext cx="8858250" cy="4985980"/>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0000FF"/>
              </a:buClr>
              <a:buFont typeface="Wingdings" pitchFamily="2" charset="2"/>
              <a:buChar char="Ø"/>
              <a:defRPr/>
            </a:pPr>
            <a:r>
              <a:rPr lang="zh-CN" altLang="en-US" sz="2400" b="1" dirty="0">
                <a:solidFill>
                  <a:schemeClr val="hlink"/>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段式虚拟存储器的优点：</a:t>
            </a:r>
          </a:p>
          <a:p>
            <a:pPr lvl="1"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段的逻辑独立性使其易于编译、管理、修改和保护，</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也便于多道程序共享；</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段长可动态变化，允许自由调度，以便有效利用主存空间；</a:t>
            </a:r>
          </a:p>
          <a:p>
            <a:pPr algn="just" eaLnBrk="1" hangingPunct="1">
              <a:spcBef>
                <a:spcPts val="600"/>
              </a:spcBef>
              <a:spcAft>
                <a:spcPts val="600"/>
              </a:spcAft>
              <a:buClr>
                <a:srgbClr val="0000FF"/>
              </a:buClr>
              <a:buFont typeface="Wingdings" pitchFamily="2" charset="2"/>
              <a:buChar char="Ø"/>
              <a:defRPr/>
            </a:pP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段式虚拟存储器的缺点：</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主存空间分配麻烦；</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易于产生外碎片：没有内碎片，外碎片多；</a:t>
            </a:r>
          </a:p>
          <a:p>
            <a:pPr lvl="1"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形成实地址麻烦：</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段长不一定是</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的整数倍，因而虚地址的低位部分未必是段内偏移，形成实地址时必须把段起址和段内偏移相加才行</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页式虚拟存储器：主存页号与逻辑页内地址拼接即可</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段页式虚拟存储器</a:t>
            </a:r>
          </a:p>
        </p:txBody>
      </p:sp>
      <p:graphicFrame>
        <p:nvGraphicFramePr>
          <p:cNvPr id="2969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6198" r:id="rId3" imgW="938794" imgH="221393" progId="Equation.3">
                  <p:embed/>
                </p:oleObj>
              </mc:Choice>
              <mc:Fallback>
                <p:oleObj r:id="rId3" imgW="938794" imgH="221393" progId="Equation.3">
                  <p:embed/>
                  <p:pic>
                    <p:nvPicPr>
                      <p:cNvPr id="296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5663089"/>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E60238"/>
              </a:buClr>
              <a:buFont typeface="Wingdings" pitchFamily="2" charset="2"/>
              <a:buNone/>
              <a:defRPr/>
            </a:pPr>
            <a:r>
              <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页式与段式的集合</a:t>
            </a:r>
          </a:p>
          <a:p>
            <a:pPr marL="355600" indent="-355600" eaLnBrk="1" hangingPunct="1">
              <a:spcBef>
                <a:spcPts val="600"/>
              </a:spcBef>
              <a:spcAft>
                <a:spcPts val="6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实存分成相同大小大的页，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程序按逻辑结构分成若干段，每段再按实存页大小分成若干页，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程序</a:t>
            </a: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按页调入调出</a:t>
            </a:r>
            <a:endParaRPr lang="en-US" altLang="zh-CN"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en-US" altLang="zh-CN"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注意</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：实存中，同一程序的各段未必连续、各页未必连续</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      程序按段编程、保护和共享</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marL="263525" indent="-263525" eaLnBrk="1" hangingPunct="1">
              <a:spcBef>
                <a:spcPts val="600"/>
              </a:spcBef>
              <a:spcAft>
                <a:spcPts val="6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虚地址由</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S</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段内页号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P</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页内偏移</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D</a:t>
            </a:r>
            <a:r>
              <a:rPr lang="en-US" altLang="zh-CN"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组成，多任务操作系统还在虚地址前加一个标示程序在系统中的序号的</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“基号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N</a:t>
            </a:r>
            <a:r>
              <a:rPr lang="en-US" altLang="zh-CN"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FontTx/>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FontTx/>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每道程序通过</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一个段表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和</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多个页表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进行两级再定位：</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段表每一项对应一个段的页表首地址，</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页表的每一项对应一个物理页号；</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2" name="TextBox 1"/>
          <p:cNvSpPr txBox="1"/>
          <p:nvPr/>
        </p:nvSpPr>
        <p:spPr>
          <a:xfrm>
            <a:off x="755576" y="4437112"/>
            <a:ext cx="7416800" cy="400050"/>
          </a:xfrm>
          <a:prstGeom prst="rect">
            <a:avLst/>
          </a:prstGeom>
          <a:solidFill>
            <a:srgbClr val="92D050"/>
          </a:solidFill>
          <a:ln>
            <a:solidFill>
              <a:schemeClr val="tx1"/>
            </a:solidFill>
          </a:ln>
        </p:spPr>
        <p:txBody>
          <a:bodyPr>
            <a:spAutoFit/>
          </a:bodyPr>
          <a:lstStyle/>
          <a:p>
            <a:pPr>
              <a:defRPr/>
            </a:pPr>
            <a:r>
              <a:rPr lang="zh-CN" altLang="en-US" dirty="0">
                <a:ea typeface="宋体" pitchFamily="2" charset="-122"/>
              </a:rPr>
              <a:t>   基号 </a:t>
            </a:r>
            <a:r>
              <a:rPr lang="en-US" altLang="zh-CN" dirty="0">
                <a:ea typeface="宋体" pitchFamily="2" charset="-122"/>
              </a:rPr>
              <a:t>N        |  </a:t>
            </a:r>
            <a:r>
              <a:rPr lang="zh-CN" altLang="en-US" dirty="0">
                <a:ea typeface="宋体" pitchFamily="2" charset="-122"/>
              </a:rPr>
              <a:t>段号 </a:t>
            </a:r>
            <a:r>
              <a:rPr lang="en-US" altLang="zh-CN" dirty="0">
                <a:ea typeface="宋体" pitchFamily="2" charset="-122"/>
              </a:rPr>
              <a:t>S              | </a:t>
            </a:r>
            <a:r>
              <a:rPr lang="zh-CN" altLang="en-US" dirty="0">
                <a:ea typeface="宋体" pitchFamily="2" charset="-122"/>
              </a:rPr>
              <a:t>段内页号  </a:t>
            </a:r>
            <a:r>
              <a:rPr lang="en-US" altLang="zh-CN" dirty="0">
                <a:ea typeface="宋体" pitchFamily="2" charset="-122"/>
              </a:rPr>
              <a:t>P         | </a:t>
            </a:r>
            <a:r>
              <a:rPr lang="zh-CN" altLang="en-US" dirty="0">
                <a:ea typeface="宋体" pitchFamily="2" charset="-122"/>
              </a:rPr>
              <a:t>页内偏移</a:t>
            </a:r>
            <a:r>
              <a:rPr lang="en-US" altLang="zh-CN" dirty="0">
                <a:ea typeface="宋体" pitchFamily="2" charset="-122"/>
              </a:rPr>
              <a:t>D</a:t>
            </a:r>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41" dur="500"/>
                                        <p:tgtEl>
                                          <p:spTgt spid="21606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46"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段页式虚拟存储器地址变换实例</a:t>
            </a:r>
          </a:p>
        </p:txBody>
      </p:sp>
      <p:graphicFrame>
        <p:nvGraphicFramePr>
          <p:cNvPr id="3072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5174" r:id="rId3" imgW="938794" imgH="221393" progId="Equation.3">
                  <p:embed/>
                </p:oleObj>
              </mc:Choice>
              <mc:Fallback>
                <p:oleObj r:id="rId3" imgW="938794" imgH="221393" progId="Equation.3">
                  <p:embed/>
                  <p:pic>
                    <p:nvPicPr>
                      <p:cNvPr id="307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1107996"/>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Clr>
                <a:srgbClr val="E60238"/>
              </a:buClr>
              <a:buFont typeface="Wingdings" pitchFamily="2" charset="2"/>
              <a:buNone/>
              <a:defRPr/>
            </a:pPr>
            <a:endParaRPr lang="zh-CN" altLang="en-US" sz="1800" dirty="0">
              <a:effectLst>
                <a:outerShdw blurRad="38100" dist="38100" dir="2700000" algn="tl">
                  <a:srgbClr val="C0C0C0"/>
                </a:outerShdw>
              </a:effectLst>
              <a:latin typeface="Times New Roman" pitchFamily="18" charset="0"/>
            </a:endParaRPr>
          </a:p>
          <a:p>
            <a:pPr algn="just" eaLnBrk="1" hangingPunct="1">
              <a:spcBef>
                <a:spcPct val="0"/>
              </a:spcBef>
              <a:buClr>
                <a:srgbClr val="E60238"/>
              </a:buClr>
              <a:buFont typeface="Wingdings" pitchFamily="2" charset="2"/>
              <a:buNone/>
              <a:defRPr/>
            </a:pP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例</a:t>
            </a:r>
            <a:r>
              <a:rPr lang="en-US" altLang="zh-CN" sz="1800" dirty="0">
                <a:effectLst>
                  <a:outerShdw blurRad="38100" dist="38100" dir="2700000" algn="tl">
                    <a:srgbClr val="C0C0C0"/>
                  </a:outerShdw>
                </a:effectLst>
                <a:latin typeface="Times New Roman" pitchFamily="18" charset="0"/>
              </a:rPr>
              <a:t>12】</a:t>
            </a:r>
            <a:r>
              <a:rPr lang="zh-CN" altLang="en-US" sz="1800" dirty="0">
                <a:effectLst>
                  <a:outerShdw blurRad="38100" dist="38100" dir="2700000" algn="tl">
                    <a:srgbClr val="C0C0C0"/>
                  </a:outerShdw>
                </a:effectLst>
                <a:latin typeface="Times New Roman" pitchFamily="18" charset="0"/>
              </a:rPr>
              <a:t>假设有三道程序，基号用</a:t>
            </a:r>
            <a:r>
              <a:rPr lang="en-US" altLang="zh-CN" sz="18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表示，对应的基地址寄存器内容</a:t>
            </a: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段表基地址</a:t>
            </a: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分别为</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，程序</a:t>
            </a:r>
            <a:r>
              <a:rPr lang="en-US" altLang="zh-CN" sz="18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2</a:t>
            </a:r>
            <a:r>
              <a:rPr lang="zh-CN" altLang="en-US" sz="1800" dirty="0">
                <a:effectLst>
                  <a:outerShdw blurRad="38100" dist="38100" dir="2700000" algn="tl">
                    <a:srgbClr val="C0C0C0"/>
                  </a:outerShdw>
                </a:effectLst>
                <a:latin typeface="Times New Roman" pitchFamily="18" charset="0"/>
              </a:rPr>
              <a:t>个段，程序</a:t>
            </a:r>
            <a:r>
              <a:rPr lang="en-US" altLang="zh-CN" sz="18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3</a:t>
            </a:r>
            <a:r>
              <a:rPr lang="zh-CN" altLang="en-US" sz="1800" dirty="0">
                <a:effectLst>
                  <a:outerShdw blurRad="38100" dist="38100" dir="2700000" algn="tl">
                    <a:srgbClr val="C0C0C0"/>
                  </a:outerShdw>
                </a:effectLst>
                <a:latin typeface="Times New Roman" pitchFamily="18" charset="0"/>
              </a:rPr>
              <a:t>个段，程序</a:t>
            </a:r>
            <a:r>
              <a:rPr lang="en-US" altLang="zh-CN" sz="18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3</a:t>
            </a:r>
            <a:r>
              <a:rPr lang="zh-CN" altLang="en-US" sz="1800" dirty="0">
                <a:effectLst>
                  <a:outerShdw blurRad="38100" dist="38100" dir="2700000" algn="tl">
                    <a:srgbClr val="C0C0C0"/>
                  </a:outerShdw>
                </a:effectLst>
                <a:latin typeface="Times New Roman" pitchFamily="18" charset="0"/>
              </a:rPr>
              <a:t>个段，则其逻辑地址到物理地址的变换过程如下：</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6070"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讲：虚拟存储器与奔腾系列机的虚存组织(</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45568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44675"/>
            <a:ext cx="91440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1844675"/>
            <a:ext cx="6627812"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55690"/>
                                        </p:tgtEl>
                                        <p:attrNameLst>
                                          <p:attrName>style.visibility</p:attrName>
                                        </p:attrNameLst>
                                      </p:cBhvr>
                                      <p:to>
                                        <p:strVal val="visible"/>
                                      </p:to>
                                    </p:set>
                                    <p:animEffect transition="in" filter="slide(fromBottom)">
                                      <p:cBhvr>
                                        <p:cTn id="12" dur="500"/>
                                        <p:tgtEl>
                                          <p:spTgt spid="455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nodeType="clickEffect">
                                  <p:stCondLst>
                                    <p:cond delay="0"/>
                                  </p:stCondLst>
                                  <p:childTnLst>
                                    <p:anim calcmode="lin" valueType="num">
                                      <p:cBhvr additive="base">
                                        <p:cTn id="16" dur="500"/>
                                        <p:tgtEl>
                                          <p:spTgt spid="455690"/>
                                        </p:tgtEl>
                                        <p:attrNameLst>
                                          <p:attrName>ppt_x</p:attrName>
                                        </p:attrNameLst>
                                      </p:cBhvr>
                                      <p:tavLst>
                                        <p:tav tm="0">
                                          <p:val>
                                            <p:strVal val="ppt_x"/>
                                          </p:val>
                                        </p:tav>
                                        <p:tav tm="100000">
                                          <p:val>
                                            <p:strVal val="ppt_x"/>
                                          </p:val>
                                        </p:tav>
                                      </p:tavLst>
                                    </p:anim>
                                    <p:anim calcmode="lin" valueType="num">
                                      <p:cBhvr additive="base">
                                        <p:cTn id="17" dur="500"/>
                                        <p:tgtEl>
                                          <p:spTgt spid="455690"/>
                                        </p:tgtEl>
                                        <p:attrNameLst>
                                          <p:attrName>ppt_y</p:attrName>
                                        </p:attrNameLst>
                                      </p:cBhvr>
                                      <p:tavLst>
                                        <p:tav tm="0">
                                          <p:val>
                                            <p:strVal val="ppt_y"/>
                                          </p:val>
                                        </p:tav>
                                        <p:tav tm="100000">
                                          <p:val>
                                            <p:strVal val="1+ppt_h/2"/>
                                          </p:val>
                                        </p:tav>
                                      </p:tavLst>
                                    </p:anim>
                                    <p:set>
                                      <p:cBhvr>
                                        <p:cTn id="18" dur="1" fill="hold">
                                          <p:stCondLst>
                                            <p:cond delay="499"/>
                                          </p:stCondLst>
                                        </p:cTn>
                                        <p:tgtEl>
                                          <p:spTgt spid="455690"/>
                                        </p:tgtEl>
                                        <p:attrNameLst>
                                          <p:attrName>style.visibility</p:attrName>
                                        </p:attrNameLst>
                                      </p:cBhvr>
                                      <p:to>
                                        <p:strVal val="hidden"/>
                                      </p:to>
                                    </p:set>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55689"/>
                                        </p:tgtEl>
                                        <p:attrNameLst>
                                          <p:attrName>style.visibility</p:attrName>
                                        </p:attrNameLst>
                                      </p:cBhvr>
                                      <p:to>
                                        <p:strVal val="visible"/>
                                      </p:to>
                                    </p:set>
                                    <p:animEffect transition="in" filter="slide(fromBottom)">
                                      <p:cBhvr>
                                        <p:cTn id="22" dur="500"/>
                                        <p:tgtEl>
                                          <p:spTgt spid="45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虚拟存储器替换算法</a:t>
            </a:r>
          </a:p>
        </p:txBody>
      </p:sp>
      <p:graphicFrame>
        <p:nvGraphicFramePr>
          <p:cNvPr id="3174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4150" r:id="rId3" imgW="938794" imgH="221393" progId="Equation.3">
                  <p:embed/>
                </p:oleObj>
              </mc:Choice>
              <mc:Fallback>
                <p:oleObj r:id="rId3" imgW="938794" imgH="221393" progId="Equation.3">
                  <p:embed/>
                  <p:pic>
                    <p:nvPicPr>
                      <p:cNvPr id="317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1207906"/>
            <a:ext cx="8858250" cy="4390626"/>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0"/>
              </a:spcBef>
              <a:buClr>
                <a:srgbClr val="0000FF"/>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当主存满了而需要从辅存调页至主存时，必须确定主存的哪些页被替换，虚存的替换算法与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的替换算法类似，有</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FIFO(</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先进先出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LRU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最不经常使用</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LFU(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近期最少使用</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算法；所不同的是：</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的替换全由硬件实现，而虚存的替换是硬件为辅、操作系统为主；</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虚存缺页损失比</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大得多</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辅存访问时间长</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(3).</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虚存页面替换的选择余地大，属于同一进程的所有页面都可被替换；</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0"/>
              </a:spcBef>
              <a:buClr>
                <a:srgbClr val="0000FF"/>
              </a:buClr>
              <a:buFont typeface="Wingdings" pitchFamily="2" charset="2"/>
              <a:buNone/>
              <a:defRPr/>
            </a:pPr>
            <a:endPar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0"/>
              </a:spcBef>
              <a:buClr>
                <a:srgbClr val="0000FF"/>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为了保持主存和辅存数据的一致性，并避免主存被替换页不必要的</a:t>
            </a:r>
            <a:r>
              <a:rPr lang="zh-CN" altLang="en-US" sz="20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写回辅存</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，通常在页表或段表的每一项设置一个</a:t>
            </a:r>
            <a:r>
              <a:rPr lang="zh-CN" altLang="en-US" sz="20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修改位</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，标示该项对应的主存页或段空间在调入主存后是否被修改过。修改位</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表示没修改，替换时不必写回辅存。</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例</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13】P</a:t>
            </a:r>
            <a:r>
              <a:rPr lang="en-US" altLang="zh-CN" sz="2000" baseline="-25000" dirty="0">
                <a:effectLst>
                  <a:outerShdw blurRad="38100" dist="38100" dir="2700000" algn="tl">
                    <a:srgbClr val="C0C0C0"/>
                  </a:outerShdw>
                </a:effectLst>
                <a:latin typeface="方正姚体" panose="02010601030101010101" pitchFamily="2" charset="-122"/>
                <a:ea typeface="方正姚体" panose="02010601030101010101" pitchFamily="2" charset="-122"/>
              </a:rPr>
              <a:t>107</a:t>
            </a:r>
          </a:p>
          <a:p>
            <a:pPr algn="ctr" eaLnBrk="1" hangingPunct="1">
              <a:lnSpc>
                <a:spcPct val="120000"/>
              </a:lnSpc>
              <a:spcBef>
                <a:spcPct val="50000"/>
              </a:spcBef>
              <a:buClr>
                <a:srgbClr val="0000FF"/>
              </a:buClr>
              <a:buFont typeface="Wingdings" pitchFamily="2" charset="2"/>
              <a:buNone/>
              <a:defRPr/>
            </a:pPr>
            <a:endParaRPr lang="en-US" altLang="zh-CN" sz="2000" baseline="-25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方正姚体" panose="02010601030101010101" pitchFamily="2" charset="-122"/>
                <a:ea typeface="方正姚体" panose="02010601030101010101" pitchFamily="2" charset="-122"/>
                <a:hlinkClick r:id="rId5" action="ppaction://hlinksldjump"/>
              </a:rPr>
              <a:t>总目录</a:t>
            </a:r>
          </a:p>
        </p:txBody>
      </p:sp>
      <p:sp>
        <p:nvSpPr>
          <p:cNvPr id="152582" name="Text Box 6"/>
          <p:cNvSpPr txBox="1">
            <a:spLocks noChangeArrowheads="1"/>
          </p:cNvSpPr>
          <p:nvPr/>
        </p:nvSpPr>
        <p:spPr bwMode="auto">
          <a:xfrm>
            <a:off x="0" y="6645275"/>
            <a:ext cx="9144000" cy="215900"/>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7" dur="500"/>
                                        <p:tgtEl>
                                          <p:spTgt spid="21606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2" dur="500"/>
                                        <p:tgtEl>
                                          <p:spTgt spid="2160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95288" y="0"/>
            <a:ext cx="8353425" cy="501650"/>
          </a:xfrm>
        </p:spPr>
        <p:txBody>
          <a:bodyPr/>
          <a:lstStyle/>
          <a:p>
            <a:pPr eaLnBrk="1" hangingPunct="1">
              <a:defRPr/>
            </a:pP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FIFO</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和</a:t>
            </a: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FIFO+LRU</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实例分析</a:t>
            </a: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2</a:t>
            </a:r>
            <a:endPar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endParaRPr>
          </a:p>
        </p:txBody>
      </p:sp>
      <p:graphicFrame>
        <p:nvGraphicFramePr>
          <p:cNvPr id="614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9338" r:id="rId3" imgW="938794" imgH="221393" progId="Equation.3">
                  <p:embed/>
                </p:oleObj>
              </mc:Choice>
              <mc:Fallback>
                <p:oleObj r:id="rId3" imgW="938794" imgH="221393" progId="Equation.3">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1972" name="Text Box 4"/>
          <p:cNvSpPr txBox="1">
            <a:spLocks noChangeArrowheads="1"/>
          </p:cNvSpPr>
          <p:nvPr/>
        </p:nvSpPr>
        <p:spPr bwMode="auto">
          <a:xfrm>
            <a:off x="107950" y="616409"/>
            <a:ext cx="8929688" cy="1084399"/>
          </a:xfrm>
          <a:prstGeom prst="rect">
            <a:avLst/>
          </a:prstGeom>
          <a:noFill/>
          <a:ln w="9525">
            <a:noFill/>
            <a:miter lim="800000"/>
            <a:headEnd/>
            <a:tailEnd/>
          </a:ln>
          <a:effectLst/>
        </p:spPr>
        <p:txBody>
          <a:bodyPr>
            <a:spAutoFit/>
          </a:bodyPr>
          <a:lstStyle/>
          <a:p>
            <a:pPr algn="just">
              <a:lnSpc>
                <a:spcPct val="110000"/>
              </a:lnSpc>
              <a:buSzPct val="100000"/>
              <a:buFont typeface="Wingdings" pitchFamily="2" charset="2"/>
              <a:buNone/>
              <a:defRPr/>
            </a:pPr>
            <a:r>
              <a:rPr lang="zh-CN" altLang="en-US" dirty="0">
                <a:effectLst>
                  <a:outerShdw blurRad="38100" dist="38100" dir="2700000" algn="tl">
                    <a:srgbClr val="C0C0C0"/>
                  </a:outerShdw>
                </a:effectLst>
                <a:latin typeface="方正姚体" pitchFamily="2" charset="-122"/>
                <a:ea typeface="方正姚体" pitchFamily="2" charset="-122"/>
              </a:rPr>
              <a:t>[例6] 假设cache容量为4个块(或者说4页)，编号依次为abcd，初始内容为空；此后访存的页面序列为4234145342，请你分别求出利用FIFO和</a:t>
            </a:r>
            <a:r>
              <a:rPr lang="zh-CN" altLang="en-US" u="sng" dirty="0">
                <a:effectLst>
                  <a:outerShdw blurRad="38100" dist="38100" dir="2700000" algn="tl">
                    <a:srgbClr val="C0C0C0"/>
                  </a:outerShdw>
                </a:effectLst>
                <a:latin typeface="方正姚体" pitchFamily="2" charset="-122"/>
                <a:ea typeface="方正姚体" pitchFamily="2" charset="-122"/>
              </a:rPr>
              <a:t>FIFO+LRU</a:t>
            </a:r>
            <a:r>
              <a:rPr lang="zh-CN" altLang="en-US" dirty="0">
                <a:effectLst>
                  <a:outerShdw blurRad="38100" dist="38100" dir="2700000" algn="tl">
                    <a:srgbClr val="C0C0C0"/>
                  </a:outerShdw>
                </a:effectLst>
                <a:latin typeface="方正姚体" pitchFamily="2" charset="-122"/>
                <a:ea typeface="方正姚体" pitchFamily="2" charset="-122"/>
              </a:rPr>
              <a:t>策略替换时谁被替换出去</a:t>
            </a:r>
            <a:r>
              <a:rPr lang="zh-CN" altLang="en-US" sz="1800" dirty="0">
                <a:effectLst>
                  <a:outerShdw blurRad="38100" dist="38100" dir="2700000" algn="tl">
                    <a:srgbClr val="C0C0C0"/>
                  </a:outerShdw>
                </a:effectLst>
                <a:latin typeface="方正姚体" pitchFamily="2" charset="-122"/>
                <a:ea typeface="方正姚体" pitchFamily="2" charset="-122"/>
              </a:rPr>
              <a:t>？                                                                  </a:t>
            </a:r>
            <a:r>
              <a:rPr lang="zh-CN" altLang="en-US" sz="1400" dirty="0">
                <a:solidFill>
                  <a:srgbClr val="FF0000"/>
                </a:solidFill>
                <a:effectLst>
                  <a:outerShdw blurRad="38100" dist="38100" dir="2700000" algn="tl">
                    <a:srgbClr val="C0C0C0"/>
                  </a:outerShdw>
                </a:effectLst>
                <a:latin typeface="方正姚体" pitchFamily="2" charset="-122"/>
                <a:ea typeface="方正姚体" pitchFamily="2" charset="-122"/>
              </a:rPr>
              <a:t>命中即回队尾</a:t>
            </a:r>
            <a:r>
              <a:rPr lang="zh-CN" altLang="en-US" sz="1800" dirty="0">
                <a:effectLst>
                  <a:outerShdw blurRad="38100" dist="38100" dir="2700000" algn="tl">
                    <a:srgbClr val="C0C0C0"/>
                  </a:outerShdw>
                </a:effectLst>
                <a:latin typeface="方正姚体" pitchFamily="2" charset="-122"/>
                <a:ea typeface="方正姚体" pitchFamily="2" charset="-122"/>
              </a:rPr>
              <a:t>       </a:t>
            </a:r>
            <a:endParaRPr lang="zh-CN" altLang="en-US" dirty="0">
              <a:effectLst>
                <a:outerShdw blurRad="38100" dist="38100" dir="2700000" algn="tl">
                  <a:srgbClr val="C0C0C0"/>
                </a:outerShdw>
              </a:effectLst>
              <a:latin typeface="方正姚体" pitchFamily="2" charset="-122"/>
              <a:ea typeface="方正姚体" pitchFamily="2" charset="-122"/>
            </a:endParaRPr>
          </a:p>
        </p:txBody>
      </p:sp>
      <p:graphicFrame>
        <p:nvGraphicFramePr>
          <p:cNvPr id="211974" name="Group 6"/>
          <p:cNvGraphicFramePr>
            <a:graphicFrameLocks noGrp="1"/>
          </p:cNvGraphicFramePr>
          <p:nvPr>
            <p:extLst>
              <p:ext uri="{D42A27DB-BD31-4B8C-83A1-F6EECF244321}">
                <p14:modId xmlns:p14="http://schemas.microsoft.com/office/powerpoint/2010/main" val="787926946"/>
              </p:ext>
            </p:extLst>
          </p:nvPr>
        </p:nvGraphicFramePr>
        <p:xfrm>
          <a:off x="252413" y="1917700"/>
          <a:ext cx="8785225" cy="2197100"/>
        </p:xfrm>
        <a:graphic>
          <a:graphicData uri="http://schemas.openxmlformats.org/drawingml/2006/table">
            <a:tbl>
              <a:tblPr/>
              <a:tblGrid>
                <a:gridCol w="684212">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3">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gridCol w="628650">
                  <a:extLst>
                    <a:ext uri="{9D8B030D-6E8A-4147-A177-3AD203B41FA5}">
                      <a16:colId xmlns:a16="http://schemas.microsoft.com/office/drawing/2014/main" val="20011"/>
                    </a:ext>
                  </a:extLst>
                </a:gridCol>
                <a:gridCol w="1133475">
                  <a:extLst>
                    <a:ext uri="{9D8B030D-6E8A-4147-A177-3AD203B41FA5}">
                      <a16:colId xmlns:a16="http://schemas.microsoft.com/office/drawing/2014/main" val="20012"/>
                    </a:ext>
                  </a:extLst>
                </a:gridCol>
              </a:tblGrid>
              <a:tr h="368300">
                <a:tc gridSpan="2">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FIFO</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命中率</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a</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a:t>
                      </a:r>
                      <a:r>
                        <a:rPr kumimoji="0" lang="en-US" altLang="zh-CN" sz="1600" b="0" i="0" u="none" strike="noStrike" cap="none" normalizeH="0" baseline="0" dirty="0">
                          <a:ln>
                            <a:noFill/>
                          </a:ln>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a:t>
                      </a: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30%</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b</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c</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③</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d</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3655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换出</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4</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2</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rPr>
                        <a:t>3</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graphicFrame>
        <p:nvGraphicFramePr>
          <p:cNvPr id="212139" name="Group 171"/>
          <p:cNvGraphicFramePr>
            <a:graphicFrameLocks noGrp="1"/>
          </p:cNvGraphicFramePr>
          <p:nvPr>
            <p:extLst>
              <p:ext uri="{D42A27DB-BD31-4B8C-83A1-F6EECF244321}">
                <p14:modId xmlns:p14="http://schemas.microsoft.com/office/powerpoint/2010/main" val="3085941750"/>
              </p:ext>
            </p:extLst>
          </p:nvPr>
        </p:nvGraphicFramePr>
        <p:xfrm>
          <a:off x="252413" y="4076700"/>
          <a:ext cx="8783637" cy="2200276"/>
        </p:xfrm>
        <a:graphic>
          <a:graphicData uri="http://schemas.openxmlformats.org/drawingml/2006/table">
            <a:tbl>
              <a:tblPr/>
              <a:tblGrid>
                <a:gridCol w="684212">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3">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gridCol w="625475">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7062">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gridCol w="628650">
                  <a:extLst>
                    <a:ext uri="{9D8B030D-6E8A-4147-A177-3AD203B41FA5}">
                      <a16:colId xmlns:a16="http://schemas.microsoft.com/office/drawing/2014/main" val="20011"/>
                    </a:ext>
                  </a:extLst>
                </a:gridCol>
                <a:gridCol w="1133475">
                  <a:extLst>
                    <a:ext uri="{9D8B030D-6E8A-4147-A177-3AD203B41FA5}">
                      <a16:colId xmlns:a16="http://schemas.microsoft.com/office/drawing/2014/main" val="20012"/>
                    </a:ext>
                  </a:extLst>
                </a:gridCol>
              </a:tblGrid>
              <a:tr h="368406">
                <a:tc gridSpan="2">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rPr>
                        <a:t>FIFO+LRU</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707E1"/>
                          </a:solidFill>
                          <a:effectLst>
                            <a:outerShdw blurRad="38100" dist="38100" dir="2700000" algn="tl">
                              <a:srgbClr val="C0C0C0"/>
                            </a:outerShdw>
                          </a:effectLst>
                          <a:latin typeface="方正姚体" pitchFamily="2" charset="-122"/>
                          <a:ea typeface="方正姚体" pitchFamily="2" charset="-122"/>
                        </a:rPr>
                        <a:t>命中率</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a</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③</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sym typeface="方正姚体" pitchFamily="2" charset="-122"/>
                        </a:rPr>
                        <a:t>④</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4</a:t>
                      </a:r>
                      <a:r>
                        <a:rPr kumimoji="0" lang="en-US" altLang="zh-CN" sz="1600" b="0" i="0" u="none" strike="noStrike" cap="none" normalizeH="0" baseline="0" dirty="0">
                          <a:ln>
                            <a:noFill/>
                          </a:ln>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a:t>
                      </a: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40%</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b</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c</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4</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BB07E1"/>
                          </a:solidFill>
                          <a:effectLst>
                            <a:outerShdw blurRad="38100" dist="38100" dir="2700000" algn="tl">
                              <a:srgbClr val="C0C0C0"/>
                            </a:outerShdw>
                          </a:effectLst>
                          <a:latin typeface="方正姚体" pitchFamily="2" charset="-122"/>
                          <a:ea typeface="方正姚体" pitchFamily="2" charset="-122"/>
                        </a:rPr>
                        <a:t>d</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5</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65866">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换出</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2</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E60238"/>
                          </a:solidFill>
                          <a:effectLst>
                            <a:outerShdw blurRad="38100" dist="38100" dir="2700000" algn="tl">
                              <a:srgbClr val="C0C0C0"/>
                            </a:outerShdw>
                          </a:effectLst>
                          <a:latin typeface="方正姚体" pitchFamily="2" charset="-122"/>
                          <a:ea typeface="方正姚体" pitchFamily="2" charset="-122"/>
                        </a:rPr>
                        <a:t>1</a:t>
                      </a:r>
                    </a:p>
                  </a:txBody>
                  <a:tcPr marT="45733" marB="45733"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15104" y="-61555"/>
            <a:ext cx="8460432" cy="654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rgbClr val="FF0000"/>
              </a:solidFill>
              <a:effectLs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19.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某虚拟存储器采用页式存储管理，使用</a:t>
            </a:r>
            <a:r>
              <a:rPr kumimoji="0" lang="en-US" altLang="zh-CN"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LRU</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页面替换算法，若每次访问在一个时间单位内完成，页面访问序列如下：</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。已知主存只允许放</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个页面，初始状态时</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个页面是全空的，则页面失效次数是</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_______</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解答过程：                        </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FF0000"/>
                </a:solidFill>
                <a:effectLst/>
                <a:ea typeface="宋体" pitchFamily="2" charset="-122"/>
                <a:cs typeface="Times New Roman" pitchFamily="18" charset="0"/>
              </a:rPr>
              <a:t>LRU</a:t>
            </a:r>
            <a:r>
              <a:rPr kumimoji="0" lang="zh-CN" altLang="en-US" b="0" i="0" u="none" strike="noStrike" cap="none" normalizeH="0" baseline="0" dirty="0">
                <a:ln>
                  <a:noFill/>
                </a:ln>
                <a:solidFill>
                  <a:schemeClr val="tx1"/>
                </a:solidFill>
                <a:effectLst/>
                <a:ea typeface="宋体" pitchFamily="2" charset="-122"/>
                <a:cs typeface="Times New Roman" pitchFamily="18" charset="0"/>
              </a:rPr>
              <a:t>算法的思想：每页设置一个计数器，每次命中一页，该页对应的计数器清零，其他各页的计数器加</a:t>
            </a:r>
            <a:r>
              <a:rPr kumimoji="0" lang="en-US" altLang="zh-CN" b="0" i="0" u="none" strike="noStrike" cap="none" normalizeH="0" baseline="0" dirty="0">
                <a:ln>
                  <a:noFill/>
                </a:ln>
                <a:solidFill>
                  <a:schemeClr val="tx1"/>
                </a:solidFill>
                <a:effectLst/>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ea typeface="宋体" pitchFamily="2" charset="-122"/>
                <a:cs typeface="Times New Roman" pitchFamily="18" charset="0"/>
              </a:rPr>
              <a:t>；需要替换时，将计数值最大的页换出，所以，对应的访问过程及相应的计数器的内容、替换结果如下：</a:t>
            </a:r>
            <a:endParaRPr kumimoji="0" lang="en-US" altLang="zh-CN" b="0" i="0" u="none" strike="noStrike" cap="none" normalizeH="0" baseline="0" dirty="0">
              <a:ln>
                <a:noFill/>
              </a:ln>
              <a:solidFill>
                <a:schemeClr val="tx1"/>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 y="2924944"/>
            <a:ext cx="9144000" cy="3456384"/>
          </a:xfrm>
          <a:prstGeom prst="rect">
            <a:avLst/>
          </a:prstGeom>
        </p:spPr>
      </p:pic>
      <p:sp>
        <p:nvSpPr>
          <p:cNvPr id="7" name="矩形 6"/>
          <p:cNvSpPr/>
          <p:nvPr/>
        </p:nvSpPr>
        <p:spPr>
          <a:xfrm>
            <a:off x="179512" y="6381328"/>
            <a:ext cx="7254552" cy="400110"/>
          </a:xfrm>
          <a:prstGeom prst="rect">
            <a:avLst/>
          </a:prstGeom>
        </p:spPr>
        <p:txBody>
          <a:bodyPr wrap="square">
            <a:spAutoFit/>
          </a:bodyPr>
          <a:lstStyle/>
          <a:p>
            <a:pPr lvl="0" eaLnBrk="0" hangingPunct="0"/>
            <a:r>
              <a:rPr lang="zh-CN" altLang="en-US" dirty="0">
                <a:effectLst/>
                <a:ea typeface="宋体" pitchFamily="2" charset="-122"/>
                <a:cs typeface="Times New Roman" pitchFamily="18" charset="0"/>
              </a:rPr>
              <a:t>注：红色标注的页是未命中的访问</a:t>
            </a:r>
            <a:r>
              <a:rPr lang="en-US" altLang="zh-CN" dirty="0">
                <a:effectLst/>
                <a:ea typeface="宋体" pitchFamily="2" charset="-122"/>
                <a:cs typeface="Times New Roman" pitchFamily="18" charset="0"/>
              </a:rPr>
              <a:t>——</a:t>
            </a:r>
            <a:r>
              <a:rPr lang="zh-CN" altLang="en-US" dirty="0">
                <a:effectLst/>
                <a:ea typeface="宋体" pitchFamily="2" charset="-122"/>
                <a:cs typeface="Times New Roman" pitchFamily="18" charset="0"/>
              </a:rPr>
              <a:t>共</a:t>
            </a:r>
            <a:r>
              <a:rPr lang="en-US" altLang="zh-CN" dirty="0">
                <a:effectLst/>
                <a:ea typeface="宋体" pitchFamily="2" charset="-122"/>
                <a:cs typeface="Times New Roman" pitchFamily="18" charset="0"/>
              </a:rPr>
              <a:t>6</a:t>
            </a:r>
            <a:r>
              <a:rPr lang="zh-CN" altLang="en-US" dirty="0">
                <a:effectLst/>
                <a:ea typeface="宋体" pitchFamily="2" charset="-122"/>
                <a:cs typeface="Times New Roman" pitchFamily="18" charset="0"/>
              </a:rPr>
              <a:t>次</a:t>
            </a:r>
            <a:endParaRPr lang="zh-CN" altLang="en-US" sz="3200" dirty="0">
              <a:effectLst/>
              <a:latin typeface="Arial" pitchFamily="34" charset="0"/>
              <a:ea typeface="宋体" pitchFamily="2" charset="-122"/>
              <a:cs typeface="宋体" pitchFamily="2" charset="-122"/>
            </a:endParaRPr>
          </a:p>
        </p:txBody>
      </p:sp>
      <p:sp>
        <p:nvSpPr>
          <p:cNvPr id="2" name="TextBox 1"/>
          <p:cNvSpPr txBox="1"/>
          <p:nvPr/>
        </p:nvSpPr>
        <p:spPr>
          <a:xfrm>
            <a:off x="6372200" y="1556792"/>
            <a:ext cx="1440160" cy="400110"/>
          </a:xfrm>
          <a:prstGeom prst="rect">
            <a:avLst/>
          </a:prstGeom>
          <a:noFill/>
        </p:spPr>
        <p:txBody>
          <a:bodyPr wrap="square" rtlCol="0">
            <a:spAutoFit/>
          </a:bodyPr>
          <a:lstStyle/>
          <a:p>
            <a:r>
              <a:rPr lang="en-US" altLang="zh-CN" dirty="0" err="1">
                <a:solidFill>
                  <a:srgbClr val="FF0000"/>
                </a:solidFill>
              </a:rPr>
              <a:t>FIFO+LRU</a:t>
            </a: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25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62000"/>
            <a:ext cx="7772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SzPct val="90000"/>
              <a:buBlip>
                <a:blip r:embed="rId2"/>
              </a:buBlip>
              <a:defRPr kumimoji="1" sz="3200">
                <a:solidFill>
                  <a:schemeClr val="tx1"/>
                </a:solidFill>
                <a:latin typeface="Tahoma" pitchFamily="34" charset="0"/>
                <a:ea typeface="宋体" pitchFamily="2" charset="-122"/>
              </a:defRPr>
            </a:lvl1pPr>
            <a:lvl2pPr marL="742950" indent="-285750"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eaLnBrk="0" hangingPunct="0">
              <a:spcBef>
                <a:spcPct val="20000"/>
              </a:spcBef>
              <a:buSzPct val="70000"/>
              <a:buBlip>
                <a:blip r:embed="rId5"/>
              </a:buBlip>
              <a:defRPr kumimoji="1" sz="2000">
                <a:solidFill>
                  <a:schemeClr val="tx1"/>
                </a:solidFill>
                <a:latin typeface="Tahoma" pitchFamily="34" charset="0"/>
                <a:ea typeface="宋体" pitchFamily="2" charset="-122"/>
              </a:defRPr>
            </a:lvl4pPr>
            <a:lvl5pPr marL="2057400" indent="-228600" eaLnBrk="0" hangingPunct="0">
              <a:spcBef>
                <a:spcPct val="20000"/>
              </a:spcBef>
              <a:buSzPct val="70000"/>
              <a:buBlip>
                <a:blip r:embed="rId6"/>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9pPr>
          </a:lstStyle>
          <a:p>
            <a:pPr eaLnBrk="1" hangingPunct="1">
              <a:lnSpc>
                <a:spcPct val="90000"/>
              </a:lnSpc>
              <a:buFontTx/>
              <a:buNone/>
              <a:defRPr/>
            </a:pPr>
            <a:r>
              <a:rPr lang="en-US" altLang="zh-CN" sz="2800" dirty="0"/>
              <a:t>3,4,2,6,4,3,7,4,3,6,3,4,8,4,6  </a:t>
            </a:r>
            <a:r>
              <a:rPr lang="zh-CN" altLang="en-US" sz="2800" dirty="0"/>
              <a:t>的</a:t>
            </a:r>
            <a:r>
              <a:rPr lang="en-US" altLang="zh-CN" sz="2800" dirty="0"/>
              <a:t>FIFO+LRU</a:t>
            </a:r>
            <a:r>
              <a:rPr lang="zh-CN" altLang="en-US" sz="2800" dirty="0"/>
              <a:t>算法</a:t>
            </a:r>
          </a:p>
        </p:txBody>
      </p:sp>
      <p:graphicFrame>
        <p:nvGraphicFramePr>
          <p:cNvPr id="3" name="Group 5"/>
          <p:cNvGraphicFramePr>
            <a:graphicFrameLocks noGrp="1"/>
          </p:cNvGraphicFramePr>
          <p:nvPr/>
        </p:nvGraphicFramePr>
        <p:xfrm>
          <a:off x="533400" y="1600200"/>
          <a:ext cx="8077200" cy="4130675"/>
        </p:xfrm>
        <a:graphic>
          <a:graphicData uri="http://schemas.openxmlformats.org/drawingml/2006/table">
            <a:tbl>
              <a:tblPr/>
              <a:tblGrid>
                <a:gridCol w="685800">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4500">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gridCol w="447675">
                  <a:extLst>
                    <a:ext uri="{9D8B030D-6E8A-4147-A177-3AD203B41FA5}">
                      <a16:colId xmlns:a16="http://schemas.microsoft.com/office/drawing/2014/main" val="20008"/>
                    </a:ext>
                  </a:extLst>
                </a:gridCol>
                <a:gridCol w="446087">
                  <a:extLst>
                    <a:ext uri="{9D8B030D-6E8A-4147-A177-3AD203B41FA5}">
                      <a16:colId xmlns:a16="http://schemas.microsoft.com/office/drawing/2014/main" val="20009"/>
                    </a:ext>
                  </a:extLst>
                </a:gridCol>
                <a:gridCol w="447675">
                  <a:extLst>
                    <a:ext uri="{9D8B030D-6E8A-4147-A177-3AD203B41FA5}">
                      <a16:colId xmlns:a16="http://schemas.microsoft.com/office/drawing/2014/main" val="20010"/>
                    </a:ext>
                  </a:extLst>
                </a:gridCol>
                <a:gridCol w="447675">
                  <a:extLst>
                    <a:ext uri="{9D8B030D-6E8A-4147-A177-3AD203B41FA5}">
                      <a16:colId xmlns:a16="http://schemas.microsoft.com/office/drawing/2014/main" val="20011"/>
                    </a:ext>
                  </a:extLst>
                </a:gridCol>
                <a:gridCol w="446088">
                  <a:extLst>
                    <a:ext uri="{9D8B030D-6E8A-4147-A177-3AD203B41FA5}">
                      <a16:colId xmlns:a16="http://schemas.microsoft.com/office/drawing/2014/main" val="20012"/>
                    </a:ext>
                  </a:extLst>
                </a:gridCol>
                <a:gridCol w="446087">
                  <a:extLst>
                    <a:ext uri="{9D8B030D-6E8A-4147-A177-3AD203B41FA5}">
                      <a16:colId xmlns:a16="http://schemas.microsoft.com/office/drawing/2014/main" val="20013"/>
                    </a:ext>
                  </a:extLst>
                </a:gridCol>
                <a:gridCol w="447675">
                  <a:extLst>
                    <a:ext uri="{9D8B030D-6E8A-4147-A177-3AD203B41FA5}">
                      <a16:colId xmlns:a16="http://schemas.microsoft.com/office/drawing/2014/main" val="20014"/>
                    </a:ext>
                  </a:extLst>
                </a:gridCol>
                <a:gridCol w="447675">
                  <a:extLst>
                    <a:ext uri="{9D8B030D-6E8A-4147-A177-3AD203B41FA5}">
                      <a16:colId xmlns:a16="http://schemas.microsoft.com/office/drawing/2014/main" val="20015"/>
                    </a:ext>
                  </a:extLst>
                </a:gridCol>
                <a:gridCol w="447675">
                  <a:extLst>
                    <a:ext uri="{9D8B030D-6E8A-4147-A177-3AD203B41FA5}">
                      <a16:colId xmlns:a16="http://schemas.microsoft.com/office/drawing/2014/main" val="20016"/>
                    </a:ext>
                  </a:extLst>
                </a:gridCol>
              </a:tblGrid>
              <a:tr h="812925">
                <a:tc gridSpan="2">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ctr" defTabSz="914400" rtl="0" eaLnBrk="1" fontAlgn="ctr"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tx1"/>
                          </a:solidFill>
                          <a:effectLst/>
                          <a:latin typeface="Tahoma" pitchFamily="34" charset="0"/>
                          <a:ea typeface="宋体" pitchFamily="2" charset="-122"/>
                        </a:rPr>
                        <a:t>页面请求</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2925">
                <a:tc rowSpan="4">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L</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R</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U</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③</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2925">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②</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38329">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①</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53571">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命中</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111"/>
          <p:cNvSpPr>
            <a:spLocks noChangeShapeType="1"/>
          </p:cNvSpPr>
          <p:nvPr/>
        </p:nvSpPr>
        <p:spPr bwMode="auto">
          <a:xfrm flipV="1">
            <a:off x="3505200" y="2971800"/>
            <a:ext cx="381000" cy="12954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5" name="Line 112"/>
          <p:cNvSpPr>
            <a:spLocks noChangeShapeType="1"/>
          </p:cNvSpPr>
          <p:nvPr/>
        </p:nvSpPr>
        <p:spPr bwMode="auto">
          <a:xfrm flipV="1">
            <a:off x="48768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6" name="Line 113"/>
          <p:cNvSpPr>
            <a:spLocks noChangeShapeType="1"/>
          </p:cNvSpPr>
          <p:nvPr/>
        </p:nvSpPr>
        <p:spPr bwMode="auto">
          <a:xfrm flipV="1">
            <a:off x="53340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7" name="Line 114"/>
          <p:cNvSpPr>
            <a:spLocks noChangeShapeType="1"/>
          </p:cNvSpPr>
          <p:nvPr/>
        </p:nvSpPr>
        <p:spPr bwMode="auto">
          <a:xfrm flipV="1">
            <a:off x="6248400" y="28956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8" name="Line 115"/>
          <p:cNvSpPr>
            <a:spLocks noChangeShapeType="1"/>
          </p:cNvSpPr>
          <p:nvPr/>
        </p:nvSpPr>
        <p:spPr bwMode="auto">
          <a:xfrm flipV="1">
            <a:off x="6705600" y="29718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9" name="Line 116"/>
          <p:cNvSpPr>
            <a:spLocks noChangeShapeType="1"/>
          </p:cNvSpPr>
          <p:nvPr/>
        </p:nvSpPr>
        <p:spPr bwMode="auto">
          <a:xfrm flipV="1">
            <a:off x="7620000" y="29718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val="441180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7162800" y="6248400"/>
            <a:ext cx="1905000" cy="457200"/>
          </a:xfrm>
        </p:spPr>
        <p:txBody>
          <a:bodyPr/>
          <a:lstStyle/>
          <a:p>
            <a:fld id="{93A83793-ACD8-44EC-B2BE-8BF2A4B88F97}" type="slidenum">
              <a:rPr lang="en-US" altLang="zh-CN"/>
              <a:pPr/>
              <a:t>62</a:t>
            </a:fld>
            <a:endParaRPr lang="en-US" altLang="zh-CN"/>
          </a:p>
        </p:txBody>
      </p:sp>
      <p:sp>
        <p:nvSpPr>
          <p:cNvPr id="3" name="Rectangle 2"/>
          <p:cNvSpPr>
            <a:spLocks noChangeArrowheads="1"/>
          </p:cNvSpPr>
          <p:nvPr/>
        </p:nvSpPr>
        <p:spPr bwMode="auto">
          <a:xfrm>
            <a:off x="1130300" y="730250"/>
            <a:ext cx="3771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FF"/>
                </a:solidFill>
              </a:rPr>
              <a:t>保护模式下存储器寻址</a:t>
            </a:r>
          </a:p>
        </p:txBody>
      </p:sp>
      <p:sp>
        <p:nvSpPr>
          <p:cNvPr id="4" name="Text Box 3"/>
          <p:cNvSpPr txBox="1">
            <a:spLocks noChangeArrowheads="1"/>
          </p:cNvSpPr>
          <p:nvPr/>
        </p:nvSpPr>
        <p:spPr bwMode="auto">
          <a:xfrm>
            <a:off x="6515100" y="207963"/>
            <a:ext cx="242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FF3300"/>
                </a:solidFill>
              </a:rPr>
              <a:t>保护模式软件体系结构</a:t>
            </a:r>
          </a:p>
        </p:txBody>
      </p:sp>
      <p:sp>
        <p:nvSpPr>
          <p:cNvPr id="5" name="Text Box 4"/>
          <p:cNvSpPr txBox="1">
            <a:spLocks noChangeArrowheads="1"/>
          </p:cNvSpPr>
          <p:nvPr/>
        </p:nvSpPr>
        <p:spPr bwMode="auto">
          <a:xfrm>
            <a:off x="1247775" y="1550988"/>
            <a:ext cx="7291388" cy="118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sz="2400" b="1" dirty="0"/>
              <a:t>虚拟地址（逻辑地址）必须转换成物理地址后才能访问物理存储器。</a:t>
            </a:r>
            <a:r>
              <a:rPr lang="en-US" altLang="zh-CN" sz="2400" b="1" dirty="0"/>
              <a:t>Pentium</a:t>
            </a:r>
            <a:r>
              <a:rPr lang="zh-CN" altLang="en-US" sz="2400" b="1" dirty="0"/>
              <a:t>分两步实现虚拟地址空间到物理地址空间的映射，其中第二步是可选的。</a:t>
            </a:r>
          </a:p>
        </p:txBody>
      </p:sp>
      <p:sp>
        <p:nvSpPr>
          <p:cNvPr id="6" name="Rectangle 5"/>
          <p:cNvSpPr>
            <a:spLocks noChangeArrowheads="1"/>
          </p:cNvSpPr>
          <p:nvPr/>
        </p:nvSpPr>
        <p:spPr bwMode="auto">
          <a:xfrm>
            <a:off x="1474788" y="4540250"/>
            <a:ext cx="68643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endParaRPr lang="en-US" altLang="zh-CN" sz="2400"/>
          </a:p>
          <a:p>
            <a:pPr eaLnBrk="1" hangingPunct="1">
              <a:spcBef>
                <a:spcPct val="50000"/>
              </a:spcBef>
            </a:pPr>
            <a:r>
              <a:rPr lang="zh-CN" altLang="en-US" sz="2400" b="1"/>
              <a:t>分段机制把逻辑地址转换成线性地址；</a:t>
            </a:r>
          </a:p>
          <a:p>
            <a:pPr eaLnBrk="1" hangingPunct="1">
              <a:spcBef>
                <a:spcPct val="50000"/>
              </a:spcBef>
            </a:pPr>
            <a:r>
              <a:rPr lang="zh-CN" altLang="en-US" sz="2400" b="1"/>
              <a:t>分页机制把线性地址转换成物理地址</a:t>
            </a:r>
            <a:r>
              <a:rPr lang="zh-CN" altLang="en-US" sz="2400"/>
              <a:t>。</a:t>
            </a:r>
          </a:p>
        </p:txBody>
      </p:sp>
      <p:pic>
        <p:nvPicPr>
          <p:cNvPr id="7" name="Picture 7"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2952750"/>
            <a:ext cx="5586413"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5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0488" tIns="44450" rIns="90488" bIns="44450">
            <a:normAutofit/>
          </a:bodyPr>
          <a:lstStyle/>
          <a:p>
            <a:r>
              <a:rPr lang="en-US" altLang="zh-TW" sz="2800" dirty="0">
                <a:ea typeface="新細明體" charset="0"/>
              </a:rPr>
              <a:t>Q3: Which block should be replaced on a miss?</a:t>
            </a:r>
          </a:p>
        </p:txBody>
      </p:sp>
      <p:sp>
        <p:nvSpPr>
          <p:cNvPr id="25603" name="Rectangle 3"/>
          <p:cNvSpPr>
            <a:spLocks noGrp="1" noChangeArrowheads="1"/>
          </p:cNvSpPr>
          <p:nvPr>
            <p:ph idx="1"/>
          </p:nvPr>
        </p:nvSpPr>
        <p:spPr>
          <a:xfrm>
            <a:off x="457200" y="1207293"/>
            <a:ext cx="8229600" cy="4525963"/>
          </a:xfrm>
        </p:spPr>
        <p:txBody>
          <a:bodyPr/>
          <a:lstStyle/>
          <a:p>
            <a:pPr>
              <a:tabLst>
                <a:tab pos="2000250" algn="r"/>
                <a:tab pos="3028950" algn="r"/>
                <a:tab pos="3886200" algn="r"/>
                <a:tab pos="4972050" algn="r"/>
                <a:tab pos="5943600" algn="r"/>
                <a:tab pos="7143750" algn="r"/>
              </a:tabLst>
            </a:pPr>
            <a:r>
              <a:rPr lang="en-US" altLang="zh-TW" sz="2400" dirty="0">
                <a:ea typeface="新細明體" charset="0"/>
                <a:cs typeface="新細明體" charset="0"/>
              </a:rPr>
              <a:t>Easy for Direct Mapped</a:t>
            </a:r>
          </a:p>
          <a:p>
            <a:pPr>
              <a:tabLst>
                <a:tab pos="2000250" algn="r"/>
                <a:tab pos="3028950" algn="r"/>
                <a:tab pos="3886200" algn="r"/>
                <a:tab pos="4972050" algn="r"/>
                <a:tab pos="5943600" algn="r"/>
                <a:tab pos="7143750" algn="r"/>
              </a:tabLst>
            </a:pPr>
            <a:r>
              <a:rPr lang="en-US" altLang="zh-TW" sz="2400" dirty="0">
                <a:ea typeface="新細明體" charset="0"/>
                <a:cs typeface="新細明體" charset="0"/>
              </a:rPr>
              <a:t>Set Associative or Fully Associative</a:t>
            </a:r>
          </a:p>
          <a:p>
            <a:pPr lvl="1">
              <a:tabLst>
                <a:tab pos="2000250" algn="r"/>
                <a:tab pos="3028950" algn="r"/>
                <a:tab pos="3886200" algn="r"/>
                <a:tab pos="4972050" algn="r"/>
                <a:tab pos="5943600" algn="r"/>
                <a:tab pos="7143750" algn="r"/>
              </a:tabLst>
            </a:pPr>
            <a:r>
              <a:rPr lang="en-US" altLang="zh-TW" sz="2000" dirty="0">
                <a:ea typeface="新細明體" charset="0"/>
                <a:cs typeface="新細明體" charset="0"/>
              </a:rPr>
              <a:t>Random</a:t>
            </a:r>
          </a:p>
          <a:p>
            <a:pPr lvl="1">
              <a:tabLst>
                <a:tab pos="2000250" algn="r"/>
                <a:tab pos="3028950" algn="r"/>
                <a:tab pos="3886200" algn="r"/>
                <a:tab pos="4972050" algn="r"/>
                <a:tab pos="5943600" algn="r"/>
                <a:tab pos="7143750" algn="r"/>
              </a:tabLst>
            </a:pPr>
            <a:r>
              <a:rPr lang="en-US" altLang="zh-TW" sz="2000" dirty="0">
                <a:ea typeface="新細明體" charset="0"/>
                <a:cs typeface="新細明體" charset="0"/>
              </a:rPr>
              <a:t>LRU (Least Recently Used)</a:t>
            </a:r>
          </a:p>
          <a:p>
            <a:pPr lvl="1">
              <a:tabLst>
                <a:tab pos="2000250" algn="r"/>
                <a:tab pos="3028950" algn="r"/>
                <a:tab pos="3886200" algn="r"/>
                <a:tab pos="4972050" algn="r"/>
                <a:tab pos="5943600" algn="r"/>
                <a:tab pos="7143750" algn="r"/>
              </a:tabLst>
            </a:pPr>
            <a:r>
              <a:rPr lang="en-US" altLang="zh-TW" sz="2000" dirty="0">
                <a:ea typeface="新細明體" charset="0"/>
                <a:cs typeface="新細明體" charset="0"/>
              </a:rPr>
              <a:t>First in, first out (FIFO)</a:t>
            </a:r>
            <a:br>
              <a:rPr lang="en-US" altLang="zh-TW" sz="2000" dirty="0">
                <a:ea typeface="新細明體" charset="0"/>
                <a:cs typeface="新細明體" charset="0"/>
              </a:rPr>
            </a:br>
            <a:endParaRPr lang="en-US" altLang="zh-TW" sz="2000" dirty="0">
              <a:ea typeface="新細明體" charset="0"/>
              <a:cs typeface="新細明體" charset="0"/>
            </a:endParaRPr>
          </a:p>
        </p:txBody>
      </p:sp>
      <p:graphicFrame>
        <p:nvGraphicFramePr>
          <p:cNvPr id="8" name="表格 7"/>
          <p:cNvGraphicFramePr>
            <a:graphicFrameLocks noGrp="1"/>
          </p:cNvGraphicFramePr>
          <p:nvPr/>
        </p:nvGraphicFramePr>
        <p:xfrm>
          <a:off x="733425" y="3709988"/>
          <a:ext cx="7642225" cy="2228850"/>
        </p:xfrm>
        <a:graphic>
          <a:graphicData uri="http://schemas.openxmlformats.org/drawingml/2006/table">
            <a:tbl>
              <a:tblPr/>
              <a:tblGrid>
                <a:gridCol w="763588">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3587">
                  <a:extLst>
                    <a:ext uri="{9D8B030D-6E8A-4147-A177-3AD203B41FA5}">
                      <a16:colId xmlns:a16="http://schemas.microsoft.com/office/drawing/2014/main" val="20002"/>
                    </a:ext>
                  </a:extLst>
                </a:gridCol>
                <a:gridCol w="763588">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gridCol w="763587">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763588">
                  <a:extLst>
                    <a:ext uri="{9D8B030D-6E8A-4147-A177-3AD203B41FA5}">
                      <a16:colId xmlns:a16="http://schemas.microsoft.com/office/drawing/2014/main" val="20007"/>
                    </a:ext>
                  </a:extLst>
                </a:gridCol>
                <a:gridCol w="763587">
                  <a:extLst>
                    <a:ext uri="{9D8B030D-6E8A-4147-A177-3AD203B41FA5}">
                      <a16:colId xmlns:a16="http://schemas.microsoft.com/office/drawing/2014/main" val="20008"/>
                    </a:ext>
                  </a:extLst>
                </a:gridCol>
                <a:gridCol w="765175">
                  <a:extLst>
                    <a:ext uri="{9D8B030D-6E8A-4147-A177-3AD203B41FA5}">
                      <a16:colId xmlns:a16="http://schemas.microsoft.com/office/drawing/2014/main" val="20009"/>
                    </a:ext>
                  </a:extLst>
                </a:gridCol>
              </a:tblGrid>
              <a:tr h="371475">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Associativity</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2-way</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4-way</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8-way</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Size</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LRU</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Ran.</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FIFO</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LRU</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Ran.</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FIFO</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LRU</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Ran.</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FIFO</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16KB</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114.1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117.3</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115.5</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111.7</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115.1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113.3</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109.0</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111.8</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110.4</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64KB</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103.4</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104.3</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103.9</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102.4</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102.3</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103.1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99.7</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100.5</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100.3</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256KB</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92.2</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92.5</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92.5</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92.1</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Book Antiqua" charset="0"/>
                          <a:ea typeface="新細明體" charset="0"/>
                          <a:cs typeface="新細明體" charset="0"/>
                        </a:rPr>
                        <a:t>92.5</a:t>
                      </a:r>
                      <a:endParaRPr kumimoji="0" lang="zh-TW" altLang="en-US" sz="1600" b="0" i="0" u="none" strike="noStrike" cap="none" normalizeH="0" baseline="0">
                        <a:ln>
                          <a:noFill/>
                        </a:ln>
                        <a:solidFill>
                          <a:schemeClr val="tx1"/>
                        </a:solidFill>
                        <a:effectLst/>
                        <a:latin typeface="Book Antiqua"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2"/>
          <a:stretch>
            <a:fillRect/>
          </a:stretch>
        </p:blipFill>
        <p:spPr>
          <a:xfrm>
            <a:off x="228600" y="3276600"/>
            <a:ext cx="8628420" cy="3581400"/>
          </a:xfrm>
          <a:prstGeom prst="rect">
            <a:avLst/>
          </a:prstGeom>
        </p:spPr>
      </p:pic>
      <p:sp>
        <p:nvSpPr>
          <p:cNvPr id="2" name="Slide Number Placeholder 1"/>
          <p:cNvSpPr>
            <a:spLocks noGrp="1"/>
          </p:cNvSpPr>
          <p:nvPr>
            <p:ph type="sldNum" sz="quarter" idx="12"/>
          </p:nvPr>
        </p:nvSpPr>
        <p:spPr/>
        <p:txBody>
          <a:bodyPr/>
          <a:lstStyle/>
          <a:p>
            <a:fld id="{7B14E791-165F-344E-BF0E-59CD826800BF}" type="slidenum">
              <a:rPr lang="en-US" smtClean="0"/>
              <a:pPr/>
              <a:t>7</a:t>
            </a:fld>
            <a:endParaRPr lang="en-US" dirty="0"/>
          </a:p>
        </p:txBody>
      </p:sp>
    </p:spTree>
    <p:extLst>
      <p:ext uri="{BB962C8B-B14F-4D97-AF65-F5344CB8AC3E}">
        <p14:creationId xmlns:p14="http://schemas.microsoft.com/office/powerpoint/2010/main" val="3881478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3.6.4</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的写操作策略</a:t>
            </a:r>
          </a:p>
        </p:txBody>
      </p:sp>
      <p:graphicFrame>
        <p:nvGraphicFramePr>
          <p:cNvPr id="717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0362" r:id="rId3" imgW="938794" imgH="221393" progId="Equation.3">
                  <p:embed/>
                </p:oleObj>
              </mc:Choice>
              <mc:Fallback>
                <p:oleObj r:id="rId3" imgW="938794" imgH="221393"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996" name="Text Box 4"/>
          <p:cNvSpPr txBox="1">
            <a:spLocks noChangeArrowheads="1"/>
          </p:cNvSpPr>
          <p:nvPr/>
        </p:nvSpPr>
        <p:spPr bwMode="auto">
          <a:xfrm>
            <a:off x="107950" y="549275"/>
            <a:ext cx="9144570" cy="5170646"/>
          </a:xfrm>
          <a:prstGeom prst="rect">
            <a:avLst/>
          </a:prstGeom>
          <a:noFill/>
          <a:ln w="9525">
            <a:noFill/>
            <a:miter lim="800000"/>
            <a:headEnd/>
            <a:tailEnd/>
          </a:ln>
          <a:effectLst/>
        </p:spPr>
        <p:txBody>
          <a:bodyPr wrap="square">
            <a:spAutoFit/>
          </a:bodyPr>
          <a:lstStyle/>
          <a:p>
            <a:pPr marL="182563" indent="-182563">
              <a:lnSpc>
                <a:spcPct val="150000"/>
              </a:lnSpc>
              <a:buSzPct val="100000"/>
              <a:buFont typeface="Wingdings" pitchFamily="2" charset="2"/>
              <a:buChar char="Ø"/>
              <a:defRPr/>
            </a:pPr>
            <a:r>
              <a:rPr lang="zh-CN" altLang="en-US" sz="2800" dirty="0">
                <a:effectLst>
                  <a:outerShdw blurRad="38100" dist="38100" dir="2700000" algn="tl">
                    <a:srgbClr val="C0C0C0"/>
                  </a:outerShdw>
                </a:effectLst>
                <a:latin typeface="方正姚体" pitchFamily="2" charset="-122"/>
                <a:ea typeface="方正姚体" pitchFamily="2" charset="-122"/>
              </a:rPr>
              <a:t>需要考虑的问题：</a:t>
            </a:r>
            <a:endParaRPr lang="en-US" altLang="zh-CN" sz="2800" dirty="0">
              <a:effectLst>
                <a:outerShdw blurRad="38100" dist="38100" dir="2700000" algn="tl">
                  <a:srgbClr val="C0C0C0"/>
                </a:outerShdw>
              </a:effectLst>
              <a:latin typeface="方正姚体" pitchFamily="2" charset="-122"/>
              <a:ea typeface="方正姚体" pitchFamily="2" charset="-122"/>
            </a:endParaRPr>
          </a:p>
          <a:p>
            <a:pPr>
              <a:lnSpc>
                <a:spcPct val="150000"/>
              </a:lnSpc>
              <a:buSzPct val="100000"/>
              <a:defRPr/>
            </a:pPr>
            <a:r>
              <a:rPr lang="zh-CN" altLang="en-US" sz="2400" dirty="0">
                <a:effectLst>
                  <a:outerShdw blurRad="38100" dist="38100" dir="2700000" algn="tl">
                    <a:srgbClr val="C0C0C0"/>
                  </a:outerShdw>
                </a:effectLst>
                <a:latin typeface="方正姚体" pitchFamily="2" charset="-122"/>
                <a:ea typeface="方正姚体" pitchFamily="2" charset="-122"/>
              </a:rPr>
              <a:t>   由于cache的内容只是主存部分内容的拷贝，它应当与主存内容保持一致。</a:t>
            </a: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而CPU修改主存内容时是</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对cache写</a:t>
            </a:r>
            <a:r>
              <a:rPr lang="zh-CN" altLang="en-US" sz="2400" dirty="0">
                <a:effectLst>
                  <a:outerShdw blurRad="38100" dist="38100" dir="2700000" algn="tl">
                    <a:srgbClr val="C0C0C0"/>
                  </a:outerShdw>
                </a:effectLst>
                <a:latin typeface="方正姚体" pitchFamily="2" charset="-122"/>
                <a:ea typeface="方正姚体" pitchFamily="2" charset="-122"/>
              </a:rPr>
              <a:t>的，只更改了cache的内容，</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没有真正更 改主存</a:t>
            </a:r>
            <a:r>
              <a:rPr lang="zh-CN" altLang="en-US" sz="2400" dirty="0">
                <a:effectLst>
                  <a:outerShdw blurRad="38100" dist="38100" dir="2700000" algn="tl">
                    <a:srgbClr val="C0C0C0"/>
                  </a:outerShdw>
                </a:effectLst>
                <a:latin typeface="方正姚体" pitchFamily="2" charset="-122"/>
                <a:ea typeface="方正姚体" pitchFamily="2" charset="-122"/>
              </a:rPr>
              <a:t>。</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marL="182563" indent="-182563" algn="just">
              <a:lnSpc>
                <a:spcPct val="150000"/>
              </a:lnSpc>
              <a:buSzPct val="100000"/>
              <a:buFont typeface="Wingdings" pitchFamily="2" charset="2"/>
              <a:buChar char="Ø"/>
              <a:defRPr/>
            </a:pPr>
            <a:r>
              <a:rPr lang="zh-CN" altLang="en-US" sz="2400" dirty="0">
                <a:effectLst>
                  <a:outerShdw blurRad="38100" dist="38100" dir="2700000" algn="tl">
                    <a:srgbClr val="C0C0C0"/>
                  </a:outerShdw>
                </a:effectLst>
                <a:latin typeface="方正姚体" pitchFamily="2" charset="-122"/>
                <a:ea typeface="方正姚体" pitchFamily="2" charset="-122"/>
              </a:rPr>
              <a:t>为了保持cache与主存内容的一致性，可选用如下三种写操作策略： </a:t>
            </a:r>
          </a:p>
          <a:p>
            <a:pPr marL="630238" indent="-630238" algn="just">
              <a:lnSpc>
                <a:spcPct val="150000"/>
              </a:lnSpc>
              <a:buSzPct val="100000"/>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   (1)写回法</a:t>
            </a:r>
            <a:r>
              <a:rPr lang="zh-CN" altLang="en-US" sz="2400" dirty="0">
                <a:effectLst>
                  <a:outerShdw blurRad="38100" dist="38100" dir="2700000" algn="tl">
                    <a:srgbClr val="C0C0C0"/>
                  </a:outerShdw>
                </a:effectLst>
                <a:latin typeface="方正姚体" pitchFamily="2" charset="-122"/>
                <a:ea typeface="方正姚体" pitchFamily="2" charset="-122"/>
              </a:rPr>
              <a:t>：cache行需要</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换出时</a:t>
            </a:r>
            <a:r>
              <a:rPr lang="zh-CN" altLang="en-US" sz="2400" dirty="0">
                <a:effectLst>
                  <a:outerShdw blurRad="38100" dist="38100" dir="2700000" algn="tl">
                    <a:srgbClr val="C0C0C0"/>
                  </a:outerShdw>
                </a:effectLst>
                <a:latin typeface="方正姚体" pitchFamily="2" charset="-122"/>
                <a:ea typeface="方正姚体" pitchFamily="2" charset="-122"/>
              </a:rPr>
              <a:t>，根据是否修改，决定是写回主存还是简单地舍掉；</a:t>
            </a:r>
          </a:p>
          <a:p>
            <a:pPr algn="just">
              <a:lnSpc>
                <a:spcPct val="150000"/>
              </a:lnSpc>
              <a:buSzPct val="100000"/>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   (2)全写法</a:t>
            </a:r>
            <a:r>
              <a:rPr lang="zh-CN" altLang="en-US" sz="2400" dirty="0">
                <a:effectLst>
                  <a:outerShdw blurRad="38100" dist="38100" dir="2700000" algn="tl">
                    <a:srgbClr val="C0C0C0"/>
                  </a:outerShdw>
                </a:effectLst>
                <a:latin typeface="方正姚体" pitchFamily="2" charset="-122"/>
                <a:ea typeface="方正姚体" pitchFamily="2" charset="-122"/>
              </a:rPr>
              <a:t>：Cache与内存同时写； </a:t>
            </a:r>
          </a:p>
          <a:p>
            <a:pPr marL="630238" indent="-630238">
              <a:lnSpc>
                <a:spcPct val="150000"/>
              </a:lnSpc>
              <a:buSzPct val="100000"/>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   (3)写一次法</a:t>
            </a:r>
            <a:r>
              <a:rPr lang="zh-CN" altLang="en-US" sz="2400" dirty="0">
                <a:effectLst>
                  <a:outerShdw blurRad="38100" dist="38100" dir="2700000" algn="tl">
                    <a:srgbClr val="C0C0C0"/>
                  </a:outerShdw>
                </a:effectLst>
                <a:latin typeface="方正姚体" pitchFamily="2" charset="-122"/>
                <a:ea typeface="方正姚体" pitchFamily="2" charset="-122"/>
              </a:rPr>
              <a:t>：</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第一次写Cache命中</a:t>
            </a:r>
            <a:r>
              <a:rPr lang="zh-CN" altLang="en-US" sz="2400" dirty="0">
                <a:effectLst>
                  <a:outerShdw blurRad="38100" dist="38100" dir="2700000" algn="tl">
                    <a:srgbClr val="C0C0C0"/>
                  </a:outerShdw>
                </a:effectLst>
                <a:latin typeface="方正姚体" pitchFamily="2" charset="-122"/>
                <a:ea typeface="方正姚体" pitchFamily="2" charset="-122"/>
              </a:rPr>
              <a:t>时采用全写法；</a:t>
            </a:r>
          </a:p>
        </p:txBody>
      </p:sp>
      <p:sp>
        <p:nvSpPr>
          <p:cNvPr id="212997"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9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29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3425" cy="501650"/>
          </a:xfrm>
        </p:spPr>
        <p:txBody>
          <a:bodyPr/>
          <a:lstStyle/>
          <a:p>
            <a:pPr eaLnBrk="1" hangingPunct="1">
              <a:defRPr/>
            </a:pP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3.6.4</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a:t>
            </a:r>
            <a:r>
              <a:rPr lang="en-US" altLang="zh-CN" sz="2800" b="1">
                <a:solidFill>
                  <a:srgbClr val="0707E1"/>
                </a:solidFill>
                <a:effectLst>
                  <a:outerShdw blurRad="38100" dist="38100" dir="2700000" algn="tl">
                    <a:srgbClr val="C0C0C0"/>
                  </a:outerShdw>
                </a:effectLst>
                <a:latin typeface="方正姚体" pitchFamily="2" charset="-122"/>
                <a:ea typeface="方正姚体" pitchFamily="2" charset="-122"/>
              </a:rPr>
              <a:t>cache</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的写操作策略</a:t>
            </a:r>
          </a:p>
        </p:txBody>
      </p:sp>
      <p:graphicFrame>
        <p:nvGraphicFramePr>
          <p:cNvPr id="717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1386" r:id="rId3" imgW="938794" imgH="221393" progId="Equation.3">
                  <p:embed/>
                </p:oleObj>
              </mc:Choice>
              <mc:Fallback>
                <p:oleObj r:id="rId3" imgW="938794" imgH="221393"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996" name="Text Box 4"/>
          <p:cNvSpPr txBox="1">
            <a:spLocks noChangeArrowheads="1"/>
          </p:cNvSpPr>
          <p:nvPr/>
        </p:nvSpPr>
        <p:spPr bwMode="auto">
          <a:xfrm>
            <a:off x="107950" y="549275"/>
            <a:ext cx="8730456" cy="5170646"/>
          </a:xfrm>
          <a:prstGeom prst="rect">
            <a:avLst/>
          </a:prstGeom>
          <a:noFill/>
          <a:ln w="9525">
            <a:noFill/>
            <a:miter lim="800000"/>
            <a:headEnd/>
            <a:tailEnd/>
          </a:ln>
          <a:effectLst/>
        </p:spPr>
        <p:txBody>
          <a:bodyPr wrap="square">
            <a:spAutoFit/>
          </a:bodyPr>
          <a:lstStyle/>
          <a:p>
            <a:pPr marL="630238" indent="-630238" algn="just">
              <a:lnSpc>
                <a:spcPct val="150000"/>
              </a:lnSpc>
              <a:buSzPct val="100000"/>
              <a:buFont typeface="Wingdings" pitchFamily="2" charset="2"/>
              <a:buNone/>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   (1)写回法</a:t>
            </a:r>
            <a:r>
              <a:rPr lang="zh-CN" altLang="en-US" sz="2800" dirty="0">
                <a:effectLst>
                  <a:outerShdw blurRad="38100" dist="38100" dir="2700000" algn="tl">
                    <a:srgbClr val="C0C0C0"/>
                  </a:outerShdw>
                </a:effectLst>
                <a:latin typeface="方正姚体" pitchFamily="2" charset="-122"/>
                <a:ea typeface="方正姚体" pitchFamily="2" charset="-122"/>
              </a:rPr>
              <a:t>：cache中每行设置</a:t>
            </a:r>
            <a:r>
              <a:rPr lang="zh-CN" altLang="en-US" sz="2800" dirty="0">
                <a:solidFill>
                  <a:srgbClr val="FF0000"/>
                </a:solidFill>
                <a:effectLst>
                  <a:outerShdw blurRad="38100" dist="38100" dir="2700000" algn="tl">
                    <a:srgbClr val="C0C0C0"/>
                  </a:outerShdw>
                </a:effectLst>
                <a:latin typeface="方正姚体" pitchFamily="2" charset="-122"/>
                <a:ea typeface="方正姚体" pitchFamily="2" charset="-122"/>
              </a:rPr>
              <a:t>修改位</a:t>
            </a:r>
            <a:r>
              <a:rPr lang="zh-CN" altLang="en-US" sz="2800" dirty="0">
                <a:effectLst>
                  <a:outerShdw blurRad="38100" dist="38100" dir="2700000" algn="tl">
                    <a:srgbClr val="C0C0C0"/>
                  </a:outerShdw>
                </a:effectLst>
                <a:latin typeface="方正姚体" pitchFamily="2" charset="-122"/>
                <a:ea typeface="方正姚体" pitchFamily="2" charset="-122"/>
              </a:rPr>
              <a:t>，修改cache时，该位置1；当该行需要换出时，对该行的修改位进行判断，决定是写回主存还是简单地舍掉；</a:t>
            </a:r>
          </a:p>
          <a:p>
            <a:pPr marL="630238" algn="just">
              <a:lnSpc>
                <a:spcPct val="150000"/>
              </a:lnSpc>
              <a:buSzPct val="100000"/>
              <a:buFont typeface="Wingdings" pitchFamily="2" charset="2"/>
              <a:buNone/>
              <a:defRPr/>
            </a:pPr>
            <a:r>
              <a:rPr lang="zh-CN" altLang="en-US" sz="2800" b="1" dirty="0">
                <a:solidFill>
                  <a:srgbClr val="E60238"/>
                </a:solidFill>
                <a:effectLst>
                  <a:outerShdw blurRad="38100" dist="38100" dir="2700000" algn="tl">
                    <a:srgbClr val="C0C0C0"/>
                  </a:outerShdw>
                </a:effectLst>
                <a:latin typeface="方正姚体" pitchFamily="2" charset="-122"/>
                <a:ea typeface="方正姚体" pitchFamily="2" charset="-122"/>
              </a:rPr>
              <a:t>优点</a:t>
            </a:r>
            <a:r>
              <a:rPr lang="zh-CN" altLang="en-US" sz="2800" dirty="0">
                <a:effectLst>
                  <a:outerShdw blurRad="38100" dist="38100" dir="2700000" algn="tl">
                    <a:srgbClr val="C0C0C0"/>
                  </a:outerShdw>
                </a:effectLst>
                <a:latin typeface="方正姚体" pitchFamily="2" charset="-122"/>
                <a:ea typeface="方正姚体" pitchFamily="2" charset="-122"/>
                <a:sym typeface="Arial" charset="0"/>
              </a:rPr>
              <a:t>：减少访存次数；</a:t>
            </a:r>
          </a:p>
          <a:p>
            <a:pPr marL="630238" algn="just">
              <a:lnSpc>
                <a:spcPct val="150000"/>
              </a:lnSpc>
              <a:buSzPct val="100000"/>
              <a:buFont typeface="Wingdings" pitchFamily="2" charset="2"/>
              <a:buNone/>
              <a:defRPr/>
            </a:pPr>
            <a:r>
              <a:rPr lang="zh-CN" altLang="en-US" sz="2800" b="1" dirty="0">
                <a:solidFill>
                  <a:srgbClr val="E60238"/>
                </a:solidFill>
                <a:effectLst>
                  <a:outerShdw blurRad="38100" dist="38100" dir="2700000" algn="tl">
                    <a:srgbClr val="C0C0C0"/>
                  </a:outerShdw>
                </a:effectLst>
                <a:latin typeface="方正姚体" pitchFamily="2" charset="-122"/>
                <a:ea typeface="方正姚体" pitchFamily="2" charset="-122"/>
              </a:rPr>
              <a:t>缺点</a:t>
            </a:r>
            <a:r>
              <a:rPr lang="zh-CN" altLang="en-US" sz="2800" dirty="0">
                <a:effectLst>
                  <a:outerShdw blurRad="38100" dist="38100" dir="2700000" algn="tl">
                    <a:srgbClr val="C0C0C0"/>
                  </a:outerShdw>
                </a:effectLst>
                <a:latin typeface="方正姚体" pitchFamily="2" charset="-122"/>
                <a:ea typeface="方正姚体" pitchFamily="2" charset="-122"/>
              </a:rPr>
              <a:t>：主存与cache存在不一致性问题；</a:t>
            </a:r>
            <a:endParaRPr lang="en-US" altLang="zh-CN" sz="2800" dirty="0">
              <a:effectLst>
                <a:outerShdw blurRad="38100" dist="38100" dir="2700000" algn="tl">
                  <a:srgbClr val="C0C0C0"/>
                </a:outerShdw>
              </a:effectLst>
              <a:latin typeface="方正姚体" pitchFamily="2" charset="-122"/>
              <a:ea typeface="方正姚体" pitchFamily="2" charset="-122"/>
            </a:endParaRPr>
          </a:p>
          <a:p>
            <a:pPr marL="630238" algn="just">
              <a:lnSpc>
                <a:spcPct val="150000"/>
              </a:lnSpc>
              <a:buSzPct val="100000"/>
              <a:buFont typeface="Wingdings" pitchFamily="2" charset="2"/>
              <a:buNone/>
              <a:defRPr/>
            </a:pPr>
            <a:r>
              <a:rPr lang="zh-CN" altLang="en-US" dirty="0">
                <a:effectLst>
                  <a:outerShdw blurRad="38100" dist="38100" dir="2700000" algn="tl">
                    <a:srgbClr val="C0C0C0"/>
                  </a:outerShdw>
                </a:effectLst>
                <a:latin typeface="方正姚体" pitchFamily="2" charset="-122"/>
                <a:ea typeface="方正姚体" pitchFamily="2" charset="-122"/>
              </a:rPr>
              <a:t>当代多处理器系统中，每个处理器大都有自己的</a:t>
            </a:r>
            <a:r>
              <a:rPr lang="en-US" altLang="zh-CN" dirty="0">
                <a:effectLst>
                  <a:outerShdw blurRad="38100" dist="38100" dir="2700000" algn="tl">
                    <a:srgbClr val="C0C0C0"/>
                  </a:outerShdw>
                </a:effectLst>
                <a:latin typeface="方正姚体" pitchFamily="2" charset="-122"/>
                <a:ea typeface="方正姚体" pitchFamily="2" charset="-122"/>
              </a:rPr>
              <a:t>cache</a:t>
            </a:r>
            <a:r>
              <a:rPr lang="zh-CN" altLang="en-US" dirty="0">
                <a:effectLst>
                  <a:outerShdw blurRad="38100" dist="38100" dir="2700000" algn="tl">
                    <a:srgbClr val="C0C0C0"/>
                  </a:outerShdw>
                </a:effectLst>
                <a:latin typeface="方正姚体" pitchFamily="2" charset="-122"/>
                <a:ea typeface="方正姚体" pitchFamily="2" charset="-122"/>
              </a:rPr>
              <a:t>。同一主存块的拷贝能同时存于不同</a:t>
            </a:r>
            <a:r>
              <a:rPr lang="en-US" altLang="zh-CN" dirty="0">
                <a:effectLst>
                  <a:outerShdw blurRad="38100" dist="38100" dir="2700000" algn="tl">
                    <a:srgbClr val="C0C0C0"/>
                  </a:outerShdw>
                </a:effectLst>
                <a:latin typeface="方正姚体" pitchFamily="2" charset="-122"/>
                <a:ea typeface="方正姚体" pitchFamily="2" charset="-122"/>
              </a:rPr>
              <a:t>cache</a:t>
            </a:r>
            <a:r>
              <a:rPr lang="zh-CN" altLang="en-US" dirty="0">
                <a:effectLst>
                  <a:outerShdw blurRad="38100" dist="38100" dir="2700000" algn="tl">
                    <a:srgbClr val="C0C0C0"/>
                  </a:outerShdw>
                </a:effectLst>
                <a:latin typeface="方正姚体" pitchFamily="2" charset="-122"/>
                <a:ea typeface="方正姚体" pitchFamily="2" charset="-122"/>
              </a:rPr>
              <a:t>中，若允许处理器各自独立地修改自己的</a:t>
            </a:r>
            <a:r>
              <a:rPr lang="en-US" altLang="zh-CN" dirty="0">
                <a:effectLst>
                  <a:outerShdw blurRad="38100" dist="38100" dir="2700000" algn="tl">
                    <a:srgbClr val="C0C0C0"/>
                  </a:outerShdw>
                </a:effectLst>
                <a:latin typeface="方正姚体" pitchFamily="2" charset="-122"/>
                <a:ea typeface="方正姚体" pitchFamily="2" charset="-122"/>
              </a:rPr>
              <a:t>cache</a:t>
            </a:r>
            <a:r>
              <a:rPr lang="zh-CN" altLang="en-US" dirty="0">
                <a:effectLst>
                  <a:outerShdw blurRad="38100" dist="38100" dir="2700000" algn="tl">
                    <a:srgbClr val="C0C0C0"/>
                  </a:outerShdw>
                </a:effectLst>
                <a:latin typeface="方正姚体" pitchFamily="2" charset="-122"/>
                <a:ea typeface="方正姚体" pitchFamily="2" charset="-122"/>
              </a:rPr>
              <a:t>，就会出现不一致问题。可以采用多处理器系统</a:t>
            </a:r>
            <a:r>
              <a:rPr lang="en-US" altLang="zh-CN" dirty="0">
                <a:effectLst>
                  <a:outerShdw blurRad="38100" dist="38100" dir="2700000" algn="tl">
                    <a:srgbClr val="C0C0C0"/>
                  </a:outerShdw>
                </a:effectLst>
                <a:latin typeface="方正姚体" pitchFamily="2" charset="-122"/>
                <a:ea typeface="方正姚体" pitchFamily="2" charset="-122"/>
              </a:rPr>
              <a:t>MESI cache</a:t>
            </a:r>
            <a:r>
              <a:rPr lang="zh-CN" altLang="en-US" dirty="0">
                <a:effectLst>
                  <a:outerShdw blurRad="38100" dist="38100" dir="2700000" algn="tl">
                    <a:srgbClr val="C0C0C0"/>
                  </a:outerShdw>
                </a:effectLst>
                <a:latin typeface="方正姚体" pitchFamily="2" charset="-122"/>
                <a:ea typeface="方正姚体" pitchFamily="2" charset="-122"/>
              </a:rPr>
              <a:t>一致性协议来解决这个问题。（见</a:t>
            </a:r>
            <a:r>
              <a:rPr lang="en-US" altLang="zh-CN" dirty="0">
                <a:effectLst>
                  <a:outerShdw blurRad="38100" dist="38100" dir="2700000" algn="tl">
                    <a:srgbClr val="C0C0C0"/>
                  </a:outerShdw>
                </a:effectLst>
                <a:latin typeface="方正姚体" pitchFamily="2" charset="-122"/>
                <a:ea typeface="方正姚体" pitchFamily="2" charset="-122"/>
              </a:rPr>
              <a:t>doc</a:t>
            </a:r>
            <a:r>
              <a:rPr lang="zh-CN" altLang="en-US" dirty="0">
                <a:effectLst>
                  <a:outerShdw blurRad="38100" dist="38100" dir="2700000" algn="tl">
                    <a:srgbClr val="C0C0C0"/>
                  </a:outerShdw>
                </a:effectLst>
                <a:latin typeface="方正姚体" pitchFamily="2" charset="-122"/>
                <a:ea typeface="方正姚体" pitchFamily="2" charset="-122"/>
              </a:rPr>
              <a:t>）</a:t>
            </a:r>
          </a:p>
        </p:txBody>
      </p:sp>
      <p:sp>
        <p:nvSpPr>
          <p:cNvPr id="212997"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213462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1.8|1.2"/>
</p:tagLst>
</file>

<file path=ppt/tags/tag2.xml><?xml version="1.0" encoding="utf-8"?>
<p:tagLst xmlns:a="http://schemas.openxmlformats.org/drawingml/2006/main" xmlns:r="http://schemas.openxmlformats.org/officeDocument/2006/relationships" xmlns:p="http://schemas.openxmlformats.org/presentationml/2006/main">
  <p:tag name="TIMING" val="|139.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157277430</TotalTime>
  <Pages>0</Pages>
  <Words>10046</Words>
  <Characters>0</Characters>
  <Application>Microsoft Office PowerPoint</Application>
  <DocSecurity>0</DocSecurity>
  <PresentationFormat>On-screen Show (4:3)</PresentationFormat>
  <Lines>0</Lines>
  <Paragraphs>1029</Paragraphs>
  <Slides>62</Slides>
  <Notes>19</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62</vt:i4>
      </vt:variant>
    </vt:vector>
  </HeadingPairs>
  <TitlesOfParts>
    <vt:vector size="75" baseType="lpstr">
      <vt:lpstr>方正姚体</vt:lpstr>
      <vt:lpstr>Arial</vt:lpstr>
      <vt:lpstr>Book Antiqua</vt:lpstr>
      <vt:lpstr>Calibri</vt:lpstr>
      <vt:lpstr>Symbol</vt:lpstr>
      <vt:lpstr>Tahoma</vt:lpstr>
      <vt:lpstr>Times New Roman</vt:lpstr>
      <vt:lpstr>Wingdings</vt:lpstr>
      <vt:lpstr>默认设计模板</vt:lpstr>
      <vt:lpstr>Office Theme</vt:lpstr>
      <vt:lpstr>1_Office Theme</vt:lpstr>
      <vt:lpstr>Equation.3</vt:lpstr>
      <vt:lpstr>Bitmap Image</vt:lpstr>
      <vt:lpstr>Lecture 10: Virtual Memory Computer Organization and Architecture  Fall 2021</vt:lpstr>
      <vt:lpstr>第08讲、cache的替换与虚拟存储器</vt:lpstr>
      <vt:lpstr>PowerPoint Presentation</vt:lpstr>
      <vt:lpstr>PowerPoint Presentation</vt:lpstr>
      <vt:lpstr>FIFO和FIFO+LRU实例分析</vt:lpstr>
      <vt:lpstr>FIFO和FIFO+LRU实例分析2</vt:lpstr>
      <vt:lpstr>Q3: Which block should be replaced on a miss?</vt:lpstr>
      <vt:lpstr>3.6.4、cache的写操作策略</vt:lpstr>
      <vt:lpstr>3.6.4、cache的写操作策略</vt:lpstr>
      <vt:lpstr>3.6.4、cache的写操作策略</vt:lpstr>
      <vt:lpstr>写操作策略优缺点</vt:lpstr>
      <vt:lpstr>Q4: What Happens on a Write?</vt:lpstr>
      <vt:lpstr> Write Buffers for Write-Through Caches</vt:lpstr>
      <vt:lpstr> Write-Miss Policy</vt:lpstr>
      <vt:lpstr>Write-Miss Policy Example</vt:lpstr>
      <vt:lpstr>3.6.5、Pentium 4的cache组织</vt:lpstr>
      <vt:lpstr>3.6.5、Pentium 4的cache组织</vt:lpstr>
      <vt:lpstr>3.6.6、使用多级cache减少缺失损失</vt:lpstr>
      <vt:lpstr>3.6.6、使用多级cache减少缺失损失</vt:lpstr>
      <vt:lpstr>3.6.6、使用多级cache减少缺失损失</vt:lpstr>
      <vt:lpstr>3.6.6、使用多级cache减少缺失损失</vt:lpstr>
      <vt:lpstr>3.7、虚拟存储器</vt:lpstr>
      <vt:lpstr>虚拟存储器的设计思想</vt:lpstr>
      <vt:lpstr>虚拟存储器基本概念</vt:lpstr>
      <vt:lpstr>PowerPoint Presentation</vt:lpstr>
      <vt:lpstr>实地址/虚地址</vt:lpstr>
      <vt:lpstr>3.7、虚拟存储器访问过程</vt:lpstr>
      <vt:lpstr>PowerPoint Presentation</vt:lpstr>
      <vt:lpstr>cache与虚存的比较</vt:lpstr>
      <vt:lpstr>Cache vs. 虚拟存储器</vt:lpstr>
      <vt:lpstr>Cache与虚拟存储器相同点</vt:lpstr>
      <vt:lpstr>Virtual Memory vs Caching</vt:lpstr>
      <vt:lpstr>虚拟存储器关键问题</vt:lpstr>
      <vt:lpstr>页式虚存地址映射</vt:lpstr>
      <vt:lpstr>页表特点</vt:lpstr>
      <vt:lpstr>地址映射过程</vt:lpstr>
      <vt:lpstr>VM: Address Translation &amp; Protection</vt:lpstr>
      <vt:lpstr>Page Tables</vt:lpstr>
      <vt:lpstr>Page Tables in Physical Memory</vt:lpstr>
      <vt:lpstr>Linear Page Table Example (4K pages)</vt:lpstr>
      <vt:lpstr>Linear Page Table</vt:lpstr>
      <vt:lpstr>Example-48 bit memory space</vt:lpstr>
      <vt:lpstr>4 levels of mapping</vt:lpstr>
      <vt:lpstr>Hierarchical Page Table</vt:lpstr>
      <vt:lpstr>Two-Level Page Tables in Physical Memory</vt:lpstr>
      <vt:lpstr>Mapping Pages to Storage</vt:lpstr>
      <vt:lpstr>PowerPoint Presentation</vt:lpstr>
      <vt:lpstr>Translation Lookaside Buffers (TLB)</vt:lpstr>
      <vt:lpstr>Fast Translation Using a TLB</vt:lpstr>
      <vt:lpstr>From VA to Data via TLB, L-1, and L2</vt:lpstr>
      <vt:lpstr>内页表和外页表</vt:lpstr>
      <vt:lpstr>虚拟存储器、TLB和cache的协同操作</vt:lpstr>
      <vt:lpstr>PowerPoint Presentation</vt:lpstr>
      <vt:lpstr>段式虚拟存储器</vt:lpstr>
      <vt:lpstr>段表地址转换</vt:lpstr>
      <vt:lpstr>段式虚存优缺点</vt:lpstr>
      <vt:lpstr>段页式虚拟存储器</vt:lpstr>
      <vt:lpstr>段页式虚拟存储器地址变换实例</vt:lpstr>
      <vt:lpstr>虚拟存储器替换算法</vt:lpstr>
      <vt:lpstr>PowerPoint Presentation</vt:lpstr>
      <vt:lpstr>PowerPoint Presentation</vt:lpstr>
      <vt:lpstr>PowerPoint Presentation</vt:lpstr>
    </vt:vector>
  </TitlesOfParts>
  <Company>巢湖学院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江家宝</dc:creator>
  <cp:lastModifiedBy>TANG, JIJUN</cp:lastModifiedBy>
  <cp:revision>576</cp:revision>
  <cp:lastPrinted>1899-12-30T00:00:00Z</cp:lastPrinted>
  <dcterms:created xsi:type="dcterms:W3CDTF">2010-12-27T19:15:23Z</dcterms:created>
  <dcterms:modified xsi:type="dcterms:W3CDTF">2021-10-26T07:36:48Z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