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8" r:id="rId2"/>
    <p:sldMasterId id="2147483707" r:id="rId3"/>
  </p:sldMasterIdLst>
  <p:notesMasterIdLst>
    <p:notesMasterId r:id="rId55"/>
  </p:notesMasterIdLst>
  <p:sldIdLst>
    <p:sldId id="256" r:id="rId4"/>
    <p:sldId id="8756" r:id="rId5"/>
    <p:sldId id="8757" r:id="rId6"/>
    <p:sldId id="8758" r:id="rId7"/>
    <p:sldId id="8662" r:id="rId8"/>
    <p:sldId id="8759" r:id="rId9"/>
    <p:sldId id="8760" r:id="rId10"/>
    <p:sldId id="8761" r:id="rId11"/>
    <p:sldId id="8640" r:id="rId12"/>
    <p:sldId id="8663" r:id="rId13"/>
    <p:sldId id="8763" r:id="rId14"/>
    <p:sldId id="8641" r:id="rId15"/>
    <p:sldId id="8651" r:id="rId16"/>
    <p:sldId id="8642" r:id="rId17"/>
    <p:sldId id="8652" r:id="rId18"/>
    <p:sldId id="8643" r:id="rId19"/>
    <p:sldId id="8644" r:id="rId20"/>
    <p:sldId id="8657" r:id="rId21"/>
    <p:sldId id="8658" r:id="rId22"/>
    <p:sldId id="8669" r:id="rId23"/>
    <p:sldId id="878" r:id="rId24"/>
    <p:sldId id="876" r:id="rId25"/>
    <p:sldId id="8611" r:id="rId26"/>
    <p:sldId id="8627" r:id="rId27"/>
    <p:sldId id="8612" r:id="rId28"/>
    <p:sldId id="879" r:id="rId29"/>
    <p:sldId id="8764" r:id="rId30"/>
    <p:sldId id="8613" r:id="rId31"/>
    <p:sldId id="8765" r:id="rId32"/>
    <p:sldId id="8766" r:id="rId33"/>
    <p:sldId id="880" r:id="rId34"/>
    <p:sldId id="881" r:id="rId35"/>
    <p:sldId id="8614" r:id="rId36"/>
    <p:sldId id="882" r:id="rId37"/>
    <p:sldId id="883" r:id="rId38"/>
    <p:sldId id="884" r:id="rId39"/>
    <p:sldId id="781" r:id="rId40"/>
    <p:sldId id="885" r:id="rId41"/>
    <p:sldId id="8628" r:id="rId42"/>
    <p:sldId id="886" r:id="rId43"/>
    <p:sldId id="887" r:id="rId44"/>
    <p:sldId id="8621" r:id="rId45"/>
    <p:sldId id="8767" r:id="rId46"/>
    <p:sldId id="8615" r:id="rId47"/>
    <p:sldId id="8622" r:id="rId48"/>
    <p:sldId id="889" r:id="rId49"/>
    <p:sldId id="8608" r:id="rId50"/>
    <p:sldId id="8616" r:id="rId51"/>
    <p:sldId id="8623" r:id="rId52"/>
    <p:sldId id="890" r:id="rId53"/>
    <p:sldId id="706" r:id="rId54"/>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31505"/>
    <a:srgbClr val="0000FF"/>
    <a:srgbClr val="BDDEFF"/>
    <a:srgbClr val="66FFCC"/>
    <a:srgbClr val="0066FF"/>
    <a:srgbClr val="00CC00"/>
    <a:srgbClr val="996633"/>
    <a:srgbClr val="9966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4562" autoAdjust="0"/>
    <p:restoredTop sz="86792" autoAdjust="0"/>
  </p:normalViewPr>
  <p:slideViewPr>
    <p:cSldViewPr>
      <p:cViewPr varScale="1">
        <p:scale>
          <a:sx n="78" d="100"/>
          <a:sy n="78" d="100"/>
        </p:scale>
        <p:origin x="2256" y="72"/>
      </p:cViewPr>
      <p:guideLst>
        <p:guide orient="horz" pos="2160"/>
        <p:guide pos="27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1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8.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29.3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8483 4788,'0'0,"50"0,-1 0,-24 0,74 0,-49 0,49 0,0 0,25 0,-49 0,-1 0,100 0,-50 0,0 0,-25 0,75 0,-1 0,1 0,-124 0,123 0,-24 25,25-25,-50 0,0 0,-25 0,0 0,0 0,-74 0,74 0,1 0,-1 0,-74 0,24 0,1 0,24 0,26 0,-51 0,50 0,1 0,-76 0,76 0,-51 0,26 0,-26 0,51 0,24 0,-50 0,25 0,-24 0,24 0,0 0,-49 0,-26 0,26 0,0 0,24 0,-24 0,-1 0,-24 0,25 0,-1 0,-24 0,25 0,-1 0,-24 0,25 0,-1 0,-24 0,74 0,-49 0,24 0,-24 0,0 0,-26 0,26 0,0 0,-25 0,24 0,1 0,-25 0,74 0,-50 0,75 24,-24 1,24-25,24-25,-73 25,-25 0,148 0,-99 0,0 0,-49 0,24 0,26 0,-51 0,1 0,-25 0,24 0,51 0,-76 0,26 0,0 0,-26 25,26-25,0 0,49 0,-74 0,74 0,0 0,0 0,50 0,74 0,25 0,-173 0,24 0,-74 0,74 0,0 0,1 0,-76 0,26 0,0 0,-26 0,26 0,0 0,-26 0,26 0,-25 0,24 0,1 0,-25 0,74 0,0 0,-24 0,-26 0,51 0,24 0,24 0,-24 0,-49 0,49 0,50 0,-1 0,1 0,-1 0,1 0,25 0,-75 0,24 0,26 0,0 0,-150 0,150 0,0 0,-125 0,150 0,-50 0,-25 0,-25 0,-74 0,74 0,-49 0,-1 25,-24-25,25 0,49 0,-25 0,-24 0,49 25,-49 0,49-25,-74 0,24 0,1 0,-25 0,24 0,-24 0,25 0,-1 0,-24 0,25 0,-1 0,-24 0,25 0,-1 0,-24 0,74 0,-49 0,24 0,-24 0,49 0,-49 0,49 0,25-25,0 25,-74 0,-25 0,-25 0,49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08.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4787 11957,'0'25,"0"-25,0 0,50 0,-26 0,76 0,48 0,26 0,0 0,49 0,-49 0,-1 0,26 0,-51 0,-23 0,-26 0,-25 0,-24 0,-1 0,51 0,-1 0,-74 0,99 0,-25 0,25 0,-74 0,98 0,1 0,-25 0,-25 0,1 0,-76 0,26 0,0 0,-26 0,26 0,-25 0,25 0,-1 0,-24 0,25 0,-1 0,-24 0,25 0,-1 0,-24 0,25 0,-26 0,26 0,0 0,49 0,-74 0,24 0,50 0,-74 0,25 0,0 0,-26 0,26 0,0 0,-26 0,26 0,-25 0,24 0,1 0,-25 0,24 0,75 0,0 0,-24 0,-1 0,-49 0,-26 0,26 0,0 0,-26 0,26 0,-25 0,24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34.7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7788 12974,'0'0,"50"0,0 0,74 0,0 0,0 0,49 0,1 0,173 0,-99 0,-24 0,48 0,-197 0,148 0,75 0,-25 0,-25 0,-75 0,-49 0,50 0,-50 0,50 0,-1 0,1 25,24 0,-148-25,148 0,75 0,-25 0,-74 0,74 0,-74 0,74 0,-25 0,0 0,25 0,-74 0,-100 0,26 0,48 0,26 0,0 0,-50 0,25 0,-1 0,-48 0,-1 0,-50 0,51 0,-26 0,-24 0,-1 0,51 0,-76 0,26 0,49 0,-74 0,25 0,49 0,-74 0,74 0,-50 0,-24 0,75 0,-51 0,1 0,-1 0,100 0,-50-25,-24 25,49 0,25 0,-125 0,125 0,0 0,0 0,-50 0,50 0,-99 0,-26 0,26 0,0 0,24 0,25 0,-49 0,0 0,-26 0,26-25,0 0,-26 25,26 0,0 0,-26 0,26 0,-25 0,24 0,1 0,49 0,-24 0,24 0,-49 0,-1 25,-24-25,25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39.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16818 14438,'-50'0,"75"0,24 0,26 0,-25 0,49 0,0 0,50 0,-100 0,51 0,-76 0,76 0,-1 0,-50 0,-24 0,25 0,49 0,-74 0,74 0,0 0,-49 0,-25 0,24 0,1 25,-25-25,24 0,1 0,-50 0,25 0,24 0,-24 0,25 0,-1 0,-24 0,25 0,0 0,-26 0,26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41.2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9946 15257,'50'0,"-25"0,25 0,-1 0,-24 0,25 0,-1-25,-24 0,25 25,-1 0,26 0,24 0,-50 0,51 0,-1 0,75 0,-26 0,-24 0,0 0,50 0,0 0,-75 0,0 0,-74 0,74 0,-49 0,-1 0,-24 0,25 0,-1 0,-24 0,25 0,-25 0,24 0,1 0,-25 0,24 0,1 0,-25 0,-25 0,0 25,-50-25,0 25,26-25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49.4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20960 17712,'0'-24,"50"24,49 0,25-25,25 0,25 25,24 0,-24 0,-1 0,-49 0,50 0,-100 0,75 0,0 0,-124 0,74-50,75 50,-75 0,0 0,0 0,-49 0,24 0,-24 0,0 0,-26 0,26 0,0 0,-26 0,26 0,0 0,-26 0,26 0,-25 0,25 0,-1 0,-24 0,25 0,-1 0,-24 0,25 0,-1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52.3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4712 18357,'25'0,"25"0,0 0,-26 0,26 0,-25 0,24 0,1 0,-25 0,74 0,0 0,0 0,50 0,-49 0,73 0,-74 0,25 0,0 0,-74 0,24 0,-24 0,0 0,-26 0,26 0,0 0,-25 0,74 0,0 0,0 0,-49 0,99 0,-75 0,0 0,50 0,-24 0,-1 0,-74 0,24 0,1 0,-25 0,24 0,1 0,-25 0,24 0,51 0,-1 25,74-25,-48 0,-1 0,49 0,-74 0,25 0,25 0,-74 0,-1 0,50 0,-25 0,50 0,-50 0,25 0,-49 0,98 0,-98 0,24 0,25 0,25 0,-50 0,-24 0,-26 0,50 0,50 0,-49 0,-1 0,25 0,0 0,25 0,49 0,-74 0,25 0,-50 0,-74 0,74 0,75 0,-50 0,0 0,-25 0,0 0,1 0,-26 0,25 0,0 0,1 0,-51 0,-24 0,74 0,-49 0,-25 0,24 0,1 0,-25 0,24 0,-24 0,50 0,-1 0,-24 0,-1 0,75 0,-25 0,-49 0,49 0,-74 0,25 0,-1 0,-24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31.3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4588 5631,'25'0,"25"0,49 0,-74 0,74 0,0 0,1 0,-51 0,100 0,-25 0,50 0,-1 0,-49 25,-24 0,24-25,24 0,-48 0,49 0,24 0,-123 0,74 74,0-74,99 0,-99 0,-25 0,1 0,-1 0,0 0,-25 0,26 0,-1 0,0 0,-49 0,24 0,-24 0,-1 0,-24 0,25 0,-1 0,26 0,-26 0,1 0,-25 0,24 0,51 0,-76 0,26 0,49 0,-74 0,25 0,49 0,-49 0,-26 0,26-24,0 24,-26 0,26 0,0 0,-26 0,26 0,0 0,-26 0,26 0,-25 0,24 0,1 0,-25 0,24 0,1 0,-25 0,24 0,-24-25,-25 0,50 25,0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37.8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22771 5383,'50'0,"-26"0,26 0,0 0,-26 0,26 0,-25 0,25 0,-1 0,-24 0,74 0,-49 25,-1-25,26 0,-26 0,51 0,-51 0,26 0,24 0,-50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39.5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8557 3820,'0'-24,"25"24,25 0,-50 0,25 0,49-25,-74 0,50 25,-1 0,-24 0,25 0,-26 0,26 0,0 0,-26 0,26 0,0 0,-25 0,24 0,1 0,-25 0,24 25,1-25,-25 0,24 0,1 0,-25 0,24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42.3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13146 5309,'0'0,"25"0,25 0,49 0,0 0,1 0,-76 0,51 0,74 0,-1 0,-48 0,-1 25,-50-25,75 0,-24 0,98 0,-99 0,125 0,-1 0,-124 0,-24 0,24 0,-50 0,1 0,-25 0,24 0,1 0,-25 0,24 0,51 0,-76 0,76 0,-51 0,51 0,-76 0,76 0,-51 0,26 0,24 0,0 0,0 0,0 0,1 0,-26 0,25 0,25 0,-49 0,24 0,50 0,-50 0,0 0,-49 0,49 0,-74 0,25 0,-26 0,26 0,0 0,-26 0,26 0,0 0,24 0,-24 0,-1 0,50 0,-74 0,25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47.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19546 6375,'25'0,"0"0,74 0,25 0,50 0,-1 0,-49 0,50 0,0 0,-1 0,-73 0,-51 0,26 0,-26 0,1 0,-25 0,24 0,1 0,24 0,26 0,-51 0,50 0,-74 0,74 0,1 0,-1 0,0 0,0 0,-24 0,24 0,0 0,0 0,-74 0,25 0,-1 0,-24 0,25 0,-1 0,-24 0,99 0,25 0,-50 0,-24 0,24 0,0 0,-49 0,-25 0,24 0,1 0,-25 0,24 0,-24 0,25 0,-1 0,-24 0,25 0,-1 0,-24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4:59.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7714 8757,'25'0,"0"0,74 0,-50 0,51 0,-1 0,-25 0,75 0,-25 0,-25 0,25 0,-24 0,24 0,-25 0,-25 0,-24 0,0 0,-26 0,26 0,0 0,-26 0,26 0,-25 0,24 0,1 0,-25 0,24 0,1 50,-25-50,24 0,1 0,-25 0,24 0,1 0,-25 0,24 0,1 0,-25 0,25 0,-26 0,26 0,49 0,0 0,1 0,-26 0,25 0,0 0,-24 0,49 0,-74 0,24 0,25 0,0 0,-49 0,49 0,-49 0,148 0,-98 0,48-25,-98 25,49 0,0 0,-49 0,24 0,-24 0,0 0,49 0,-74 0,74 0,0 0,0 0,1 0,-51 0,75 0,50 0,-1 0,-24 0,-25 0,0 0,0 0,25 0,-25 0,100 0,-100 0,-100 0,125 0,-25 0,-25 0,50 0,-50 0,26 0,48 0,-24 25,25-25,-1 0,-49 0,50 0,-100 0,75 0,-50 0,1 0,-76 0,76 0,-51 0,51 0,-51 0,26 0,-1 0,124 49,-24-49,-50 0,25 0,0 0,-50 0,0 0,0 0,-49 0,-25 0,74 0,0 0,-49 0,-25 0,24 0,51 0,-76 0,26 0,0 0,-26 0,76 0,-51 0,50 0,25 0,0 0,-49 0,74 0,24 0,1 0,-50 0,-25 0,0 0,1 0,-75 0,24 0,1 0,-25 0,24 0,50 0,1 0,-76 0,76 0,-1 0,0 0,0 0,-24 0,-26 0,51 0,-76 0,76 0,-1 0,-50 0,-24 0,25 0,-1 0,-24 0,25 0,-1 0,-24 0,25 0,-1 0,-24 0,25 0,-25 0,74 0,-49 0,49 0,0 0,-25 0,26 0,-1 0,-50 0,-24 0,25 0,-1 0,-24 0,25 0,0 0,-26 0,26 0,-25 0,74 0,-49 0,49 0,-74 0,24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03.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10815 11188,'0'0,"49"0,1 0,-25 0,24 0,1 0,99 0,-25 0,49 0,51 0,24 0,-99 0,99 0,-50 0,100 0,-75 0,25 0,-25 0,-24 0,-100 0,0 0,0 0,1 0,-76 0,26 0,0 0,-26 0,76 0,-51 0,51 0,-26 0,100 0,-75 0,-74 0,99 0,24 0,-48 0,-26 0,25 0,1 0,-1 0,50 0,-50 0,0 0,0 0,1 0,-76 0,26 0,0 0,-26 0,26 0,0 0,-26 0,26 0,49 0,-74 0,25 0,-1 0,-24 0,25 0,-26 0,26 0,0 0,-25 0,24 0,1 0,-25 0,24 0,1 0,-25 0,24 0,1 0,-25 0,74 0,-50 0,26 0,24 0,-49-49,-1 49,-24 0,25 0,-1 0,-24 0,25 0,-1 0,-24 0,74 0,-49 0,74 0,0 0,-74 0,-1-50,-24 50,25 0,-26 0,26 0,0 0,-25 0,24 0,1 0,-25 0,24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6-04-27T14:45:05.6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23862 11114,'0'-25,"25"25,25 0,0 0,-26 0,76-25,-51 0,50 25,25-49,0 49,-74 0,0 0,-50 0,24 24,51-24,-26 0,1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51ECF08-43D2-4694-89BD-D55C821777D0}" type="datetimeFigureOut">
              <a:rPr lang="zh-CN" altLang="en-US"/>
              <a:pPr>
                <a:defRPr/>
              </a:pPr>
              <a:t>2021/10/27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C93D4D8-2E13-44A0-A488-89590884E58A}" type="slidenum">
              <a:rPr lang="zh-CN" altLang="en-US"/>
              <a:pPr>
                <a:defRPr/>
              </a:pPr>
              <a:t>‹#›</a:t>
            </a:fld>
            <a:endParaRPr lang="zh-CN" altLang="en-US"/>
          </a:p>
        </p:txBody>
      </p:sp>
    </p:spTree>
    <p:extLst>
      <p:ext uri="{BB962C8B-B14F-4D97-AF65-F5344CB8AC3E}">
        <p14:creationId xmlns:p14="http://schemas.microsoft.com/office/powerpoint/2010/main" val="4047871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baike.baidu.com/item/%E5%B9%B6%E8%A1%8C%E5%A4%84%E7%90%86" TargetMode="External"/><Relationship Id="rId3" Type="http://schemas.openxmlformats.org/officeDocument/2006/relationships/hyperlink" Target="https://baike.baidu.com/item/%E6%8C%87%E4%BB%A4%E7%B3%BB%E7%BB%9F" TargetMode="External"/><Relationship Id="rId7" Type="http://schemas.openxmlformats.org/officeDocument/2006/relationships/hyperlink" Target="https://baike.baidu.com/item/%E9%87%8D%E5%8F%A0" TargetMode="External"/><Relationship Id="rId12" Type="http://schemas.openxmlformats.org/officeDocument/2006/relationships/hyperlink" Target="http://baike.baidu.com/item/%E8%AE%A1%E7%AE%97%E6%9C%BA"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baike.baidu.com/item/%E7%B3%BB%E7%BB%9F%E8%BD%AF%E4%BB%B6" TargetMode="External"/><Relationship Id="rId11" Type="http://schemas.openxmlformats.org/officeDocument/2006/relationships/hyperlink" Target="http://baike.baidu.com/item/%E7%B3%BB%E7%BB%9F%E7%BB%93%E6%9E%84" TargetMode="External"/><Relationship Id="rId5" Type="http://schemas.openxmlformats.org/officeDocument/2006/relationships/hyperlink" Target="https://baike.baidu.com/item/%E7%B3%BB%E7%BB%9F%E7%BB%93%E6%9E%84" TargetMode="External"/><Relationship Id="rId10" Type="http://schemas.openxmlformats.org/officeDocument/2006/relationships/hyperlink" Target="https://baike.baidu.com/item/%E5%AD%97%E9%95%BF" TargetMode="External"/><Relationship Id="rId4" Type="http://schemas.openxmlformats.org/officeDocument/2006/relationships/hyperlink" Target="https://baike.baidu.com/item/%E4%BD%93%E7%B3%BB%E7%BB%93%E6%9E%84" TargetMode="External"/><Relationship Id="rId9" Type="http://schemas.openxmlformats.org/officeDocument/2006/relationships/hyperlink" Target="https://baike.baidu.com/item/%E7%A8%8B%E5%BA%8F%E8%AE%BE%E8%AE%A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baike.baidu.com/view/8896.htm" TargetMode="External"/><Relationship Id="rId3" Type="http://schemas.openxmlformats.org/officeDocument/2006/relationships/hyperlink" Target="http://baike.baidu.com/view/1125.htm" TargetMode="External"/><Relationship Id="rId7" Type="http://schemas.openxmlformats.org/officeDocument/2006/relationships/hyperlink" Target="http://baike.baidu.com/view/9174.ht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baike.baidu.com/view/178189.htm" TargetMode="External"/><Relationship Id="rId11" Type="http://schemas.openxmlformats.org/officeDocument/2006/relationships/hyperlink" Target="http://baike.baidu.com/view/15281.htm" TargetMode="External"/><Relationship Id="rId5" Type="http://schemas.openxmlformats.org/officeDocument/2006/relationships/hyperlink" Target="http://baike.baidu.com/view/1130583.htm" TargetMode="External"/><Relationship Id="rId10" Type="http://schemas.openxmlformats.org/officeDocument/2006/relationships/hyperlink" Target="http://baike.baidu.com/view/296324.htm" TargetMode="External"/><Relationship Id="rId4" Type="http://schemas.openxmlformats.org/officeDocument/2006/relationships/hyperlink" Target="http://baike.baidu.com/view/7977.htm" TargetMode="External"/><Relationship Id="rId9" Type="http://schemas.openxmlformats.org/officeDocument/2006/relationships/hyperlink" Target="http://baike.baidu.com/view/370675.htm"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baike.baidu.com/view/8896.htm" TargetMode="External"/><Relationship Id="rId3" Type="http://schemas.openxmlformats.org/officeDocument/2006/relationships/hyperlink" Target="http://baike.baidu.com/view/1125.htm" TargetMode="External"/><Relationship Id="rId7" Type="http://schemas.openxmlformats.org/officeDocument/2006/relationships/hyperlink" Target="http://baike.baidu.com/view/9174.ht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baidu.com/view/178189.htm" TargetMode="External"/><Relationship Id="rId11" Type="http://schemas.openxmlformats.org/officeDocument/2006/relationships/hyperlink" Target="http://baike.baidu.com/view/15281.htm" TargetMode="External"/><Relationship Id="rId5" Type="http://schemas.openxmlformats.org/officeDocument/2006/relationships/hyperlink" Target="http://baike.baidu.com/view/1130583.htm" TargetMode="External"/><Relationship Id="rId10" Type="http://schemas.openxmlformats.org/officeDocument/2006/relationships/hyperlink" Target="http://baike.baidu.com/view/296324.htm" TargetMode="External"/><Relationship Id="rId4" Type="http://schemas.openxmlformats.org/officeDocument/2006/relationships/hyperlink" Target="http://baike.baidu.com/view/7977.htm" TargetMode="External"/><Relationship Id="rId9" Type="http://schemas.openxmlformats.org/officeDocument/2006/relationships/hyperlink" Target="http://baike.baidu.com/view/370675.ht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subview/23531/9467589.ht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15CB490-21AE-4833-A484-CCC9A2B48DD5}" type="slidenum">
              <a:rPr lang="zh-CN" altLang="en-US" smtClean="0"/>
              <a:pPr>
                <a:defRPr/>
              </a:pPr>
              <a:t>1</a:t>
            </a:fld>
            <a:endParaRPr lang="zh-CN" altLang="en-US"/>
          </a:p>
        </p:txBody>
      </p:sp>
    </p:spTree>
    <p:extLst>
      <p:ext uri="{BB962C8B-B14F-4D97-AF65-F5344CB8AC3E}">
        <p14:creationId xmlns:p14="http://schemas.microsoft.com/office/powerpoint/2010/main" val="394548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a:solidFill>
                  <a:schemeClr val="tx1"/>
                </a:solidFill>
                <a:effectLst/>
                <a:latin typeface="+mn-lt"/>
                <a:ea typeface="+mn-ea"/>
                <a:cs typeface="+mn-cs"/>
              </a:rPr>
              <a:t>系列机指基本</a:t>
            </a:r>
            <a:r>
              <a:rPr lang="zh-CN" altLang="en-US" sz="1200" b="0" i="0" u="none" strike="noStrike" kern="1200" dirty="0">
                <a:solidFill>
                  <a:schemeClr val="tx1"/>
                </a:solidFill>
                <a:effectLst/>
                <a:latin typeface="+mn-lt"/>
                <a:ea typeface="+mn-ea"/>
                <a:cs typeface="+mn-cs"/>
                <a:hlinkClick r:id="rId3"/>
              </a:rPr>
              <a:t>指令系统</a:t>
            </a:r>
            <a:r>
              <a:rPr lang="zh-CN" altLang="en-US" sz="1200" b="0" i="0" kern="1200" dirty="0">
                <a:solidFill>
                  <a:schemeClr val="tx1"/>
                </a:solidFill>
                <a:effectLst/>
                <a:latin typeface="+mn-lt"/>
                <a:ea typeface="+mn-ea"/>
                <a:cs typeface="+mn-cs"/>
              </a:rPr>
              <a:t>相同、基本</a:t>
            </a:r>
            <a:r>
              <a:rPr lang="zh-CN" altLang="en-US" sz="1200" b="0" i="0" u="none" strike="noStrike" kern="1200" dirty="0">
                <a:solidFill>
                  <a:schemeClr val="tx1"/>
                </a:solidFill>
                <a:effectLst/>
                <a:latin typeface="+mn-lt"/>
                <a:ea typeface="+mn-ea"/>
                <a:cs typeface="+mn-cs"/>
                <a:hlinkClick r:id="rId4"/>
              </a:rPr>
              <a:t>体系结构</a:t>
            </a:r>
            <a:r>
              <a:rPr lang="zh-CN" altLang="en-US" sz="1200" b="0" i="0" kern="1200" dirty="0">
                <a:solidFill>
                  <a:schemeClr val="tx1"/>
                </a:solidFill>
                <a:effectLst/>
                <a:latin typeface="+mn-lt"/>
                <a:ea typeface="+mn-ea"/>
                <a:cs typeface="+mn-cs"/>
              </a:rPr>
              <a:t>相同的一系列不同型号的计算机。系列机的概念就是指先设计好一种</a:t>
            </a:r>
            <a:r>
              <a:rPr lang="zh-CN" altLang="en-US" sz="1200" b="0" i="0" u="none" strike="noStrike" kern="1200" dirty="0">
                <a:solidFill>
                  <a:schemeClr val="tx1"/>
                </a:solidFill>
                <a:effectLst/>
                <a:latin typeface="+mn-lt"/>
                <a:ea typeface="+mn-ea"/>
                <a:cs typeface="+mn-cs"/>
                <a:hlinkClick r:id="rId5"/>
              </a:rPr>
              <a:t>系统结构</a:t>
            </a:r>
            <a:r>
              <a:rPr lang="zh-CN" altLang="en-US" sz="1200" b="0" i="0" kern="1200" dirty="0">
                <a:solidFill>
                  <a:schemeClr val="tx1"/>
                </a:solidFill>
                <a:effectLst/>
                <a:latin typeface="+mn-lt"/>
                <a:ea typeface="+mn-ea"/>
                <a:cs typeface="+mn-cs"/>
              </a:rPr>
              <a:t>，而后就按这种系统结构设计它的</a:t>
            </a:r>
            <a:r>
              <a:rPr lang="zh-CN" altLang="en-US" sz="1200" b="0" i="0" u="none" strike="noStrike" kern="1200" dirty="0">
                <a:solidFill>
                  <a:schemeClr val="tx1"/>
                </a:solidFill>
                <a:effectLst/>
                <a:latin typeface="+mn-lt"/>
                <a:ea typeface="+mn-ea"/>
                <a:cs typeface="+mn-cs"/>
                <a:hlinkClick r:id="rId6"/>
              </a:rPr>
              <a:t>系统软件</a:t>
            </a:r>
            <a:r>
              <a:rPr lang="zh-CN" altLang="en-US" sz="1200" b="0" i="0" kern="1200" dirty="0">
                <a:solidFill>
                  <a:schemeClr val="tx1"/>
                </a:solidFill>
                <a:effectLst/>
                <a:latin typeface="+mn-lt"/>
                <a:ea typeface="+mn-ea"/>
                <a:cs typeface="+mn-cs"/>
              </a:rPr>
              <a:t>，按器件状况和硬件技术研究这种结构的各种实现方法。</a:t>
            </a:r>
            <a:endParaRPr lang="en-US" altLang="zh-CN" sz="1200" b="0" i="0" kern="1200" dirty="0">
              <a:solidFill>
                <a:schemeClr val="tx1"/>
              </a:solidFill>
              <a:effectLst/>
              <a:latin typeface="+mn-lt"/>
              <a:ea typeface="+mn-ea"/>
              <a:cs typeface="+mn-cs"/>
            </a:endParaRPr>
          </a:p>
          <a:p>
            <a:pPr eaLnBrk="1" hangingPunct="1">
              <a:spcBef>
                <a:spcPct val="0"/>
              </a:spcBef>
            </a:pPr>
            <a:r>
              <a:rPr lang="zh-CN" altLang="en-US" sz="1200" b="0" i="0" kern="1200" dirty="0">
                <a:solidFill>
                  <a:schemeClr val="tx1"/>
                </a:solidFill>
                <a:effectLst/>
                <a:latin typeface="+mn-lt"/>
                <a:ea typeface="+mn-ea"/>
                <a:cs typeface="+mn-cs"/>
              </a:rPr>
              <a:t>并按照速度、价格等不同要求，分别提供不同速度、不同配置的各档机器。</a:t>
            </a:r>
            <a:endParaRPr lang="en-US" altLang="zh-CN" sz="1200" b="0" i="0" kern="1200" dirty="0">
              <a:solidFill>
                <a:schemeClr val="tx1"/>
              </a:solidFill>
              <a:effectLst/>
              <a:latin typeface="+mn-lt"/>
              <a:ea typeface="+mn-ea"/>
              <a:cs typeface="+mn-cs"/>
            </a:endParaRPr>
          </a:p>
          <a:p>
            <a:pPr eaLnBrk="1" hangingPunct="1">
              <a:spcBef>
                <a:spcPct val="0"/>
              </a:spcBef>
            </a:pPr>
            <a:r>
              <a:rPr lang="zh-CN" altLang="en-US" sz="1200" b="0" i="0" kern="1200" dirty="0">
                <a:solidFill>
                  <a:schemeClr val="tx1"/>
                </a:solidFill>
                <a:effectLst/>
                <a:latin typeface="+mn-lt"/>
                <a:ea typeface="+mn-ea"/>
                <a:cs typeface="+mn-cs"/>
              </a:rPr>
              <a:t>系列机必须保证用户看到的机器属性一致。</a:t>
            </a:r>
            <a:endParaRPr lang="en-US" altLang="zh-CN" sz="1200" b="0" i="0" kern="1200" dirty="0">
              <a:solidFill>
                <a:schemeClr val="tx1"/>
              </a:solidFill>
              <a:effectLst/>
              <a:latin typeface="+mn-lt"/>
              <a:ea typeface="+mn-ea"/>
              <a:cs typeface="+mn-cs"/>
            </a:endParaRPr>
          </a:p>
          <a:p>
            <a:pPr eaLnBrk="1" hangingPunct="1">
              <a:spcBef>
                <a:spcPct val="0"/>
              </a:spcBef>
            </a:pP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IBM370</a:t>
            </a:r>
            <a:r>
              <a:rPr lang="zh-CN" altLang="en-US" sz="1200" b="0" i="0" kern="1200" dirty="0">
                <a:solidFill>
                  <a:schemeClr val="tx1"/>
                </a:solidFill>
                <a:effectLst/>
                <a:latin typeface="+mn-lt"/>
                <a:ea typeface="+mn-ea"/>
                <a:cs typeface="+mn-cs"/>
              </a:rPr>
              <a:t>系列机有</a:t>
            </a:r>
            <a:r>
              <a:rPr lang="en-US" altLang="zh-CN" sz="1200" b="0" i="0" kern="1200" dirty="0">
                <a:solidFill>
                  <a:schemeClr val="tx1"/>
                </a:solidFill>
                <a:effectLst/>
                <a:latin typeface="+mn-lt"/>
                <a:ea typeface="+mn-ea"/>
                <a:cs typeface="+mn-cs"/>
              </a:rPr>
              <a:t>370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115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125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135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145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168</a:t>
            </a:r>
            <a:r>
              <a:rPr lang="zh-CN" altLang="en-US" sz="1200" b="0" i="0" kern="1200" dirty="0">
                <a:solidFill>
                  <a:schemeClr val="tx1"/>
                </a:solidFill>
                <a:effectLst/>
                <a:latin typeface="+mn-lt"/>
                <a:ea typeface="+mn-ea"/>
                <a:cs typeface="+mn-cs"/>
              </a:rPr>
              <a:t>等一系列从低速到高速的各种型号。它们具有形同的</a:t>
            </a:r>
            <a:r>
              <a:rPr lang="zh-CN" altLang="en-US" sz="1200" b="0" i="0" u="none" strike="noStrike" kern="1200" dirty="0">
                <a:solidFill>
                  <a:schemeClr val="tx1"/>
                </a:solidFill>
                <a:effectLst/>
                <a:latin typeface="+mn-lt"/>
                <a:ea typeface="+mn-ea"/>
                <a:cs typeface="+mn-cs"/>
                <a:hlinkClick r:id="rId5"/>
              </a:rPr>
              <a:t>系统结构</a:t>
            </a:r>
            <a:r>
              <a:rPr lang="zh-CN" altLang="en-US" sz="1200" b="0" i="0" kern="1200" dirty="0">
                <a:solidFill>
                  <a:schemeClr val="tx1"/>
                </a:solidFill>
                <a:effectLst/>
                <a:latin typeface="+mn-lt"/>
                <a:ea typeface="+mn-ea"/>
                <a:cs typeface="+mn-cs"/>
              </a:rPr>
              <a:t>，而采用不同的组成和实现技术，有不同的性能和价格。它们有相同的指令系统，但在低挡机上指令的分析和指令的执行顺序进行，而在高档机上采用</a:t>
            </a:r>
            <a:r>
              <a:rPr lang="zh-CN" altLang="en-US" sz="1200" b="0" i="0" u="none" strike="noStrike" kern="1200" dirty="0">
                <a:solidFill>
                  <a:schemeClr val="tx1"/>
                </a:solidFill>
                <a:effectLst/>
                <a:latin typeface="+mn-lt"/>
                <a:ea typeface="+mn-ea"/>
                <a:cs typeface="+mn-cs"/>
                <a:hlinkClick r:id="rId7"/>
              </a:rPr>
              <a:t>重叠</a:t>
            </a:r>
            <a:r>
              <a:rPr lang="zh-CN" altLang="en-US" sz="1200" b="0" i="0" kern="1200" dirty="0">
                <a:solidFill>
                  <a:schemeClr val="tx1"/>
                </a:solidFill>
                <a:effectLst/>
                <a:latin typeface="+mn-lt"/>
                <a:ea typeface="+mn-ea"/>
                <a:cs typeface="+mn-cs"/>
              </a:rPr>
              <a:t>、流水和其他</a:t>
            </a:r>
            <a:r>
              <a:rPr lang="zh-CN" altLang="en-US" sz="1200" b="0" i="0" u="none" strike="noStrike" kern="1200" dirty="0">
                <a:solidFill>
                  <a:schemeClr val="tx1"/>
                </a:solidFill>
                <a:effectLst/>
                <a:latin typeface="+mn-lt"/>
                <a:ea typeface="+mn-ea"/>
                <a:cs typeface="+mn-cs"/>
                <a:hlinkClick r:id="rId8"/>
              </a:rPr>
              <a:t>并行处理</a:t>
            </a:r>
            <a:r>
              <a:rPr lang="zh-CN" altLang="en-US" sz="1200" b="0" i="0" kern="1200" dirty="0">
                <a:solidFill>
                  <a:schemeClr val="tx1"/>
                </a:solidFill>
                <a:effectLst/>
                <a:latin typeface="+mn-lt"/>
                <a:ea typeface="+mn-ea"/>
                <a:cs typeface="+mn-cs"/>
              </a:rPr>
              <a:t>方式。从</a:t>
            </a:r>
            <a:r>
              <a:rPr lang="zh-CN" altLang="en-US" sz="1200" b="0" i="0" u="none" strike="noStrike" kern="1200" dirty="0">
                <a:solidFill>
                  <a:schemeClr val="tx1"/>
                </a:solidFill>
                <a:effectLst/>
                <a:latin typeface="+mn-lt"/>
                <a:ea typeface="+mn-ea"/>
                <a:cs typeface="+mn-cs"/>
                <a:hlinkClick r:id="rId9"/>
              </a:rPr>
              <a:t>程序设计</a:t>
            </a:r>
            <a:r>
              <a:rPr lang="zh-CN" altLang="en-US" sz="1200" b="0" i="0" kern="1200" dirty="0">
                <a:solidFill>
                  <a:schemeClr val="tx1"/>
                </a:solidFill>
                <a:effectLst/>
                <a:latin typeface="+mn-lt"/>
                <a:ea typeface="+mn-ea"/>
                <a:cs typeface="+mn-cs"/>
              </a:rPr>
              <a:t>者来看，各档机器却具有相同的</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a:t>
            </a:r>
            <a:r>
              <a:rPr lang="zh-CN" altLang="en-US" sz="1200" b="0" i="0" u="none" strike="noStrike" kern="1200" dirty="0">
                <a:solidFill>
                  <a:schemeClr val="tx1"/>
                </a:solidFill>
                <a:effectLst/>
                <a:latin typeface="+mn-lt"/>
                <a:ea typeface="+mn-ea"/>
                <a:cs typeface="+mn-cs"/>
                <a:hlinkClick r:id="rId10"/>
              </a:rPr>
              <a:t>字长</a:t>
            </a:r>
            <a:r>
              <a:rPr lang="zh-CN" altLang="en-US" sz="1200" b="0" i="0" kern="1200" dirty="0">
                <a:solidFill>
                  <a:schemeClr val="tx1"/>
                </a:solidFill>
                <a:effectLst/>
                <a:latin typeface="+mn-lt"/>
                <a:ea typeface="+mn-ea"/>
                <a:cs typeface="+mn-cs"/>
              </a:rPr>
              <a:t>，但从低档到高档机器，其数据通道的宽度分别为</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位、</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位、甚至</a:t>
            </a:r>
            <a:r>
              <a:rPr lang="en-US" altLang="zh-CN" sz="1200" b="0" i="0" kern="1200" dirty="0">
                <a:solidFill>
                  <a:schemeClr val="tx1"/>
                </a:solidFill>
                <a:effectLst/>
                <a:latin typeface="+mn-lt"/>
                <a:ea typeface="+mn-ea"/>
                <a:cs typeface="+mn-cs"/>
              </a:rPr>
              <a:t>64</a:t>
            </a:r>
            <a:r>
              <a:rPr lang="zh-CN" altLang="en-US" sz="1200" b="0" i="0" kern="1200" dirty="0">
                <a:solidFill>
                  <a:schemeClr val="tx1"/>
                </a:solidFill>
                <a:effectLst/>
                <a:latin typeface="+mn-lt"/>
                <a:ea typeface="+mn-ea"/>
                <a:cs typeface="+mn-cs"/>
              </a:rPr>
              <a:t>位。</a:t>
            </a:r>
            <a:endParaRPr lang="en-US" altLang="zh-CN" sz="1200" b="0" i="0" kern="1200" dirty="0">
              <a:solidFill>
                <a:schemeClr val="tx1"/>
              </a:solidFill>
              <a:effectLst/>
              <a:latin typeface="+mn-lt"/>
              <a:ea typeface="+mn-ea"/>
              <a:cs typeface="+mn-cs"/>
            </a:endParaRPr>
          </a:p>
          <a:p>
            <a:pPr eaLnBrk="1" hangingPunct="1">
              <a:spcBef>
                <a:spcPct val="0"/>
              </a:spcBef>
            </a:pPr>
            <a:endParaRPr lang="en-US" altLang="zh-CN" sz="1200" b="0" i="0" kern="1200" dirty="0">
              <a:solidFill>
                <a:schemeClr val="tx1"/>
              </a:solidFill>
              <a:effectLst/>
              <a:latin typeface="+mn-lt"/>
              <a:ea typeface="+mn-ea"/>
              <a:cs typeface="+mn-cs"/>
            </a:endParaRPr>
          </a:p>
          <a:p>
            <a:pPr eaLnBrk="1" hangingPunct="1">
              <a:spcBef>
                <a:spcPct val="0"/>
              </a:spcBef>
            </a:pPr>
            <a:r>
              <a:rPr lang="zh-CN" altLang="en-US" sz="1200" b="0" i="0" kern="1200" dirty="0">
                <a:solidFill>
                  <a:schemeClr val="tx1"/>
                </a:solidFill>
                <a:effectLst/>
                <a:latin typeface="+mn-lt"/>
                <a:ea typeface="+mn-ea"/>
                <a:cs typeface="+mn-cs"/>
              </a:rPr>
              <a:t>兼容机，就是由不同公司厂家生产的具有相同</a:t>
            </a:r>
            <a:r>
              <a:rPr lang="zh-CN" altLang="en-US" sz="1200" b="0" i="0" u="none" strike="noStrike" kern="1200" dirty="0">
                <a:solidFill>
                  <a:schemeClr val="tx1"/>
                </a:solidFill>
                <a:effectLst/>
                <a:latin typeface="+mn-lt"/>
                <a:ea typeface="+mn-ea"/>
                <a:cs typeface="+mn-cs"/>
                <a:hlinkClick r:id="rId11"/>
              </a:rPr>
              <a:t>系统结构</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12"/>
              </a:rPr>
              <a:t>计算机</a:t>
            </a:r>
            <a:r>
              <a:rPr lang="zh-CN" altLang="en-US" sz="1200" b="0" i="0" kern="1200" dirty="0">
                <a:solidFill>
                  <a:schemeClr val="tx1"/>
                </a:solidFill>
                <a:effectLst/>
                <a:latin typeface="+mn-lt"/>
                <a:ea typeface="+mn-ea"/>
                <a:cs typeface="+mn-cs"/>
              </a:rPr>
              <a:t>。简单点说，就是非厂家原装，而改由个体装配而成的机器，其中的元件可以是同一厂家出品，但更多的是整合各家之长的计算机 。（通俗的说法！）</a:t>
            </a:r>
            <a:endParaRPr lang="zh-CN" altLang="en-US" dirty="0"/>
          </a:p>
        </p:txBody>
      </p:sp>
      <p:sp>
        <p:nvSpPr>
          <p:cNvPr id="4" name="灯片编号占位符 3"/>
          <p:cNvSpPr>
            <a:spLocks noGrp="1"/>
          </p:cNvSpPr>
          <p:nvPr>
            <p:ph type="sldNum" sz="quarter" idx="5"/>
          </p:nvPr>
        </p:nvSpPr>
        <p:spPr/>
        <p:txBody>
          <a:bodyPr/>
          <a:lstStyle/>
          <a:p>
            <a:pPr>
              <a:defRPr/>
            </a:pPr>
            <a:fld id="{E24749CA-F206-4C27-9DA6-8DE47E5ED470}" type="slidenum">
              <a:rPr lang="zh-CN" altLang="en-US"/>
              <a:pPr>
                <a:defRPr/>
              </a:pPr>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pPr>
              <a:defRPr/>
            </a:pPr>
            <a:fld id="{E24749CA-F206-4C27-9DA6-8DE47E5ED470}" type="slidenum">
              <a:rPr lang="zh-CN" altLang="en-US"/>
              <a:pPr>
                <a:defRPr/>
              </a:pPr>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how</a:t>
            </a:r>
            <a:r>
              <a:rPr lang="en-US" baseline="0" dirty="0"/>
              <a:t> instructions are encoded for explaining the number of bits allocated for displacement and immediate constants. We will use this slides for later part of this lecture deck too. This slide should be moved to right after slide #5. But the video is already recorded without having this slides, we do not want to create confusion for those who will study using videos. </a:t>
            </a:r>
            <a:endParaRPr lang="en-US" dirty="0"/>
          </a:p>
        </p:txBody>
      </p:sp>
      <p:sp>
        <p:nvSpPr>
          <p:cNvPr id="4" name="Slide Number Placeholder 3"/>
          <p:cNvSpPr>
            <a:spLocks noGrp="1"/>
          </p:cNvSpPr>
          <p:nvPr>
            <p:ph type="sldNum" sz="quarter" idx="10"/>
          </p:nvPr>
        </p:nvSpPr>
        <p:spPr/>
        <p:txBody>
          <a:bodyPr/>
          <a:lstStyle/>
          <a:p>
            <a:fld id="{41566752-9E73-7842-9287-04A4EDD5DE57}" type="slidenum">
              <a:rPr lang="en-US" smtClean="0"/>
              <a:pPr/>
              <a:t>37</a:t>
            </a:fld>
            <a:endParaRPr lang="en-US" dirty="0"/>
          </a:p>
        </p:txBody>
      </p:sp>
    </p:spTree>
    <p:extLst>
      <p:ext uri="{BB962C8B-B14F-4D97-AF65-F5344CB8AC3E}">
        <p14:creationId xmlns:p14="http://schemas.microsoft.com/office/powerpoint/2010/main" val="154599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BCDDF9A-A641-47A2-8E61-8E443F234AFF}" type="slidenum">
              <a:rPr lang="zh-CN" altLang="en-US" smtClean="0"/>
              <a:pPr>
                <a:defRPr/>
              </a:pPr>
              <a:t>38</a:t>
            </a:fld>
            <a:endParaRPr lang="zh-CN" altLang="en-US"/>
          </a:p>
        </p:txBody>
      </p:sp>
    </p:spTree>
    <p:extLst>
      <p:ext uri="{BB962C8B-B14F-4D97-AF65-F5344CB8AC3E}">
        <p14:creationId xmlns:p14="http://schemas.microsoft.com/office/powerpoint/2010/main" val="135560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BCDDF9A-A641-47A2-8E61-8E443F234AFF}" type="slidenum">
              <a:rPr lang="zh-CN" altLang="en-US" smtClean="0"/>
              <a:pPr>
                <a:defRPr/>
              </a:pPr>
              <a:t>39</a:t>
            </a:fld>
            <a:endParaRPr lang="zh-CN" altLang="en-US"/>
          </a:p>
        </p:txBody>
      </p:sp>
    </p:spTree>
    <p:extLst>
      <p:ext uri="{BB962C8B-B14F-4D97-AF65-F5344CB8AC3E}">
        <p14:creationId xmlns:p14="http://schemas.microsoft.com/office/powerpoint/2010/main" val="13556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MIPS</a:t>
            </a:r>
            <a:r>
              <a:rPr lang="zh-CN" altLang="en-US" dirty="0"/>
              <a:t>是世界上很流行的一种</a:t>
            </a:r>
            <a:r>
              <a:rPr lang="en-US" altLang="zh-CN" dirty="0"/>
              <a:t>RISC</a:t>
            </a:r>
            <a:r>
              <a:rPr lang="zh-CN" altLang="en-US" dirty="0"/>
              <a:t>处理器。</a:t>
            </a:r>
            <a:r>
              <a:rPr lang="en-US" altLang="zh-CN" dirty="0"/>
              <a:t>MIPS</a:t>
            </a:r>
            <a:r>
              <a:rPr lang="zh-CN" altLang="en-US" dirty="0"/>
              <a:t>的意思“无内部互锁流水级的</a:t>
            </a:r>
            <a:r>
              <a:rPr lang="zh-CN" altLang="en-US" dirty="0">
                <a:hlinkClick r:id="rId3"/>
              </a:rPr>
              <a:t>微处理器</a:t>
            </a:r>
            <a:r>
              <a:rPr lang="zh-CN" altLang="en-US" dirty="0"/>
              <a:t>”</a:t>
            </a:r>
            <a:r>
              <a:rPr lang="en-US" altLang="zh-CN" dirty="0"/>
              <a:t>(Microprocessor without interlocked piped stages)</a:t>
            </a:r>
            <a:r>
              <a:rPr lang="zh-CN" altLang="en-US" dirty="0"/>
              <a:t>，其机制是尽量利用软件办法避免流水线中的数据相关问题。它最早是在</a:t>
            </a:r>
            <a:r>
              <a:rPr lang="en-US" altLang="zh-CN" dirty="0"/>
              <a:t>80</a:t>
            </a:r>
            <a:r>
              <a:rPr lang="zh-CN" altLang="en-US" dirty="0"/>
              <a:t>年代初期由斯坦福</a:t>
            </a:r>
            <a:r>
              <a:rPr lang="en-US" altLang="zh-CN" dirty="0"/>
              <a:t>(Stanford)</a:t>
            </a:r>
            <a:r>
              <a:rPr lang="zh-CN" altLang="en-US" dirty="0"/>
              <a:t>大学</a:t>
            </a:r>
            <a:r>
              <a:rPr lang="en-US" altLang="zh-CN" dirty="0"/>
              <a:t>Hennessy</a:t>
            </a:r>
            <a:r>
              <a:rPr lang="zh-CN" altLang="en-US" dirty="0"/>
              <a:t>教授领导的研究小组研制出来的。</a:t>
            </a:r>
            <a:r>
              <a:rPr lang="en-US" altLang="zh-CN" dirty="0"/>
              <a:t>MIPS</a:t>
            </a:r>
            <a:r>
              <a:rPr lang="zh-CN" altLang="en-US" dirty="0"/>
              <a:t>公司的</a:t>
            </a:r>
            <a:r>
              <a:rPr lang="en-US" altLang="zh-CN" dirty="0"/>
              <a:t>R</a:t>
            </a:r>
            <a:r>
              <a:rPr lang="zh-CN" altLang="en-US" dirty="0"/>
              <a:t>系列就是在此基础上开发的</a:t>
            </a:r>
            <a:r>
              <a:rPr lang="en-US" altLang="zh-CN" dirty="0"/>
              <a:t>RISC</a:t>
            </a:r>
            <a:r>
              <a:rPr lang="zh-CN" altLang="en-US" dirty="0"/>
              <a:t>工业产品的</a:t>
            </a:r>
            <a:r>
              <a:rPr lang="zh-CN" altLang="en-US" dirty="0">
                <a:hlinkClick r:id="rId3"/>
              </a:rPr>
              <a:t>微处理器</a:t>
            </a:r>
            <a:r>
              <a:rPr lang="zh-CN" altLang="en-US" dirty="0"/>
              <a:t>。这些系列产品为很多计算机公司采用构成各种</a:t>
            </a:r>
            <a:r>
              <a:rPr lang="zh-CN" altLang="en-US" dirty="0">
                <a:hlinkClick r:id="rId4"/>
              </a:rPr>
              <a:t>工作站</a:t>
            </a:r>
            <a:r>
              <a:rPr lang="zh-CN" altLang="en-US" dirty="0"/>
              <a:t>和</a:t>
            </a:r>
            <a:r>
              <a:rPr lang="zh-CN" altLang="en-US" dirty="0">
                <a:hlinkClick r:id="rId5"/>
              </a:rPr>
              <a:t>计算机系统</a:t>
            </a:r>
            <a:r>
              <a:rPr lang="zh-CN" altLang="en-US" dirty="0"/>
              <a:t>。</a:t>
            </a:r>
          </a:p>
          <a:p>
            <a:r>
              <a:rPr lang="en-US" altLang="zh-CN" dirty="0"/>
              <a:t>MIPS</a:t>
            </a:r>
            <a:r>
              <a:rPr lang="zh-CN" altLang="en-US" dirty="0"/>
              <a:t>技术公司是美国著名的芯片设计公司，它采用精简</a:t>
            </a:r>
            <a:r>
              <a:rPr lang="zh-CN" altLang="en-US" dirty="0">
                <a:hlinkClick r:id="rId6"/>
              </a:rPr>
              <a:t>指令系统</a:t>
            </a:r>
            <a:r>
              <a:rPr lang="zh-CN" altLang="en-US" dirty="0"/>
              <a:t>计算结构</a:t>
            </a:r>
            <a:r>
              <a:rPr lang="en-US" altLang="zh-CN" dirty="0"/>
              <a:t>(RISC)</a:t>
            </a:r>
            <a:r>
              <a:rPr lang="zh-CN" altLang="en-US" dirty="0"/>
              <a:t>来设计芯片。和英特尔采用的复杂</a:t>
            </a:r>
            <a:r>
              <a:rPr lang="zh-CN" altLang="en-US" dirty="0">
                <a:hlinkClick r:id="rId6"/>
              </a:rPr>
              <a:t>指令系统</a:t>
            </a:r>
            <a:r>
              <a:rPr lang="zh-CN" altLang="en-US" dirty="0"/>
              <a:t>计算结构</a:t>
            </a:r>
            <a:r>
              <a:rPr lang="en-US" altLang="zh-CN" dirty="0"/>
              <a:t>(CISC)</a:t>
            </a:r>
            <a:r>
              <a:rPr lang="zh-CN" altLang="en-US" dirty="0"/>
              <a:t>相比，</a:t>
            </a:r>
            <a:r>
              <a:rPr lang="en-US" altLang="zh-CN" dirty="0"/>
              <a:t>RISC</a:t>
            </a:r>
            <a:r>
              <a:rPr lang="zh-CN" altLang="en-US" dirty="0"/>
              <a:t>具有设计更简单、设计周期更短等优点，并可以应用更多先进的技术，开发更快的下一代处理器。</a:t>
            </a:r>
            <a:r>
              <a:rPr lang="en-US" altLang="zh-CN" dirty="0"/>
              <a:t>MIPS</a:t>
            </a:r>
            <a:r>
              <a:rPr lang="zh-CN" altLang="en-US" dirty="0"/>
              <a:t>是出现最早的商业</a:t>
            </a:r>
            <a:r>
              <a:rPr lang="en-US" altLang="zh-CN" dirty="0"/>
              <a:t>RISC</a:t>
            </a:r>
            <a:r>
              <a:rPr lang="zh-CN" altLang="en-US" dirty="0"/>
              <a:t>架构芯片之一，新的架构集成了所有原来</a:t>
            </a:r>
            <a:r>
              <a:rPr lang="en-US" altLang="zh-CN" dirty="0"/>
              <a:t>MIPS</a:t>
            </a:r>
            <a:r>
              <a:rPr lang="zh-CN" altLang="en-US" dirty="0">
                <a:hlinkClick r:id="rId7"/>
              </a:rPr>
              <a:t>指令集</a:t>
            </a:r>
            <a:r>
              <a:rPr lang="zh-CN" altLang="en-US" dirty="0"/>
              <a:t>，并增加了许多更强大的功能。</a:t>
            </a:r>
          </a:p>
          <a:p>
            <a:r>
              <a:rPr lang="en-US" altLang="zh-CN" dirty="0"/>
              <a:t>MIPS</a:t>
            </a:r>
            <a:r>
              <a:rPr lang="zh-CN" altLang="en-US" dirty="0"/>
              <a:t>处理器是八十年代中期</a:t>
            </a:r>
            <a:r>
              <a:rPr lang="en-US" altLang="zh-CN" dirty="0"/>
              <a:t>RISC CPU</a:t>
            </a:r>
            <a:r>
              <a:rPr lang="zh-CN" altLang="en-US" dirty="0"/>
              <a:t>设计的一大热点。</a:t>
            </a:r>
            <a:r>
              <a:rPr lang="en-US" altLang="zh-CN" dirty="0"/>
              <a:t>MIPS</a:t>
            </a:r>
            <a:r>
              <a:rPr lang="zh-CN" altLang="en-US" dirty="0"/>
              <a:t>是卖的最好的</a:t>
            </a:r>
            <a:r>
              <a:rPr lang="en-US" altLang="zh-CN" dirty="0"/>
              <a:t>RISC CPU</a:t>
            </a:r>
            <a:r>
              <a:rPr lang="zh-CN" altLang="en-US" dirty="0"/>
              <a:t>，可以从任何地方，如</a:t>
            </a:r>
            <a:r>
              <a:rPr lang="en-US" altLang="zh-CN" dirty="0">
                <a:hlinkClick r:id="rId8"/>
              </a:rPr>
              <a:t>Sony</a:t>
            </a:r>
            <a:r>
              <a:rPr lang="zh-CN" altLang="en-US" dirty="0"/>
              <a:t>， </a:t>
            </a:r>
            <a:r>
              <a:rPr lang="en-US" altLang="zh-CN" dirty="0">
                <a:hlinkClick r:id="rId9"/>
              </a:rPr>
              <a:t>Nintendo</a:t>
            </a:r>
            <a:r>
              <a:rPr lang="zh-CN" altLang="en-US" dirty="0"/>
              <a:t>的游戏机，</a:t>
            </a:r>
            <a:r>
              <a:rPr lang="en-US" altLang="zh-CN" dirty="0"/>
              <a:t>Cisco</a:t>
            </a:r>
            <a:r>
              <a:rPr lang="zh-CN" altLang="en-US" dirty="0"/>
              <a:t>的路由器和</a:t>
            </a:r>
            <a:r>
              <a:rPr lang="en-US" altLang="zh-CN" dirty="0"/>
              <a:t>SGI</a:t>
            </a:r>
            <a:r>
              <a:rPr lang="zh-CN" altLang="en-US" dirty="0">
                <a:hlinkClick r:id="rId10"/>
              </a:rPr>
              <a:t>超级计算机</a:t>
            </a:r>
            <a:r>
              <a:rPr lang="zh-CN" altLang="en-US" dirty="0"/>
              <a:t>，看见</a:t>
            </a:r>
            <a:r>
              <a:rPr lang="en-US" altLang="zh-CN" dirty="0"/>
              <a:t>MIPS</a:t>
            </a:r>
            <a:r>
              <a:rPr lang="zh-CN" altLang="en-US" dirty="0"/>
              <a:t>产品在销售。目前随着</a:t>
            </a:r>
            <a:r>
              <a:rPr lang="en-US" altLang="zh-CN" dirty="0"/>
              <a:t>RISC</a:t>
            </a:r>
            <a:r>
              <a:rPr lang="zh-CN" altLang="en-US" dirty="0"/>
              <a:t>体系结构遭到</a:t>
            </a:r>
            <a:r>
              <a:rPr lang="en-US" altLang="zh-CN" dirty="0"/>
              <a:t>x86</a:t>
            </a:r>
            <a:r>
              <a:rPr lang="zh-CN" altLang="en-US" dirty="0"/>
              <a:t>芯片的竞争，</a:t>
            </a:r>
            <a:r>
              <a:rPr lang="en-US" altLang="zh-CN" dirty="0"/>
              <a:t>MIPS</a:t>
            </a:r>
            <a:r>
              <a:rPr lang="zh-CN" altLang="en-US" dirty="0"/>
              <a:t>有可能是起初</a:t>
            </a:r>
            <a:r>
              <a:rPr lang="en-US" altLang="zh-CN" dirty="0"/>
              <a:t>RISC CPU</a:t>
            </a:r>
            <a:r>
              <a:rPr lang="zh-CN" altLang="en-US" dirty="0"/>
              <a:t>设计中唯一的一个在本世纪盈利的。和</a:t>
            </a:r>
            <a:r>
              <a:rPr lang="zh-CN" altLang="en-US" dirty="0">
                <a:hlinkClick r:id="rId11"/>
              </a:rPr>
              <a:t>英特尔</a:t>
            </a:r>
            <a:r>
              <a:rPr lang="zh-CN" altLang="en-US" dirty="0"/>
              <a:t>相比，</a:t>
            </a:r>
            <a:r>
              <a:rPr lang="en-US" altLang="zh-CN" dirty="0"/>
              <a:t>MIPS</a:t>
            </a:r>
            <a:r>
              <a:rPr lang="zh-CN" altLang="en-US" dirty="0"/>
              <a:t>的授权费用比较低，也就为除英特尔外的大多数芯片厂商所采用。</a:t>
            </a:r>
          </a:p>
          <a:p>
            <a:pPr eaLnBrk="1" hangingPunct="1">
              <a:spcBef>
                <a:spcPct val="0"/>
              </a:spcBef>
            </a:pPr>
            <a:endParaRPr lang="zh-CN" altLang="en-US" dirty="0"/>
          </a:p>
        </p:txBody>
      </p:sp>
      <p:sp>
        <p:nvSpPr>
          <p:cNvPr id="4" name="灯片编号占位符 3"/>
          <p:cNvSpPr>
            <a:spLocks noGrp="1"/>
          </p:cNvSpPr>
          <p:nvPr>
            <p:ph type="sldNum" sz="quarter" idx="5"/>
          </p:nvPr>
        </p:nvSpPr>
        <p:spPr/>
        <p:txBody>
          <a:bodyPr/>
          <a:lstStyle/>
          <a:p>
            <a:pPr>
              <a:defRPr/>
            </a:pPr>
            <a:fld id="{8B0217E0-41AD-4630-8BDE-D984A3E0CC81}" type="slidenum">
              <a:rPr lang="zh-CN" altLang="en-US"/>
              <a:pPr>
                <a:defRPr/>
              </a:pPr>
              <a:t>41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MIPS</a:t>
            </a:r>
            <a:r>
              <a:rPr lang="zh-CN" altLang="en-US"/>
              <a:t>是世界上很流行的一种</a:t>
            </a:r>
            <a:r>
              <a:rPr lang="en-US" altLang="zh-CN"/>
              <a:t>RISC</a:t>
            </a:r>
            <a:r>
              <a:rPr lang="zh-CN" altLang="en-US"/>
              <a:t>处理器。</a:t>
            </a:r>
            <a:r>
              <a:rPr lang="en-US" altLang="zh-CN"/>
              <a:t>MIPS</a:t>
            </a:r>
            <a:r>
              <a:rPr lang="zh-CN" altLang="en-US"/>
              <a:t>的意思“无内部互锁流水级的</a:t>
            </a:r>
            <a:r>
              <a:rPr lang="zh-CN" altLang="en-US">
                <a:hlinkClick r:id="rId3"/>
              </a:rPr>
              <a:t>微处理器</a:t>
            </a:r>
            <a:r>
              <a:rPr lang="zh-CN" altLang="en-US"/>
              <a:t>”</a:t>
            </a:r>
            <a:r>
              <a:rPr lang="en-US" altLang="zh-CN"/>
              <a:t>(Microprocessor without interlocked piped stages)</a:t>
            </a:r>
            <a:r>
              <a:rPr lang="zh-CN" altLang="en-US"/>
              <a:t>，其机制是尽量利用软件办法避免流水线中的数据相关问题。它最早是在</a:t>
            </a:r>
            <a:r>
              <a:rPr lang="en-US" altLang="zh-CN"/>
              <a:t>80</a:t>
            </a:r>
            <a:r>
              <a:rPr lang="zh-CN" altLang="en-US"/>
              <a:t>年代初期由斯坦福</a:t>
            </a:r>
            <a:r>
              <a:rPr lang="en-US" altLang="zh-CN"/>
              <a:t>(Stanford)</a:t>
            </a:r>
            <a:r>
              <a:rPr lang="zh-CN" altLang="en-US"/>
              <a:t>大学</a:t>
            </a:r>
            <a:r>
              <a:rPr lang="en-US" altLang="zh-CN"/>
              <a:t>Hennessy</a:t>
            </a:r>
            <a:r>
              <a:rPr lang="zh-CN" altLang="en-US"/>
              <a:t>教授领导的研究小组研制出来的。</a:t>
            </a:r>
            <a:r>
              <a:rPr lang="en-US" altLang="zh-CN"/>
              <a:t>MIPS</a:t>
            </a:r>
            <a:r>
              <a:rPr lang="zh-CN" altLang="en-US"/>
              <a:t>公司的</a:t>
            </a:r>
            <a:r>
              <a:rPr lang="en-US" altLang="zh-CN"/>
              <a:t>R</a:t>
            </a:r>
            <a:r>
              <a:rPr lang="zh-CN" altLang="en-US"/>
              <a:t>系列就是在此基础上开发的</a:t>
            </a:r>
            <a:r>
              <a:rPr lang="en-US" altLang="zh-CN"/>
              <a:t>RISC</a:t>
            </a:r>
            <a:r>
              <a:rPr lang="zh-CN" altLang="en-US"/>
              <a:t>工业产品的</a:t>
            </a:r>
            <a:r>
              <a:rPr lang="zh-CN" altLang="en-US">
                <a:hlinkClick r:id="rId3"/>
              </a:rPr>
              <a:t>微处理器</a:t>
            </a:r>
            <a:r>
              <a:rPr lang="zh-CN" altLang="en-US"/>
              <a:t>。这些系列产品为很多计算机公司采用构成各种</a:t>
            </a:r>
            <a:r>
              <a:rPr lang="zh-CN" altLang="en-US">
                <a:hlinkClick r:id="rId4"/>
              </a:rPr>
              <a:t>工作站</a:t>
            </a:r>
            <a:r>
              <a:rPr lang="zh-CN" altLang="en-US"/>
              <a:t>和</a:t>
            </a:r>
            <a:r>
              <a:rPr lang="zh-CN" altLang="en-US">
                <a:hlinkClick r:id="rId5"/>
              </a:rPr>
              <a:t>计算机系统</a:t>
            </a:r>
            <a:r>
              <a:rPr lang="zh-CN" altLang="en-US"/>
              <a:t>。</a:t>
            </a:r>
          </a:p>
          <a:p>
            <a:r>
              <a:rPr lang="en-US" altLang="zh-CN"/>
              <a:t>MIPS</a:t>
            </a:r>
            <a:r>
              <a:rPr lang="zh-CN" altLang="en-US"/>
              <a:t>技术公司是美国著名的芯片设计公司，它采用精简</a:t>
            </a:r>
            <a:r>
              <a:rPr lang="zh-CN" altLang="en-US">
                <a:hlinkClick r:id="rId6"/>
              </a:rPr>
              <a:t>指令系统</a:t>
            </a:r>
            <a:r>
              <a:rPr lang="zh-CN" altLang="en-US"/>
              <a:t>计算结构</a:t>
            </a:r>
            <a:r>
              <a:rPr lang="en-US" altLang="zh-CN"/>
              <a:t>(RISC)</a:t>
            </a:r>
            <a:r>
              <a:rPr lang="zh-CN" altLang="en-US"/>
              <a:t>来设计芯片。和英特尔采用的复杂</a:t>
            </a:r>
            <a:r>
              <a:rPr lang="zh-CN" altLang="en-US">
                <a:hlinkClick r:id="rId6"/>
              </a:rPr>
              <a:t>指令系统</a:t>
            </a:r>
            <a:r>
              <a:rPr lang="zh-CN" altLang="en-US"/>
              <a:t>计算结构</a:t>
            </a:r>
            <a:r>
              <a:rPr lang="en-US" altLang="zh-CN"/>
              <a:t>(CISC)</a:t>
            </a:r>
            <a:r>
              <a:rPr lang="zh-CN" altLang="en-US"/>
              <a:t>相比，</a:t>
            </a:r>
            <a:r>
              <a:rPr lang="en-US" altLang="zh-CN"/>
              <a:t>RISC</a:t>
            </a:r>
            <a:r>
              <a:rPr lang="zh-CN" altLang="en-US"/>
              <a:t>具有设计更简单、设计周期更短等优点，并可以应用更多先进的技术，开发更快的下一代处理器。</a:t>
            </a:r>
            <a:r>
              <a:rPr lang="en-US" altLang="zh-CN"/>
              <a:t>MIPS</a:t>
            </a:r>
            <a:r>
              <a:rPr lang="zh-CN" altLang="en-US"/>
              <a:t>是出现最早的商业</a:t>
            </a:r>
            <a:r>
              <a:rPr lang="en-US" altLang="zh-CN"/>
              <a:t>RISC</a:t>
            </a:r>
            <a:r>
              <a:rPr lang="zh-CN" altLang="en-US"/>
              <a:t>架构芯片之一，新的架构集成了所有原来</a:t>
            </a:r>
            <a:r>
              <a:rPr lang="en-US" altLang="zh-CN"/>
              <a:t>MIPS</a:t>
            </a:r>
            <a:r>
              <a:rPr lang="zh-CN" altLang="en-US">
                <a:hlinkClick r:id="rId7"/>
              </a:rPr>
              <a:t>指令集</a:t>
            </a:r>
            <a:r>
              <a:rPr lang="zh-CN" altLang="en-US"/>
              <a:t>，并增加了许多更强大的功能。</a:t>
            </a:r>
          </a:p>
          <a:p>
            <a:r>
              <a:rPr lang="en-US" altLang="zh-CN"/>
              <a:t>MIPS</a:t>
            </a:r>
            <a:r>
              <a:rPr lang="zh-CN" altLang="en-US"/>
              <a:t>处理器是八十年代中期</a:t>
            </a:r>
            <a:r>
              <a:rPr lang="en-US" altLang="zh-CN"/>
              <a:t>RISC CPU</a:t>
            </a:r>
            <a:r>
              <a:rPr lang="zh-CN" altLang="en-US"/>
              <a:t>设计的一大热点。</a:t>
            </a:r>
            <a:r>
              <a:rPr lang="en-US" altLang="zh-CN"/>
              <a:t>MIPS</a:t>
            </a:r>
            <a:r>
              <a:rPr lang="zh-CN" altLang="en-US"/>
              <a:t>是卖的最好的</a:t>
            </a:r>
            <a:r>
              <a:rPr lang="en-US" altLang="zh-CN"/>
              <a:t>RISC CPU</a:t>
            </a:r>
            <a:r>
              <a:rPr lang="zh-CN" altLang="en-US"/>
              <a:t>，可以从任何地方，如</a:t>
            </a:r>
            <a:r>
              <a:rPr lang="en-US" altLang="zh-CN">
                <a:hlinkClick r:id="rId8"/>
              </a:rPr>
              <a:t>Sony</a:t>
            </a:r>
            <a:r>
              <a:rPr lang="zh-CN" altLang="en-US"/>
              <a:t>， </a:t>
            </a:r>
            <a:r>
              <a:rPr lang="en-US" altLang="zh-CN">
                <a:hlinkClick r:id="rId9"/>
              </a:rPr>
              <a:t>Nintendo</a:t>
            </a:r>
            <a:r>
              <a:rPr lang="zh-CN" altLang="en-US"/>
              <a:t>的游戏机，</a:t>
            </a:r>
            <a:r>
              <a:rPr lang="en-US" altLang="zh-CN"/>
              <a:t>Cisco</a:t>
            </a:r>
            <a:r>
              <a:rPr lang="zh-CN" altLang="en-US"/>
              <a:t>的路由器和</a:t>
            </a:r>
            <a:r>
              <a:rPr lang="en-US" altLang="zh-CN"/>
              <a:t>SGI</a:t>
            </a:r>
            <a:r>
              <a:rPr lang="zh-CN" altLang="en-US">
                <a:hlinkClick r:id="rId10"/>
              </a:rPr>
              <a:t>超级计算机</a:t>
            </a:r>
            <a:r>
              <a:rPr lang="zh-CN" altLang="en-US"/>
              <a:t>，看见</a:t>
            </a:r>
            <a:r>
              <a:rPr lang="en-US" altLang="zh-CN"/>
              <a:t>MIPS</a:t>
            </a:r>
            <a:r>
              <a:rPr lang="zh-CN" altLang="en-US"/>
              <a:t>产品在销售。目前随着</a:t>
            </a:r>
            <a:r>
              <a:rPr lang="en-US" altLang="zh-CN"/>
              <a:t>RISC</a:t>
            </a:r>
            <a:r>
              <a:rPr lang="zh-CN" altLang="en-US"/>
              <a:t>体系结构遭到</a:t>
            </a:r>
            <a:r>
              <a:rPr lang="en-US" altLang="zh-CN"/>
              <a:t>x86</a:t>
            </a:r>
            <a:r>
              <a:rPr lang="zh-CN" altLang="en-US"/>
              <a:t>芯片的竞争，</a:t>
            </a:r>
            <a:r>
              <a:rPr lang="en-US" altLang="zh-CN"/>
              <a:t>MIPS</a:t>
            </a:r>
            <a:r>
              <a:rPr lang="zh-CN" altLang="en-US"/>
              <a:t>有可能是起初</a:t>
            </a:r>
            <a:r>
              <a:rPr lang="en-US" altLang="zh-CN"/>
              <a:t>RISC CPU</a:t>
            </a:r>
            <a:r>
              <a:rPr lang="zh-CN" altLang="en-US"/>
              <a:t>设计中唯一的一个在本世纪盈利的。和</a:t>
            </a:r>
            <a:r>
              <a:rPr lang="zh-CN" altLang="en-US">
                <a:hlinkClick r:id="rId11"/>
              </a:rPr>
              <a:t>英特尔</a:t>
            </a:r>
            <a:r>
              <a:rPr lang="zh-CN" altLang="en-US"/>
              <a:t>相比，</a:t>
            </a:r>
            <a:r>
              <a:rPr lang="en-US" altLang="zh-CN"/>
              <a:t>MIPS</a:t>
            </a:r>
            <a:r>
              <a:rPr lang="zh-CN" altLang="en-US"/>
              <a:t>的授权费用比较低，也就为除英特尔外的大多数芯片厂商所采用。</a:t>
            </a:r>
          </a:p>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C17B1F28-31E8-4F19-A371-C772173361B0}" type="slidenum">
              <a:rPr lang="zh-CN" altLang="en-US"/>
              <a:pPr>
                <a:defRPr/>
              </a:pPr>
              <a:t>42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how</a:t>
            </a:r>
            <a:r>
              <a:rPr lang="en-US" baseline="0" dirty="0"/>
              <a:t> instructions are encoded for explaining the number of bits allocated for displacement and immediate constants. We will use this slides for later part of this lecture deck too. This slide should be moved to right after slide #5. But the video is already recorded without having this slides, we do not want to create confusion for those who will study using videos.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566752-9E73-7842-9287-04A4EDD5DE57}" type="slidenum">
              <a:rPr kumimoji="0" lang="en-US" sz="1200" b="0" i="0" u="none" strike="noStrike" kern="1200" cap="none" spc="0" normalizeH="0" baseline="0" noProof="0" smtClean="0">
                <a:ln>
                  <a:noFill/>
                </a:ln>
                <a:solidFill>
                  <a:prstClr val="black"/>
                </a:solidFill>
                <a:effectLst>
                  <a:outerShdw blurRad="38100" dist="38100" dir="2700000" algn="tl">
                    <a:srgbClr val="000000">
                      <a:alpha val="43137"/>
                    </a:srgbClr>
                  </a:outerShdw>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28011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ARM</a:t>
            </a:r>
            <a:r>
              <a:rPr lang="zh-CN" altLang="en-US"/>
              <a:t>处理器是</a:t>
            </a:r>
            <a:r>
              <a:rPr lang="en-US" altLang="zh-CN"/>
              <a:t>Acorn</a:t>
            </a:r>
            <a:r>
              <a:rPr lang="zh-CN" altLang="en-US"/>
              <a:t>计算机有限公司面向低预算市场设计的第一款</a:t>
            </a:r>
            <a:r>
              <a:rPr lang="en-US" altLang="zh-CN">
                <a:hlinkClick r:id="rId3"/>
              </a:rPr>
              <a:t>RISC</a:t>
            </a:r>
            <a:r>
              <a:rPr lang="zh-CN" altLang="en-US"/>
              <a:t>微处理器。更早称作</a:t>
            </a:r>
            <a:r>
              <a:rPr lang="en-US" altLang="zh-CN"/>
              <a:t>Acorn RISC Machine</a:t>
            </a:r>
            <a:r>
              <a:rPr lang="zh-CN" altLang="en-US"/>
              <a:t>。</a:t>
            </a:r>
            <a:r>
              <a:rPr lang="en-US" altLang="zh-CN"/>
              <a:t>ARM</a:t>
            </a:r>
            <a:r>
              <a:rPr lang="zh-CN" altLang="en-US"/>
              <a:t>处理器本身是</a:t>
            </a:r>
            <a:r>
              <a:rPr lang="en-US" altLang="zh-CN"/>
              <a:t>32</a:t>
            </a:r>
            <a:r>
              <a:rPr lang="zh-CN" altLang="en-US"/>
              <a:t>位设计，但也配备</a:t>
            </a:r>
            <a:r>
              <a:rPr lang="en-US" altLang="zh-CN"/>
              <a:t>16</a:t>
            </a:r>
            <a:r>
              <a:rPr lang="zh-CN" altLang="en-US"/>
              <a:t>位指令集，一般来讲比等价</a:t>
            </a:r>
            <a:r>
              <a:rPr lang="en-US" altLang="zh-CN"/>
              <a:t>32</a:t>
            </a:r>
            <a:r>
              <a:rPr lang="zh-CN" altLang="en-US"/>
              <a:t>位代码节省达</a:t>
            </a:r>
            <a:r>
              <a:rPr lang="en-US" altLang="zh-CN"/>
              <a:t>35%</a:t>
            </a:r>
            <a:r>
              <a:rPr lang="zh-CN" altLang="en-US"/>
              <a:t>，却能保留</a:t>
            </a:r>
            <a:r>
              <a:rPr lang="en-US" altLang="zh-CN"/>
              <a:t>32</a:t>
            </a:r>
            <a:r>
              <a:rPr lang="zh-CN" altLang="en-US"/>
              <a:t>位系统的所有优势。</a:t>
            </a:r>
            <a:endParaRPr lang="en-US" altLang="zh-CN"/>
          </a:p>
          <a:p>
            <a:pPr eaLnBrk="1" hangingPunct="1">
              <a:spcBef>
                <a:spcPct val="0"/>
              </a:spcBef>
            </a:pPr>
            <a:r>
              <a:rPr lang="en-US" altLang="zh-CN"/>
              <a:t>ARM</a:t>
            </a:r>
            <a:r>
              <a:rPr lang="zh-CN" altLang="en-US"/>
              <a:t>芯片是目前琳琅满目的全球移动市场的基石，这种省电而高效的处理器架构被广泛用于苹果、三星、谷歌和</a:t>
            </a:r>
            <a:r>
              <a:rPr lang="en-US" altLang="zh-CN"/>
              <a:t>HTC</a:t>
            </a:r>
            <a:r>
              <a:rPr lang="zh-CN" altLang="en-US"/>
              <a:t>的设备上，同时包括高通、三星和联发科等全球的芯片方案厂商也基本都在使用</a:t>
            </a:r>
            <a:r>
              <a:rPr lang="en-US" altLang="zh-CN"/>
              <a:t>ARM</a:t>
            </a:r>
            <a:r>
              <a:rPr lang="zh-CN" altLang="en-US"/>
              <a:t>架构。</a:t>
            </a:r>
          </a:p>
        </p:txBody>
      </p:sp>
      <p:sp>
        <p:nvSpPr>
          <p:cNvPr id="4" name="灯片编号占位符 3"/>
          <p:cNvSpPr>
            <a:spLocks noGrp="1"/>
          </p:cNvSpPr>
          <p:nvPr>
            <p:ph type="sldNum" sz="quarter" idx="5"/>
          </p:nvPr>
        </p:nvSpPr>
        <p:spPr/>
        <p:txBody>
          <a:bodyPr/>
          <a:lstStyle/>
          <a:p>
            <a:pPr>
              <a:defRPr/>
            </a:pPr>
            <a:fld id="{BA1BAAAF-2BA5-4665-8A30-D5CE5F0C8E76}" type="slidenum">
              <a:rPr lang="zh-CN" altLang="en-US"/>
              <a:pPr>
                <a:defRPr/>
              </a:pPr>
              <a:t>44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118CF41E-BD23-40E0-A21F-34BA4CCFA62B}" type="slidenum">
              <a:rPr lang="zh-CN" altLang="en-US"/>
              <a:pPr>
                <a:defRPr/>
              </a:pPr>
              <a:t>45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48E3698-8743-1846-A4B7-A150278E3AFF}"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25090" name="Rectangle 2"/>
          <p:cNvSpPr>
            <a:spLocks noGrp="1" noRot="1" noChangeAspect="1" noChangeArrowheads="1" noTextEdit="1"/>
          </p:cNvSpPr>
          <p:nvPr>
            <p:ph type="sldImg"/>
          </p:nvPr>
        </p:nvSpPr>
        <p:spPr bwMode="auto">
          <a:xfrm>
            <a:off x="2905125" y="534988"/>
            <a:ext cx="3565525" cy="2673350"/>
          </a:xfrm>
          <a:prstGeom prst="rect">
            <a:avLst/>
          </a:prstGeom>
          <a:solidFill>
            <a:srgbClr val="FFFFFF"/>
          </a:solidFill>
          <a:ln>
            <a:solidFill>
              <a:srgbClr val="000000"/>
            </a:solidFill>
            <a:miter lim="800000"/>
            <a:headEnd/>
            <a:tailEnd/>
          </a:ln>
        </p:spPr>
      </p:sp>
      <p:sp>
        <p:nvSpPr>
          <p:cNvPr id="1625091" name="Rectangle 3"/>
          <p:cNvSpPr>
            <a:spLocks noGrp="1" noChangeArrowheads="1"/>
          </p:cNvSpPr>
          <p:nvPr>
            <p:ph type="body" idx="1"/>
          </p:nvPr>
        </p:nvSpPr>
        <p:spPr bwMode="auto">
          <a:xfrm>
            <a:off x="1253359" y="3388240"/>
            <a:ext cx="6869057" cy="3210159"/>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 name="灯片编号占位符 3"/>
          <p:cNvSpPr>
            <a:spLocks noGrp="1"/>
          </p:cNvSpPr>
          <p:nvPr>
            <p:ph type="sldNum" sz="quarter" idx="5"/>
          </p:nvPr>
        </p:nvSpPr>
        <p:spPr/>
        <p:txBody>
          <a:bodyPr/>
          <a:lstStyle/>
          <a:p>
            <a:pPr>
              <a:defRPr/>
            </a:pPr>
            <a:fld id="{9FC715F7-191F-4685-86FD-F90BE75A7EAB}" type="slidenum">
              <a:rPr lang="zh-CN" altLang="en-US"/>
              <a:pPr>
                <a:defRPr/>
              </a:pPr>
              <a:t>48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D498323-185F-0142-BF9E-03E2CF5FAB12}"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751042" name="Rectangle 2"/>
          <p:cNvSpPr>
            <a:spLocks noGrp="1" noRot="1" noChangeAspect="1" noChangeArrowheads="1" noTextEdit="1"/>
          </p:cNvSpPr>
          <p:nvPr>
            <p:ph type="sldImg"/>
          </p:nvPr>
        </p:nvSpPr>
        <p:spPr bwMode="auto">
          <a:xfrm>
            <a:off x="2905125" y="534988"/>
            <a:ext cx="3565525" cy="2673350"/>
          </a:xfrm>
          <a:prstGeom prst="rect">
            <a:avLst/>
          </a:prstGeom>
          <a:solidFill>
            <a:srgbClr val="FFFFFF"/>
          </a:solidFill>
          <a:ln>
            <a:solidFill>
              <a:srgbClr val="000000"/>
            </a:solidFill>
            <a:miter lim="800000"/>
            <a:headEnd/>
            <a:tailEnd/>
          </a:ln>
        </p:spPr>
      </p:sp>
      <p:sp>
        <p:nvSpPr>
          <p:cNvPr id="1751043" name="Rectangle 3"/>
          <p:cNvSpPr>
            <a:spLocks noGrp="1" noChangeArrowheads="1"/>
          </p:cNvSpPr>
          <p:nvPr>
            <p:ph type="body" idx="1"/>
          </p:nvPr>
        </p:nvSpPr>
        <p:spPr bwMode="auto">
          <a:xfrm>
            <a:off x="1253359" y="3388240"/>
            <a:ext cx="6869057" cy="3210159"/>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5107"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0C4F6283-1591-5A4F-A446-098B7B3536B6}"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27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5108"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5109"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CFF4ED64-B702-E847-B9A4-0CBA0F543A74}"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4</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相联存储器的基本原理是把存储单元所存内容的某一部分作为检索项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即关键字项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，去检索该存储器，并将存储器中与该检索项符合的存储单元内容进行读出或写入。</a:t>
            </a:r>
            <a:endParaRPr lang="zh-CN" altLang="en-US" dirty="0"/>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5</a:t>
            </a:fld>
            <a:endParaRPr lang="zh-CN" altLang="en-US"/>
          </a:p>
        </p:txBody>
      </p:sp>
    </p:spTree>
    <p:extLst>
      <p:ext uri="{BB962C8B-B14F-4D97-AF65-F5344CB8AC3E}">
        <p14:creationId xmlns:p14="http://schemas.microsoft.com/office/powerpoint/2010/main" val="316636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xfrm>
            <a:off x="0"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CS252 S05</a:t>
            </a:r>
          </a:p>
        </p:txBody>
      </p:sp>
      <p:sp>
        <p:nvSpPr>
          <p:cNvPr id="7" name="Rectangle 5"/>
          <p:cNvSpPr>
            <a:spLocks noGrp="1" noChangeArrowheads="1"/>
          </p:cNvSpPr>
          <p:nvPr>
            <p:ph type="sldNum" sz="quarter" idx="5"/>
          </p:nvPr>
        </p:nvSpPr>
        <p:spPr>
          <a:xfrm>
            <a:off x="5310498" y="6775299"/>
            <a:ext cx="4063243" cy="356160"/>
          </a:xfrm>
          <a:prstGeom prst="rect">
            <a:avLst/>
          </a:prstGeom>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E93AB26A-2B7A-2044-B0C7-5FD4CB773199}" type="slidenum">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629186" name="Rectangle 2"/>
          <p:cNvSpPr>
            <a:spLocks noGrp="1" noRot="1" noChangeAspect="1" noChangeArrowheads="1" noTextEdit="1"/>
          </p:cNvSpPr>
          <p:nvPr>
            <p:ph type="sldImg"/>
          </p:nvPr>
        </p:nvSpPr>
        <p:spPr bwMode="auto">
          <a:xfrm>
            <a:off x="2911475" y="539750"/>
            <a:ext cx="3551238" cy="2663825"/>
          </a:xfrm>
          <a:prstGeom prst="rect">
            <a:avLst/>
          </a:prstGeom>
          <a:solidFill>
            <a:srgbClr val="FFFFFF"/>
          </a:solidFill>
          <a:ln>
            <a:solidFill>
              <a:srgbClr val="000000"/>
            </a:solidFill>
            <a:miter lim="800000"/>
            <a:headEnd/>
            <a:tailEnd/>
          </a:ln>
        </p:spPr>
      </p:sp>
      <p:sp>
        <p:nvSpPr>
          <p:cNvPr id="1629187" name="Rectangle 3"/>
          <p:cNvSpPr>
            <a:spLocks noGrp="1" noChangeArrowheads="1"/>
          </p:cNvSpPr>
          <p:nvPr>
            <p:ph type="body" idx="1"/>
          </p:nvPr>
        </p:nvSpPr>
        <p:spPr bwMode="auto">
          <a:xfrm>
            <a:off x="1247256" y="3385881"/>
            <a:ext cx="6879230" cy="3211338"/>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ltLang="ko-KR">
                <a:ea typeface="굴림" charset="-127"/>
                <a:cs typeface="굴림" charset="-127"/>
              </a:rPr>
              <a:t>3 memory references</a:t>
            </a:r>
          </a:p>
          <a:p>
            <a:r>
              <a:rPr lang="en-US" altLang="ko-KR">
                <a:ea typeface="굴림" charset="-127"/>
                <a:cs typeface="굴림" charset="-127"/>
              </a:rPr>
              <a:t>2 page faults (disk accesses) + .. </a:t>
            </a:r>
          </a:p>
          <a:p>
            <a:endParaRPr lang="en-US" altLang="ko-KR">
              <a:ea typeface="굴림" charset="-127"/>
              <a:cs typeface="굴림" charset="-127"/>
            </a:endParaRPr>
          </a:p>
          <a:p>
            <a:r>
              <a:rPr lang="en-US" altLang="ko-KR">
                <a:ea typeface="굴림" charset="-127"/>
                <a:cs typeface="굴림" charset="-127"/>
              </a:rPr>
              <a:t>Actually used in IBM before paged memory.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xfrm>
            <a:off x="1"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Morgan Kaufmann Publishers</a:t>
            </a:r>
          </a:p>
        </p:txBody>
      </p:sp>
      <p:sp>
        <p:nvSpPr>
          <p:cNvPr id="178179" name="Rectangle 3"/>
          <p:cNvSpPr>
            <a:spLocks noGrp="1" noChangeArrowheads="1"/>
          </p:cNvSpPr>
          <p:nvPr>
            <p:ph type="dt" sz="quarter" idx="1"/>
          </p:nvPr>
        </p:nvSpPr>
        <p:spPr>
          <a:xfrm>
            <a:off x="5310565" y="0"/>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998EFB5C-DF30-4C4D-A648-815A9DBED114}" type="datetime3">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27 October, 2021</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8180" name="Rectangle 6"/>
          <p:cNvSpPr>
            <a:spLocks noGrp="1" noChangeArrowheads="1"/>
          </p:cNvSpPr>
          <p:nvPr>
            <p:ph type="ftr" sz="quarter" idx="4"/>
          </p:nvPr>
        </p:nvSpPr>
        <p:spPr>
          <a:xfrm>
            <a:off x="1"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t>Chapter 5 — Large and Fast: Exploiting Memory Hierarchy</a:t>
            </a:r>
          </a:p>
        </p:txBody>
      </p:sp>
      <p:sp>
        <p:nvSpPr>
          <p:cNvPr id="178181" name="Rectangle 7"/>
          <p:cNvSpPr>
            <a:spLocks noGrp="1" noChangeArrowheads="1"/>
          </p:cNvSpPr>
          <p:nvPr>
            <p:ph type="sldNum" sz="quarter" idx="5"/>
          </p:nvPr>
        </p:nvSpPr>
        <p:spPr>
          <a:xfrm>
            <a:off x="5310565" y="6775287"/>
            <a:ext cx="4063115" cy="35624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ea typeface="ＭＳ Ｐゴシック" charset="0"/>
              </a:defRPr>
            </a:lvl1pPr>
            <a:lvl2pPr marL="742950" indent="-285750" defTabSz="966788">
              <a:defRPr>
                <a:solidFill>
                  <a:schemeClr val="tx1"/>
                </a:solidFill>
                <a:latin typeface="Arial" charset="0"/>
                <a:ea typeface="ＭＳ Ｐゴシック" charset="0"/>
              </a:defRPr>
            </a:lvl2pPr>
            <a:lvl3pPr marL="1143000" indent="-228600" defTabSz="966788">
              <a:defRPr>
                <a:solidFill>
                  <a:schemeClr val="tx1"/>
                </a:solidFill>
                <a:latin typeface="Arial" charset="0"/>
                <a:ea typeface="ＭＳ Ｐゴシック" charset="0"/>
              </a:defRPr>
            </a:lvl3pPr>
            <a:lvl4pPr marL="1600200" indent="-228600" defTabSz="966788">
              <a:defRPr>
                <a:solidFill>
                  <a:schemeClr val="tx1"/>
                </a:solidFill>
                <a:latin typeface="Arial" charset="0"/>
                <a:ea typeface="ＭＳ Ｐゴシック" charset="0"/>
              </a:defRPr>
            </a:lvl4pPr>
            <a:lvl5pPr marL="2057400" indent="-228600" defTabSz="966788">
              <a:defRPr>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a:solidFill>
                  <a:schemeClr val="tx1"/>
                </a:solidFill>
                <a:latin typeface="Arial" charset="0"/>
                <a:ea typeface="ＭＳ Ｐゴシック"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fld id="{E2CD6FC2-A7B2-CD44-A467-E81BAA28EDC7}" type="slidenum">
              <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rPr>
              <a:pPr marL="0" marR="0" lvl="0" indent="0" algn="l" defTabSz="966788" rtl="0" eaLnBrk="0" fontAlgn="base" latinLnBrk="0" hangingPunct="0">
                <a:lnSpc>
                  <a:spcPct val="100000"/>
                </a:lnSpc>
                <a:spcBef>
                  <a:spcPct val="0"/>
                </a:spcBef>
                <a:spcAft>
                  <a:spcPct val="0"/>
                </a:spcAft>
                <a:buClrTx/>
                <a:buSzTx/>
                <a:buFontTx/>
                <a:buNone/>
                <a:tabLst/>
                <a:defRPr/>
              </a:pPr>
              <a:t>7</a:t>
            </a:fld>
            <a:endParaRPr kumimoji="0" lang="en-AU" sz="18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SRAM (Cache)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外碎片：页之间不连续</a:t>
            </a:r>
            <a:endParaRPr lang="en-US" altLang="zh-CN" dirty="0"/>
          </a:p>
          <a:p>
            <a:r>
              <a:rPr lang="zh-CN" altLang="en-US" dirty="0"/>
              <a:t>内碎片：页内存在大量未用空间</a:t>
            </a:r>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9</a:t>
            </a:fld>
            <a:endParaRPr lang="zh-CN" altLang="en-US"/>
          </a:p>
        </p:txBody>
      </p:sp>
    </p:spTree>
    <p:extLst>
      <p:ext uri="{BB962C8B-B14F-4D97-AF65-F5344CB8AC3E}">
        <p14:creationId xmlns:p14="http://schemas.microsoft.com/office/powerpoint/2010/main" val="211352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外碎片：页之间不连续</a:t>
            </a:r>
            <a:endParaRPr lang="en-US" altLang="zh-CN" dirty="0"/>
          </a:p>
          <a:p>
            <a:r>
              <a:rPr lang="zh-CN" altLang="en-US" dirty="0"/>
              <a:t>内碎片：页内存在大量未用空间</a:t>
            </a:r>
          </a:p>
        </p:txBody>
      </p:sp>
      <p:sp>
        <p:nvSpPr>
          <p:cNvPr id="4" name="灯片编号占位符 3"/>
          <p:cNvSpPr>
            <a:spLocks noGrp="1"/>
          </p:cNvSpPr>
          <p:nvPr>
            <p:ph type="sldNum" sz="quarter" idx="10"/>
          </p:nvPr>
        </p:nvSpPr>
        <p:spPr/>
        <p:txBody>
          <a:bodyPr/>
          <a:lstStyle/>
          <a:p>
            <a:pPr>
              <a:defRPr/>
            </a:pPr>
            <a:fld id="{A8E54737-C2AC-43F0-8185-80467C5A9D5A}" type="slidenum">
              <a:rPr lang="zh-CN" altLang="en-US" smtClean="0"/>
              <a:pPr>
                <a:defRPr/>
              </a:pPr>
              <a:t>10</a:t>
            </a:fld>
            <a:endParaRPr lang="zh-CN" altLang="en-US"/>
          </a:p>
        </p:txBody>
      </p:sp>
    </p:spTree>
    <p:extLst>
      <p:ext uri="{BB962C8B-B14F-4D97-AF65-F5344CB8AC3E}">
        <p14:creationId xmlns:p14="http://schemas.microsoft.com/office/powerpoint/2010/main" val="211352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488DA6-E8FD-422B-8D0F-90306723EC3E}" type="slidenum">
              <a:rPr lang="zh-CN" altLang="en-US"/>
              <a:pPr>
                <a:defRPr/>
              </a:pPr>
              <a:t>‹#›</a:t>
            </a:fld>
            <a:endParaRPr lang="en-US"/>
          </a:p>
        </p:txBody>
      </p:sp>
    </p:spTree>
    <p:extLst>
      <p:ext uri="{BB962C8B-B14F-4D97-AF65-F5344CB8AC3E}">
        <p14:creationId xmlns:p14="http://schemas.microsoft.com/office/powerpoint/2010/main" val="76713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CF71BE-5F83-462E-A561-F88448FAFC5B}" type="slidenum">
              <a:rPr lang="zh-CN" altLang="en-US"/>
              <a:pPr>
                <a:defRPr/>
              </a:pPr>
              <a:t>‹#›</a:t>
            </a:fld>
            <a:endParaRPr lang="en-US"/>
          </a:p>
        </p:txBody>
      </p:sp>
    </p:spTree>
    <p:extLst>
      <p:ext uri="{BB962C8B-B14F-4D97-AF65-F5344CB8AC3E}">
        <p14:creationId xmlns:p14="http://schemas.microsoft.com/office/powerpoint/2010/main" val="373554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A5A3EE-41FD-487E-B55C-B7503BFAA8D5}" type="slidenum">
              <a:rPr lang="zh-CN" altLang="en-US"/>
              <a:pPr>
                <a:defRPr/>
              </a:pPr>
              <a:t>‹#›</a:t>
            </a:fld>
            <a:endParaRPr lang="en-US"/>
          </a:p>
        </p:txBody>
      </p:sp>
    </p:spTree>
    <p:extLst>
      <p:ext uri="{BB962C8B-B14F-4D97-AF65-F5344CB8AC3E}">
        <p14:creationId xmlns:p14="http://schemas.microsoft.com/office/powerpoint/2010/main" val="422793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3B4522-A707-4EA5-A885-2EE756B86C9A}" type="slidenum">
              <a:rPr lang="zh-CN" altLang="en-US"/>
              <a:pPr>
                <a:defRPr/>
              </a:pPr>
              <a:t>‹#›</a:t>
            </a:fld>
            <a:endParaRPr lang="en-US"/>
          </a:p>
        </p:txBody>
      </p:sp>
    </p:spTree>
    <p:extLst>
      <p:ext uri="{BB962C8B-B14F-4D97-AF65-F5344CB8AC3E}">
        <p14:creationId xmlns:p14="http://schemas.microsoft.com/office/powerpoint/2010/main" val="97718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AA544CE-ADFF-4E56-A9A7-0B7053CE2AF1}" type="slidenum">
              <a:rPr lang="zh-CN" altLang="en-US"/>
              <a:pPr>
                <a:defRPr/>
              </a:pPr>
              <a:t>‹#›</a:t>
            </a:fld>
            <a:endParaRPr lang="en-US"/>
          </a:p>
        </p:txBody>
      </p:sp>
    </p:spTree>
    <p:extLst>
      <p:ext uri="{BB962C8B-B14F-4D97-AF65-F5344CB8AC3E}">
        <p14:creationId xmlns:p14="http://schemas.microsoft.com/office/powerpoint/2010/main" val="231480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F7391A-4CA6-417A-A60E-FCCF4694D326}" type="slidenum">
              <a:rPr lang="zh-CN" altLang="en-US"/>
              <a:pPr>
                <a:defRPr/>
              </a:pPr>
              <a:t>‹#›</a:t>
            </a:fld>
            <a:endParaRPr lang="en-US"/>
          </a:p>
        </p:txBody>
      </p:sp>
    </p:spTree>
    <p:extLst>
      <p:ext uri="{BB962C8B-B14F-4D97-AF65-F5344CB8AC3E}">
        <p14:creationId xmlns:p14="http://schemas.microsoft.com/office/powerpoint/2010/main" val="4285914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7"/>
            <a:ext cx="7772400" cy="1470025"/>
          </a:xfrm>
        </p:spPr>
        <p:txBody>
          <a:bodyPr>
            <a:normAutofit/>
          </a:bodyPr>
          <a:lstStyle>
            <a:lvl1pPr algn="ctr">
              <a:defRPr sz="3600" b="1"/>
            </a:lvl1pPr>
          </a:lstStyle>
          <a:p>
            <a:r>
              <a:rPr lang="en-US" dirty="0"/>
              <a:t>Click to edit Master title style</a:t>
            </a:r>
          </a:p>
        </p:txBody>
      </p:sp>
      <p:sp>
        <p:nvSpPr>
          <p:cNvPr id="3" name="Subtitle 2"/>
          <p:cNvSpPr>
            <a:spLocks noGrp="1"/>
          </p:cNvSpPr>
          <p:nvPr>
            <p:ph type="subTitle" idx="1"/>
          </p:nvPr>
        </p:nvSpPr>
        <p:spPr>
          <a:xfrm>
            <a:off x="1386417" y="36576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cxnSp>
        <p:nvCxnSpPr>
          <p:cNvPr id="5" name="Straight Connector 4"/>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28600" y="6019800"/>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22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2475221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143000"/>
            <a:ext cx="4495800" cy="521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01345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4114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019898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95581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50F701-F3C0-44D6-89C5-832DD71786A3}" type="slidenum">
              <a:rPr lang="zh-CN" altLang="en-US"/>
              <a:pPr>
                <a:defRPr/>
              </a:pPr>
              <a:t>‹#›</a:t>
            </a:fld>
            <a:endParaRPr lang="en-US"/>
          </a:p>
        </p:txBody>
      </p:sp>
    </p:spTree>
    <p:extLst>
      <p:ext uri="{BB962C8B-B14F-4D97-AF65-F5344CB8AC3E}">
        <p14:creationId xmlns:p14="http://schemas.microsoft.com/office/powerpoint/2010/main" val="2865557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181107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26566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37705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7"/>
            <a:ext cx="7772400" cy="1470025"/>
          </a:xfrm>
        </p:spPr>
        <p:txBody>
          <a:bodyPr>
            <a:normAutofit/>
          </a:bodyPr>
          <a:lstStyle>
            <a:lvl1pPr algn="ctr">
              <a:defRPr sz="3600" b="1"/>
            </a:lvl1pPr>
          </a:lstStyle>
          <a:p>
            <a:r>
              <a:rPr lang="en-US" dirty="0"/>
              <a:t>Click to edit Master title style</a:t>
            </a:r>
          </a:p>
        </p:txBody>
      </p:sp>
      <p:sp>
        <p:nvSpPr>
          <p:cNvPr id="3" name="Subtitle 2"/>
          <p:cNvSpPr>
            <a:spLocks noGrp="1"/>
          </p:cNvSpPr>
          <p:nvPr>
            <p:ph type="subTitle" idx="1"/>
          </p:nvPr>
        </p:nvSpPr>
        <p:spPr>
          <a:xfrm>
            <a:off x="1386417" y="36576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cxnSp>
        <p:nvCxnSpPr>
          <p:cNvPr id="5" name="Straight Connector 4"/>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228600" y="6019800"/>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40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768894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4267200" cy="521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89700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4114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798248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313804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3004817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427001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756F7A-53EF-4277-B363-F97282306578}" type="slidenum">
              <a:rPr lang="zh-CN" altLang="en-US"/>
              <a:pPr>
                <a:defRPr/>
              </a:pPr>
              <a:t>‹#›</a:t>
            </a:fld>
            <a:endParaRPr lang="en-US"/>
          </a:p>
        </p:txBody>
      </p:sp>
    </p:spTree>
    <p:extLst>
      <p:ext uri="{BB962C8B-B14F-4D97-AF65-F5344CB8AC3E}">
        <p14:creationId xmlns:p14="http://schemas.microsoft.com/office/powerpoint/2010/main" val="3230578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B14E791-165F-344E-BF0E-59CD826800BF}" type="slidenum">
              <a:rPr lang="en-US" smtClean="0"/>
              <a:pPr/>
              <a:t>‹#›</a:t>
            </a:fld>
            <a:endParaRPr lang="en-US" dirty="0"/>
          </a:p>
        </p:txBody>
      </p:sp>
    </p:spTree>
    <p:extLst>
      <p:ext uri="{BB962C8B-B14F-4D97-AF65-F5344CB8AC3E}">
        <p14:creationId xmlns:p14="http://schemas.microsoft.com/office/powerpoint/2010/main" val="2888980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a:p>
        </p:txBody>
      </p:sp>
    </p:spTree>
    <p:extLst>
      <p:ext uri="{BB962C8B-B14F-4D97-AF65-F5344CB8AC3E}">
        <p14:creationId xmlns:p14="http://schemas.microsoft.com/office/powerpoint/2010/main" val="7023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5716EE-BCE4-49B3-9A33-2AC5E4A922A3}" type="slidenum">
              <a:rPr lang="zh-CN" altLang="en-US"/>
              <a:pPr>
                <a:defRPr/>
              </a:pPr>
              <a:t>‹#›</a:t>
            </a:fld>
            <a:endParaRPr lang="en-US"/>
          </a:p>
        </p:txBody>
      </p:sp>
    </p:spTree>
    <p:extLst>
      <p:ext uri="{BB962C8B-B14F-4D97-AF65-F5344CB8AC3E}">
        <p14:creationId xmlns:p14="http://schemas.microsoft.com/office/powerpoint/2010/main" val="299490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5BC8338-9E6B-42BD-9F26-BD8625742187}" type="slidenum">
              <a:rPr lang="zh-CN" altLang="en-US"/>
              <a:pPr>
                <a:defRPr/>
              </a:pPr>
              <a:t>‹#›</a:t>
            </a:fld>
            <a:endParaRPr lang="en-US"/>
          </a:p>
        </p:txBody>
      </p:sp>
    </p:spTree>
    <p:extLst>
      <p:ext uri="{BB962C8B-B14F-4D97-AF65-F5344CB8AC3E}">
        <p14:creationId xmlns:p14="http://schemas.microsoft.com/office/powerpoint/2010/main" val="297116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5AE95D-8377-47B1-9487-C981329633F4}" type="slidenum">
              <a:rPr lang="zh-CN" altLang="en-US"/>
              <a:pPr>
                <a:defRPr/>
              </a:pPr>
              <a:t>‹#›</a:t>
            </a:fld>
            <a:endParaRPr lang="en-US"/>
          </a:p>
        </p:txBody>
      </p:sp>
    </p:spTree>
    <p:extLst>
      <p:ext uri="{BB962C8B-B14F-4D97-AF65-F5344CB8AC3E}">
        <p14:creationId xmlns:p14="http://schemas.microsoft.com/office/powerpoint/2010/main" val="20880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DAB0F78-6F5F-4118-9158-404ADB6B33F1}" type="slidenum">
              <a:rPr lang="zh-CN" altLang="en-US"/>
              <a:pPr>
                <a:defRPr/>
              </a:pPr>
              <a:t>‹#›</a:t>
            </a:fld>
            <a:endParaRPr lang="en-US"/>
          </a:p>
        </p:txBody>
      </p:sp>
    </p:spTree>
    <p:extLst>
      <p:ext uri="{BB962C8B-B14F-4D97-AF65-F5344CB8AC3E}">
        <p14:creationId xmlns:p14="http://schemas.microsoft.com/office/powerpoint/2010/main" val="159856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305406-44BA-46F6-BD5B-095BA4A1271F}" type="slidenum">
              <a:rPr lang="zh-CN" altLang="en-US"/>
              <a:pPr>
                <a:defRPr/>
              </a:pPr>
              <a:t>‹#›</a:t>
            </a:fld>
            <a:endParaRPr lang="en-US"/>
          </a:p>
        </p:txBody>
      </p:sp>
    </p:spTree>
    <p:extLst>
      <p:ext uri="{BB962C8B-B14F-4D97-AF65-F5344CB8AC3E}">
        <p14:creationId xmlns:p14="http://schemas.microsoft.com/office/powerpoint/2010/main" val="303295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BD1727-C5D4-474E-A7A5-AC5B62B37FA1}" type="slidenum">
              <a:rPr lang="zh-CN" altLang="en-US"/>
              <a:pPr>
                <a:defRPr/>
              </a:pPr>
              <a:t>‹#›</a:t>
            </a:fld>
            <a:endParaRPr lang="en-US"/>
          </a:p>
        </p:txBody>
      </p:sp>
    </p:spTree>
    <p:extLst>
      <p:ext uri="{BB962C8B-B14F-4D97-AF65-F5344CB8AC3E}">
        <p14:creationId xmlns:p14="http://schemas.microsoft.com/office/powerpoint/2010/main" val="13126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latin typeface="+mn-lt"/>
              </a:defRPr>
            </a:lvl1pPr>
          </a:lstStyle>
          <a:p>
            <a:pPr>
              <a:defRPr/>
            </a:pPr>
            <a:fld id="{A89A6988-5AE4-4371-8F59-2916540EC7E9}"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89154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143000"/>
            <a:ext cx="8763000" cy="5213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151F37"/>
                </a:solidFill>
              </a:defRPr>
            </a:lvl1pPr>
          </a:lstStyle>
          <a:p>
            <a:fld id="{7B14E791-165F-344E-BF0E-59CD826800BF}" type="slidenum">
              <a:rPr lang="en-US" smtClean="0"/>
              <a:pPr/>
              <a:t>‹#›</a:t>
            </a:fld>
            <a:endParaRPr lang="en-US" dirty="0"/>
          </a:p>
        </p:txBody>
      </p:sp>
      <p:cxnSp>
        <p:nvCxnSpPr>
          <p:cNvPr id="8" name="Straight Connector 7"/>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Slide Number Placeholder 6"/>
          <p:cNvSpPr txBox="1">
            <a:spLocks/>
          </p:cNvSpPr>
          <p:nvPr userDrawn="1"/>
        </p:nvSpPr>
        <p:spPr>
          <a:xfrm>
            <a:off x="34290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126309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ctr" defTabSz="457200" rtl="0" eaLnBrk="1" latinLnBrk="0" hangingPunct="1">
        <a:spcBef>
          <a:spcPct val="0"/>
        </a:spcBef>
        <a:buNone/>
        <a:defRPr sz="3600" b="1" kern="1200">
          <a:solidFill>
            <a:schemeClr val="tx1"/>
          </a:solidFill>
          <a:latin typeface="+mj-lt"/>
          <a:ea typeface="+mj-ea"/>
          <a:cs typeface="Arial Rounded MT Bold"/>
        </a:defRPr>
      </a:lvl1pPr>
    </p:titleStyle>
    <p:body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9900" y="1524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0"/>
            <a:ext cx="8534400" cy="5213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151F37"/>
                </a:solidFill>
              </a:defRPr>
            </a:lvl1pPr>
          </a:lstStyle>
          <a:p>
            <a:fld id="{7B14E791-165F-344E-BF0E-59CD826800BF}" type="slidenum">
              <a:rPr lang="en-US" smtClean="0"/>
              <a:pPr/>
              <a:t>‹#›</a:t>
            </a:fld>
            <a:endParaRPr lang="en-US" dirty="0"/>
          </a:p>
        </p:txBody>
      </p:sp>
      <p:cxnSp>
        <p:nvCxnSpPr>
          <p:cNvPr id="8" name="Straight Connector 7"/>
          <p:cNvCxnSpPr/>
          <p:nvPr userDrawn="1"/>
        </p:nvCxnSpPr>
        <p:spPr>
          <a:xfrm>
            <a:off x="228600" y="992188"/>
            <a:ext cx="8763000" cy="0"/>
          </a:xfrm>
          <a:prstGeom prst="line">
            <a:avLst/>
          </a:prstGeom>
          <a:ln w="57150" cap="flat" cmpd="sng" algn="ctr">
            <a:solidFill>
              <a:srgbClr val="00009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Slide Number Placeholder 6"/>
          <p:cNvSpPr txBox="1">
            <a:spLocks/>
          </p:cNvSpPr>
          <p:nvPr userDrawn="1"/>
        </p:nvSpPr>
        <p:spPr>
          <a:xfrm>
            <a:off x="34290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139455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ftr="0" dt="0"/>
  <p:txStyles>
    <p:titleStyle>
      <a:lvl1pPr algn="ctr" defTabSz="457200" rtl="0" eaLnBrk="1" latinLnBrk="0" hangingPunct="1">
        <a:spcBef>
          <a:spcPct val="0"/>
        </a:spcBef>
        <a:buNone/>
        <a:defRPr sz="3600" b="1" kern="1200">
          <a:solidFill>
            <a:schemeClr val="tx1"/>
          </a:solidFill>
          <a:latin typeface="+mj-lt"/>
          <a:ea typeface="+mj-ea"/>
          <a:cs typeface="Arial Rounded MT Bold"/>
        </a:defRPr>
      </a:lvl1pPr>
    </p:titleStyle>
    <p:body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slide" Target="slide3.x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slide" Target="slide3.x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slide" Target="slide3.x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png"/><Relationship Id="rId5" Type="http://schemas.openxmlformats.org/officeDocument/2006/relationships/slide" Target="slide3.x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slide" Target="slide3.x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slide" Target="slide2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11.vml"/><Relationship Id="rId5" Type="http://schemas.openxmlformats.org/officeDocument/2006/relationships/slide" Target="slide22.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12.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6.xml"/><Relationship Id="rId18" Type="http://schemas.openxmlformats.org/officeDocument/2006/relationships/image" Target="../media/image12.emf"/><Relationship Id="rId26" Type="http://schemas.openxmlformats.org/officeDocument/2006/relationships/image" Target="../media/image16.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9.png"/><Relationship Id="rId16" Type="http://schemas.openxmlformats.org/officeDocument/2006/relationships/image" Target="../media/image11.emf"/><Relationship Id="rId20" Type="http://schemas.openxmlformats.org/officeDocument/2006/relationships/image" Target="../media/image13.emf"/><Relationship Id="rId29" Type="http://schemas.openxmlformats.org/officeDocument/2006/relationships/customXml" Target="../ink/ink14.xml"/><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customXml" Target="../ink/ink5.xml"/><Relationship Id="rId24" Type="http://schemas.openxmlformats.org/officeDocument/2006/relationships/image" Target="../media/image15.emf"/><Relationship Id="rId32" Type="http://schemas.openxmlformats.org/officeDocument/2006/relationships/image" Target="../media/image19.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emf"/><Relationship Id="rId10" Type="http://schemas.openxmlformats.org/officeDocument/2006/relationships/image" Target="../media/image8.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5.emf"/><Relationship Id="rId9" Type="http://schemas.openxmlformats.org/officeDocument/2006/relationships/customXml" Target="../ink/ink4.xml"/><Relationship Id="rId14" Type="http://schemas.openxmlformats.org/officeDocument/2006/relationships/image" Target="../media/image10.emf"/><Relationship Id="rId22" Type="http://schemas.openxmlformats.org/officeDocument/2006/relationships/image" Target="../media/image14.emf"/><Relationship Id="rId27" Type="http://schemas.openxmlformats.org/officeDocument/2006/relationships/customXml" Target="../ink/ink13.xml"/><Relationship Id="rId30"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slide" Target="slide22.x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slide" Target="slide22.x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slide" Target="slide2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4.xml"/><Relationship Id="rId1" Type="http://schemas.openxmlformats.org/officeDocument/2006/relationships/tags" Target="../tags/tag1.xml"/><Relationship Id="rId6" Type="http://schemas.openxmlformats.org/officeDocument/2006/relationships/hyperlink" Target="https://en.wikibooks.org/wiki/X86_Assembly/SSE" TargetMode="External"/><Relationship Id="rId5" Type="http://schemas.openxmlformats.org/officeDocument/2006/relationships/hyperlink" Target="http://www.cs.virginia.edu/~evans/cs216/guides/x86.html" TargetMode="Externa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4.xml"/><Relationship Id="rId1" Type="http://schemas.openxmlformats.org/officeDocument/2006/relationships/tags" Target="../tags/tag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7.vml"/><Relationship Id="rId5" Type="http://schemas.openxmlformats.org/officeDocument/2006/relationships/slide" Target="slide22.x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slide" Target="slide22.x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9.vml"/><Relationship Id="rId5" Type="http://schemas.openxmlformats.org/officeDocument/2006/relationships/slide" Target="slide22.x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20.vml"/><Relationship Id="rId5" Type="http://schemas.openxmlformats.org/officeDocument/2006/relationships/slide" Target="slide22.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23.png"/><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slide" Target="slide22.x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22.vml"/><Relationship Id="rId5" Type="http://schemas.openxmlformats.org/officeDocument/2006/relationships/slide" Target="slide22.xml"/><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slide" Target="slide22.xml"/><Relationship Id="rId5" Type="http://schemas.openxmlformats.org/officeDocument/2006/relationships/image" Target="../media/image18.wmf"/><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slide" Target="slide22.xml"/><Relationship Id="rId5" Type="http://schemas.openxmlformats.org/officeDocument/2006/relationships/image" Target="../media/image18.wmf"/><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25.vml"/><Relationship Id="rId5" Type="http://schemas.openxmlformats.org/officeDocument/2006/relationships/slide" Target="slide22.x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slide" Target="slide22.xml"/><Relationship Id="rId5" Type="http://schemas.openxmlformats.org/officeDocument/2006/relationships/image" Target="../media/image18.w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slide" Target="slide22.xml"/><Relationship Id="rId5" Type="http://schemas.openxmlformats.org/officeDocument/2006/relationships/image" Target="../media/image18.w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7.png"/><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slide" Target="slide22.xml"/><Relationship Id="rId5" Type="http://schemas.openxmlformats.org/officeDocument/2006/relationships/image" Target="../media/image17.wmf"/><Relationship Id="rId4"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9.xml"/><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slide" Target="slide22.xml"/><Relationship Id="rId5" Type="http://schemas.openxmlformats.org/officeDocument/2006/relationships/image" Target="../media/image18.wmf"/><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slide" Target="slide22.xml"/><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image" Target="../media/image18.wmf"/><Relationship Id="rId5" Type="http://schemas.openxmlformats.org/officeDocument/2006/relationships/oleObject" Target="../embeddings/oleObject33.bin"/><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31.vml"/><Relationship Id="rId5" Type="http://schemas.openxmlformats.org/officeDocument/2006/relationships/slide" Target="slide47.xml"/><Relationship Id="rId4" Type="http://schemas.openxmlformats.org/officeDocument/2006/relationships/image" Target="../media/image18.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slide" Target="slide47.xml"/><Relationship Id="rId5" Type="http://schemas.openxmlformats.org/officeDocument/2006/relationships/image" Target="../media/image18.wmf"/><Relationship Id="rId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4.xml"/><Relationship Id="rId1" Type="http://schemas.openxmlformats.org/officeDocument/2006/relationships/vmlDrawing" Target="../drawings/vmlDrawing33.vml"/><Relationship Id="rId5" Type="http://schemas.openxmlformats.org/officeDocument/2006/relationships/slide" Target="slide22.x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3.xml"/><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1219200"/>
            <a:ext cx="8579296" cy="2286000"/>
          </a:xfrm>
        </p:spPr>
        <p:txBody>
          <a:bodyPr>
            <a:noAutofit/>
          </a:bodyPr>
          <a:lstStyle/>
          <a:p>
            <a:r>
              <a:rPr lang="en-US" dirty="0"/>
              <a:t>Lecture 11: Instruction Set</a:t>
            </a:r>
            <a:br>
              <a:rPr lang="en-US" dirty="0"/>
            </a:br>
            <a:r>
              <a:rPr lang="en-US" sz="3200" b="1" dirty="0"/>
              <a:t>Computer Organization and Architecture</a:t>
            </a:r>
            <a:br>
              <a:rPr lang="en-US" sz="3200" b="1" dirty="0"/>
            </a:br>
            <a:br>
              <a:rPr lang="en-US" sz="3200" b="1" dirty="0"/>
            </a:br>
            <a:r>
              <a:rPr lang="en-US" sz="3200" dirty="0"/>
              <a:t>Fall 2</a:t>
            </a:r>
            <a:r>
              <a:rPr lang="en-US" altLang="zh-CN" sz="3200" dirty="0"/>
              <a:t>021</a:t>
            </a:r>
            <a:endParaRPr lang="en-US" sz="3200" b="1" dirty="0"/>
          </a:p>
        </p:txBody>
      </p:sp>
      <p:sp>
        <p:nvSpPr>
          <p:cNvPr id="6" name="Subtitle 5"/>
          <p:cNvSpPr>
            <a:spLocks noGrp="1"/>
          </p:cNvSpPr>
          <p:nvPr>
            <p:ph type="subTitle" idx="1"/>
          </p:nvPr>
        </p:nvSpPr>
        <p:spPr>
          <a:xfrm>
            <a:off x="1371600" y="3810000"/>
            <a:ext cx="6400800" cy="1752600"/>
          </a:xfrm>
        </p:spPr>
        <p:txBody>
          <a:bodyPr>
            <a:normAutofit/>
          </a:bodyPr>
          <a:lstStyle/>
          <a:p>
            <a:r>
              <a:rPr lang="zh-CN" altLang="en-US" dirty="0"/>
              <a:t>唐继军</a:t>
            </a:r>
            <a:endParaRPr lang="en-US" altLang="zh-CN" dirty="0"/>
          </a:p>
          <a:p>
            <a:endParaRPr lang="en-US" dirty="0"/>
          </a:p>
          <a:p>
            <a:r>
              <a:rPr lang="en-US" dirty="0"/>
              <a:t>jj.tang@siat.ac.cn</a:t>
            </a:r>
          </a:p>
        </p:txBody>
      </p:sp>
      <p:sp>
        <p:nvSpPr>
          <p:cNvPr id="4" name="Slide Number Placeholder 3"/>
          <p:cNvSpPr>
            <a:spLocks noGrp="1"/>
          </p:cNvSpPr>
          <p:nvPr>
            <p:ph type="sldNum" sz="quarter" idx="12"/>
          </p:nvPr>
        </p:nvSpPr>
        <p:spPr/>
        <p:txBody>
          <a:bodyPr/>
          <a:lstStyle/>
          <a:p>
            <a:fld id="{7B14E791-165F-344E-BF0E-59CD826800BF}" type="slidenum">
              <a:rPr lang="en-US" smtClean="0"/>
              <a:pPr/>
              <a:t>1</a:t>
            </a:fld>
            <a:endParaRPr lang="en-US" dirty="0"/>
          </a:p>
        </p:txBody>
      </p:sp>
    </p:spTree>
    <p:extLst>
      <p:ext uri="{BB962C8B-B14F-4D97-AF65-F5344CB8AC3E}">
        <p14:creationId xmlns:p14="http://schemas.microsoft.com/office/powerpoint/2010/main" val="153756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a:t>
            </a: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TLB</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和</a:t>
            </a:r>
            <a:r>
              <a:rPr lang="en-US" altLang="zh-CN" sz="2800" b="1" dirty="0">
                <a:solidFill>
                  <a:srgbClr val="0000FF"/>
                </a:solidFill>
                <a:effectLst>
                  <a:outerShdw blurRad="38100" dist="38100" dir="2700000" algn="tl">
                    <a:srgbClr val="C0C0C0"/>
                  </a:outerShdw>
                </a:effectLst>
                <a:latin typeface="方正姚体" pitchFamily="2" charset="-122"/>
                <a:ea typeface="方正姚体" pitchFamily="2" charset="-122"/>
              </a:rPr>
              <a:t>cache</a:t>
            </a: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的协同操作</a:t>
            </a:r>
          </a:p>
        </p:txBody>
      </p:sp>
      <p:graphicFrame>
        <p:nvGraphicFramePr>
          <p:cNvPr id="2560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0296" r:id="rId4" imgW="938794" imgH="221393" progId="Equation.3">
                  <p:embed/>
                </p:oleObj>
              </mc:Choice>
              <mc:Fallback>
                <p:oleObj r:id="rId4" imgW="938794" imgH="221393" progId="Equation.3">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848717"/>
            <a:ext cx="8858250" cy="5580695"/>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10000"/>
              </a:lnSpc>
              <a:spcBef>
                <a:spcPct val="0"/>
              </a:spcBef>
              <a:spcAft>
                <a:spcPct val="20000"/>
              </a:spcAft>
              <a:buClr>
                <a:srgbClr val="E60238"/>
              </a:buClr>
              <a:buFont typeface="Wingdings" pitchFamily="2" charset="2"/>
              <a:buNone/>
              <a:defRPr/>
            </a:pPr>
            <a:r>
              <a:rPr lang="en-US" altLang="zh-CN" sz="2400" b="1" dirty="0">
                <a:effectLst>
                  <a:outerShdw blurRad="38100" dist="38100" dir="2700000" algn="tl">
                    <a:srgbClr val="C0C0C0"/>
                  </a:outerShdw>
                </a:effectLst>
              </a:rPr>
              <a:t>4</a:t>
            </a:r>
            <a:r>
              <a:rPr lang="zh-CN" altLang="en-US" sz="2400" b="1" dirty="0">
                <a:effectLst>
                  <a:outerShdw blurRad="38100" dist="38100" dir="2700000" algn="tl">
                    <a:srgbClr val="C0C0C0"/>
                  </a:outerShdw>
                </a:effectLst>
              </a:rPr>
              <a:t>、</a:t>
            </a:r>
            <a:r>
              <a:rPr lang="zh-CN" altLang="en-US" sz="2400" dirty="0">
                <a:effectLst>
                  <a:outerShdw blurRad="38100" dist="38100" dir="2700000" algn="tl">
                    <a:srgbClr val="C0C0C0"/>
                  </a:outerShdw>
                </a:effectLst>
              </a:rPr>
              <a:t>操作系统管理虚存和</a:t>
            </a:r>
            <a:r>
              <a:rPr lang="en-US" altLang="zh-CN" sz="2400" dirty="0">
                <a:effectLst>
                  <a:outerShdw blurRad="38100" dist="38100" dir="2700000" algn="tl">
                    <a:srgbClr val="C0C0C0"/>
                  </a:outerShdw>
                </a:effectLst>
              </a:rPr>
              <a:t>cache</a:t>
            </a:r>
            <a:r>
              <a:rPr lang="zh-CN" altLang="en-US" sz="2400" dirty="0">
                <a:effectLst>
                  <a:outerShdw blurRad="38100" dist="38100" dir="2700000" algn="tl">
                    <a:srgbClr val="C0C0C0"/>
                  </a:outerShdw>
                </a:effectLst>
              </a:rPr>
              <a:t>系统，</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当某一页需要移到辅存</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磁盘</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时，</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rPr>
              <a:t>    </a:t>
            </a:r>
            <a:r>
              <a:rPr lang="zh-CN" altLang="en-US" sz="2400" dirty="0">
                <a:effectLst>
                  <a:outerShdw blurRad="38100" dist="38100" dir="2700000" algn="tl">
                    <a:srgbClr val="C0C0C0"/>
                  </a:outerShdw>
                </a:effectLst>
              </a:rPr>
              <a:t>操作系统就迫使</a:t>
            </a:r>
            <a:r>
              <a:rPr lang="en-US" altLang="zh-CN" sz="2400" dirty="0">
                <a:effectLst>
                  <a:outerShdw blurRad="38100" dist="38100" dir="2700000" algn="tl">
                    <a:srgbClr val="C0C0C0"/>
                  </a:outerShdw>
                </a:effectLst>
              </a:rPr>
              <a:t>cache</a:t>
            </a:r>
            <a:r>
              <a:rPr lang="zh-CN" altLang="en-US" sz="2400" dirty="0">
                <a:effectLst>
                  <a:outerShdw blurRad="38100" dist="38100" dir="2700000" algn="tl">
                    <a:srgbClr val="C0C0C0"/>
                  </a:outerShdw>
                </a:effectLst>
              </a:rPr>
              <a:t>删除该页，同时修改慢表和</a:t>
            </a:r>
            <a:r>
              <a:rPr lang="en-US" altLang="zh-CN" sz="2400" dirty="0">
                <a:effectLst>
                  <a:outerShdw blurRad="38100" dist="38100" dir="2700000" algn="tl">
                    <a:srgbClr val="C0C0C0"/>
                  </a:outerShdw>
                </a:effectLst>
              </a:rPr>
              <a:t>TLB</a:t>
            </a:r>
            <a:r>
              <a:rPr lang="zh-CN" altLang="en-US" sz="2400" dirty="0">
                <a:effectLst>
                  <a:outerShdw blurRad="38100" dist="38100" dir="2700000" algn="tl">
                    <a:srgbClr val="C0C0C0"/>
                  </a:outerShdw>
                </a:effectLst>
              </a:rPr>
              <a:t>；</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dirty="0">
                <a:effectLst>
                  <a:outerShdw blurRad="38100" dist="38100" dir="2700000" algn="tl">
                    <a:srgbClr val="C0C0C0"/>
                  </a:outerShdw>
                </a:effectLst>
              </a:rPr>
              <a:t>参见</a:t>
            </a:r>
            <a:r>
              <a:rPr lang="en-US" altLang="zh-CN" sz="2400" dirty="0">
                <a:effectLst>
                  <a:outerShdw blurRad="38100" dist="38100" dir="2700000" algn="tl">
                    <a:srgbClr val="C0C0C0"/>
                  </a:outerShdw>
                </a:effectLst>
              </a:rPr>
              <a:t>P</a:t>
            </a:r>
            <a:r>
              <a:rPr lang="en-US" altLang="zh-CN" sz="2400" baseline="-25000" dirty="0">
                <a:effectLst>
                  <a:outerShdw blurRad="38100" dist="38100" dir="2700000" algn="tl">
                    <a:srgbClr val="C0C0C0"/>
                  </a:outerShdw>
                </a:effectLst>
              </a:rPr>
              <a:t>104</a:t>
            </a:r>
            <a:r>
              <a:rPr lang="zh-CN" altLang="en-US" sz="2400" dirty="0">
                <a:effectLst>
                  <a:outerShdw blurRad="38100" dist="38100" dir="2700000" algn="tl">
                    <a:srgbClr val="C0C0C0"/>
                  </a:outerShdw>
                </a:effectLst>
              </a:rPr>
              <a:t>例题</a:t>
            </a:r>
            <a:r>
              <a:rPr lang="en-US" altLang="zh-CN" sz="2400" dirty="0">
                <a:effectLst>
                  <a:outerShdw blurRad="38100" dist="38100" dir="2700000" algn="tl">
                    <a:srgbClr val="C0C0C0"/>
                  </a:outerShdw>
                </a:effectLst>
              </a:rPr>
              <a:t>11</a:t>
            </a:r>
            <a:r>
              <a:rPr lang="zh-CN" altLang="en-US" sz="2400" dirty="0">
                <a:effectLst>
                  <a:outerShdw blurRad="38100" dist="38100" dir="2700000" algn="tl">
                    <a:srgbClr val="C0C0C0"/>
                  </a:outerShdw>
                </a:effectLst>
              </a:rPr>
              <a:t>；</a:t>
            </a:r>
            <a:endParaRPr lang="en-US" altLang="zh-CN"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Char char="Ø"/>
              <a:defRPr/>
            </a:pPr>
            <a:endParaRPr lang="zh-CN" altLang="en-US" sz="24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None/>
              <a:defRPr/>
            </a:pPr>
            <a:r>
              <a:rPr lang="en-US" altLang="zh-CN" sz="2400" b="1" dirty="0">
                <a:effectLst>
                  <a:outerShdw blurRad="38100" dist="38100" dir="2700000" algn="tl">
                    <a:srgbClr val="C0C0C0"/>
                  </a:outerShdw>
                </a:effectLst>
                <a:latin typeface="Times New Roman" pitchFamily="18" charset="0"/>
              </a:rPr>
              <a:t>5</a:t>
            </a:r>
            <a:r>
              <a:rPr lang="zh-CN" altLang="en-US" sz="2400" b="1" dirty="0">
                <a:effectLst>
                  <a:outerShdw blurRad="38100" dist="38100" dir="2700000" algn="tl">
                    <a:srgbClr val="C0C0C0"/>
                  </a:outerShdw>
                </a:effectLst>
                <a:latin typeface="Times New Roman" pitchFamily="18" charset="0"/>
              </a:rPr>
              <a:t>、页式存储器的优缺点</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b="1" dirty="0">
                <a:solidFill>
                  <a:srgbClr val="0000FF"/>
                </a:solidFill>
                <a:effectLst>
                  <a:outerShdw blurRad="38100" dist="38100" dir="2700000" algn="tl">
                    <a:srgbClr val="C0C0C0"/>
                  </a:outerShdw>
                </a:effectLst>
                <a:latin typeface="Times New Roman" pitchFamily="18" charset="0"/>
              </a:rPr>
              <a:t>优点</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页等长且页长固定，构造页表容易，易于管理，不存在</a:t>
            </a:r>
            <a:r>
              <a:rPr lang="zh-CN" altLang="en-US" sz="2400" b="1" u="sng" dirty="0">
                <a:solidFill>
                  <a:srgbClr val="0000FF"/>
                </a:solidFill>
                <a:effectLst>
                  <a:outerShdw blurRad="38100" dist="38100" dir="2700000" algn="tl">
                    <a:srgbClr val="C0C0C0"/>
                  </a:outerShdw>
                </a:effectLst>
                <a:latin typeface="Times New Roman" pitchFamily="18" charset="0"/>
              </a:rPr>
              <a:t>外碎片</a:t>
            </a:r>
            <a:r>
              <a:rPr lang="zh-CN" altLang="en-US" sz="2400" dirty="0">
                <a:effectLst>
                  <a:outerShdw blurRad="38100" dist="38100" dir="2700000" algn="tl">
                    <a:srgbClr val="C0C0C0"/>
                  </a:outerShdw>
                </a:effectLst>
                <a:latin typeface="Times New Roman" pitchFamily="18" charset="0"/>
              </a:rPr>
              <a:t>；</a:t>
            </a: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400" b="1" dirty="0">
                <a:solidFill>
                  <a:srgbClr val="0000FF"/>
                </a:solidFill>
                <a:effectLst>
                  <a:outerShdw blurRad="38100" dist="38100" dir="2700000" algn="tl">
                    <a:srgbClr val="C0C0C0"/>
                  </a:outerShdw>
                </a:effectLst>
                <a:latin typeface="Times New Roman" pitchFamily="18" charset="0"/>
              </a:rPr>
              <a:t>缺点</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页长与程序无关，易于产生</a:t>
            </a:r>
            <a:r>
              <a:rPr lang="zh-CN" altLang="en-US" sz="2400" b="1" u="sng" dirty="0">
                <a:solidFill>
                  <a:srgbClr val="0000FF"/>
                </a:solidFill>
                <a:effectLst>
                  <a:outerShdw blurRad="38100" dist="38100" dir="2700000" algn="tl">
                    <a:srgbClr val="C0C0C0"/>
                  </a:outerShdw>
                </a:effectLst>
                <a:latin typeface="Times New Roman" pitchFamily="18" charset="0"/>
              </a:rPr>
              <a:t>内碎片</a:t>
            </a:r>
            <a:r>
              <a:rPr lang="zh-CN" altLang="en-US" sz="2400" dirty="0">
                <a:effectLst>
                  <a:outerShdw blurRad="38100" dist="38100" dir="2700000" algn="tl">
                    <a:srgbClr val="C0C0C0"/>
                  </a:outerShdw>
                </a:effectLst>
                <a:latin typeface="Times New Roman" pitchFamily="18" charset="0"/>
              </a:rPr>
              <a:t>；</a:t>
            </a:r>
            <a:endParaRPr lang="en-US" altLang="zh-CN" sz="2400" dirty="0">
              <a:effectLst>
                <a:outerShdw blurRad="38100" dist="38100" dir="2700000" algn="tl">
                  <a:srgbClr val="C0C0C0"/>
                </a:outerShdw>
              </a:effectLst>
              <a:latin typeface="Times New Roman" pitchFamily="18" charset="0"/>
            </a:endParaRPr>
          </a:p>
          <a:p>
            <a:pPr algn="just" eaLnBrk="1" hangingPunct="1">
              <a:lnSpc>
                <a:spcPct val="110000"/>
              </a:lnSpc>
              <a:spcBef>
                <a:spcPct val="0"/>
              </a:spcBef>
              <a:spcAft>
                <a:spcPct val="20000"/>
              </a:spcAft>
              <a:buClr>
                <a:srgbClr val="0000FF"/>
              </a:buClr>
              <a:buNone/>
              <a:defRPr/>
            </a:pPr>
            <a:r>
              <a:rPr lang="en-US" altLang="zh-CN" sz="2400" dirty="0">
                <a:effectLst>
                  <a:outerShdw blurRad="38100" dist="38100" dir="2700000" algn="tl">
                    <a:srgbClr val="C0C0C0"/>
                  </a:outerShdw>
                </a:effectLst>
                <a:latin typeface="Times New Roman" pitchFamily="18" charset="0"/>
              </a:rPr>
              <a:t>    </a:t>
            </a:r>
            <a:r>
              <a:rPr lang="zh-CN" altLang="en-US" sz="2400" dirty="0">
                <a:effectLst>
                  <a:outerShdw blurRad="38100" dist="38100" dir="2700000" algn="tl">
                    <a:srgbClr val="C0C0C0"/>
                  </a:outerShdw>
                </a:effectLst>
                <a:latin typeface="Times New Roman" pitchFamily="18" charset="0"/>
              </a:rPr>
              <a:t>同一程序可能部分在主存中部分在辅存中，给换入换出、存储保护、存储共享等带来麻烦；</a:t>
            </a:r>
            <a:endParaRPr lang="en-US" altLang="zh-CN" sz="2400" dirty="0">
              <a:effectLst>
                <a:outerShdw blurRad="38100" dist="38100" dir="2700000" algn="tl">
                  <a:srgbClr val="C0C0C0"/>
                </a:outerShdw>
              </a:effectLst>
              <a:latin typeface="Times New Roman" pitchFamily="18" charset="0"/>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2" name="矩形 1"/>
          <p:cNvSpPr/>
          <p:nvPr/>
        </p:nvSpPr>
        <p:spPr>
          <a:xfrm>
            <a:off x="4266406" y="3006173"/>
            <a:ext cx="4572000" cy="707886"/>
          </a:xfrm>
          <a:prstGeom prst="rect">
            <a:avLst/>
          </a:prstGeom>
        </p:spPr>
        <p:txBody>
          <a:bodyPr>
            <a:spAutoFit/>
          </a:bodyPr>
          <a:lstStyle/>
          <a:p>
            <a:r>
              <a:rPr lang="zh-CN" altLang="en-US" dirty="0"/>
              <a:t>外碎片：页之间不连续</a:t>
            </a:r>
            <a:endParaRPr lang="en-US" altLang="zh-CN" dirty="0"/>
          </a:p>
          <a:p>
            <a:r>
              <a:rPr lang="zh-CN" altLang="en-US" dirty="0"/>
              <a:t>内碎片：页内存在大量未用空间</a:t>
            </a:r>
          </a:p>
        </p:txBody>
      </p:sp>
    </p:spTree>
    <p:extLst>
      <p:ext uri="{BB962C8B-B14F-4D97-AF65-F5344CB8AC3E}">
        <p14:creationId xmlns:p14="http://schemas.microsoft.com/office/powerpoint/2010/main" val="40405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0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606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606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06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606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06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606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9C9B5C-95C5-4054-A6A8-38C6FCD28701}"/>
              </a:ext>
            </a:extLst>
          </p:cNvPr>
          <p:cNvPicPr>
            <a:picLocks noChangeAspect="1"/>
          </p:cNvPicPr>
          <p:nvPr/>
        </p:nvPicPr>
        <p:blipFill>
          <a:blip r:embed="rId2"/>
          <a:stretch>
            <a:fillRect/>
          </a:stretch>
        </p:blipFill>
        <p:spPr>
          <a:xfrm>
            <a:off x="482423" y="908720"/>
            <a:ext cx="8179153" cy="4621113"/>
          </a:xfrm>
          <a:prstGeom prst="rect">
            <a:avLst/>
          </a:prstGeom>
        </p:spPr>
      </p:pic>
    </p:spTree>
    <p:extLst>
      <p:ext uri="{BB962C8B-B14F-4D97-AF65-F5344CB8AC3E}">
        <p14:creationId xmlns:p14="http://schemas.microsoft.com/office/powerpoint/2010/main" val="239967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段式虚拟存储器</a:t>
            </a:r>
          </a:p>
        </p:txBody>
      </p:sp>
      <p:graphicFrame>
        <p:nvGraphicFramePr>
          <p:cNvPr id="2662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9272" r:id="rId3" imgW="938794" imgH="221393" progId="Equation.3">
                  <p:embed/>
                </p:oleObj>
              </mc:Choice>
              <mc:Fallback>
                <p:oleObj r:id="rId3" imgW="938794" imgH="221393" progId="Equation.3">
                  <p:embed/>
                  <p:pic>
                    <p:nvPicPr>
                      <p:cNvPr id="26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358775" y="404664"/>
            <a:ext cx="8424863"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根据程序的</a:t>
            </a:r>
            <a:r>
              <a:rPr lang="zh-CN" altLang="en-US" dirty="0">
                <a:solidFill>
                  <a:srgbClr val="FF0000"/>
                </a:solidFill>
                <a:effectLst/>
                <a:latin typeface="方正姚体" pitchFamily="2" charset="-122"/>
                <a:ea typeface="方正姚体" pitchFamily="2" charset="-122"/>
              </a:rPr>
              <a:t>自然分界</a:t>
            </a:r>
            <a:r>
              <a:rPr lang="zh-CN" altLang="en-US" dirty="0">
                <a:effectLst/>
                <a:latin typeface="方正姚体" pitchFamily="2" charset="-122"/>
                <a:ea typeface="方正姚体" pitchFamily="2" charset="-122"/>
              </a:rPr>
              <a:t>将程序占据的虚空间划分成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长度动态变化的不同类型</a:t>
            </a:r>
            <a:r>
              <a:rPr lang="zh-CN" altLang="en-US" b="1" u="sng" dirty="0">
                <a:solidFill>
                  <a:srgbClr val="0000FF"/>
                </a:solidFill>
                <a:effectLst/>
                <a:latin typeface="方正姚体" pitchFamily="2" charset="-122"/>
                <a:ea typeface="方正姚体" pitchFamily="2" charset="-122"/>
              </a:rPr>
              <a:t>段</a:t>
            </a:r>
            <a:r>
              <a:rPr lang="en-US" altLang="zh-CN" b="1" dirty="0">
                <a:solidFill>
                  <a:srgbClr val="0000FF"/>
                </a:solidFill>
                <a:effectLst/>
                <a:latin typeface="方正姚体" pitchFamily="2" charset="-122"/>
                <a:ea typeface="方正姚体" pitchFamily="2" charset="-122"/>
              </a:rPr>
              <a:t> </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程序段、操作数段、常数段等</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虚地址由“段号”和“段内地址”组成；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虚地址到实地址的转换由段表实现。</a:t>
            </a:r>
          </a:p>
          <a:p>
            <a:pPr algn="just" eaLnBrk="1" hangingPunct="1">
              <a:spcBef>
                <a:spcPts val="600"/>
              </a:spcBef>
              <a:spcAft>
                <a:spcPts val="600"/>
              </a:spcAft>
              <a:buClr>
                <a:srgbClr val="0000FF"/>
              </a:buClr>
              <a:buFont typeface="Wingdings" pitchFamily="2" charset="2"/>
              <a:buChar char="Ø"/>
            </a:pPr>
            <a:r>
              <a:rPr lang="zh-CN" altLang="en-US" dirty="0">
                <a:effectLst/>
                <a:latin typeface="方正姚体" pitchFamily="2" charset="-122"/>
                <a:ea typeface="方正姚体" pitchFamily="2" charset="-122"/>
              </a:rPr>
              <a:t>每个程序设置一个</a:t>
            </a:r>
            <a:r>
              <a:rPr lang="zh-CN" altLang="en-US" b="1" u="sng" dirty="0">
                <a:solidFill>
                  <a:srgbClr val="E31505"/>
                </a:solidFill>
                <a:effectLst/>
                <a:latin typeface="方正姚体" pitchFamily="2" charset="-122"/>
                <a:ea typeface="方正姚体" pitchFamily="2" charset="-122"/>
              </a:rPr>
              <a:t>段表</a:t>
            </a:r>
            <a:r>
              <a:rPr lang="zh-CN" altLang="en-US" dirty="0">
                <a:effectLst/>
                <a:latin typeface="方正姚体" pitchFamily="2" charset="-122"/>
                <a:ea typeface="方正姚体" pitchFamily="2" charset="-122"/>
              </a:rPr>
              <a:t>，段表每一项对应一个段，</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每个段表项由“</a:t>
            </a:r>
            <a:r>
              <a:rPr lang="zh-CN" altLang="en-US" b="1" u="sng" dirty="0">
                <a:solidFill>
                  <a:srgbClr val="0000FF"/>
                </a:solidFill>
                <a:effectLst/>
                <a:latin typeface="方正姚体" pitchFamily="2" charset="-122"/>
                <a:ea typeface="方正姚体" pitchFamily="2" charset="-122"/>
              </a:rPr>
              <a:t>有效位</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标示该段是否调入主存</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a:t>
            </a:r>
            <a:br>
              <a:rPr lang="en-US" altLang="zh-CN" dirty="0">
                <a:effectLst/>
                <a:latin typeface="方正姚体" pitchFamily="2" charset="-122"/>
                <a:ea typeface="方正姚体" pitchFamily="2" charset="-122"/>
              </a:rPr>
            </a:b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a:t>
            </a:r>
            <a:r>
              <a:rPr lang="zh-CN" altLang="en-US" b="1" u="sng" dirty="0">
                <a:solidFill>
                  <a:srgbClr val="0000FF"/>
                </a:solidFill>
                <a:effectLst/>
                <a:latin typeface="方正姚体" pitchFamily="2" charset="-122"/>
                <a:ea typeface="方正姚体" pitchFamily="2" charset="-122"/>
              </a:rPr>
              <a:t>段起址</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标示该段在主存的首地址</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和</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a:t>
            </a:r>
            <a:r>
              <a:rPr lang="zh-CN" altLang="en-US" b="1" u="sng" dirty="0">
                <a:solidFill>
                  <a:srgbClr val="0000FF"/>
                </a:solidFill>
                <a:effectLst/>
                <a:latin typeface="方正姚体" pitchFamily="2" charset="-122"/>
                <a:ea typeface="方正姚体" pitchFamily="2" charset="-122"/>
              </a:rPr>
              <a:t>段长</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标示该段的实际长度</a:t>
            </a:r>
            <a:r>
              <a:rPr lang="en-US" altLang="zh-CN" dirty="0">
                <a:effectLst/>
                <a:latin typeface="方正姚体" pitchFamily="2" charset="-122"/>
                <a:ea typeface="方正姚体" pitchFamily="2" charset="-122"/>
              </a:rPr>
              <a:t>)”</a:t>
            </a:r>
            <a:r>
              <a:rPr lang="zh-CN" altLang="en-US" dirty="0">
                <a:effectLst/>
                <a:latin typeface="方正姚体" pitchFamily="2" charset="-122"/>
                <a:ea typeface="方正姚体" pitchFamily="2" charset="-122"/>
              </a:rPr>
              <a:t>三部分组成；</a:t>
            </a: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endParaRPr lang="en-US" altLang="zh-CN" dirty="0">
              <a:effectLst/>
              <a:latin typeface="方正姚体" pitchFamily="2" charset="-122"/>
              <a:ea typeface="方正姚体" pitchFamily="2" charset="-122"/>
            </a:endParaRPr>
          </a:p>
          <a:p>
            <a:pPr eaLnBrk="1" hangingPunct="1">
              <a:spcBef>
                <a:spcPts val="600"/>
              </a:spcBef>
              <a:spcAft>
                <a:spcPts val="600"/>
              </a:spcAft>
              <a:buClr>
                <a:srgbClr val="0000FF"/>
              </a:buClr>
              <a:buNone/>
            </a:pP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段表大小由程序大小确定，段表的基地址保存在</a:t>
            </a:r>
            <a:r>
              <a:rPr lang="zh-CN" altLang="en-US" b="1" u="sng" dirty="0">
                <a:solidFill>
                  <a:schemeClr val="hlink"/>
                </a:solidFill>
                <a:effectLst/>
                <a:latin typeface="方正姚体" pitchFamily="2" charset="-122"/>
                <a:ea typeface="方正姚体" pitchFamily="2" charset="-122"/>
              </a:rPr>
              <a:t>段表基址寄存器</a:t>
            </a:r>
            <a:r>
              <a:rPr lang="zh-CN" altLang="en-US" dirty="0">
                <a:effectLst/>
                <a:latin typeface="方正姚体" pitchFamily="2" charset="-122"/>
                <a:ea typeface="方正姚体" pitchFamily="2" charset="-122"/>
              </a:rPr>
              <a:t>中，段表本身一般放在主存中，也可以放在辅存中；</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42"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段表地址转换</a:t>
            </a:r>
          </a:p>
        </p:txBody>
      </p:sp>
      <p:graphicFrame>
        <p:nvGraphicFramePr>
          <p:cNvPr id="2765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8248" r:id="rId3" imgW="938794" imgH="221393" progId="Equation.3">
                  <p:embed/>
                </p:oleObj>
              </mc:Choice>
              <mc:Fallback>
                <p:oleObj r:id="rId3" imgW="938794" imgH="221393" progId="Equation.3">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4464050" cy="5940088"/>
          </a:xfrm>
          <a:prstGeom prst="rect">
            <a:avLst/>
          </a:prstGeom>
          <a:noFill/>
          <a:ln w="9525">
            <a:noFill/>
            <a:miter lim="800000"/>
            <a:headEnd/>
            <a:tailEnd/>
          </a:ln>
          <a:effectLst/>
        </p:spPr>
        <p:txBody>
          <a:bodyPr wrap="square"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E60238"/>
              </a:buClr>
              <a:buFont typeface="Wingdings" pitchFamily="2" charset="2"/>
              <a:buNone/>
              <a:defRPr/>
            </a:pPr>
            <a:r>
              <a:rPr lang="zh-CN" altLang="en-US"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地址转换时：</a:t>
            </a:r>
            <a:endParaRPr lang="en-US" altLang="zh-CN" sz="28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根据虚地址的段号和段表基地址找到对应段表项，</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若段表项的有效位为</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0</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，则产生</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调段中断</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从辅存调入该段；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若段表项的有效位为</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1</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，则比较虚地址的段内地址和段表项的段长，段内地址大产生</a:t>
            </a:r>
            <a:r>
              <a:rPr lang="zh-CN" altLang="en-US" sz="24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越界中断</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段内地址小则将</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段起址 </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虚地址的段内地址</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E60238"/>
              </a:buClr>
              <a:buFont typeface="Wingdings" pitchFamily="2" charset="2"/>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形成主存的物理地址。</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pic>
        <p:nvPicPr>
          <p:cNvPr id="4536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5025" y="692150"/>
            <a:ext cx="44577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3639"/>
                                        </p:tgtEl>
                                        <p:attrNameLst>
                                          <p:attrName>style.visibility</p:attrName>
                                        </p:attrNameLst>
                                      </p:cBhvr>
                                      <p:to>
                                        <p:strVal val="visible"/>
                                      </p:to>
                                    </p:set>
                                    <p:animEffect transition="in" filter="slide(fromBottom)">
                                      <p:cBhvr>
                                        <p:cTn id="7" dur="500"/>
                                        <p:tgtEl>
                                          <p:spTgt spid="45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段式虚存优缺点</a:t>
            </a:r>
          </a:p>
        </p:txBody>
      </p:sp>
      <p:graphicFrame>
        <p:nvGraphicFramePr>
          <p:cNvPr id="2867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7224" r:id="rId3" imgW="938794" imgH="221393" progId="Equation.3">
                  <p:embed/>
                </p:oleObj>
              </mc:Choice>
              <mc:Fallback>
                <p:oleObj r:id="rId3" imgW="938794" imgH="221393" progId="Equation.3">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819284"/>
            <a:ext cx="8858250" cy="4985980"/>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0000FF"/>
              </a:buClr>
              <a:buFont typeface="Wingdings" pitchFamily="2" charset="2"/>
              <a:buChar char="Ø"/>
              <a:defRPr/>
            </a:pPr>
            <a:r>
              <a:rPr lang="zh-CN" altLang="en-US" sz="2400" b="1" dirty="0">
                <a:solidFill>
                  <a:schemeClr val="hlink"/>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段式虚拟存储器的优点：</a:t>
            </a:r>
          </a:p>
          <a:p>
            <a:pPr lvl="1"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段的逻辑独立性使其易于编译、管理、修改和保护，</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也便于多道程序共享；</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段长可动态变化，允许自由调度，以便有效利用主存空间；</a:t>
            </a:r>
          </a:p>
          <a:p>
            <a:pPr algn="just" eaLnBrk="1" hangingPunct="1">
              <a:spcBef>
                <a:spcPts val="600"/>
              </a:spcBef>
              <a:spcAft>
                <a:spcPts val="600"/>
              </a:spcAft>
              <a:buClr>
                <a:srgbClr val="0000FF"/>
              </a:buClr>
              <a:buFont typeface="Wingdings" pitchFamily="2" charset="2"/>
              <a:buChar char="Ø"/>
              <a:defRPr/>
            </a:pP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段式虚拟存储器的缺点：</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主存空间分配麻烦；</a:t>
            </a:r>
          </a:p>
          <a:p>
            <a:pPr lvl="1" algn="just"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易于产生外碎片：没有内碎片，外碎片多；</a:t>
            </a:r>
          </a:p>
          <a:p>
            <a:pPr lvl="1" eaLnBrk="1" hangingPunct="1">
              <a:spcBef>
                <a:spcPts val="600"/>
              </a:spcBef>
              <a:spcAft>
                <a:spcPts val="600"/>
              </a:spcAft>
              <a:buClr>
                <a:srgbClr val="0000FF"/>
              </a:buClr>
              <a:buFont typeface="Wingdings" pitchFamily="2" charset="2"/>
              <a:buAutoNum type="circleNumDbPlain"/>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形成实地址麻烦：</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段长不一定是</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的整数倍，因而虚地址的低位部分未必是段内偏移，形成实地址时必须把段起址和段内偏移相加才行</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页式虚拟存储器：主存页号与逻辑页内地址拼接即可</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7" dur="500"/>
                                        <p:tgtEl>
                                          <p:spTgt spid="2160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段页式虚拟存储器</a:t>
            </a:r>
          </a:p>
        </p:txBody>
      </p:sp>
      <p:graphicFrame>
        <p:nvGraphicFramePr>
          <p:cNvPr id="2969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6200" r:id="rId3" imgW="938794" imgH="221393" progId="Equation.3">
                  <p:embed/>
                </p:oleObj>
              </mc:Choice>
              <mc:Fallback>
                <p:oleObj r:id="rId3" imgW="938794" imgH="221393" progId="Equation.3">
                  <p:embed/>
                  <p:pic>
                    <p:nvPicPr>
                      <p:cNvPr id="296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5663089"/>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spcAft>
                <a:spcPts val="600"/>
              </a:spcAft>
              <a:buClr>
                <a:srgbClr val="E60238"/>
              </a:buClr>
              <a:buFont typeface="Wingdings" pitchFamily="2" charset="2"/>
              <a:buNone/>
              <a:defRPr/>
            </a:pPr>
            <a:r>
              <a:rPr lang="zh-CN" altLang="en-US" sz="2400" b="1" dirty="0">
                <a:effectLst>
                  <a:outerShdw blurRad="38100" dist="38100" dir="2700000" algn="tl">
                    <a:srgbClr val="C0C0C0"/>
                  </a:outerShdw>
                </a:effectLst>
                <a:latin typeface="方正姚体" panose="02010601030101010101" pitchFamily="2" charset="-122"/>
                <a:ea typeface="方正姚体" panose="02010601030101010101" pitchFamily="2" charset="-122"/>
              </a:rPr>
              <a:t>页式与段式的集合</a:t>
            </a:r>
          </a:p>
          <a:p>
            <a:pPr marL="355600" indent="-355600" eaLnBrk="1" hangingPunct="1">
              <a:spcBef>
                <a:spcPts val="600"/>
              </a:spcBef>
              <a:spcAft>
                <a:spcPts val="6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实存分成相同大小大的页，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程序按逻辑结构分成若干段，每段再按实存页大小分成若干页，</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程序</a:t>
            </a: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按页调入调出</a:t>
            </a:r>
            <a:endParaRPr lang="en-US" altLang="zh-CN"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en-US" altLang="zh-CN"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注意</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：实存中，同一程序的各段未必连续、各页未必连续</a:t>
            </a: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None/>
              <a:defRPr/>
            </a:pPr>
            <a:r>
              <a:rPr lang="zh-CN" altLang="en-US" sz="2400"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      程序按段编程、保护和共享</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marL="263525" indent="-263525" eaLnBrk="1" hangingPunct="1">
              <a:spcBef>
                <a:spcPts val="600"/>
              </a:spcBef>
              <a:spcAft>
                <a:spcPts val="600"/>
              </a:spcAft>
              <a:buClr>
                <a:srgbClr val="0000FF"/>
              </a:buClr>
              <a:buFont typeface="Wingdings" pitchFamily="2" charset="2"/>
              <a:buChar char="Ø"/>
              <a:defRPr/>
            </a:pP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虚地址由</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S</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段内页号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P</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页内偏移</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D</a:t>
            </a:r>
            <a:r>
              <a:rPr lang="en-US" altLang="zh-CN"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组成，多任务操作系统还在虚地址前加一个标示程序在系统中的序号的</a:t>
            </a:r>
            <a:r>
              <a:rPr lang="zh-CN" altLang="en-US"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“基号</a:t>
            </a:r>
            <a:r>
              <a:rPr lang="en-US" altLang="zh-CN" sz="2400" b="1"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N</a:t>
            </a:r>
            <a:r>
              <a:rPr lang="en-US" altLang="zh-CN" sz="2400" b="1" dirty="0">
                <a:solidFill>
                  <a:srgbClr val="D414B9"/>
                </a:solidFill>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FontTx/>
              <a:buNone/>
              <a:defRPr/>
            </a:pPr>
            <a:endPar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eaLnBrk="1" hangingPunct="1">
              <a:spcBef>
                <a:spcPts val="600"/>
              </a:spcBef>
              <a:spcAft>
                <a:spcPts val="600"/>
              </a:spcAft>
              <a:buClr>
                <a:srgbClr val="0000FF"/>
              </a:buClr>
              <a:buFontTx/>
              <a:buNone/>
              <a:defRPr/>
            </a:pP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每道程序通过</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一个段表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和</a:t>
            </a:r>
            <a:r>
              <a:rPr lang="zh-CN" altLang="en-US" sz="2400" b="1" u="sng" dirty="0">
                <a:solidFill>
                  <a:srgbClr val="E31505"/>
                </a:solidFill>
                <a:effectLst>
                  <a:outerShdw blurRad="38100" dist="38100" dir="2700000" algn="tl">
                    <a:srgbClr val="C0C0C0"/>
                  </a:outerShdw>
                </a:effectLst>
                <a:latin typeface="方正姚体" panose="02010601030101010101" pitchFamily="2" charset="-122"/>
                <a:ea typeface="方正姚体" panose="02010601030101010101" pitchFamily="2" charset="-122"/>
              </a:rPr>
              <a:t>多个页表</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进行两级再定位：</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段表每一项对应一个段的页表首地址，</a:t>
            </a:r>
            <a:b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br>
            <a:r>
              <a:rPr lang="en-US" altLang="zh-CN"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400" dirty="0">
                <a:effectLst>
                  <a:outerShdw blurRad="38100" dist="38100" dir="2700000" algn="tl">
                    <a:srgbClr val="C0C0C0"/>
                  </a:outerShdw>
                </a:effectLst>
                <a:latin typeface="方正姚体" panose="02010601030101010101" pitchFamily="2" charset="-122"/>
                <a:ea typeface="方正姚体" panose="02010601030101010101" pitchFamily="2" charset="-122"/>
              </a:rPr>
              <a:t>页表的每一项对应一个物理页号；</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
        <p:nvSpPr>
          <p:cNvPr id="2" name="TextBox 1"/>
          <p:cNvSpPr txBox="1"/>
          <p:nvPr/>
        </p:nvSpPr>
        <p:spPr>
          <a:xfrm>
            <a:off x="755576" y="4437112"/>
            <a:ext cx="7416800" cy="400050"/>
          </a:xfrm>
          <a:prstGeom prst="rect">
            <a:avLst/>
          </a:prstGeom>
          <a:solidFill>
            <a:srgbClr val="92D050"/>
          </a:solidFill>
          <a:ln>
            <a:solidFill>
              <a:schemeClr val="tx1"/>
            </a:solidFill>
          </a:ln>
        </p:spPr>
        <p:txBody>
          <a:bodyPr>
            <a:spAutoFit/>
          </a:bodyPr>
          <a:lstStyle/>
          <a:p>
            <a:pPr>
              <a:defRPr/>
            </a:pPr>
            <a:r>
              <a:rPr lang="zh-CN" altLang="en-US" dirty="0">
                <a:ea typeface="宋体" pitchFamily="2" charset="-122"/>
              </a:rPr>
              <a:t>   基号 </a:t>
            </a:r>
            <a:r>
              <a:rPr lang="en-US" altLang="zh-CN" dirty="0">
                <a:ea typeface="宋体" pitchFamily="2" charset="-122"/>
              </a:rPr>
              <a:t>N        |  </a:t>
            </a:r>
            <a:r>
              <a:rPr lang="zh-CN" altLang="en-US" dirty="0">
                <a:ea typeface="宋体" pitchFamily="2" charset="-122"/>
              </a:rPr>
              <a:t>段号 </a:t>
            </a:r>
            <a:r>
              <a:rPr lang="en-US" altLang="zh-CN" dirty="0">
                <a:ea typeface="宋体" pitchFamily="2" charset="-122"/>
              </a:rPr>
              <a:t>S              | </a:t>
            </a:r>
            <a:r>
              <a:rPr lang="zh-CN" altLang="en-US" dirty="0">
                <a:ea typeface="宋体" pitchFamily="2" charset="-122"/>
              </a:rPr>
              <a:t>段内页号  </a:t>
            </a:r>
            <a:r>
              <a:rPr lang="en-US" altLang="zh-CN" dirty="0">
                <a:ea typeface="宋体" pitchFamily="2" charset="-122"/>
              </a:rPr>
              <a:t>P         | </a:t>
            </a:r>
            <a:r>
              <a:rPr lang="zh-CN" altLang="en-US" dirty="0">
                <a:ea typeface="宋体" pitchFamily="2" charset="-122"/>
              </a:rPr>
              <a:t>页内偏移</a:t>
            </a:r>
            <a:r>
              <a:rPr lang="en-US" altLang="zh-CN" dirty="0">
                <a:ea typeface="宋体" pitchFamily="2" charset="-122"/>
              </a:rPr>
              <a:t>D</a:t>
            </a:r>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4" end="4"/>
                                            </p:txEl>
                                          </p:spTgt>
                                        </p:tgtEl>
                                        <p:attrNameLst>
                                          <p:attrName>style.visibility</p:attrName>
                                        </p:attrNameLst>
                                      </p:cBhvr>
                                      <p:to>
                                        <p:strVal val="visible"/>
                                      </p:to>
                                    </p:set>
                                    <p:animEffect transition="in" filter="slide(fromBottom)">
                                      <p:cBhvr>
                                        <p:cTn id="27" dur="500"/>
                                        <p:tgtEl>
                                          <p:spTgt spid="2160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32" dur="500"/>
                                        <p:tgtEl>
                                          <p:spTgt spid="2160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41" dur="500"/>
                                        <p:tgtEl>
                                          <p:spTgt spid="21606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46"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段页式虚拟存储器地址变换实例</a:t>
            </a:r>
          </a:p>
        </p:txBody>
      </p:sp>
      <p:graphicFrame>
        <p:nvGraphicFramePr>
          <p:cNvPr id="3072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5176" r:id="rId3" imgW="938794" imgH="221393" progId="Equation.3">
                  <p:embed/>
                </p:oleObj>
              </mc:Choice>
              <mc:Fallback>
                <p:oleObj r:id="rId3" imgW="938794" imgH="221393" progId="Equation.3">
                  <p:embed/>
                  <p:pic>
                    <p:nvPicPr>
                      <p:cNvPr id="307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1107996"/>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Clr>
                <a:srgbClr val="E60238"/>
              </a:buClr>
              <a:buFont typeface="Wingdings" pitchFamily="2" charset="2"/>
              <a:buNone/>
              <a:defRPr/>
            </a:pPr>
            <a:endParaRPr lang="zh-CN" altLang="en-US" sz="1800" dirty="0">
              <a:effectLst>
                <a:outerShdw blurRad="38100" dist="38100" dir="2700000" algn="tl">
                  <a:srgbClr val="C0C0C0"/>
                </a:outerShdw>
              </a:effectLst>
              <a:latin typeface="Times New Roman" pitchFamily="18" charset="0"/>
            </a:endParaRPr>
          </a:p>
          <a:p>
            <a:pPr algn="just" eaLnBrk="1" hangingPunct="1">
              <a:spcBef>
                <a:spcPct val="0"/>
              </a:spcBef>
              <a:buClr>
                <a:srgbClr val="E60238"/>
              </a:buClr>
              <a:buFont typeface="Wingdings" pitchFamily="2" charset="2"/>
              <a:buNone/>
              <a:defRPr/>
            </a:pP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例</a:t>
            </a:r>
            <a:r>
              <a:rPr lang="en-US" altLang="zh-CN" sz="1800" dirty="0">
                <a:effectLst>
                  <a:outerShdw blurRad="38100" dist="38100" dir="2700000" algn="tl">
                    <a:srgbClr val="C0C0C0"/>
                  </a:outerShdw>
                </a:effectLst>
                <a:latin typeface="Times New Roman" pitchFamily="18" charset="0"/>
              </a:rPr>
              <a:t>12】</a:t>
            </a:r>
            <a:r>
              <a:rPr lang="zh-CN" altLang="en-US" sz="1800" dirty="0">
                <a:effectLst>
                  <a:outerShdw blurRad="38100" dist="38100" dir="2700000" algn="tl">
                    <a:srgbClr val="C0C0C0"/>
                  </a:outerShdw>
                </a:effectLst>
                <a:latin typeface="Times New Roman" pitchFamily="18" charset="0"/>
              </a:rPr>
              <a:t>假设有三道程序，基号用</a:t>
            </a:r>
            <a:r>
              <a:rPr lang="en-US" altLang="zh-CN" sz="18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表示，对应的基地址寄存器内容</a:t>
            </a: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段表基地址</a:t>
            </a:r>
            <a:r>
              <a:rPr lang="en-US" altLang="zh-CN" sz="1800" dirty="0">
                <a:effectLst>
                  <a:outerShdw blurRad="38100" dist="38100" dir="2700000" algn="tl">
                    <a:srgbClr val="C0C0C0"/>
                  </a:outerShdw>
                </a:effectLst>
                <a:latin typeface="Times New Roman" pitchFamily="18" charset="0"/>
              </a:rPr>
              <a:t>)</a:t>
            </a:r>
            <a:r>
              <a:rPr lang="zh-CN" altLang="en-US" sz="1800" dirty="0">
                <a:effectLst>
                  <a:outerShdw blurRad="38100" dist="38100" dir="2700000" algn="tl">
                    <a:srgbClr val="C0C0C0"/>
                  </a:outerShdw>
                </a:effectLst>
                <a:latin typeface="Times New Roman" pitchFamily="18" charset="0"/>
              </a:rPr>
              <a:t>分别为</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a:t>
            </a:r>
            <a:r>
              <a:rPr lang="en-US" altLang="zh-CN" sz="1800" dirty="0">
                <a:effectLst>
                  <a:outerShdw blurRad="38100" dist="38100" dir="2700000" algn="tl">
                    <a:srgbClr val="C0C0C0"/>
                  </a:outerShdw>
                </a:effectLst>
                <a:latin typeface="Times New Roman" pitchFamily="18" charset="0"/>
              </a:rPr>
              <a:t>S</a:t>
            </a:r>
            <a:r>
              <a:rPr lang="en-US" altLang="zh-CN" sz="1800" baseline="-250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，程序</a:t>
            </a:r>
            <a:r>
              <a:rPr lang="en-US" altLang="zh-CN" sz="1800" dirty="0">
                <a:effectLst>
                  <a:outerShdw blurRad="38100" dist="38100" dir="2700000" algn="tl">
                    <a:srgbClr val="C0C0C0"/>
                  </a:outerShdw>
                </a:effectLst>
                <a:latin typeface="Times New Roman" pitchFamily="18" charset="0"/>
              </a:rPr>
              <a:t>A</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2</a:t>
            </a:r>
            <a:r>
              <a:rPr lang="zh-CN" altLang="en-US" sz="1800" dirty="0">
                <a:effectLst>
                  <a:outerShdw blurRad="38100" dist="38100" dir="2700000" algn="tl">
                    <a:srgbClr val="C0C0C0"/>
                  </a:outerShdw>
                </a:effectLst>
                <a:latin typeface="Times New Roman" pitchFamily="18" charset="0"/>
              </a:rPr>
              <a:t>个段，程序</a:t>
            </a:r>
            <a:r>
              <a:rPr lang="en-US" altLang="zh-CN" sz="1800" dirty="0">
                <a:effectLst>
                  <a:outerShdw blurRad="38100" dist="38100" dir="2700000" algn="tl">
                    <a:srgbClr val="C0C0C0"/>
                  </a:outerShdw>
                </a:effectLst>
                <a:latin typeface="Times New Roman" pitchFamily="18" charset="0"/>
              </a:rPr>
              <a:t>B</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3</a:t>
            </a:r>
            <a:r>
              <a:rPr lang="zh-CN" altLang="en-US" sz="1800" dirty="0">
                <a:effectLst>
                  <a:outerShdw blurRad="38100" dist="38100" dir="2700000" algn="tl">
                    <a:srgbClr val="C0C0C0"/>
                  </a:outerShdw>
                </a:effectLst>
                <a:latin typeface="Times New Roman" pitchFamily="18" charset="0"/>
              </a:rPr>
              <a:t>个段，程序</a:t>
            </a:r>
            <a:r>
              <a:rPr lang="en-US" altLang="zh-CN" sz="1800" dirty="0">
                <a:effectLst>
                  <a:outerShdw blurRad="38100" dist="38100" dir="2700000" algn="tl">
                    <a:srgbClr val="C0C0C0"/>
                  </a:outerShdw>
                </a:effectLst>
                <a:latin typeface="Times New Roman" pitchFamily="18" charset="0"/>
              </a:rPr>
              <a:t>C</a:t>
            </a:r>
            <a:r>
              <a:rPr lang="zh-CN" altLang="en-US" sz="1800" dirty="0">
                <a:effectLst>
                  <a:outerShdw blurRad="38100" dist="38100" dir="2700000" algn="tl">
                    <a:srgbClr val="C0C0C0"/>
                  </a:outerShdw>
                </a:effectLst>
                <a:latin typeface="Times New Roman" pitchFamily="18" charset="0"/>
              </a:rPr>
              <a:t>有</a:t>
            </a:r>
            <a:r>
              <a:rPr lang="en-US" altLang="zh-CN" sz="1800" dirty="0">
                <a:effectLst>
                  <a:outerShdw blurRad="38100" dist="38100" dir="2700000" algn="tl">
                    <a:srgbClr val="C0C0C0"/>
                  </a:outerShdw>
                </a:effectLst>
                <a:latin typeface="Times New Roman" pitchFamily="18" charset="0"/>
              </a:rPr>
              <a:t>3</a:t>
            </a:r>
            <a:r>
              <a:rPr lang="zh-CN" altLang="en-US" sz="1800" dirty="0">
                <a:effectLst>
                  <a:outerShdw blurRad="38100" dist="38100" dir="2700000" algn="tl">
                    <a:srgbClr val="C0C0C0"/>
                  </a:outerShdw>
                </a:effectLst>
                <a:latin typeface="Times New Roman" pitchFamily="18" charset="0"/>
              </a:rPr>
              <a:t>个段，则其逻辑地址到物理地址的变换过程如下：</a:t>
            </a: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6070"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讲：虚拟存储器与奔腾系列机的虚存组织(</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pic>
        <p:nvPicPr>
          <p:cNvPr id="45568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44675"/>
            <a:ext cx="91440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1844675"/>
            <a:ext cx="6627812"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55690"/>
                                        </p:tgtEl>
                                        <p:attrNameLst>
                                          <p:attrName>style.visibility</p:attrName>
                                        </p:attrNameLst>
                                      </p:cBhvr>
                                      <p:to>
                                        <p:strVal val="visible"/>
                                      </p:to>
                                    </p:set>
                                    <p:animEffect transition="in" filter="slide(fromBottom)">
                                      <p:cBhvr>
                                        <p:cTn id="12" dur="500"/>
                                        <p:tgtEl>
                                          <p:spTgt spid="455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nodeType="clickEffect">
                                  <p:stCondLst>
                                    <p:cond delay="0"/>
                                  </p:stCondLst>
                                  <p:childTnLst>
                                    <p:anim calcmode="lin" valueType="num">
                                      <p:cBhvr additive="base">
                                        <p:cTn id="16" dur="500"/>
                                        <p:tgtEl>
                                          <p:spTgt spid="455690"/>
                                        </p:tgtEl>
                                        <p:attrNameLst>
                                          <p:attrName>ppt_x</p:attrName>
                                        </p:attrNameLst>
                                      </p:cBhvr>
                                      <p:tavLst>
                                        <p:tav tm="0">
                                          <p:val>
                                            <p:strVal val="ppt_x"/>
                                          </p:val>
                                        </p:tav>
                                        <p:tav tm="100000">
                                          <p:val>
                                            <p:strVal val="ppt_x"/>
                                          </p:val>
                                        </p:tav>
                                      </p:tavLst>
                                    </p:anim>
                                    <p:anim calcmode="lin" valueType="num">
                                      <p:cBhvr additive="base">
                                        <p:cTn id="17" dur="500"/>
                                        <p:tgtEl>
                                          <p:spTgt spid="455690"/>
                                        </p:tgtEl>
                                        <p:attrNameLst>
                                          <p:attrName>ppt_y</p:attrName>
                                        </p:attrNameLst>
                                      </p:cBhvr>
                                      <p:tavLst>
                                        <p:tav tm="0">
                                          <p:val>
                                            <p:strVal val="ppt_y"/>
                                          </p:val>
                                        </p:tav>
                                        <p:tav tm="100000">
                                          <p:val>
                                            <p:strVal val="1+ppt_h/2"/>
                                          </p:val>
                                        </p:tav>
                                      </p:tavLst>
                                    </p:anim>
                                    <p:set>
                                      <p:cBhvr>
                                        <p:cTn id="18" dur="1" fill="hold">
                                          <p:stCondLst>
                                            <p:cond delay="499"/>
                                          </p:stCondLst>
                                        </p:cTn>
                                        <p:tgtEl>
                                          <p:spTgt spid="455690"/>
                                        </p:tgtEl>
                                        <p:attrNameLst>
                                          <p:attrName>style.visibility</p:attrName>
                                        </p:attrNameLst>
                                      </p:cBhvr>
                                      <p:to>
                                        <p:strVal val="hidden"/>
                                      </p:to>
                                    </p:set>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55689"/>
                                        </p:tgtEl>
                                        <p:attrNameLst>
                                          <p:attrName>style.visibility</p:attrName>
                                        </p:attrNameLst>
                                      </p:cBhvr>
                                      <p:to>
                                        <p:strVal val="visible"/>
                                      </p:to>
                                    </p:set>
                                    <p:animEffect transition="in" filter="slide(fromBottom)">
                                      <p:cBhvr>
                                        <p:cTn id="22" dur="500"/>
                                        <p:tgtEl>
                                          <p:spTgt spid="45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虚拟存储器替换算法</a:t>
            </a:r>
          </a:p>
        </p:txBody>
      </p:sp>
      <p:graphicFrame>
        <p:nvGraphicFramePr>
          <p:cNvPr id="3174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4152" r:id="rId3" imgW="938794" imgH="221393" progId="Equation.3">
                  <p:embed/>
                </p:oleObj>
              </mc:Choice>
              <mc:Fallback>
                <p:oleObj r:id="rId3" imgW="938794" imgH="221393" progId="Equation.3">
                  <p:embed/>
                  <p:pic>
                    <p:nvPicPr>
                      <p:cNvPr id="317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1207906"/>
            <a:ext cx="8858250" cy="4390626"/>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922338" indent="-381000" eaLnBrk="0" hangingPunct="0">
              <a:spcBef>
                <a:spcPct val="20000"/>
              </a:spcBef>
              <a:buChar char="–"/>
              <a:defRPr sz="2800">
                <a:solidFill>
                  <a:schemeClr val="tx1"/>
                </a:solidFill>
                <a:latin typeface="Arial" charset="0"/>
                <a:ea typeface="宋体" pitchFamily="2" charset="-122"/>
              </a:defRPr>
            </a:lvl2pPr>
            <a:lvl3pPr marL="1482725" indent="-381000" eaLnBrk="0" hangingPunct="0">
              <a:spcBef>
                <a:spcPct val="20000"/>
              </a:spcBef>
              <a:buChar char="•"/>
              <a:defRPr sz="2400">
                <a:solidFill>
                  <a:schemeClr val="tx1"/>
                </a:solidFill>
                <a:latin typeface="Arial" charset="0"/>
                <a:ea typeface="宋体" pitchFamily="2" charset="-122"/>
              </a:defRPr>
            </a:lvl3pPr>
            <a:lvl4pPr marL="2043113" indent="-381000" eaLnBrk="0" hangingPunct="0">
              <a:spcBef>
                <a:spcPct val="20000"/>
              </a:spcBef>
              <a:buChar char="–"/>
              <a:defRPr sz="2000">
                <a:solidFill>
                  <a:schemeClr val="tx1"/>
                </a:solidFill>
                <a:latin typeface="Arial" charset="0"/>
                <a:ea typeface="宋体" pitchFamily="2" charset="-122"/>
              </a:defRPr>
            </a:lvl4pPr>
            <a:lvl5pPr marL="2603500" indent="-381000" eaLnBrk="0" hangingPunct="0">
              <a:spcBef>
                <a:spcPct val="20000"/>
              </a:spcBef>
              <a:buChar char="»"/>
              <a:defRPr sz="2000">
                <a:solidFill>
                  <a:schemeClr val="tx1"/>
                </a:solidFill>
                <a:latin typeface="Arial" charset="0"/>
                <a:ea typeface="宋体" pitchFamily="2" charset="-122"/>
              </a:defRPr>
            </a:lvl5pPr>
            <a:lvl6pPr marL="30607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5179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9751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4323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20000"/>
              </a:lnSpc>
              <a:spcBef>
                <a:spcPct val="0"/>
              </a:spcBef>
              <a:buClr>
                <a:srgbClr val="0000FF"/>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当主存满了而需要从辅存调页至主存时，必须确定主存的哪些页被替换，虚存的替换算法与</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的替换算法类似，有</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FIFO(</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先进先出</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LRU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最不经常使用</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 </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LFU(</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近期最少使用</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算法；所不同的是：</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的替换全由硬件实现，而虚存的替换是硬件为辅、操作系统为主；</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(2).</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虚存缺页损失比</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cache</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大得多</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辅存访问时间长</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(3).</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虚存页面替换的选择余地大，属于同一进程的所有页面都可被替换；</a:t>
            </a:r>
            <a:endPar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0"/>
              </a:spcBef>
              <a:buClr>
                <a:srgbClr val="0000FF"/>
              </a:buClr>
              <a:buFont typeface="Wingdings" pitchFamily="2" charset="2"/>
              <a:buNone/>
              <a:defRPr/>
            </a:pPr>
            <a:endPar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a:p>
            <a:pPr algn="just" eaLnBrk="1" hangingPunct="1">
              <a:lnSpc>
                <a:spcPct val="120000"/>
              </a:lnSpc>
              <a:spcBef>
                <a:spcPct val="0"/>
              </a:spcBef>
              <a:buClr>
                <a:srgbClr val="0000FF"/>
              </a:buClr>
              <a:buFont typeface="Wingdings" pitchFamily="2" charset="2"/>
              <a:buChar char="Ø"/>
              <a:defRPr/>
            </a:pP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为了保持主存和辅存数据的一致性，并避免主存被替换页不必要的</a:t>
            </a:r>
            <a:r>
              <a:rPr lang="zh-CN" altLang="en-US" sz="2000" dirty="0">
                <a:solidFill>
                  <a:srgbClr val="FF000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写回辅存</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，通常在页表或段表的每一项设置一个</a:t>
            </a:r>
            <a:r>
              <a:rPr lang="zh-CN" altLang="en-US" sz="2000" b="1" u="sng" dirty="0">
                <a:solidFill>
                  <a:srgbClr val="0000FF"/>
                </a:solidFill>
                <a:effectLst>
                  <a:outerShdw blurRad="38100" dist="38100" dir="2700000" algn="tl">
                    <a:srgbClr val="C0C0C0"/>
                  </a:outerShdw>
                </a:effectLst>
                <a:latin typeface="方正姚体" panose="02010601030101010101" pitchFamily="2" charset="-122"/>
                <a:ea typeface="方正姚体" panose="02010601030101010101" pitchFamily="2" charset="-122"/>
              </a:rPr>
              <a:t>修改位</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，标示该项对应的主存页或段空间在调入主存后是否被修改过。修改位</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=0</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表示没修改，替换时不必写回辅存。</a:t>
            </a:r>
          </a:p>
          <a:p>
            <a:pPr algn="just" eaLnBrk="1" hangingPunct="1">
              <a:lnSpc>
                <a:spcPct val="120000"/>
              </a:lnSpc>
              <a:spcBef>
                <a:spcPct val="0"/>
              </a:spcBef>
              <a:buClr>
                <a:srgbClr val="0000FF"/>
              </a:buClr>
              <a:buFont typeface="Wingdings" pitchFamily="2" charset="2"/>
              <a:buNone/>
              <a:defRPr/>
            </a:pP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a:t>
            </a:r>
            <a:r>
              <a:rPr lang="zh-CN" altLang="en-US"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例</a:t>
            </a:r>
            <a:r>
              <a:rPr lang="en-US" altLang="zh-CN" sz="2000" dirty="0">
                <a:effectLst>
                  <a:outerShdw blurRad="38100" dist="38100" dir="2700000" algn="tl">
                    <a:srgbClr val="C0C0C0"/>
                  </a:outerShdw>
                </a:effectLst>
                <a:latin typeface="方正姚体" panose="02010601030101010101" pitchFamily="2" charset="-122"/>
                <a:ea typeface="方正姚体" panose="02010601030101010101" pitchFamily="2" charset="-122"/>
              </a:rPr>
              <a:t>13】P</a:t>
            </a:r>
            <a:r>
              <a:rPr lang="en-US" altLang="zh-CN" sz="2000" baseline="-25000" dirty="0">
                <a:effectLst>
                  <a:outerShdw blurRad="38100" dist="38100" dir="2700000" algn="tl">
                    <a:srgbClr val="C0C0C0"/>
                  </a:outerShdw>
                </a:effectLst>
                <a:latin typeface="方正姚体" panose="02010601030101010101" pitchFamily="2" charset="-122"/>
                <a:ea typeface="方正姚体" panose="02010601030101010101" pitchFamily="2" charset="-122"/>
              </a:rPr>
              <a:t>107</a:t>
            </a:r>
          </a:p>
          <a:p>
            <a:pPr algn="ctr" eaLnBrk="1" hangingPunct="1">
              <a:lnSpc>
                <a:spcPct val="120000"/>
              </a:lnSpc>
              <a:spcBef>
                <a:spcPct val="50000"/>
              </a:spcBef>
              <a:buClr>
                <a:srgbClr val="0000FF"/>
              </a:buClr>
              <a:buFont typeface="Wingdings" pitchFamily="2" charset="2"/>
              <a:buNone/>
              <a:defRPr/>
            </a:pPr>
            <a:endParaRPr lang="en-US" altLang="zh-CN" sz="2000" baseline="-25000" dirty="0">
              <a:effectLst>
                <a:outerShdw blurRad="38100" dist="38100" dir="2700000" algn="tl">
                  <a:srgbClr val="C0C0C0"/>
                </a:outerShdw>
              </a:effectLst>
              <a:latin typeface="方正姚体" panose="02010601030101010101" pitchFamily="2" charset="-122"/>
              <a:ea typeface="方正姚体" panose="02010601030101010101" pitchFamily="2" charset="-122"/>
            </a:endParaRPr>
          </a:p>
        </p:txBody>
      </p:sp>
      <p:sp>
        <p:nvSpPr>
          <p:cNvPr id="21606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方正姚体" panose="02010601030101010101" pitchFamily="2" charset="-122"/>
                <a:ea typeface="方正姚体" panose="02010601030101010101" pitchFamily="2" charset="-122"/>
                <a:hlinkClick r:id="rId5" action="ppaction://hlinksldjump"/>
              </a:rPr>
              <a:t>总目录</a:t>
            </a:r>
          </a:p>
        </p:txBody>
      </p:sp>
      <p:sp>
        <p:nvSpPr>
          <p:cNvPr id="152582" name="Text Box 6"/>
          <p:cNvSpPr txBox="1">
            <a:spLocks noChangeArrowheads="1"/>
          </p:cNvSpPr>
          <p:nvPr/>
        </p:nvSpPr>
        <p:spPr bwMode="auto">
          <a:xfrm>
            <a:off x="0" y="6645275"/>
            <a:ext cx="9144000" cy="215900"/>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Effect transition="in" filter="slide(fromBottom)">
                                      <p:cBhvr>
                                        <p:cTn id="7" dur="500"/>
                                        <p:tgtEl>
                                          <p:spTgt spid="216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12" dur="500"/>
                                        <p:tgtEl>
                                          <p:spTgt spid="216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7" dur="500"/>
                                        <p:tgtEl>
                                          <p:spTgt spid="216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22" dur="500"/>
                                        <p:tgtEl>
                                          <p:spTgt spid="216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7" dur="500"/>
                                        <p:tgtEl>
                                          <p:spTgt spid="21606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6" end="6"/>
                                            </p:txEl>
                                          </p:spTgt>
                                        </p:tgtEl>
                                        <p:attrNameLst>
                                          <p:attrName>style.visibility</p:attrName>
                                        </p:attrNameLst>
                                      </p:cBhvr>
                                      <p:to>
                                        <p:strVal val="visible"/>
                                      </p:to>
                                    </p:set>
                                    <p:animEffect transition="in" filter="slide(fromBottom)">
                                      <p:cBhvr>
                                        <p:cTn id="32" dur="500"/>
                                        <p:tgtEl>
                                          <p:spTgt spid="2160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15104" y="-61555"/>
            <a:ext cx="8460432" cy="654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rgbClr val="FF0000"/>
              </a:solidFill>
              <a:effectLs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19. </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某虚拟存储器采用页式存储管理，使用</a:t>
            </a:r>
            <a:r>
              <a:rPr kumimoji="0" lang="en-US" altLang="zh-CN"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LRU</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页面替换算法，若每次访问在一个时间单位内完成，页面访问序列如下：</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。已知主存只允许放</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个页面，初始状态时</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个页面是全空的，则页面失效次数是</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_______</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解答过程：                        </a:t>
            </a: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FF0000"/>
                </a:solidFill>
                <a:effectLst/>
                <a:ea typeface="宋体" pitchFamily="2" charset="-122"/>
                <a:cs typeface="Times New Roman" pitchFamily="18" charset="0"/>
              </a:rPr>
              <a:t>LRU</a:t>
            </a:r>
            <a:r>
              <a:rPr kumimoji="0" lang="zh-CN" altLang="en-US" b="0" i="0" u="none" strike="noStrike" cap="none" normalizeH="0" baseline="0" dirty="0">
                <a:ln>
                  <a:noFill/>
                </a:ln>
                <a:solidFill>
                  <a:schemeClr val="tx1"/>
                </a:solidFill>
                <a:effectLst/>
                <a:ea typeface="宋体" pitchFamily="2" charset="-122"/>
                <a:cs typeface="Times New Roman" pitchFamily="18" charset="0"/>
              </a:rPr>
              <a:t>算法的思想：每页设置一个计数器，每次命中一页，该页对应的计数器清零，其他各页的计数器加</a:t>
            </a:r>
            <a:r>
              <a:rPr kumimoji="0" lang="en-US" altLang="zh-CN" b="0" i="0" u="none" strike="noStrike" cap="none" normalizeH="0" baseline="0" dirty="0">
                <a:ln>
                  <a:noFill/>
                </a:ln>
                <a:solidFill>
                  <a:schemeClr val="tx1"/>
                </a:solidFill>
                <a:effectLst/>
                <a:ea typeface="宋体" pitchFamily="2" charset="-122"/>
                <a:cs typeface="Times New Roman" pitchFamily="18" charset="0"/>
              </a:rPr>
              <a:t>1</a:t>
            </a:r>
            <a:r>
              <a:rPr kumimoji="0" lang="zh-CN" altLang="en-US" b="0" i="0" u="none" strike="noStrike" cap="none" normalizeH="0" baseline="0" dirty="0">
                <a:ln>
                  <a:noFill/>
                </a:ln>
                <a:solidFill>
                  <a:schemeClr val="tx1"/>
                </a:solidFill>
                <a:effectLst/>
                <a:ea typeface="宋体" pitchFamily="2" charset="-122"/>
                <a:cs typeface="Times New Roman" pitchFamily="18" charset="0"/>
              </a:rPr>
              <a:t>；需要替换时，将计数值最大的页换出，所以，对应的访问过程及相应的计数器的内容、替换结果如下：</a:t>
            </a:r>
            <a:endParaRPr kumimoji="0" lang="en-US" altLang="zh-CN" b="0" i="0" u="none" strike="noStrike" cap="none" normalizeH="0" baseline="0" dirty="0">
              <a:ln>
                <a:noFill/>
              </a:ln>
              <a:solidFill>
                <a:schemeClr val="tx1"/>
              </a:solidFill>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effectLst/>
              <a:latin typeface="Arial"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 y="2924944"/>
            <a:ext cx="9144000" cy="3456384"/>
          </a:xfrm>
          <a:prstGeom prst="rect">
            <a:avLst/>
          </a:prstGeom>
        </p:spPr>
      </p:pic>
      <p:sp>
        <p:nvSpPr>
          <p:cNvPr id="7" name="矩形 6"/>
          <p:cNvSpPr/>
          <p:nvPr/>
        </p:nvSpPr>
        <p:spPr>
          <a:xfrm>
            <a:off x="179512" y="6381328"/>
            <a:ext cx="7254552" cy="400110"/>
          </a:xfrm>
          <a:prstGeom prst="rect">
            <a:avLst/>
          </a:prstGeom>
        </p:spPr>
        <p:txBody>
          <a:bodyPr wrap="square">
            <a:spAutoFit/>
          </a:bodyPr>
          <a:lstStyle/>
          <a:p>
            <a:pPr lvl="0" eaLnBrk="0" hangingPunct="0"/>
            <a:r>
              <a:rPr lang="zh-CN" altLang="en-US" dirty="0">
                <a:effectLst/>
                <a:ea typeface="宋体" pitchFamily="2" charset="-122"/>
                <a:cs typeface="Times New Roman" pitchFamily="18" charset="0"/>
              </a:rPr>
              <a:t>注：红色标注的页是未命中的访问</a:t>
            </a:r>
            <a:r>
              <a:rPr lang="en-US" altLang="zh-CN" dirty="0">
                <a:effectLst/>
                <a:ea typeface="宋体" pitchFamily="2" charset="-122"/>
                <a:cs typeface="Times New Roman" pitchFamily="18" charset="0"/>
              </a:rPr>
              <a:t>——</a:t>
            </a:r>
            <a:r>
              <a:rPr lang="zh-CN" altLang="en-US" dirty="0">
                <a:effectLst/>
                <a:ea typeface="宋体" pitchFamily="2" charset="-122"/>
                <a:cs typeface="Times New Roman" pitchFamily="18" charset="0"/>
              </a:rPr>
              <a:t>共</a:t>
            </a:r>
            <a:r>
              <a:rPr lang="en-US" altLang="zh-CN" dirty="0">
                <a:effectLst/>
                <a:ea typeface="宋体" pitchFamily="2" charset="-122"/>
                <a:cs typeface="Times New Roman" pitchFamily="18" charset="0"/>
              </a:rPr>
              <a:t>6</a:t>
            </a:r>
            <a:r>
              <a:rPr lang="zh-CN" altLang="en-US" dirty="0">
                <a:effectLst/>
                <a:ea typeface="宋体" pitchFamily="2" charset="-122"/>
                <a:cs typeface="Times New Roman" pitchFamily="18" charset="0"/>
              </a:rPr>
              <a:t>次</a:t>
            </a:r>
            <a:endParaRPr lang="zh-CN" altLang="en-US" sz="3200" dirty="0">
              <a:effectLst/>
              <a:latin typeface="Arial" pitchFamily="34" charset="0"/>
              <a:ea typeface="宋体" pitchFamily="2" charset="-122"/>
              <a:cs typeface="宋体" pitchFamily="2" charset="-122"/>
            </a:endParaRPr>
          </a:p>
        </p:txBody>
      </p:sp>
      <p:sp>
        <p:nvSpPr>
          <p:cNvPr id="2" name="TextBox 1"/>
          <p:cNvSpPr txBox="1"/>
          <p:nvPr/>
        </p:nvSpPr>
        <p:spPr>
          <a:xfrm>
            <a:off x="6372200" y="1556792"/>
            <a:ext cx="1440160" cy="400110"/>
          </a:xfrm>
          <a:prstGeom prst="rect">
            <a:avLst/>
          </a:prstGeom>
          <a:noFill/>
        </p:spPr>
        <p:txBody>
          <a:bodyPr wrap="square" rtlCol="0">
            <a:spAutoFit/>
          </a:bodyPr>
          <a:lstStyle/>
          <a:p>
            <a:r>
              <a:rPr lang="en-US" altLang="zh-CN" dirty="0" err="1">
                <a:solidFill>
                  <a:srgbClr val="FF0000"/>
                </a:solidFill>
              </a:rPr>
              <a:t>FIFO+LRU</a:t>
            </a: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25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5800" y="762000"/>
            <a:ext cx="7772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SzPct val="90000"/>
              <a:buBlip>
                <a:blip r:embed="rId2"/>
              </a:buBlip>
              <a:defRPr kumimoji="1" sz="3200">
                <a:solidFill>
                  <a:schemeClr val="tx1"/>
                </a:solidFill>
                <a:latin typeface="Tahoma" pitchFamily="34" charset="0"/>
                <a:ea typeface="宋体" pitchFamily="2" charset="-122"/>
              </a:defRPr>
            </a:lvl1pPr>
            <a:lvl2pPr marL="742950" indent="-285750" eaLnBrk="0" hangingPunct="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eaLnBrk="0" hangingPunct="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eaLnBrk="0" hangingPunct="0">
              <a:spcBef>
                <a:spcPct val="20000"/>
              </a:spcBef>
              <a:buSzPct val="70000"/>
              <a:buBlip>
                <a:blip r:embed="rId5"/>
              </a:buBlip>
              <a:defRPr kumimoji="1" sz="2000">
                <a:solidFill>
                  <a:schemeClr val="tx1"/>
                </a:solidFill>
                <a:latin typeface="Tahoma" pitchFamily="34" charset="0"/>
                <a:ea typeface="宋体" pitchFamily="2" charset="-122"/>
              </a:defRPr>
            </a:lvl4pPr>
            <a:lvl5pPr marL="2057400" indent="-228600" eaLnBrk="0" hangingPunct="0">
              <a:spcBef>
                <a:spcPct val="20000"/>
              </a:spcBef>
              <a:buSzPct val="70000"/>
              <a:buBlip>
                <a:blip r:embed="rId6"/>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9pPr>
          </a:lstStyle>
          <a:p>
            <a:pPr eaLnBrk="1" hangingPunct="1">
              <a:lnSpc>
                <a:spcPct val="90000"/>
              </a:lnSpc>
              <a:buFontTx/>
              <a:buNone/>
              <a:defRPr/>
            </a:pPr>
            <a:r>
              <a:rPr lang="en-US" altLang="zh-CN" sz="2800" dirty="0"/>
              <a:t>3,4,2,6,4,3,7,4,3,6,3,4,8,4,6  </a:t>
            </a:r>
            <a:r>
              <a:rPr lang="zh-CN" altLang="en-US" sz="2800" dirty="0"/>
              <a:t>的</a:t>
            </a:r>
            <a:r>
              <a:rPr lang="en-US" altLang="zh-CN" sz="2800" dirty="0"/>
              <a:t>FIFO+LRU</a:t>
            </a:r>
            <a:r>
              <a:rPr lang="zh-CN" altLang="en-US" sz="2800" dirty="0"/>
              <a:t>算法</a:t>
            </a:r>
          </a:p>
        </p:txBody>
      </p:sp>
      <p:graphicFrame>
        <p:nvGraphicFramePr>
          <p:cNvPr id="3" name="Group 5"/>
          <p:cNvGraphicFramePr>
            <a:graphicFrameLocks noGrp="1"/>
          </p:cNvGraphicFramePr>
          <p:nvPr/>
        </p:nvGraphicFramePr>
        <p:xfrm>
          <a:off x="533400" y="1600200"/>
          <a:ext cx="8077200" cy="4130675"/>
        </p:xfrm>
        <a:graphic>
          <a:graphicData uri="http://schemas.openxmlformats.org/drawingml/2006/table">
            <a:tbl>
              <a:tblPr/>
              <a:tblGrid>
                <a:gridCol w="685800">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4500">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gridCol w="447675">
                  <a:extLst>
                    <a:ext uri="{9D8B030D-6E8A-4147-A177-3AD203B41FA5}">
                      <a16:colId xmlns:a16="http://schemas.microsoft.com/office/drawing/2014/main" val="20008"/>
                    </a:ext>
                  </a:extLst>
                </a:gridCol>
                <a:gridCol w="446087">
                  <a:extLst>
                    <a:ext uri="{9D8B030D-6E8A-4147-A177-3AD203B41FA5}">
                      <a16:colId xmlns:a16="http://schemas.microsoft.com/office/drawing/2014/main" val="20009"/>
                    </a:ext>
                  </a:extLst>
                </a:gridCol>
                <a:gridCol w="447675">
                  <a:extLst>
                    <a:ext uri="{9D8B030D-6E8A-4147-A177-3AD203B41FA5}">
                      <a16:colId xmlns:a16="http://schemas.microsoft.com/office/drawing/2014/main" val="20010"/>
                    </a:ext>
                  </a:extLst>
                </a:gridCol>
                <a:gridCol w="447675">
                  <a:extLst>
                    <a:ext uri="{9D8B030D-6E8A-4147-A177-3AD203B41FA5}">
                      <a16:colId xmlns:a16="http://schemas.microsoft.com/office/drawing/2014/main" val="20011"/>
                    </a:ext>
                  </a:extLst>
                </a:gridCol>
                <a:gridCol w="446088">
                  <a:extLst>
                    <a:ext uri="{9D8B030D-6E8A-4147-A177-3AD203B41FA5}">
                      <a16:colId xmlns:a16="http://schemas.microsoft.com/office/drawing/2014/main" val="20012"/>
                    </a:ext>
                  </a:extLst>
                </a:gridCol>
                <a:gridCol w="446087">
                  <a:extLst>
                    <a:ext uri="{9D8B030D-6E8A-4147-A177-3AD203B41FA5}">
                      <a16:colId xmlns:a16="http://schemas.microsoft.com/office/drawing/2014/main" val="20013"/>
                    </a:ext>
                  </a:extLst>
                </a:gridCol>
                <a:gridCol w="447675">
                  <a:extLst>
                    <a:ext uri="{9D8B030D-6E8A-4147-A177-3AD203B41FA5}">
                      <a16:colId xmlns:a16="http://schemas.microsoft.com/office/drawing/2014/main" val="20014"/>
                    </a:ext>
                  </a:extLst>
                </a:gridCol>
                <a:gridCol w="447675">
                  <a:extLst>
                    <a:ext uri="{9D8B030D-6E8A-4147-A177-3AD203B41FA5}">
                      <a16:colId xmlns:a16="http://schemas.microsoft.com/office/drawing/2014/main" val="20015"/>
                    </a:ext>
                  </a:extLst>
                </a:gridCol>
                <a:gridCol w="447675">
                  <a:extLst>
                    <a:ext uri="{9D8B030D-6E8A-4147-A177-3AD203B41FA5}">
                      <a16:colId xmlns:a16="http://schemas.microsoft.com/office/drawing/2014/main" val="20016"/>
                    </a:ext>
                  </a:extLst>
                </a:gridCol>
              </a:tblGrid>
              <a:tr h="812925">
                <a:tc gridSpan="2">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ctr" defTabSz="914400" rtl="0" eaLnBrk="1" fontAlgn="ctr"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tx1"/>
                          </a:solidFill>
                          <a:effectLst/>
                          <a:latin typeface="Tahoma" pitchFamily="34" charset="0"/>
                          <a:ea typeface="宋体" pitchFamily="2" charset="-122"/>
                        </a:rPr>
                        <a:t>页面请求</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2925">
                <a:tc rowSpan="4">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L</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R</a:t>
                      </a:r>
                    </a:p>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U</a:t>
                      </a:r>
                    </a:p>
                  </a:txBody>
                  <a:tcPr marL="0" marR="0" marT="0" marB="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③</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2925">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②</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38329">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①</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2</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7</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accent2"/>
                          </a:solidFill>
                          <a:effectLst/>
                          <a:latin typeface="Tahom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8</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53571">
                <a:tc vMerge="1">
                  <a:txBody>
                    <a:bodyPr/>
                    <a:lstStyle/>
                    <a:p>
                      <a:endParaRPr lang="zh-CN" altLang="en-US"/>
                    </a:p>
                  </a:txBody>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tx1"/>
                          </a:solidFill>
                          <a:effectLst/>
                          <a:latin typeface="Tahoma" pitchFamily="34" charset="0"/>
                          <a:ea typeface="宋体" pitchFamily="2" charset="-122"/>
                        </a:rPr>
                        <a:t>命中</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SzPct val="90000"/>
                        <a:defRPr kumimoji="1" sz="2800">
                          <a:solidFill>
                            <a:schemeClr val="tx1"/>
                          </a:solidFill>
                          <a:latin typeface="Tahoma" pitchFamily="34" charset="0"/>
                          <a:ea typeface="宋体" pitchFamily="2" charset="-122"/>
                        </a:defRPr>
                      </a:lvl1pPr>
                      <a:lvl2pPr>
                        <a:spcBef>
                          <a:spcPct val="20000"/>
                        </a:spcBef>
                        <a:buSzPct val="80000"/>
                        <a:defRPr kumimoji="1" sz="2400">
                          <a:solidFill>
                            <a:schemeClr val="tx1"/>
                          </a:solidFill>
                          <a:latin typeface="Tahoma" pitchFamily="34" charset="0"/>
                          <a:ea typeface="宋体" pitchFamily="2" charset="-122"/>
                        </a:defRPr>
                      </a:lvl2pPr>
                      <a:lvl3pPr>
                        <a:spcBef>
                          <a:spcPct val="20000"/>
                        </a:spcBef>
                        <a:buSzPct val="70000"/>
                        <a:defRPr kumimoji="1" sz="2000">
                          <a:solidFill>
                            <a:schemeClr val="tx1"/>
                          </a:solidFill>
                          <a:latin typeface="Tahoma" pitchFamily="34" charset="0"/>
                          <a:ea typeface="宋体" pitchFamily="2" charset="-122"/>
                        </a:defRPr>
                      </a:lvl3pPr>
                      <a:lvl4pPr>
                        <a:spcBef>
                          <a:spcPct val="20000"/>
                        </a:spcBef>
                        <a:buSzPct val="70000"/>
                        <a:defRPr kumimoji="1">
                          <a:solidFill>
                            <a:schemeClr val="tx1"/>
                          </a:solidFill>
                          <a:latin typeface="Tahoma" pitchFamily="34" charset="0"/>
                          <a:ea typeface="宋体" pitchFamily="2" charset="-122"/>
                        </a:defRPr>
                      </a:lvl4pPr>
                      <a:lvl5pPr>
                        <a:spcBef>
                          <a:spcPct val="20000"/>
                        </a:spcBef>
                        <a:buSzPct val="70000"/>
                        <a:defRPr kumimoji="1">
                          <a:solidFill>
                            <a:schemeClr val="tx1"/>
                          </a:solidFill>
                          <a:latin typeface="Tahoma" pitchFamily="34" charset="0"/>
                          <a:ea typeface="宋体" pitchFamily="2" charset="-122"/>
                        </a:defRPr>
                      </a:lvl5pPr>
                      <a:lvl6pPr fontAlgn="base">
                        <a:spcBef>
                          <a:spcPct val="20000"/>
                        </a:spcBef>
                        <a:spcAft>
                          <a:spcPct val="0"/>
                        </a:spcAft>
                        <a:buSzPct val="70000"/>
                        <a:defRPr kumimoji="1">
                          <a:solidFill>
                            <a:schemeClr val="tx1"/>
                          </a:solidFill>
                          <a:latin typeface="Tahoma" pitchFamily="34" charset="0"/>
                          <a:ea typeface="宋体" pitchFamily="2" charset="-122"/>
                        </a:defRPr>
                      </a:lvl6pPr>
                      <a:lvl7pPr fontAlgn="base">
                        <a:spcBef>
                          <a:spcPct val="20000"/>
                        </a:spcBef>
                        <a:spcAft>
                          <a:spcPct val="0"/>
                        </a:spcAft>
                        <a:buSzPct val="70000"/>
                        <a:defRPr kumimoji="1">
                          <a:solidFill>
                            <a:schemeClr val="tx1"/>
                          </a:solidFill>
                          <a:latin typeface="Tahoma" pitchFamily="34" charset="0"/>
                          <a:ea typeface="宋体" pitchFamily="2" charset="-122"/>
                        </a:defRPr>
                      </a:lvl7pPr>
                      <a:lvl8pPr fontAlgn="base">
                        <a:spcBef>
                          <a:spcPct val="20000"/>
                        </a:spcBef>
                        <a:spcAft>
                          <a:spcPct val="0"/>
                        </a:spcAft>
                        <a:buSzPct val="70000"/>
                        <a:defRPr kumimoji="1">
                          <a:solidFill>
                            <a:schemeClr val="tx1"/>
                          </a:solidFill>
                          <a:latin typeface="Tahoma" pitchFamily="34" charset="0"/>
                          <a:ea typeface="宋体" pitchFamily="2" charset="-122"/>
                        </a:defRPr>
                      </a:lvl8pPr>
                      <a:lvl9pPr fontAlgn="base">
                        <a:spcBef>
                          <a:spcPct val="20000"/>
                        </a:spcBef>
                        <a:spcAft>
                          <a:spcPct val="0"/>
                        </a:spcAft>
                        <a:buSzPct val="70000"/>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
                      </a:r>
                    </a:p>
                  </a:txBody>
                  <a:tcPr marL="0" marR="0" marT="0" marB="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111"/>
          <p:cNvSpPr>
            <a:spLocks noChangeShapeType="1"/>
          </p:cNvSpPr>
          <p:nvPr/>
        </p:nvSpPr>
        <p:spPr bwMode="auto">
          <a:xfrm flipV="1">
            <a:off x="3505200" y="2971800"/>
            <a:ext cx="381000" cy="12954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5" name="Line 112"/>
          <p:cNvSpPr>
            <a:spLocks noChangeShapeType="1"/>
          </p:cNvSpPr>
          <p:nvPr/>
        </p:nvSpPr>
        <p:spPr bwMode="auto">
          <a:xfrm flipV="1">
            <a:off x="48768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6" name="Line 113"/>
          <p:cNvSpPr>
            <a:spLocks noChangeShapeType="1"/>
          </p:cNvSpPr>
          <p:nvPr/>
        </p:nvSpPr>
        <p:spPr bwMode="auto">
          <a:xfrm flipV="1">
            <a:off x="5334000" y="30480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7" name="Line 114"/>
          <p:cNvSpPr>
            <a:spLocks noChangeShapeType="1"/>
          </p:cNvSpPr>
          <p:nvPr/>
        </p:nvSpPr>
        <p:spPr bwMode="auto">
          <a:xfrm flipV="1">
            <a:off x="6248400" y="28956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8" name="Line 115"/>
          <p:cNvSpPr>
            <a:spLocks noChangeShapeType="1"/>
          </p:cNvSpPr>
          <p:nvPr/>
        </p:nvSpPr>
        <p:spPr bwMode="auto">
          <a:xfrm flipV="1">
            <a:off x="6705600" y="2971800"/>
            <a:ext cx="304800" cy="13716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
        <p:nvSpPr>
          <p:cNvPr id="9" name="Line 116"/>
          <p:cNvSpPr>
            <a:spLocks noChangeShapeType="1"/>
          </p:cNvSpPr>
          <p:nvPr/>
        </p:nvSpPr>
        <p:spPr bwMode="auto">
          <a:xfrm flipV="1">
            <a:off x="7620000" y="2971800"/>
            <a:ext cx="304800" cy="762000"/>
          </a:xfrm>
          <a:prstGeom prst="line">
            <a:avLst/>
          </a:prstGeom>
          <a:noFill/>
          <a:ln w="19050">
            <a:solidFill>
              <a:srgbClr val="FF66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val="44118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96" name="Rectangle 32"/>
          <p:cNvSpPr>
            <a:spLocks noGrp="1" noChangeArrowheads="1"/>
          </p:cNvSpPr>
          <p:nvPr>
            <p:ph type="title"/>
          </p:nvPr>
        </p:nvSpPr>
        <p:spPr>
          <a:noFill/>
          <a:ln/>
        </p:spPr>
        <p:txBody>
          <a:bodyPr lIns="90488" tIns="44450" rIns="90488" bIns="44450"/>
          <a:lstStyle/>
          <a:p>
            <a:r>
              <a:rPr lang="en-US" altLang="ko-KR" dirty="0">
                <a:ea typeface="굴림" charset="-127"/>
                <a:cs typeface="굴림" charset="-127"/>
              </a:rPr>
              <a:t>Hierarchical Page Table</a:t>
            </a:r>
          </a:p>
        </p:txBody>
      </p:sp>
      <p:sp>
        <p:nvSpPr>
          <p:cNvPr id="9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A270C1C-B9DC-C147-9AF6-8247FECD9DFD}"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sp>
        <p:nvSpPr>
          <p:cNvPr id="1624066" name="Rectangle 2" descr="40%"/>
          <p:cNvSpPr>
            <a:spLocks noChangeArrowheads="1"/>
          </p:cNvSpPr>
          <p:nvPr/>
        </p:nvSpPr>
        <p:spPr bwMode="auto">
          <a:xfrm>
            <a:off x="7558087" y="1162611"/>
            <a:ext cx="914400" cy="990600"/>
          </a:xfrm>
          <a:prstGeom prst="rect">
            <a:avLst/>
          </a:prstGeom>
          <a:pattFill prst="pct40">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nvGrpSpPr>
          <p:cNvPr id="1624067" name="Group 3"/>
          <p:cNvGrpSpPr>
            <a:grpSpLocks/>
          </p:cNvGrpSpPr>
          <p:nvPr/>
        </p:nvGrpSpPr>
        <p:grpSpPr bwMode="auto">
          <a:xfrm>
            <a:off x="7558087" y="1175311"/>
            <a:ext cx="901700" cy="965200"/>
            <a:chOff x="4784" y="584"/>
            <a:chExt cx="568" cy="608"/>
          </a:xfrm>
        </p:grpSpPr>
        <p:sp>
          <p:nvSpPr>
            <p:cNvPr id="1624068" name="Rectangle 4" descr="40%"/>
            <p:cNvSpPr>
              <a:spLocks noChangeArrowheads="1"/>
            </p:cNvSpPr>
            <p:nvPr/>
          </p:nvSpPr>
          <p:spPr bwMode="auto">
            <a:xfrm>
              <a:off x="4784" y="584"/>
              <a:ext cx="568" cy="608"/>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69" name="Line 5" descr="40%"/>
            <p:cNvSpPr>
              <a:spLocks noChangeShapeType="1"/>
            </p:cNvSpPr>
            <p:nvPr/>
          </p:nvSpPr>
          <p:spPr bwMode="auto">
            <a:xfrm>
              <a:off x="4784" y="890"/>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0" name="Line 6" descr="40%"/>
            <p:cNvSpPr>
              <a:spLocks noChangeShapeType="1"/>
            </p:cNvSpPr>
            <p:nvPr/>
          </p:nvSpPr>
          <p:spPr bwMode="auto">
            <a:xfrm>
              <a:off x="4784" y="1050"/>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1" name="Line 7" descr="40%"/>
            <p:cNvSpPr>
              <a:spLocks noChangeShapeType="1"/>
            </p:cNvSpPr>
            <p:nvPr/>
          </p:nvSpPr>
          <p:spPr bwMode="auto">
            <a:xfrm>
              <a:off x="4784" y="731"/>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sp>
        <p:nvSpPr>
          <p:cNvPr id="1624072" name="Rectangle 8" descr="40%"/>
          <p:cNvSpPr>
            <a:spLocks noChangeArrowheads="1"/>
          </p:cNvSpPr>
          <p:nvPr/>
        </p:nvSpPr>
        <p:spPr bwMode="auto">
          <a:xfrm>
            <a:off x="7558087" y="2229411"/>
            <a:ext cx="914400" cy="990600"/>
          </a:xfrm>
          <a:prstGeom prst="rect">
            <a:avLst/>
          </a:prstGeom>
          <a:pattFill prst="pct40">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3" name="Rectangle 9" descr="40%"/>
          <p:cNvSpPr>
            <a:spLocks noChangeArrowheads="1"/>
          </p:cNvSpPr>
          <p:nvPr/>
        </p:nvSpPr>
        <p:spPr bwMode="auto">
          <a:xfrm>
            <a:off x="7558087" y="2242111"/>
            <a:ext cx="901700" cy="965200"/>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4" name="Line 10" descr="40%"/>
          <p:cNvSpPr>
            <a:spLocks noChangeShapeType="1"/>
          </p:cNvSpPr>
          <p:nvPr/>
        </p:nvSpPr>
        <p:spPr bwMode="auto">
          <a:xfrm>
            <a:off x="7558087" y="27278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5" name="Line 11" descr="40%"/>
          <p:cNvSpPr>
            <a:spLocks noChangeShapeType="1"/>
          </p:cNvSpPr>
          <p:nvPr/>
        </p:nvSpPr>
        <p:spPr bwMode="auto">
          <a:xfrm>
            <a:off x="7558087" y="29818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6" name="Line 12" descr="40%"/>
          <p:cNvSpPr>
            <a:spLocks noChangeShapeType="1"/>
          </p:cNvSpPr>
          <p:nvPr/>
        </p:nvSpPr>
        <p:spPr bwMode="auto">
          <a:xfrm>
            <a:off x="7558087" y="24754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7" name="Rectangle 13" descr="40%"/>
          <p:cNvSpPr>
            <a:spLocks noChangeArrowheads="1"/>
          </p:cNvSpPr>
          <p:nvPr/>
        </p:nvSpPr>
        <p:spPr bwMode="auto">
          <a:xfrm>
            <a:off x="7558087" y="2470711"/>
            <a:ext cx="904875" cy="257175"/>
          </a:xfrm>
          <a:prstGeom prst="rect">
            <a:avLst/>
          </a:prstGeom>
          <a:solidFill>
            <a:srgbClr val="FF0000"/>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8" name="Rectangle 14" descr="Wide upward diagonal"/>
          <p:cNvSpPr>
            <a:spLocks noChangeArrowheads="1"/>
          </p:cNvSpPr>
          <p:nvPr/>
        </p:nvSpPr>
        <p:spPr bwMode="auto">
          <a:xfrm>
            <a:off x="5344231" y="1916674"/>
            <a:ext cx="838199" cy="457200"/>
          </a:xfrm>
          <a:prstGeom prst="rect">
            <a:avLst/>
          </a:prstGeom>
          <a:pattFill prst="wdUpDiag">
            <a:fgClr>
              <a:schemeClr val="tx1"/>
            </a:fgClr>
            <a:bgClr>
              <a:srgbClr val="FFFFFF"/>
            </a:bgClr>
          </a:pattFill>
          <a:ln w="9525">
            <a:noFill/>
            <a:miter lim="800000"/>
            <a:headEnd/>
            <a:tailEnd/>
          </a:ln>
          <a:effectLst/>
        </p:spPr>
        <p:txBody>
          <a:bodyPr wrap="square" anchor="ctr">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79" name="Rectangle 15" descr="40%"/>
          <p:cNvSpPr>
            <a:spLocks noChangeArrowheads="1"/>
          </p:cNvSpPr>
          <p:nvPr/>
        </p:nvSpPr>
        <p:spPr bwMode="auto">
          <a:xfrm>
            <a:off x="5344231" y="1383274"/>
            <a:ext cx="838200" cy="533399"/>
          </a:xfrm>
          <a:prstGeom prst="rect">
            <a:avLst/>
          </a:prstGeom>
          <a:pattFill prst="pct40">
            <a:fgClr>
              <a:srgbClr val="FFA74F"/>
            </a:fgClr>
            <a:bgClr>
              <a:srgbClr val="FFFFFF"/>
            </a:bgClr>
          </a:pattFill>
          <a:ln w="9525">
            <a:noFill/>
            <a:miter lim="800000"/>
            <a:headEnd/>
            <a:tailEnd/>
          </a:ln>
          <a:effectLst/>
        </p:spPr>
        <p:txBody>
          <a:bodyPr wrap="square" anchor="ctr">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0" name="Rectangle 16" descr="Wide upward diagonal"/>
          <p:cNvSpPr>
            <a:spLocks noChangeArrowheads="1"/>
          </p:cNvSpPr>
          <p:nvPr/>
        </p:nvSpPr>
        <p:spPr bwMode="auto">
          <a:xfrm>
            <a:off x="5322887" y="41471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1" name="Rectangle 17" descr="Wide upward diagonal"/>
          <p:cNvSpPr>
            <a:spLocks noChangeArrowheads="1"/>
          </p:cNvSpPr>
          <p:nvPr/>
        </p:nvSpPr>
        <p:spPr bwMode="auto">
          <a:xfrm>
            <a:off x="5322887" y="43757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2" name="Rectangle 18"/>
          <p:cNvSpPr>
            <a:spLocks noChangeArrowheads="1"/>
          </p:cNvSpPr>
          <p:nvPr/>
        </p:nvSpPr>
        <p:spPr bwMode="auto">
          <a:xfrm>
            <a:off x="5322887" y="39185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3" name="Rectangle 19"/>
          <p:cNvSpPr>
            <a:spLocks noChangeArrowheads="1"/>
          </p:cNvSpPr>
          <p:nvPr/>
        </p:nvSpPr>
        <p:spPr bwMode="auto">
          <a:xfrm>
            <a:off x="5322887" y="46043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4" name="Rectangle 20"/>
          <p:cNvSpPr>
            <a:spLocks noChangeArrowheads="1"/>
          </p:cNvSpPr>
          <p:nvPr/>
        </p:nvSpPr>
        <p:spPr bwMode="auto">
          <a:xfrm>
            <a:off x="1500187" y="1721411"/>
            <a:ext cx="2921000" cy="2921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5" name="Line 21"/>
          <p:cNvSpPr>
            <a:spLocks noChangeShapeType="1"/>
          </p:cNvSpPr>
          <p:nvPr/>
        </p:nvSpPr>
        <p:spPr bwMode="auto">
          <a:xfrm>
            <a:off x="6211887" y="3004111"/>
            <a:ext cx="1346200" cy="1524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nvGrpSpPr>
          <p:cNvPr id="1624086" name="Group 22"/>
          <p:cNvGrpSpPr>
            <a:grpSpLocks/>
          </p:cNvGrpSpPr>
          <p:nvPr/>
        </p:nvGrpSpPr>
        <p:grpSpPr bwMode="auto">
          <a:xfrm>
            <a:off x="7558087" y="3308911"/>
            <a:ext cx="901700" cy="965200"/>
            <a:chOff x="4784" y="1928"/>
            <a:chExt cx="568" cy="608"/>
          </a:xfrm>
        </p:grpSpPr>
        <p:sp>
          <p:nvSpPr>
            <p:cNvPr id="1624087" name="Rectangle 23"/>
            <p:cNvSpPr>
              <a:spLocks noChangeArrowheads="1"/>
            </p:cNvSpPr>
            <p:nvPr/>
          </p:nvSpPr>
          <p:spPr bwMode="auto">
            <a:xfrm>
              <a:off x="4784" y="1928"/>
              <a:ext cx="568" cy="60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8" name="Line 24"/>
            <p:cNvSpPr>
              <a:spLocks noChangeShapeType="1"/>
            </p:cNvSpPr>
            <p:nvPr/>
          </p:nvSpPr>
          <p:spPr bwMode="auto">
            <a:xfrm>
              <a:off x="4784" y="2234"/>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89" name="Line 25"/>
            <p:cNvSpPr>
              <a:spLocks noChangeShapeType="1"/>
            </p:cNvSpPr>
            <p:nvPr/>
          </p:nvSpPr>
          <p:spPr bwMode="auto">
            <a:xfrm>
              <a:off x="4784" y="2394"/>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0" name="Line 26"/>
            <p:cNvSpPr>
              <a:spLocks noChangeShapeType="1"/>
            </p:cNvSpPr>
            <p:nvPr/>
          </p:nvSpPr>
          <p:spPr bwMode="auto">
            <a:xfrm>
              <a:off x="4784" y="2075"/>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grpSp>
        <p:nvGrpSpPr>
          <p:cNvPr id="1624091" name="Group 27"/>
          <p:cNvGrpSpPr>
            <a:grpSpLocks/>
          </p:cNvGrpSpPr>
          <p:nvPr/>
        </p:nvGrpSpPr>
        <p:grpSpPr bwMode="auto">
          <a:xfrm>
            <a:off x="7558087" y="5442511"/>
            <a:ext cx="901700" cy="965200"/>
            <a:chOff x="4784" y="3272"/>
            <a:chExt cx="568" cy="608"/>
          </a:xfrm>
        </p:grpSpPr>
        <p:sp>
          <p:nvSpPr>
            <p:cNvPr id="1624092" name="Rectangle 28"/>
            <p:cNvSpPr>
              <a:spLocks noChangeArrowheads="1"/>
            </p:cNvSpPr>
            <p:nvPr/>
          </p:nvSpPr>
          <p:spPr bwMode="auto">
            <a:xfrm>
              <a:off x="4784" y="3272"/>
              <a:ext cx="568" cy="608"/>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3" name="Line 29"/>
            <p:cNvSpPr>
              <a:spLocks noChangeShapeType="1"/>
            </p:cNvSpPr>
            <p:nvPr/>
          </p:nvSpPr>
          <p:spPr bwMode="auto">
            <a:xfrm>
              <a:off x="4784" y="3578"/>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4" name="Line 30"/>
            <p:cNvSpPr>
              <a:spLocks noChangeShapeType="1"/>
            </p:cNvSpPr>
            <p:nvPr/>
          </p:nvSpPr>
          <p:spPr bwMode="auto">
            <a:xfrm>
              <a:off x="4784" y="3738"/>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5" name="Line 31"/>
            <p:cNvSpPr>
              <a:spLocks noChangeShapeType="1"/>
            </p:cNvSpPr>
            <p:nvPr/>
          </p:nvSpPr>
          <p:spPr bwMode="auto">
            <a:xfrm>
              <a:off x="4784" y="3419"/>
              <a:ext cx="562"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grpSp>
      <p:sp>
        <p:nvSpPr>
          <p:cNvPr id="1624097" name="Rectangle 33"/>
          <p:cNvSpPr>
            <a:spLocks noChangeArrowheads="1"/>
          </p:cNvSpPr>
          <p:nvPr/>
        </p:nvSpPr>
        <p:spPr bwMode="auto">
          <a:xfrm>
            <a:off x="5348287" y="2635811"/>
            <a:ext cx="876300" cy="9779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8" name="Rectangle 34"/>
          <p:cNvSpPr>
            <a:spLocks noChangeArrowheads="1"/>
          </p:cNvSpPr>
          <p:nvPr/>
        </p:nvSpPr>
        <p:spPr bwMode="auto">
          <a:xfrm>
            <a:off x="3290887" y="2927911"/>
            <a:ext cx="927100" cy="9906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099" name="Rectangle 35"/>
          <p:cNvSpPr>
            <a:spLocks noChangeArrowheads="1"/>
          </p:cNvSpPr>
          <p:nvPr/>
        </p:nvSpPr>
        <p:spPr bwMode="auto">
          <a:xfrm>
            <a:off x="3208206" y="4035986"/>
            <a:ext cx="1200412"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Level 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a:t>
            </a:r>
          </a:p>
        </p:txBody>
      </p:sp>
      <p:sp>
        <p:nvSpPr>
          <p:cNvPr id="1624100" name="Rectangle 36"/>
          <p:cNvSpPr>
            <a:spLocks noChangeArrowheads="1"/>
          </p:cNvSpPr>
          <p:nvPr/>
        </p:nvSpPr>
        <p:spPr bwMode="auto">
          <a:xfrm>
            <a:off x="5237133" y="4950386"/>
            <a:ext cx="1290694" cy="67454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Level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Tables</a:t>
            </a:r>
            <a:r>
              <a:rPr kumimoji="0" lang="en-US" altLang="ko-KR" sz="2000" b="1" i="0" u="none" strike="noStrike" kern="1200" cap="none" spc="0" normalizeH="0" baseline="0" noProof="0" dirty="0">
                <a:ln>
                  <a:noFill/>
                </a:ln>
                <a:solidFill>
                  <a:prstClr val="black"/>
                </a:solidFill>
                <a:effectLst/>
                <a:uLnTx/>
                <a:uFillTx/>
                <a:latin typeface="Calibri"/>
                <a:ea typeface="굴림" charset="-127"/>
                <a:cs typeface="굴림" charset="-127"/>
              </a:rPr>
              <a:t> </a:t>
            </a:r>
          </a:p>
        </p:txBody>
      </p:sp>
      <p:sp>
        <p:nvSpPr>
          <p:cNvPr id="1624101" name="Line 37"/>
          <p:cNvSpPr>
            <a:spLocks noChangeShapeType="1"/>
          </p:cNvSpPr>
          <p:nvPr/>
        </p:nvSpPr>
        <p:spPr bwMode="auto">
          <a:xfrm flipV="1">
            <a:off x="4205287" y="2394511"/>
            <a:ext cx="1149350" cy="6985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2" name="Rectangle 38"/>
          <p:cNvSpPr>
            <a:spLocks noChangeArrowheads="1"/>
          </p:cNvSpPr>
          <p:nvPr/>
        </p:nvSpPr>
        <p:spPr bwMode="auto">
          <a:xfrm>
            <a:off x="5318831" y="1403911"/>
            <a:ext cx="889000" cy="9652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3" name="Rectangle 39"/>
          <p:cNvSpPr>
            <a:spLocks noChangeArrowheads="1"/>
          </p:cNvSpPr>
          <p:nvPr/>
        </p:nvSpPr>
        <p:spPr bwMode="auto">
          <a:xfrm>
            <a:off x="7558087" y="4363011"/>
            <a:ext cx="914400" cy="990600"/>
          </a:xfrm>
          <a:prstGeom prst="rect">
            <a:avLst/>
          </a:prstGeom>
          <a:no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4" name="Rectangle 40" descr="40%"/>
          <p:cNvSpPr>
            <a:spLocks noChangeArrowheads="1"/>
          </p:cNvSpPr>
          <p:nvPr/>
        </p:nvSpPr>
        <p:spPr bwMode="auto">
          <a:xfrm>
            <a:off x="7558087" y="4375711"/>
            <a:ext cx="901700" cy="965200"/>
          </a:xfrm>
          <a:prstGeom prst="rect">
            <a:avLst/>
          </a:prstGeom>
          <a:pattFill prst="pct40">
            <a:fgClr>
              <a:schemeClr val="accent1"/>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5" name="Line 41"/>
          <p:cNvSpPr>
            <a:spLocks noChangeShapeType="1"/>
          </p:cNvSpPr>
          <p:nvPr/>
        </p:nvSpPr>
        <p:spPr bwMode="auto">
          <a:xfrm>
            <a:off x="7558087" y="48614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6" name="Line 42"/>
          <p:cNvSpPr>
            <a:spLocks noChangeShapeType="1"/>
          </p:cNvSpPr>
          <p:nvPr/>
        </p:nvSpPr>
        <p:spPr bwMode="auto">
          <a:xfrm>
            <a:off x="7558087" y="51154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7" name="Line 43"/>
          <p:cNvSpPr>
            <a:spLocks noChangeShapeType="1"/>
          </p:cNvSpPr>
          <p:nvPr/>
        </p:nvSpPr>
        <p:spPr bwMode="auto">
          <a:xfrm>
            <a:off x="7558087" y="46090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8" name="Line 44"/>
          <p:cNvSpPr>
            <a:spLocks noChangeShapeType="1"/>
          </p:cNvSpPr>
          <p:nvPr/>
        </p:nvSpPr>
        <p:spPr bwMode="auto">
          <a:xfrm flipV="1">
            <a:off x="4154487" y="3613711"/>
            <a:ext cx="1143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09" name="Line 45"/>
          <p:cNvSpPr>
            <a:spLocks noChangeShapeType="1"/>
          </p:cNvSpPr>
          <p:nvPr/>
        </p:nvSpPr>
        <p:spPr bwMode="auto">
          <a:xfrm>
            <a:off x="4191000" y="3812149"/>
            <a:ext cx="1106487" cy="1020762"/>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0" name="Line 46"/>
          <p:cNvSpPr>
            <a:spLocks noChangeShapeType="1"/>
          </p:cNvSpPr>
          <p:nvPr/>
        </p:nvSpPr>
        <p:spPr bwMode="auto">
          <a:xfrm>
            <a:off x="6211887" y="1556311"/>
            <a:ext cx="1371600" cy="228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1" name="Line 47"/>
          <p:cNvSpPr>
            <a:spLocks noChangeShapeType="1"/>
          </p:cNvSpPr>
          <p:nvPr/>
        </p:nvSpPr>
        <p:spPr bwMode="auto">
          <a:xfrm>
            <a:off x="6211887" y="1708711"/>
            <a:ext cx="1295400" cy="327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2" name="Line 48"/>
          <p:cNvSpPr>
            <a:spLocks noChangeShapeType="1"/>
          </p:cNvSpPr>
          <p:nvPr/>
        </p:nvSpPr>
        <p:spPr bwMode="auto">
          <a:xfrm>
            <a:off x="6135687" y="3537511"/>
            <a:ext cx="1371600" cy="381000"/>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3" name="Line 49"/>
          <p:cNvSpPr>
            <a:spLocks noChangeShapeType="1"/>
          </p:cNvSpPr>
          <p:nvPr/>
        </p:nvSpPr>
        <p:spPr bwMode="auto">
          <a:xfrm>
            <a:off x="6211887" y="4756711"/>
            <a:ext cx="1295400" cy="1219200"/>
          </a:xfrm>
          <a:prstGeom prst="line">
            <a:avLst/>
          </a:prstGeom>
          <a:noFill/>
          <a:ln w="25400">
            <a:solidFill>
              <a:schemeClr val="bg2"/>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4" name="Rectangle 50"/>
          <p:cNvSpPr>
            <a:spLocks noChangeArrowheads="1"/>
          </p:cNvSpPr>
          <p:nvPr/>
        </p:nvSpPr>
        <p:spPr bwMode="auto">
          <a:xfrm>
            <a:off x="6008687" y="6217211"/>
            <a:ext cx="1125109"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Data Pages</a:t>
            </a:r>
          </a:p>
        </p:txBody>
      </p:sp>
      <p:sp>
        <p:nvSpPr>
          <p:cNvPr id="1624115" name="Rectangle 51"/>
          <p:cNvSpPr>
            <a:spLocks noChangeArrowheads="1"/>
          </p:cNvSpPr>
          <p:nvPr/>
        </p:nvSpPr>
        <p:spPr bwMode="auto">
          <a:xfrm>
            <a:off x="660400" y="5290111"/>
            <a:ext cx="2721900"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in primary memory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in secondary memory</a:t>
            </a:r>
          </a:p>
        </p:txBody>
      </p:sp>
      <p:sp>
        <p:nvSpPr>
          <p:cNvPr id="1624116" name="Rectangle 52"/>
          <p:cNvSpPr>
            <a:spLocks noChangeArrowheads="1"/>
          </p:cNvSpPr>
          <p:nvPr/>
        </p:nvSpPr>
        <p:spPr bwMode="auto">
          <a:xfrm>
            <a:off x="165100" y="5671111"/>
            <a:ext cx="476250" cy="301625"/>
          </a:xfrm>
          <a:prstGeom prst="rect">
            <a:avLst/>
          </a:prstGeom>
          <a:solidFill>
            <a:srgbClr val="FFCC66"/>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7" name="Rectangle 53"/>
          <p:cNvSpPr>
            <a:spLocks noChangeArrowheads="1"/>
          </p:cNvSpPr>
          <p:nvPr/>
        </p:nvSpPr>
        <p:spPr bwMode="auto">
          <a:xfrm>
            <a:off x="332573" y="2943786"/>
            <a:ext cx="2009791"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Root of the Current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Page Table</a:t>
            </a:r>
          </a:p>
        </p:txBody>
      </p:sp>
      <p:sp>
        <p:nvSpPr>
          <p:cNvPr id="1624118" name="Line 54"/>
          <p:cNvSpPr>
            <a:spLocks noChangeShapeType="1"/>
          </p:cNvSpPr>
          <p:nvPr/>
        </p:nvSpPr>
        <p:spPr bwMode="auto">
          <a:xfrm>
            <a:off x="2097087" y="3816911"/>
            <a:ext cx="1219200" cy="177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19" name="Line 55"/>
          <p:cNvSpPr>
            <a:spLocks noChangeShapeType="1"/>
          </p:cNvSpPr>
          <p:nvPr/>
        </p:nvSpPr>
        <p:spPr bwMode="auto">
          <a:xfrm flipH="1" flipV="1">
            <a:off x="3149600" y="3602599"/>
            <a:ext cx="0" cy="304800"/>
          </a:xfrm>
          <a:prstGeom prst="line">
            <a:avLst/>
          </a:prstGeom>
          <a:noFill/>
          <a:ln w="25400" cap="flat" cmpd="sng" algn="ctr">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0" name="Line 56"/>
          <p:cNvSpPr>
            <a:spLocks noChangeShapeType="1"/>
          </p:cNvSpPr>
          <p:nvPr/>
        </p:nvSpPr>
        <p:spPr bwMode="auto">
          <a:xfrm flipH="1" flipV="1">
            <a:off x="5221287" y="3004111"/>
            <a:ext cx="0" cy="496888"/>
          </a:xfrm>
          <a:prstGeom prst="line">
            <a:avLst/>
          </a:prstGeom>
          <a:noFill/>
          <a:ln w="25400" cap="flat" cmpd="sng" algn="ctr">
            <a:solidFill>
              <a:srgbClr val="000000"/>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1" name="Line 57"/>
          <p:cNvSpPr>
            <a:spLocks noChangeShapeType="1"/>
          </p:cNvSpPr>
          <p:nvPr/>
        </p:nvSpPr>
        <p:spPr bwMode="auto">
          <a:xfrm>
            <a:off x="7431087" y="2508811"/>
            <a:ext cx="0" cy="596900"/>
          </a:xfrm>
          <a:prstGeom prst="line">
            <a:avLst/>
          </a:prstGeom>
          <a:noFill/>
          <a:ln w="25400" cap="flat" cmpd="sng" algn="ctr">
            <a:solidFill>
              <a:srgbClr val="000000"/>
            </a:solidFill>
            <a:prstDash val="solid"/>
            <a:round/>
            <a:headEnd type="triangle" w="med" len="med"/>
            <a:tailEnd type="non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2" name="Rectangle 58"/>
          <p:cNvSpPr>
            <a:spLocks noChangeArrowheads="1"/>
          </p:cNvSpPr>
          <p:nvPr/>
        </p:nvSpPr>
        <p:spPr bwMode="auto">
          <a:xfrm>
            <a:off x="2706687" y="3537511"/>
            <a:ext cx="396844"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p1</a:t>
            </a:r>
          </a:p>
        </p:txBody>
      </p:sp>
      <p:sp>
        <p:nvSpPr>
          <p:cNvPr id="1624123" name="Rectangle 59"/>
          <p:cNvSpPr>
            <a:spLocks noChangeArrowheads="1"/>
          </p:cNvSpPr>
          <p:nvPr/>
        </p:nvSpPr>
        <p:spPr bwMode="auto">
          <a:xfrm>
            <a:off x="6627812" y="2661211"/>
            <a:ext cx="672561"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offset</a:t>
            </a:r>
          </a:p>
        </p:txBody>
      </p:sp>
      <p:sp>
        <p:nvSpPr>
          <p:cNvPr id="1624124" name="Rectangle 60"/>
          <p:cNvSpPr>
            <a:spLocks noChangeArrowheads="1"/>
          </p:cNvSpPr>
          <p:nvPr/>
        </p:nvSpPr>
        <p:spPr bwMode="auto">
          <a:xfrm>
            <a:off x="4764087" y="3135874"/>
            <a:ext cx="4007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a:ea typeface="굴림" charset="-127"/>
                <a:cs typeface="굴림" charset="-127"/>
              </a:rPr>
              <a:t>p2</a:t>
            </a:r>
          </a:p>
        </p:txBody>
      </p:sp>
      <p:sp>
        <p:nvSpPr>
          <p:cNvPr id="1624125" name="Rectangle 61"/>
          <p:cNvSpPr>
            <a:spLocks noChangeArrowheads="1"/>
          </p:cNvSpPr>
          <p:nvPr/>
        </p:nvSpPr>
        <p:spPr bwMode="auto">
          <a:xfrm>
            <a:off x="1563687" y="1078474"/>
            <a:ext cx="283007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Virtual Address from CPU</a:t>
            </a:r>
          </a:p>
        </p:txBody>
      </p:sp>
      <p:sp>
        <p:nvSpPr>
          <p:cNvPr id="1624126" name="Rectangle 62"/>
          <p:cNvSpPr>
            <a:spLocks noChangeArrowheads="1"/>
          </p:cNvSpPr>
          <p:nvPr/>
        </p:nvSpPr>
        <p:spPr bwMode="auto">
          <a:xfrm>
            <a:off x="777213" y="3994711"/>
            <a:ext cx="1285609"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(Processor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Register)</a:t>
            </a:r>
          </a:p>
        </p:txBody>
      </p:sp>
      <p:sp>
        <p:nvSpPr>
          <p:cNvPr id="1624127" name="Rectangle 63" descr="Wide upward diagonal"/>
          <p:cNvSpPr>
            <a:spLocks noChangeArrowheads="1"/>
          </p:cNvSpPr>
          <p:nvPr/>
        </p:nvSpPr>
        <p:spPr bwMode="auto">
          <a:xfrm>
            <a:off x="204787" y="6114024"/>
            <a:ext cx="406400" cy="228600"/>
          </a:xfrm>
          <a:prstGeom prst="rect">
            <a:avLst/>
          </a:prstGeom>
          <a:pattFill prst="wdUpDiag">
            <a:fgClr>
              <a:srgbClr val="000000"/>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28" name="Rectangle 64"/>
          <p:cNvSpPr>
            <a:spLocks noChangeArrowheads="1"/>
          </p:cNvSpPr>
          <p:nvPr/>
        </p:nvSpPr>
        <p:spPr bwMode="auto">
          <a:xfrm>
            <a:off x="635000" y="6052111"/>
            <a:ext cx="260716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PTE of a nonexistent page</a:t>
            </a:r>
          </a:p>
        </p:txBody>
      </p:sp>
      <p:sp>
        <p:nvSpPr>
          <p:cNvPr id="1624129" name="Rectangle 65" descr="Wide upward diagonal"/>
          <p:cNvSpPr>
            <a:spLocks noChangeArrowheads="1"/>
          </p:cNvSpPr>
          <p:nvPr/>
        </p:nvSpPr>
        <p:spPr bwMode="auto">
          <a:xfrm>
            <a:off x="3316287" y="3308911"/>
            <a:ext cx="914400" cy="244475"/>
          </a:xfrm>
          <a:prstGeom prst="rect">
            <a:avLst/>
          </a:prstGeom>
          <a:pattFill prst="wdUpDiag">
            <a:fgClr>
              <a:srgbClr val="000000"/>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0" name="Rectangle 66"/>
          <p:cNvSpPr>
            <a:spLocks noChangeArrowheads="1"/>
          </p:cNvSpPr>
          <p:nvPr/>
        </p:nvSpPr>
        <p:spPr bwMode="auto">
          <a:xfrm>
            <a:off x="3316287" y="3080311"/>
            <a:ext cx="914400" cy="24447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1" name="Rectangle 67" descr="40%"/>
          <p:cNvSpPr>
            <a:spLocks noChangeArrowheads="1"/>
          </p:cNvSpPr>
          <p:nvPr/>
        </p:nvSpPr>
        <p:spPr bwMode="auto">
          <a:xfrm>
            <a:off x="3316287" y="37661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2" name="Rectangle 68"/>
          <p:cNvSpPr>
            <a:spLocks noChangeArrowheads="1"/>
          </p:cNvSpPr>
          <p:nvPr/>
        </p:nvSpPr>
        <p:spPr bwMode="auto">
          <a:xfrm>
            <a:off x="3316287" y="3537511"/>
            <a:ext cx="914400" cy="244475"/>
          </a:xfrm>
          <a:prstGeom prst="rect">
            <a:avLst/>
          </a:prstGeom>
          <a:solidFill>
            <a:schemeClr val="bg1"/>
          </a:solidFill>
          <a:ln w="25400">
            <a:solidFill>
              <a:schemeClr val="accent2"/>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3" name="Rectangle 69"/>
          <p:cNvSpPr>
            <a:spLocks noChangeArrowheads="1"/>
          </p:cNvSpPr>
          <p:nvPr/>
        </p:nvSpPr>
        <p:spPr bwMode="auto">
          <a:xfrm>
            <a:off x="5297487" y="31565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4" name="Rectangle 70" descr="Wide upward diagonal"/>
          <p:cNvSpPr>
            <a:spLocks noChangeArrowheads="1"/>
          </p:cNvSpPr>
          <p:nvPr/>
        </p:nvSpPr>
        <p:spPr bwMode="auto">
          <a:xfrm>
            <a:off x="5297487" y="2699311"/>
            <a:ext cx="898525" cy="244475"/>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5" name="Rectangle 71" descr="40%"/>
          <p:cNvSpPr>
            <a:spLocks noChangeArrowheads="1"/>
          </p:cNvSpPr>
          <p:nvPr/>
        </p:nvSpPr>
        <p:spPr bwMode="auto">
          <a:xfrm>
            <a:off x="5297487" y="2927911"/>
            <a:ext cx="898525" cy="244475"/>
          </a:xfrm>
          <a:prstGeom prst="rect">
            <a:avLst/>
          </a:prstGeom>
          <a:solidFill>
            <a:srgbClr val="FF0000"/>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6" name="Rectangle 72"/>
          <p:cNvSpPr>
            <a:spLocks noChangeArrowheads="1"/>
          </p:cNvSpPr>
          <p:nvPr/>
        </p:nvSpPr>
        <p:spPr bwMode="auto">
          <a:xfrm>
            <a:off x="5297487" y="3385111"/>
            <a:ext cx="898525" cy="244475"/>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7" name="Rectangle 73"/>
          <p:cNvSpPr>
            <a:spLocks noChangeArrowheads="1"/>
          </p:cNvSpPr>
          <p:nvPr/>
        </p:nvSpPr>
        <p:spPr bwMode="auto">
          <a:xfrm>
            <a:off x="5318831" y="1416611"/>
            <a:ext cx="901700" cy="9652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8" name="Line 74"/>
          <p:cNvSpPr>
            <a:spLocks noChangeShapeType="1"/>
          </p:cNvSpPr>
          <p:nvPr/>
        </p:nvSpPr>
        <p:spPr bwMode="auto">
          <a:xfrm>
            <a:off x="5318831" y="19023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39" name="Line 75"/>
          <p:cNvSpPr>
            <a:spLocks noChangeShapeType="1"/>
          </p:cNvSpPr>
          <p:nvPr/>
        </p:nvSpPr>
        <p:spPr bwMode="auto">
          <a:xfrm>
            <a:off x="5318831" y="2156386"/>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0" name="Line 76"/>
          <p:cNvSpPr>
            <a:spLocks noChangeShapeType="1"/>
          </p:cNvSpPr>
          <p:nvPr/>
        </p:nvSpPr>
        <p:spPr bwMode="auto">
          <a:xfrm>
            <a:off x="5318831" y="1649974"/>
            <a:ext cx="89217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1" name="Line 77"/>
          <p:cNvSpPr>
            <a:spLocks noChangeShapeType="1"/>
          </p:cNvSpPr>
          <p:nvPr/>
        </p:nvSpPr>
        <p:spPr bwMode="auto">
          <a:xfrm>
            <a:off x="3354387" y="1734111"/>
            <a:ext cx="0" cy="2794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2" name="Line 78"/>
          <p:cNvSpPr>
            <a:spLocks noChangeShapeType="1"/>
          </p:cNvSpPr>
          <p:nvPr/>
        </p:nvSpPr>
        <p:spPr bwMode="auto">
          <a:xfrm>
            <a:off x="2401887" y="1734111"/>
            <a:ext cx="0" cy="2794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43" name="Rectangle 79"/>
          <p:cNvSpPr>
            <a:spLocks noChangeArrowheads="1"/>
          </p:cNvSpPr>
          <p:nvPr/>
        </p:nvSpPr>
        <p:spPr bwMode="auto">
          <a:xfrm>
            <a:off x="1714500" y="1673786"/>
            <a:ext cx="276371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p1              p2              offset</a:t>
            </a:r>
          </a:p>
        </p:txBody>
      </p:sp>
      <p:sp>
        <p:nvSpPr>
          <p:cNvPr id="1624144" name="Text Box 80"/>
          <p:cNvSpPr txBox="1">
            <a:spLocks noChangeArrowheads="1"/>
          </p:cNvSpPr>
          <p:nvPr/>
        </p:nvSpPr>
        <p:spPr bwMode="auto">
          <a:xfrm>
            <a:off x="4230687" y="1400736"/>
            <a:ext cx="288661" cy="338554"/>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0</a:t>
            </a:r>
          </a:p>
        </p:txBody>
      </p:sp>
      <p:sp>
        <p:nvSpPr>
          <p:cNvPr id="1624145" name="Text Box 81"/>
          <p:cNvSpPr txBox="1">
            <a:spLocks noChangeArrowheads="1"/>
          </p:cNvSpPr>
          <p:nvPr/>
        </p:nvSpPr>
        <p:spPr bwMode="auto">
          <a:xfrm>
            <a:off x="33162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11</a:t>
            </a:r>
          </a:p>
        </p:txBody>
      </p:sp>
      <p:sp>
        <p:nvSpPr>
          <p:cNvPr id="1624146" name="Text Box 82"/>
          <p:cNvSpPr txBox="1">
            <a:spLocks noChangeArrowheads="1"/>
          </p:cNvSpPr>
          <p:nvPr/>
        </p:nvSpPr>
        <p:spPr bwMode="auto">
          <a:xfrm>
            <a:off x="30114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12</a:t>
            </a:r>
          </a:p>
        </p:txBody>
      </p:sp>
      <p:sp>
        <p:nvSpPr>
          <p:cNvPr id="1624147" name="Text Box 83"/>
          <p:cNvSpPr txBox="1">
            <a:spLocks noChangeArrowheads="1"/>
          </p:cNvSpPr>
          <p:nvPr/>
        </p:nvSpPr>
        <p:spPr bwMode="auto">
          <a:xfrm>
            <a:off x="23256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21</a:t>
            </a:r>
          </a:p>
        </p:txBody>
      </p:sp>
      <p:sp>
        <p:nvSpPr>
          <p:cNvPr id="1624148" name="Text Box 84"/>
          <p:cNvSpPr txBox="1">
            <a:spLocks noChangeArrowheads="1"/>
          </p:cNvSpPr>
          <p:nvPr/>
        </p:nvSpPr>
        <p:spPr bwMode="auto">
          <a:xfrm>
            <a:off x="20208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22</a:t>
            </a:r>
          </a:p>
        </p:txBody>
      </p:sp>
      <p:sp>
        <p:nvSpPr>
          <p:cNvPr id="1624149" name="Text Box 85"/>
          <p:cNvSpPr txBox="1">
            <a:spLocks noChangeArrowheads="1"/>
          </p:cNvSpPr>
          <p:nvPr/>
        </p:nvSpPr>
        <p:spPr bwMode="auto">
          <a:xfrm>
            <a:off x="1411287" y="1403911"/>
            <a:ext cx="457200" cy="336550"/>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31</a:t>
            </a:r>
          </a:p>
        </p:txBody>
      </p:sp>
      <p:sp>
        <p:nvSpPr>
          <p:cNvPr id="1624150" name="AutoShape 86"/>
          <p:cNvSpPr>
            <a:spLocks/>
          </p:cNvSpPr>
          <p:nvPr/>
        </p:nvSpPr>
        <p:spPr bwMode="auto">
          <a:xfrm rot="5400000">
            <a:off x="1792287" y="1784911"/>
            <a:ext cx="304800" cy="914400"/>
          </a:xfrm>
          <a:prstGeom prst="rightBrace">
            <a:avLst>
              <a:gd name="adj1" fmla="val 34375"/>
              <a:gd name="adj2" fmla="val 50000"/>
            </a:avLst>
          </a:prstGeom>
          <a:noFill/>
          <a:ln w="25400">
            <a:solidFill>
              <a:schemeClr val="tx2"/>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1" name="Text Box 87"/>
          <p:cNvSpPr txBox="1">
            <a:spLocks noChangeArrowheads="1"/>
          </p:cNvSpPr>
          <p:nvPr/>
        </p:nvSpPr>
        <p:spPr bwMode="auto">
          <a:xfrm>
            <a:off x="1443759" y="2289736"/>
            <a:ext cx="966931" cy="646331"/>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10-bit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L1 index</a:t>
            </a:r>
          </a:p>
        </p:txBody>
      </p:sp>
      <p:sp>
        <p:nvSpPr>
          <p:cNvPr id="1624152" name="AutoShape 88"/>
          <p:cNvSpPr>
            <a:spLocks/>
          </p:cNvSpPr>
          <p:nvPr/>
        </p:nvSpPr>
        <p:spPr bwMode="auto">
          <a:xfrm rot="5400000">
            <a:off x="2706687" y="1784911"/>
            <a:ext cx="304800" cy="914400"/>
          </a:xfrm>
          <a:prstGeom prst="rightBrace">
            <a:avLst>
              <a:gd name="adj1" fmla="val 34375"/>
              <a:gd name="adj2" fmla="val 50000"/>
            </a:avLst>
          </a:prstGeom>
          <a:noFill/>
          <a:ln w="25400">
            <a:solidFill>
              <a:schemeClr val="tx2"/>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3" name="Text Box 89"/>
          <p:cNvSpPr txBox="1">
            <a:spLocks noChangeArrowheads="1"/>
          </p:cNvSpPr>
          <p:nvPr/>
        </p:nvSpPr>
        <p:spPr bwMode="auto">
          <a:xfrm>
            <a:off x="2510559" y="2289736"/>
            <a:ext cx="966931" cy="646331"/>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10-bit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L2 index</a:t>
            </a:r>
          </a:p>
        </p:txBody>
      </p:sp>
      <p:sp>
        <p:nvSpPr>
          <p:cNvPr id="1624154" name="Rectangle 90" descr="40%"/>
          <p:cNvSpPr>
            <a:spLocks noChangeArrowheads="1"/>
          </p:cNvSpPr>
          <p:nvPr/>
        </p:nvSpPr>
        <p:spPr bwMode="auto">
          <a:xfrm>
            <a:off x="152400" y="5328211"/>
            <a:ext cx="476250" cy="301625"/>
          </a:xfrm>
          <a:prstGeom prst="rect">
            <a:avLst/>
          </a:prstGeom>
          <a:pattFill prst="pct40">
            <a:fgClr>
              <a:srgbClr val="FFCC66"/>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5" name="Rectangle 91" descr="40%"/>
          <p:cNvSpPr>
            <a:spLocks noChangeArrowheads="1"/>
          </p:cNvSpPr>
          <p:nvPr/>
        </p:nvSpPr>
        <p:spPr bwMode="auto">
          <a:xfrm>
            <a:off x="3316287" y="3537511"/>
            <a:ext cx="914400" cy="228600"/>
          </a:xfrm>
          <a:prstGeom prst="rect">
            <a:avLst/>
          </a:prstGeom>
          <a:solidFill>
            <a:srgbClr val="FF0000"/>
          </a:solidFill>
          <a:ln w="25400">
            <a:solidFill>
              <a:srgbClr val="000000"/>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6" name="Rectangle 92" descr="40%"/>
          <p:cNvSpPr>
            <a:spLocks noChangeArrowheads="1"/>
          </p:cNvSpPr>
          <p:nvPr/>
        </p:nvSpPr>
        <p:spPr bwMode="auto">
          <a:xfrm>
            <a:off x="3316287" y="30930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4157" name="Rectangle 93" descr="40%"/>
          <p:cNvSpPr>
            <a:spLocks noChangeArrowheads="1"/>
          </p:cNvSpPr>
          <p:nvPr/>
        </p:nvSpPr>
        <p:spPr bwMode="auto">
          <a:xfrm>
            <a:off x="1169987" y="3677211"/>
            <a:ext cx="914400" cy="228600"/>
          </a:xfrm>
          <a:prstGeom prst="rect">
            <a:avLst/>
          </a:prstGeom>
          <a:pattFill prst="pct40">
            <a:fgClr>
              <a:srgbClr val="FFA74F"/>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95" name="Rectangle 46"/>
          <p:cNvSpPr>
            <a:spLocks noChangeArrowheads="1"/>
          </p:cNvSpPr>
          <p:nvPr/>
        </p:nvSpPr>
        <p:spPr bwMode="auto">
          <a:xfrm rot="16200000">
            <a:off x="7519987" y="3504174"/>
            <a:ext cx="23225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a:ea typeface="굴림" charset="-127"/>
                <a:cs typeface="굴림" charset="-127"/>
              </a:rPr>
              <a:t>Physical Memory</a:t>
            </a:r>
          </a:p>
        </p:txBody>
      </p:sp>
      <p:sp>
        <p:nvSpPr>
          <p:cNvPr id="2" name="TextBox 1"/>
          <p:cNvSpPr txBox="1"/>
          <p:nvPr/>
        </p:nvSpPr>
        <p:spPr>
          <a:xfrm>
            <a:off x="3656096" y="5843732"/>
            <a:ext cx="2247731"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ＭＳ Ｐゴシック" charset="0"/>
                <a:cs typeface="+mn-cs"/>
              </a:rPr>
              <a:t>What is the downside?</a:t>
            </a:r>
          </a:p>
        </p:txBody>
      </p:sp>
    </p:spTree>
    <p:extLst>
      <p:ext uri="{BB962C8B-B14F-4D97-AF65-F5344CB8AC3E}">
        <p14:creationId xmlns:p14="http://schemas.microsoft.com/office/powerpoint/2010/main" val="38486004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7162800" y="6248400"/>
            <a:ext cx="1905000" cy="457200"/>
          </a:xfrm>
        </p:spPr>
        <p:txBody>
          <a:bodyPr/>
          <a:lstStyle/>
          <a:p>
            <a:fld id="{93A83793-ACD8-44EC-B2BE-8BF2A4B88F97}" type="slidenum">
              <a:rPr lang="en-US" altLang="zh-CN"/>
              <a:pPr/>
              <a:t>20</a:t>
            </a:fld>
            <a:endParaRPr lang="en-US" altLang="zh-CN"/>
          </a:p>
        </p:txBody>
      </p:sp>
      <p:sp>
        <p:nvSpPr>
          <p:cNvPr id="3" name="Rectangle 2"/>
          <p:cNvSpPr>
            <a:spLocks noChangeArrowheads="1"/>
          </p:cNvSpPr>
          <p:nvPr/>
        </p:nvSpPr>
        <p:spPr bwMode="auto">
          <a:xfrm>
            <a:off x="1130300" y="730250"/>
            <a:ext cx="3771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FF"/>
                </a:solidFill>
              </a:rPr>
              <a:t>保护模式下存储器寻址</a:t>
            </a:r>
          </a:p>
        </p:txBody>
      </p:sp>
      <p:sp>
        <p:nvSpPr>
          <p:cNvPr id="4" name="Text Box 3"/>
          <p:cNvSpPr txBox="1">
            <a:spLocks noChangeArrowheads="1"/>
          </p:cNvSpPr>
          <p:nvPr/>
        </p:nvSpPr>
        <p:spPr bwMode="auto">
          <a:xfrm>
            <a:off x="6515100" y="207963"/>
            <a:ext cx="242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FF3300"/>
                </a:solidFill>
              </a:rPr>
              <a:t>保护模式软件体系结构</a:t>
            </a:r>
          </a:p>
        </p:txBody>
      </p:sp>
      <p:sp>
        <p:nvSpPr>
          <p:cNvPr id="5" name="Text Box 4"/>
          <p:cNvSpPr txBox="1">
            <a:spLocks noChangeArrowheads="1"/>
          </p:cNvSpPr>
          <p:nvPr/>
        </p:nvSpPr>
        <p:spPr bwMode="auto">
          <a:xfrm>
            <a:off x="1247775" y="1550988"/>
            <a:ext cx="7291388" cy="118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zh-CN" altLang="en-US" sz="2400" b="1" dirty="0"/>
              <a:t>虚拟地址（逻辑地址）必须转换成物理地址后才能访问物理存储器。</a:t>
            </a:r>
            <a:r>
              <a:rPr lang="en-US" altLang="zh-CN" sz="2400" b="1" dirty="0"/>
              <a:t>Pentium</a:t>
            </a:r>
            <a:r>
              <a:rPr lang="zh-CN" altLang="en-US" sz="2400" b="1" dirty="0"/>
              <a:t>分两步实现虚拟地址空间到物理地址空间的映射，其中第二步是可选的。</a:t>
            </a:r>
          </a:p>
        </p:txBody>
      </p:sp>
      <p:sp>
        <p:nvSpPr>
          <p:cNvPr id="6" name="Rectangle 5"/>
          <p:cNvSpPr>
            <a:spLocks noChangeArrowheads="1"/>
          </p:cNvSpPr>
          <p:nvPr/>
        </p:nvSpPr>
        <p:spPr bwMode="auto">
          <a:xfrm>
            <a:off x="1474788" y="4540250"/>
            <a:ext cx="68643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endParaRPr lang="en-US" altLang="zh-CN" sz="2400"/>
          </a:p>
          <a:p>
            <a:pPr eaLnBrk="1" hangingPunct="1">
              <a:spcBef>
                <a:spcPct val="50000"/>
              </a:spcBef>
            </a:pPr>
            <a:r>
              <a:rPr lang="zh-CN" altLang="en-US" sz="2400" b="1"/>
              <a:t>分段机制把逻辑地址转换成线性地址；</a:t>
            </a:r>
          </a:p>
          <a:p>
            <a:pPr eaLnBrk="1" hangingPunct="1">
              <a:spcBef>
                <a:spcPct val="50000"/>
              </a:spcBef>
            </a:pPr>
            <a:r>
              <a:rPr lang="zh-CN" altLang="en-US" sz="2400" b="1"/>
              <a:t>分页机制把线性地址转换成物理地址</a:t>
            </a:r>
            <a:r>
              <a:rPr lang="zh-CN" altLang="en-US" sz="2400"/>
              <a:t>。</a:t>
            </a:r>
          </a:p>
        </p:txBody>
      </p:sp>
      <p:pic>
        <p:nvPicPr>
          <p:cNvPr id="7" name="Picture 7"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2952750"/>
            <a:ext cx="5586413"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5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0"/>
            <a:ext cx="9144000" cy="476250"/>
          </a:xfrm>
          <a:solidFill>
            <a:schemeClr val="accent1"/>
          </a:solidFill>
        </p:spPr>
        <p:txBody>
          <a:bodyPr/>
          <a:lstStyle/>
          <a:p>
            <a:pPr eaLnBrk="1" hangingPunct="1">
              <a:defRPr/>
            </a:pPr>
            <a:r>
              <a:rPr lang="zh-CN" altLang="en-US" sz="2800" b="1">
                <a:solidFill>
                  <a:srgbClr val="990033"/>
                </a:solidFill>
                <a:effectLst>
                  <a:outerShdw blurRad="38100" dist="38100" dir="2700000" algn="tl">
                    <a:srgbClr val="000000"/>
                  </a:outerShdw>
                </a:effectLst>
                <a:latin typeface="方正姚体" pitchFamily="2" charset="-122"/>
                <a:ea typeface="方正姚体" pitchFamily="2" charset="-122"/>
              </a:rPr>
              <a:t>第</a:t>
            </a:r>
            <a:r>
              <a:rPr lang="en-US" sz="2800" b="1">
                <a:solidFill>
                  <a:srgbClr val="990033"/>
                </a:solidFill>
                <a:effectLst>
                  <a:outerShdw blurRad="38100" dist="38100" dir="2700000" algn="tl">
                    <a:srgbClr val="000000"/>
                  </a:outerShdw>
                </a:effectLst>
                <a:latin typeface="方正姚体" pitchFamily="2" charset="-122"/>
                <a:ea typeface="方正姚体" pitchFamily="2" charset="-122"/>
              </a:rPr>
              <a:t>9</a:t>
            </a:r>
            <a:r>
              <a:rPr lang="zh-CN" altLang="en-US" sz="2800" b="1">
                <a:solidFill>
                  <a:srgbClr val="990033"/>
                </a:solidFill>
                <a:effectLst>
                  <a:outerShdw blurRad="38100" dist="38100" dir="2700000" algn="tl">
                    <a:srgbClr val="000000"/>
                  </a:outerShdw>
                </a:effectLst>
                <a:latin typeface="方正姚体" pitchFamily="2" charset="-122"/>
                <a:ea typeface="方正姚体" pitchFamily="2" charset="-122"/>
              </a:rPr>
              <a:t>讲：指令系统</a:t>
            </a:r>
          </a:p>
        </p:txBody>
      </p:sp>
      <p:graphicFrame>
        <p:nvGraphicFramePr>
          <p:cNvPr id="205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802" r:id="rId3" imgW="938794" imgH="221393" progId="Equation.3">
                  <p:embed/>
                </p:oleObj>
              </mc:Choice>
              <mc:Fallback>
                <p:oleObj r:id="rId3" imgW="938794" imgH="221393" progId="Equation.3">
                  <p:embed/>
                  <p:pic>
                    <p:nvPicPr>
                      <p:cNvPr id="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092" name="Text Box 4"/>
          <p:cNvSpPr txBox="1">
            <a:spLocks noChangeArrowheads="1"/>
          </p:cNvSpPr>
          <p:nvPr/>
        </p:nvSpPr>
        <p:spPr bwMode="auto">
          <a:xfrm>
            <a:off x="252413" y="836613"/>
            <a:ext cx="4319587" cy="5664200"/>
          </a:xfrm>
          <a:prstGeom prst="rect">
            <a:avLst/>
          </a:prstGeom>
          <a:noFill/>
          <a:ln w="12700">
            <a:solidFill>
              <a:srgbClr val="0000FF"/>
            </a:solidFill>
            <a:miter lim="800000"/>
            <a:headEnd/>
            <a:tailEnd/>
          </a:ln>
          <a:effectLst/>
        </p:spPr>
        <p:txBody>
          <a:bodyPr lIns="0" tIns="0" rIns="0" bIns="0">
            <a:spAutoFit/>
          </a:bodyPr>
          <a:lstStyle/>
          <a:p>
            <a:pPr algn="ctr">
              <a:lnSpc>
                <a:spcPct val="150000"/>
              </a:lnSpc>
              <a:buSzPct val="100000"/>
              <a:buFont typeface="Wingdings" pitchFamily="2" charset="2"/>
              <a:buNone/>
              <a:defRPr/>
            </a:pP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第四章、指令系统</a:t>
            </a:r>
          </a:p>
          <a:p>
            <a:pPr algn="just">
              <a:lnSpc>
                <a:spcPct val="150000"/>
              </a:lnSpc>
              <a:buSzPct val="100000"/>
              <a:buFont typeface="Wingdings" pitchFamily="2" charset="2"/>
              <a:buChar char="Ø"/>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rPr>
              <a:t>4.1 指令系统的发展与性能要求</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4.1.1 指令系统的发展</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4.1.2 对指令系统性能的要求</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4.1.3 低级语言与硬件结构的关系</a:t>
            </a:r>
          </a:p>
          <a:p>
            <a:pPr algn="just">
              <a:lnSpc>
                <a:spcPct val="150000"/>
              </a:lnSpc>
              <a:buSzPct val="100000"/>
              <a:buFont typeface="Wingdings" pitchFamily="2" charset="2"/>
              <a:buChar char="Ø"/>
              <a:defRPr/>
            </a:pPr>
            <a:r>
              <a:rPr lang="zh-CN" altLang="en-US"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4.2 指令格式</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4.2.1 操作码</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4.2.2 地址码</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4.2.3 指令字长度</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4.2.4 指令助记符</a:t>
            </a:r>
          </a:p>
          <a:p>
            <a:pPr lvl="1" algn="just">
              <a:lnSpc>
                <a:spcPct val="150000"/>
              </a:lnSpc>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4.2.5 指令格式举例</a:t>
            </a:r>
          </a:p>
        </p:txBody>
      </p:sp>
      <p:sp>
        <p:nvSpPr>
          <p:cNvPr id="217093" name="Text Box 5"/>
          <p:cNvSpPr txBox="1">
            <a:spLocks noChangeArrowheads="1"/>
          </p:cNvSpPr>
          <p:nvPr/>
        </p:nvSpPr>
        <p:spPr bwMode="auto">
          <a:xfrm>
            <a:off x="4716463" y="836613"/>
            <a:ext cx="4249737" cy="5113337"/>
          </a:xfrm>
          <a:prstGeom prst="rect">
            <a:avLst/>
          </a:prstGeom>
          <a:noFill/>
          <a:ln w="12700">
            <a:solidFill>
              <a:srgbClr val="0000FF"/>
            </a:solidFill>
            <a:miter lim="800000"/>
            <a:headEnd/>
            <a:tailEnd/>
          </a:ln>
          <a:effectLst/>
        </p:spPr>
        <p:txBody>
          <a:bodyPr lIns="0" tIns="0" rIns="0" bIns="0">
            <a:spAutoFit/>
          </a:bodyPr>
          <a:lstStyle/>
          <a:p>
            <a:pPr algn="just">
              <a:lnSpc>
                <a:spcPct val="140000"/>
              </a:lnSpc>
              <a:buSzPct val="100000"/>
              <a:buFont typeface="Wingdings" pitchFamily="2" charset="2"/>
              <a:buChar char="Ø"/>
              <a:defRPr/>
            </a:pPr>
            <a:r>
              <a:rPr lang="zh-CN" altLang="en-US" b="1">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4.3 操作数类型 </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4.3.1 一般的数据类型</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4.3.2 Pentium数据类型</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4.3.3 Power PC数据类型</a:t>
            </a:r>
          </a:p>
          <a:p>
            <a:pPr algn="just">
              <a:lnSpc>
                <a:spcPct val="140000"/>
              </a:lnSpc>
              <a:buSzPct val="100000"/>
              <a:buFont typeface="Wingdings" pitchFamily="2" charset="2"/>
              <a:buChar char="Ø"/>
              <a:defRPr/>
            </a:pPr>
            <a:r>
              <a:rPr lang="zh-CN" altLang="en-US" b="1">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4.4 指令和数据的寻址方式</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4.4.1 指令的寻址方式</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4.4.2 操作数基本寻址方式</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4.4.3 寻址方式举例</a:t>
            </a:r>
          </a:p>
          <a:p>
            <a:pPr algn="just">
              <a:lnSpc>
                <a:spcPct val="140000"/>
              </a:lnSpc>
              <a:buSzPct val="100000"/>
              <a:buFont typeface="Wingdings" pitchFamily="2" charset="2"/>
              <a:buChar char="Ø"/>
              <a:defRPr/>
            </a:pPr>
            <a:r>
              <a:rPr lang="zh-CN" altLang="en-US" b="1">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4.5 典型指令</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4.5.1 指令的分类</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4.5.2 基本指令系统的操作</a:t>
            </a:r>
          </a:p>
          <a:p>
            <a:pPr lvl="1" algn="just">
              <a:lnSpc>
                <a:spcPct val="140000"/>
              </a:lnSpc>
              <a:buSzPct val="100000"/>
              <a:buFont typeface="Wingdings" pitchFamily="2" charset="2"/>
              <a:buChar char="l"/>
              <a:defRPr/>
            </a:pPr>
            <a:r>
              <a:rPr lang="zh-CN" altLang="en-US">
                <a:effectLst>
                  <a:outerShdw blurRad="38100" dist="38100" dir="2700000" algn="tl">
                    <a:srgbClr val="C0C0C0"/>
                  </a:outerShdw>
                </a:effectLst>
                <a:latin typeface="方正姚体" pitchFamily="2" charset="-122"/>
                <a:ea typeface="方正姚体" pitchFamily="2" charset="-122"/>
              </a:rPr>
              <a:t>4.5.3 精简指令系统</a:t>
            </a:r>
          </a:p>
        </p:txBody>
      </p:sp>
      <p:sp>
        <p:nvSpPr>
          <p:cNvPr id="217094" name="Oval 6">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7095" name="Text Box 7"/>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95288" y="231775"/>
            <a:ext cx="8353425" cy="501650"/>
          </a:xfrm>
        </p:spPr>
        <p:txBody>
          <a:bodyPr/>
          <a:lstStyle/>
          <a:p>
            <a:pPr eaLnBrk="1" hangingPunct="1">
              <a:defRPr/>
            </a:pPr>
            <a:r>
              <a:rPr lang="en-US" sz="3200" b="1" dirty="0">
                <a:solidFill>
                  <a:srgbClr val="0707E1"/>
                </a:solidFill>
                <a:effectLst>
                  <a:outerShdw blurRad="38100" dist="38100" dir="2700000" algn="tl">
                    <a:srgbClr val="C0C0C0"/>
                  </a:outerShdw>
                </a:effectLst>
                <a:latin typeface="方正姚体" pitchFamily="2" charset="-122"/>
                <a:ea typeface="方正姚体" pitchFamily="2" charset="-122"/>
              </a:rPr>
              <a:t>4.1.1</a:t>
            </a:r>
            <a:r>
              <a:rPr lang="zh-CN" altLang="en-US" sz="3200" b="1" dirty="0">
                <a:solidFill>
                  <a:srgbClr val="0707E1"/>
                </a:solidFill>
                <a:effectLst>
                  <a:outerShdw blurRad="38100" dist="38100" dir="2700000" algn="tl">
                    <a:srgbClr val="C0C0C0"/>
                  </a:outerShdw>
                </a:effectLst>
                <a:latin typeface="方正姚体" pitchFamily="2" charset="-122"/>
                <a:ea typeface="方正姚体" pitchFamily="2" charset="-122"/>
              </a:rPr>
              <a:t>、指令系统的发展</a:t>
            </a:r>
          </a:p>
        </p:txBody>
      </p:sp>
      <p:graphicFrame>
        <p:nvGraphicFramePr>
          <p:cNvPr id="307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3778" r:id="rId3" imgW="938794" imgH="221393" progId="Equation.3">
                  <p:embed/>
                </p:oleObj>
              </mc:Choice>
              <mc:Fallback>
                <p:oleObj r:id="rId3" imgW="938794" imgH="221393" progId="Equation.3">
                  <p:embed/>
                  <p:pic>
                    <p:nvPicPr>
                      <p:cNvPr id="3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16" name="Text Box 4"/>
          <p:cNvSpPr txBox="1">
            <a:spLocks noChangeArrowheads="1"/>
          </p:cNvSpPr>
          <p:nvPr/>
        </p:nvSpPr>
        <p:spPr bwMode="auto">
          <a:xfrm>
            <a:off x="107950" y="908050"/>
            <a:ext cx="8858250" cy="5392245"/>
          </a:xfrm>
          <a:prstGeom prst="rect">
            <a:avLst/>
          </a:prstGeom>
          <a:noFill/>
          <a:ln w="9525">
            <a:noFill/>
            <a:miter lim="800000"/>
            <a:headEnd/>
            <a:tailEnd/>
          </a:ln>
          <a:effectLst/>
        </p:spPr>
        <p:txBody>
          <a:bodyPr lIns="0" tIns="0" rIns="0" bIns="0">
            <a:spAutoFit/>
          </a:bodyPr>
          <a:lstStyle/>
          <a:p>
            <a:pPr algn="just">
              <a:lnSpc>
                <a:spcPct val="120000"/>
              </a:lnSpc>
              <a:buSzPct val="100000"/>
              <a:buFont typeface="Wingdings" pitchFamily="2" charset="2"/>
              <a:buNone/>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一、指令系统基本概念：</a:t>
            </a:r>
          </a:p>
          <a:p>
            <a:pPr marL="800100" lvl="1" indent="-342900" algn="just">
              <a:lnSpc>
                <a:spcPct val="120000"/>
              </a:lnSpc>
              <a:buSzPct val="100000"/>
              <a:buFont typeface="Wingdings" panose="05000000000000000000" pitchFamily="2" charset="2"/>
              <a:buChar char="l"/>
              <a:defRPr/>
            </a:pPr>
            <a:r>
              <a:rPr lang="zh-CN" altLang="en-US" sz="2400" dirty="0">
                <a:latin typeface="方正姚体" pitchFamily="2" charset="-122"/>
                <a:ea typeface="方正姚体" pitchFamily="2" charset="-122"/>
              </a:rPr>
              <a:t>指令：</a:t>
            </a:r>
            <a:r>
              <a:rPr lang="zh-CN" altLang="en-US" sz="2400" dirty="0">
                <a:effectLst>
                  <a:outerShdw blurRad="38100" dist="38100" dir="2700000" algn="tl">
                    <a:srgbClr val="C0C0C0"/>
                  </a:outerShdw>
                </a:effectLst>
                <a:latin typeface="方正姚体" pitchFamily="2" charset="-122"/>
                <a:ea typeface="方正姚体" pitchFamily="2" charset="-122"/>
              </a:rPr>
              <a:t>就是要计算机执行某种操作的命令。</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nSpc>
                <a:spcPct val="120000"/>
              </a:lnSpc>
              <a:buSzPct val="100000"/>
              <a:defRPr/>
            </a:pP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从计算机组成的层次结构来看，分为：</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a:lnSpc>
                <a:spcPct val="120000"/>
              </a:lnSpc>
              <a:buSzPct val="100000"/>
              <a:defRPr/>
            </a:pP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solidFill>
                  <a:srgbClr val="FF0000"/>
                </a:solidFill>
                <a:effectLst>
                  <a:outerShdw blurRad="38100" dist="38100" dir="2700000" algn="tl">
                    <a:srgbClr val="C0C0C0"/>
                  </a:outerShdw>
                </a:effectLst>
                <a:latin typeface="方正姚体" pitchFamily="2" charset="-122"/>
                <a:ea typeface="方正姚体" pitchFamily="2" charset="-122"/>
              </a:rPr>
              <a:t>微指令：</a:t>
            </a:r>
            <a:r>
              <a:rPr lang="zh-CN" altLang="en-US" sz="2400" dirty="0">
                <a:effectLst>
                  <a:outerShdw blurRad="38100" dist="38100" dir="2700000" algn="tl">
                    <a:srgbClr val="C0C0C0"/>
                  </a:outerShdw>
                </a:effectLst>
                <a:latin typeface="方正姚体" pitchFamily="2" charset="-122"/>
                <a:ea typeface="方正姚体" pitchFamily="2" charset="-122"/>
              </a:rPr>
              <a:t>是微程序级的命令，它属于</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硬件</a:t>
            </a:r>
            <a:r>
              <a:rPr lang="zh-CN" altLang="en-US" sz="2400" dirty="0">
                <a:effectLst>
                  <a:outerShdw blurRad="38100" dist="38100" dir="2700000" algn="tl">
                    <a:srgbClr val="C0C0C0"/>
                  </a:outerShdw>
                </a:effectLst>
                <a:latin typeface="方正姚体" pitchFamily="2" charset="-122"/>
                <a:ea typeface="方正姚体" pitchFamily="2" charset="-122"/>
              </a:rPr>
              <a:t>；</a:t>
            </a:r>
          </a:p>
          <a:p>
            <a:pPr algn="just">
              <a:lnSpc>
                <a:spcPct val="120000"/>
              </a:lnSpc>
              <a:buSzPct val="100000"/>
              <a:defRPr/>
            </a:pPr>
            <a:r>
              <a:rPr lang="en-US" altLang="zh-CN"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       	</a:t>
            </a: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宏指令：</a:t>
            </a:r>
            <a:r>
              <a:rPr lang="zh-CN" altLang="en-US" sz="2400" dirty="0">
                <a:effectLst>
                  <a:outerShdw blurRad="38100" dist="38100" dir="2700000" algn="tl">
                    <a:srgbClr val="C0C0C0"/>
                  </a:outerShdw>
                </a:effectLst>
                <a:latin typeface="方正姚体" pitchFamily="2" charset="-122"/>
                <a:ea typeface="方正姚体" pitchFamily="2" charset="-122"/>
              </a:rPr>
              <a:t>由若干条机器指令组成的软件指令，它属于</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软件</a:t>
            </a:r>
            <a:r>
              <a:rPr lang="zh-CN" altLang="en-US" sz="2400" dirty="0">
                <a:effectLst>
                  <a:outerShdw blurRad="38100" dist="38100" dir="2700000" algn="tl">
                    <a:srgbClr val="C0C0C0"/>
                  </a:outerShdw>
                </a:effectLst>
                <a:latin typeface="方正姚体" pitchFamily="2" charset="-122"/>
                <a:ea typeface="方正姚体" pitchFamily="2" charset="-122"/>
              </a:rPr>
              <a:t>；</a:t>
            </a:r>
          </a:p>
          <a:p>
            <a:pPr>
              <a:lnSpc>
                <a:spcPct val="120000"/>
              </a:lnSpc>
              <a:buSzPct val="100000"/>
              <a:defRPr/>
            </a:pP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      </a:t>
            </a:r>
            <a:r>
              <a:rPr lang="en-US" altLang="zh-CN"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	</a:t>
            </a: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机器指令：</a:t>
            </a:r>
            <a:r>
              <a:rPr lang="zh-CN" altLang="en-US" sz="2400" dirty="0">
                <a:effectLst>
                  <a:outerShdw blurRad="38100" dist="38100" dir="2700000" algn="tl">
                    <a:srgbClr val="C0C0C0"/>
                  </a:outerShdw>
                </a:effectLst>
                <a:latin typeface="方正姚体" pitchFamily="2" charset="-122"/>
                <a:ea typeface="方正姚体" pitchFamily="2" charset="-122"/>
              </a:rPr>
              <a:t>介于微指令与宏指令之间，通常简称为指令，</a:t>
            </a:r>
            <a:br>
              <a:rPr lang="en-US" altLang="zh-CN" sz="2400" dirty="0">
                <a:effectLst>
                  <a:outerShdw blurRad="38100" dist="38100" dir="2700000" algn="tl">
                    <a:srgbClr val="C0C0C0"/>
                  </a:outerShdw>
                </a:effectLst>
                <a:latin typeface="方正姚体" pitchFamily="2" charset="-122"/>
                <a:ea typeface="方正姚体" pitchFamily="2" charset="-122"/>
              </a:rPr>
            </a:b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每一条指令可完成一个独立的算术运算或逻辑运算操作；</a:t>
            </a:r>
          </a:p>
          <a:p>
            <a:pPr algn="just">
              <a:lnSpc>
                <a:spcPct val="120000"/>
              </a:lnSpc>
              <a:buSzPct val="100000"/>
              <a:defRPr/>
            </a:pPr>
            <a:r>
              <a:rPr lang="en-US" altLang="zh-CN" sz="2400" b="1" dirty="0">
                <a:solidFill>
                  <a:srgbClr val="E60238"/>
                </a:solidFill>
                <a:effectLst>
                  <a:outerShdw blurRad="38100" dist="38100" dir="2700000" algn="tl">
                    <a:srgbClr val="C0C0C0"/>
                  </a:outerShdw>
                </a:effectLst>
                <a:latin typeface="方正姚体" pitchFamily="2" charset="-122"/>
                <a:ea typeface="方正姚体" pitchFamily="2" charset="-122"/>
              </a:rPr>
              <a:t>	       </a:t>
            </a: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rPr>
              <a:t>本章所讨论的指令，是机器指令</a:t>
            </a:r>
            <a:r>
              <a:rPr lang="zh-CN" altLang="en-US" sz="2400" dirty="0">
                <a:effectLst>
                  <a:outerShdw blurRad="38100" dist="38100" dir="2700000" algn="tl">
                    <a:srgbClr val="C0C0C0"/>
                  </a:outerShdw>
                </a:effectLst>
                <a:latin typeface="方正姚体" pitchFamily="2" charset="-122"/>
                <a:ea typeface="方正姚体" pitchFamily="2" charset="-122"/>
              </a:rPr>
              <a:t>；</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marL="342900" indent="104775">
              <a:lnSpc>
                <a:spcPct val="120000"/>
              </a:lnSpc>
              <a:buSzPct val="100000"/>
              <a:buFont typeface="Wingdings" panose="05000000000000000000" pitchFamily="2" charset="2"/>
              <a:buChar char="l"/>
              <a:defRPr/>
            </a:pP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指令系统：一台计算机中所有机器指令的集合</a:t>
            </a:r>
            <a:br>
              <a:rPr lang="en-US" altLang="zh-CN" sz="2400" dirty="0">
                <a:effectLst>
                  <a:outerShdw blurRad="38100" dist="38100" dir="2700000" algn="tl">
                    <a:srgbClr val="C0C0C0"/>
                  </a:outerShdw>
                </a:effectLst>
                <a:latin typeface="方正姚体" pitchFamily="2" charset="-122"/>
                <a:ea typeface="方正姚体" pitchFamily="2" charset="-122"/>
              </a:rPr>
            </a:b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指令系统</a:t>
            </a:r>
            <a:r>
              <a:rPr lang="zh-CN" altLang="en-US" sz="2400" dirty="0">
                <a:effectLst>
                  <a:outerShdw blurRad="38100" dist="38100" dir="2700000" algn="tl">
                    <a:srgbClr val="C0C0C0"/>
                  </a:outerShdw>
                </a:effectLst>
                <a:latin typeface="方正姚体" pitchFamily="2" charset="-122"/>
                <a:ea typeface="方正姚体" pitchFamily="2" charset="-122"/>
              </a:rPr>
              <a:t>是表征一台计算机性能的重要因素，</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lvl="1" algn="just">
              <a:lnSpc>
                <a:spcPct val="120000"/>
              </a:lnSpc>
              <a:buSzPct val="100000"/>
              <a:defRPr/>
            </a:pP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它的格式与功能不仅直接影响到机器的硬件结构，</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lvl="1" algn="just">
              <a:lnSpc>
                <a:spcPct val="120000"/>
              </a:lnSpc>
              <a:buSzPct val="100000"/>
              <a:defRPr/>
            </a:pPr>
            <a:r>
              <a:rPr lang="en-US" altLang="zh-CN" sz="2400" dirty="0">
                <a:effectLst>
                  <a:outerShdw blurRad="38100" dist="38100" dir="2700000" algn="tl">
                    <a:srgbClr val="C0C0C0"/>
                  </a:outerShdw>
                </a:effectLst>
                <a:latin typeface="方正姚体" pitchFamily="2" charset="-122"/>
                <a:ea typeface="方正姚体" pitchFamily="2" charset="-122"/>
              </a:rPr>
              <a:t>	</a:t>
            </a:r>
            <a:r>
              <a:rPr lang="zh-CN" altLang="en-US" sz="2400" dirty="0">
                <a:effectLst>
                  <a:outerShdw blurRad="38100" dist="38100" dir="2700000" algn="tl">
                    <a:srgbClr val="C0C0C0"/>
                  </a:outerShdw>
                </a:effectLst>
                <a:latin typeface="方正姚体" pitchFamily="2" charset="-122"/>
                <a:ea typeface="方正姚体" pitchFamily="2" charset="-122"/>
              </a:rPr>
              <a:t>而且也直接影响系统软件，影响机器的适用范围；</a:t>
            </a:r>
          </a:p>
        </p:txBody>
      </p:sp>
      <p:sp>
        <p:nvSpPr>
          <p:cNvPr id="218117"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dirty="0">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8118"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1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81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81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11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811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811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11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811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81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2754" r:id="rId4" imgW="938794" imgH="221393" progId="Equation.3">
                  <p:embed/>
                </p:oleObj>
              </mc:Choice>
              <mc:Fallback>
                <p:oleObj r:id="rId4" imgW="938794" imgH="221393" progId="Equation.3">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16" name="Text Box 4"/>
          <p:cNvSpPr txBox="1">
            <a:spLocks noChangeArrowheads="1"/>
          </p:cNvSpPr>
          <p:nvPr/>
        </p:nvSpPr>
        <p:spPr bwMode="auto">
          <a:xfrm>
            <a:off x="107950" y="153988"/>
            <a:ext cx="8928100" cy="6204776"/>
          </a:xfrm>
          <a:prstGeom prst="rect">
            <a:avLst/>
          </a:prstGeom>
          <a:noFill/>
          <a:ln w="9525">
            <a:noFill/>
            <a:miter lim="800000"/>
            <a:headEnd/>
            <a:tailEnd/>
          </a:ln>
          <a:effectLst/>
        </p:spPr>
        <p:txBody>
          <a:bodyPr lIns="0" tIns="0" rIns="0" bIns="0">
            <a:spAutoFit/>
          </a:bodyPr>
          <a:lstStyle/>
          <a:p>
            <a:pPr>
              <a:lnSpc>
                <a:spcPct val="120000"/>
              </a:lnSpc>
              <a:buSzPct val="100000"/>
              <a:buFont typeface="Wingdings" pitchFamily="2" charset="2"/>
              <a:buNone/>
              <a:defRPr/>
            </a:pPr>
            <a:r>
              <a:rPr lang="zh-CN" altLang="en-US" sz="2400" b="1" dirty="0">
                <a:solidFill>
                  <a:srgbClr val="0707E1"/>
                </a:solidFill>
                <a:effectLst/>
                <a:latin typeface="方正姚体" pitchFamily="2" charset="-122"/>
                <a:ea typeface="方正姚体" pitchFamily="2" charset="-122"/>
              </a:rPr>
              <a:t>二、指令系统的发展情况：</a:t>
            </a:r>
          </a:p>
          <a:p>
            <a:pPr marL="342900" indent="-342900">
              <a:lnSpc>
                <a:spcPct val="120000"/>
              </a:lnSpc>
              <a:buSzPct val="100000"/>
              <a:buFont typeface="Wingdings" panose="05000000000000000000" pitchFamily="2" charset="2"/>
              <a:buChar char="l"/>
              <a:defRPr/>
            </a:pPr>
            <a:r>
              <a:rPr lang="en-US" altLang="zh-CN" b="1" dirty="0">
                <a:solidFill>
                  <a:srgbClr val="0707E1"/>
                </a:solidFill>
                <a:effectLst/>
                <a:latin typeface="方正姚体" pitchFamily="2" charset="-122"/>
                <a:ea typeface="方正姚体" pitchFamily="2" charset="-122"/>
              </a:rPr>
              <a:t>50</a:t>
            </a:r>
            <a:r>
              <a:rPr lang="zh-CN" altLang="en-US" b="1" dirty="0">
                <a:solidFill>
                  <a:srgbClr val="0707E1"/>
                </a:solidFill>
                <a:effectLst/>
                <a:latin typeface="方正姚体" pitchFamily="2" charset="-122"/>
                <a:ea typeface="方正姚体" pitchFamily="2" charset="-122"/>
              </a:rPr>
              <a:t>年代，</a:t>
            </a:r>
            <a:r>
              <a:rPr lang="zh-CN" altLang="en-US" dirty="0">
                <a:effectLst/>
                <a:latin typeface="方正姚体" pitchFamily="2" charset="-122"/>
                <a:ea typeface="方正姚体" pitchFamily="2" charset="-122"/>
              </a:rPr>
              <a:t>硬件简单，指令系统只有十几条至几十条基本指令</a:t>
            </a:r>
            <a:endParaRPr lang="en-US" altLang="zh-CN" dirty="0">
              <a:solidFill>
                <a:srgbClr val="0707E1"/>
              </a:solidFill>
              <a:effectLst/>
              <a:latin typeface="方正姚体" pitchFamily="2" charset="-122"/>
              <a:ea typeface="方正姚体" pitchFamily="2" charset="-122"/>
            </a:endParaRPr>
          </a:p>
          <a:p>
            <a:pPr marL="342900" indent="-342900">
              <a:lnSpc>
                <a:spcPct val="120000"/>
              </a:lnSpc>
              <a:buSzPct val="100000"/>
              <a:buFont typeface="Wingdings" panose="05000000000000000000" pitchFamily="2" charset="2"/>
              <a:buChar char="l"/>
              <a:defRPr/>
            </a:pPr>
            <a:r>
              <a:rPr lang="en-US" altLang="zh-CN" b="1" dirty="0">
                <a:solidFill>
                  <a:srgbClr val="0707E1"/>
                </a:solidFill>
                <a:effectLst/>
                <a:latin typeface="方正姚体" pitchFamily="2" charset="-122"/>
                <a:ea typeface="方正姚体" pitchFamily="2" charset="-122"/>
              </a:rPr>
              <a:t>60</a:t>
            </a:r>
            <a:r>
              <a:rPr lang="zh-CN" altLang="en-US" b="1" dirty="0">
                <a:solidFill>
                  <a:srgbClr val="0707E1"/>
                </a:solidFill>
                <a:effectLst/>
                <a:latin typeface="方正姚体" pitchFamily="2" charset="-122"/>
                <a:ea typeface="方正姚体" pitchFamily="2" charset="-122"/>
              </a:rPr>
              <a:t>年代后期，</a:t>
            </a:r>
            <a:r>
              <a:rPr lang="zh-CN" altLang="en-US" dirty="0">
                <a:effectLst/>
                <a:latin typeface="方正姚体" pitchFamily="2" charset="-122"/>
                <a:ea typeface="方正姚体" pitchFamily="2" charset="-122"/>
              </a:rPr>
              <a:t>集成电路出现，包含一二百条指令</a:t>
            </a:r>
            <a:endParaRPr lang="en-US" altLang="zh-CN" b="1" dirty="0">
              <a:effectLst/>
              <a:latin typeface="方正姚体" pitchFamily="2" charset="-122"/>
              <a:ea typeface="方正姚体" pitchFamily="2" charset="-122"/>
            </a:endParaRPr>
          </a:p>
          <a:p>
            <a:pPr marL="342900" indent="-342900">
              <a:lnSpc>
                <a:spcPct val="120000"/>
              </a:lnSpc>
              <a:buSzPct val="100000"/>
              <a:buFont typeface="Wingdings" panose="05000000000000000000" pitchFamily="2" charset="2"/>
              <a:buChar char="l"/>
              <a:defRPr/>
            </a:pPr>
            <a:r>
              <a:rPr lang="zh-CN" altLang="en-US" sz="2400" b="1" dirty="0">
                <a:solidFill>
                  <a:srgbClr val="0707E1"/>
                </a:solidFill>
                <a:effectLst/>
                <a:latin typeface="方正姚体" pitchFamily="2" charset="-122"/>
                <a:ea typeface="方正姚体" pitchFamily="2" charset="-122"/>
              </a:rPr>
              <a:t>系列计算机：</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60</a:t>
            </a:r>
            <a:r>
              <a:rPr lang="zh-CN" altLang="en-US" sz="1600" dirty="0">
                <a:effectLst/>
                <a:latin typeface="方正姚体" pitchFamily="2" charset="-122"/>
                <a:ea typeface="方正姚体" pitchFamily="2" charset="-122"/>
              </a:rPr>
              <a:t>年代后期开始出现，参看百度百科“计算机系列”）</a:t>
            </a:r>
            <a:br>
              <a:rPr lang="en-US" altLang="zh-CN" sz="1600" dirty="0">
                <a:effectLst/>
                <a:latin typeface="方正姚体" pitchFamily="2" charset="-122"/>
                <a:ea typeface="方正姚体" pitchFamily="2" charset="-122"/>
              </a:rPr>
            </a:br>
            <a:r>
              <a:rPr lang="zh-CN" altLang="en-US" sz="1600" dirty="0">
                <a:effectLst/>
                <a:latin typeface="方正姚体" pitchFamily="2" charset="-122"/>
                <a:ea typeface="方正姚体" pitchFamily="2" charset="-122"/>
              </a:rPr>
              <a:t>在</a:t>
            </a:r>
            <a:r>
              <a:rPr lang="en-US" altLang="zh-CN" sz="1600" dirty="0">
                <a:effectLst/>
                <a:latin typeface="方正姚体" pitchFamily="2" charset="-122"/>
                <a:ea typeface="方正姚体" pitchFamily="2" charset="-122"/>
              </a:rPr>
              <a:t>1964</a:t>
            </a:r>
            <a:r>
              <a:rPr lang="zh-CN" altLang="en-US" sz="1600" dirty="0">
                <a:effectLst/>
                <a:latin typeface="方正姚体" pitchFamily="2" charset="-122"/>
                <a:ea typeface="方正姚体" pitchFamily="2" charset="-122"/>
              </a:rPr>
              <a:t>年美国 </a:t>
            </a:r>
            <a:r>
              <a:rPr lang="en-US" altLang="zh-CN" sz="1600" dirty="0">
                <a:effectLst/>
                <a:latin typeface="方正姚体" pitchFamily="2" charset="-122"/>
                <a:ea typeface="方正姚体" pitchFamily="2" charset="-122"/>
              </a:rPr>
              <a:t>IBM</a:t>
            </a:r>
            <a:r>
              <a:rPr lang="zh-CN" altLang="en-US" sz="1600" dirty="0">
                <a:effectLst/>
                <a:latin typeface="方正姚体" pitchFamily="2" charset="-122"/>
                <a:ea typeface="方正姚体" pitchFamily="2" charset="-122"/>
              </a:rPr>
              <a:t>公司公布其第三代计算机产品</a:t>
            </a:r>
            <a:r>
              <a:rPr lang="en-US" altLang="zh-CN" sz="1600" dirty="0">
                <a:effectLst/>
                <a:latin typeface="方正姚体" pitchFamily="2" charset="-122"/>
                <a:ea typeface="方正姚体" pitchFamily="2" charset="-122"/>
              </a:rPr>
              <a:t>IBM-360</a:t>
            </a:r>
            <a:r>
              <a:rPr lang="zh-CN" altLang="en-US" sz="1600" dirty="0">
                <a:effectLst/>
                <a:latin typeface="方正姚体" pitchFamily="2" charset="-122"/>
                <a:ea typeface="方正姚体" pitchFamily="2" charset="-122"/>
              </a:rPr>
              <a:t>以后。</a:t>
            </a:r>
            <a:r>
              <a:rPr lang="en-US" altLang="zh-CN" sz="1600" dirty="0">
                <a:effectLst/>
                <a:latin typeface="方正姚体" pitchFamily="2" charset="-122"/>
                <a:ea typeface="方正姚体" pitchFamily="2" charset="-122"/>
              </a:rPr>
              <a:t>IBM-360</a:t>
            </a:r>
            <a:r>
              <a:rPr lang="zh-CN" altLang="en-US" sz="1600" dirty="0">
                <a:effectLst/>
                <a:latin typeface="方正姚体" pitchFamily="2" charset="-122"/>
                <a:ea typeface="方正姚体" pitchFamily="2" charset="-122"/>
              </a:rPr>
              <a:t>是一个在</a:t>
            </a:r>
            <a:r>
              <a:rPr lang="zh-CN" altLang="en-US" sz="1600" dirty="0">
                <a:solidFill>
                  <a:srgbClr val="FF0000"/>
                </a:solidFill>
                <a:effectLst/>
                <a:latin typeface="方正姚体" pitchFamily="2" charset="-122"/>
                <a:ea typeface="方正姚体" pitchFamily="2" charset="-122"/>
              </a:rPr>
              <a:t>同一系统结构方案上程序兼容的通用系列机</a:t>
            </a:r>
            <a:r>
              <a:rPr lang="zh-CN" altLang="en-US" sz="1600" dirty="0">
                <a:effectLst/>
                <a:latin typeface="方正姚体" pitchFamily="2" charset="-122"/>
                <a:ea typeface="方正姚体" pitchFamily="2" charset="-122"/>
              </a:rPr>
              <a:t>。</a:t>
            </a:r>
            <a:endParaRPr lang="en-US" altLang="zh-CN" sz="1600" dirty="0">
              <a:effectLst/>
              <a:latin typeface="方正姚体" pitchFamily="2" charset="-122"/>
              <a:ea typeface="方正姚体" pitchFamily="2" charset="-122"/>
            </a:endParaRPr>
          </a:p>
          <a:p>
            <a:pPr marL="342900" indent="-342900">
              <a:lnSpc>
                <a:spcPct val="120000"/>
              </a:lnSpc>
              <a:buSzPct val="100000"/>
              <a:buFont typeface="Wingdings" panose="05000000000000000000" pitchFamily="2" charset="2"/>
              <a:buChar char="l"/>
              <a:defRPr/>
            </a:pPr>
            <a:r>
              <a:rPr lang="zh-CN" altLang="en-US" sz="1600" dirty="0">
                <a:effectLst/>
                <a:latin typeface="方正姚体" pitchFamily="2" charset="-122"/>
                <a:ea typeface="方正姚体" pitchFamily="2" charset="-122"/>
              </a:rPr>
              <a:t>系列机指基本指令系统相同、基本体系结构相同的一系列不同型号的计算机。并按照速度、价格等不同要求，分别提供不同速度、不同配置的各档机器。如</a:t>
            </a:r>
            <a:r>
              <a:rPr lang="en-US" altLang="zh-CN" sz="1600" dirty="0">
                <a:effectLst/>
                <a:latin typeface="方正姚体" pitchFamily="2" charset="-122"/>
                <a:ea typeface="方正姚体" pitchFamily="2" charset="-122"/>
              </a:rPr>
              <a:t>IBM370</a:t>
            </a:r>
            <a:r>
              <a:rPr lang="zh-CN" altLang="en-US" sz="1600" dirty="0">
                <a:effectLst/>
                <a:latin typeface="方正姚体" pitchFamily="2" charset="-122"/>
                <a:ea typeface="方正姚体" pitchFamily="2" charset="-122"/>
              </a:rPr>
              <a:t>系列机有</a:t>
            </a:r>
            <a:r>
              <a:rPr lang="en-US" altLang="zh-CN" sz="1600" dirty="0">
                <a:effectLst/>
                <a:latin typeface="方正姚体" pitchFamily="2" charset="-122"/>
                <a:ea typeface="方正姚体" pitchFamily="2" charset="-122"/>
              </a:rPr>
              <a:t>370</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115</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125</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135</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145</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158</a:t>
            </a:r>
            <a:r>
              <a:rPr lang="zh-CN" altLang="en-US" sz="1600" dirty="0">
                <a:effectLst/>
                <a:latin typeface="方正姚体" pitchFamily="2" charset="-122"/>
                <a:ea typeface="方正姚体" pitchFamily="2" charset="-122"/>
              </a:rPr>
              <a:t>、</a:t>
            </a:r>
            <a:r>
              <a:rPr lang="en-US" altLang="zh-CN" sz="1600" dirty="0">
                <a:effectLst/>
                <a:latin typeface="方正姚体" pitchFamily="2" charset="-122"/>
                <a:ea typeface="方正姚体" pitchFamily="2" charset="-122"/>
              </a:rPr>
              <a:t>168</a:t>
            </a:r>
            <a:r>
              <a:rPr lang="zh-CN" altLang="en-US" sz="1600" dirty="0">
                <a:effectLst/>
                <a:latin typeface="方正姚体" pitchFamily="2" charset="-122"/>
                <a:ea typeface="方正姚体" pitchFamily="2" charset="-122"/>
              </a:rPr>
              <a:t>等一系列从低速到高速的各种型号。</a:t>
            </a:r>
          </a:p>
          <a:p>
            <a:pPr marL="355600">
              <a:lnSpc>
                <a:spcPct val="120000"/>
              </a:lnSpc>
              <a:buSzPct val="100000"/>
              <a:defRPr/>
            </a:pPr>
            <a:r>
              <a:rPr lang="zh-CN" altLang="en-US" sz="1600" dirty="0">
                <a:effectLst/>
                <a:latin typeface="方正姚体" pitchFamily="2" charset="-122"/>
                <a:ea typeface="方正姚体" pitchFamily="2" charset="-122"/>
              </a:rPr>
              <a:t>此后，除少量特殊用途的计算机外，</a:t>
            </a:r>
            <a:r>
              <a:rPr lang="zh-CN" altLang="en-US" sz="1600" dirty="0">
                <a:solidFill>
                  <a:srgbClr val="FF0000"/>
                </a:solidFill>
                <a:effectLst/>
                <a:latin typeface="方正姚体" pitchFamily="2" charset="-122"/>
                <a:ea typeface="方正姚体" pitchFamily="2" charset="-122"/>
              </a:rPr>
              <a:t>各公司纷纷</a:t>
            </a:r>
            <a:r>
              <a:rPr lang="zh-CN" altLang="en-US" sz="1600" u="sng" dirty="0">
                <a:solidFill>
                  <a:srgbClr val="FF0000"/>
                </a:solidFill>
                <a:effectLst/>
                <a:latin typeface="方正姚体" pitchFamily="2" charset="-122"/>
                <a:ea typeface="方正姚体" pitchFamily="2" charset="-122"/>
              </a:rPr>
              <a:t>按系列产品组织设计和生产</a:t>
            </a:r>
            <a:r>
              <a:rPr lang="zh-CN" altLang="en-US" sz="1600" dirty="0">
                <a:effectLst/>
                <a:latin typeface="方正姚体" pitchFamily="2" charset="-122"/>
                <a:ea typeface="方正姚体" pitchFamily="2" charset="-122"/>
              </a:rPr>
              <a:t>，例：</a:t>
            </a:r>
            <a:r>
              <a:rPr lang="en-US" altLang="zh-CN" sz="1600" dirty="0">
                <a:effectLst/>
                <a:latin typeface="方正姚体" pitchFamily="2" charset="-122"/>
                <a:ea typeface="方正姚体" pitchFamily="2" charset="-122"/>
              </a:rPr>
              <a:t>Pentium</a:t>
            </a:r>
            <a:r>
              <a:rPr lang="zh-CN" altLang="en-US" sz="1600" dirty="0">
                <a:effectLst/>
                <a:latin typeface="方正姚体" pitchFamily="2" charset="-122"/>
                <a:ea typeface="方正姚体" pitchFamily="2" charset="-122"/>
              </a:rPr>
              <a:t>。</a:t>
            </a:r>
            <a:endParaRPr lang="en-US" altLang="zh-CN" sz="1600" dirty="0">
              <a:effectLst/>
              <a:latin typeface="方正姚体" pitchFamily="2" charset="-122"/>
              <a:ea typeface="方正姚体" pitchFamily="2" charset="-122"/>
            </a:endParaRPr>
          </a:p>
          <a:p>
            <a:pPr marL="355600">
              <a:lnSpc>
                <a:spcPct val="120000"/>
              </a:lnSpc>
              <a:buSzPct val="100000"/>
              <a:defRPr/>
            </a:pPr>
            <a:r>
              <a:rPr lang="zh-CN" altLang="en-US" sz="1600" dirty="0">
                <a:effectLst/>
                <a:latin typeface="方正姚体" pitchFamily="2" charset="-122"/>
                <a:ea typeface="方正姚体" pitchFamily="2" charset="-122"/>
              </a:rPr>
              <a:t>在计算机发展方面</a:t>
            </a:r>
            <a:r>
              <a:rPr lang="en-US" altLang="zh-CN" sz="1600" dirty="0">
                <a:effectLst/>
                <a:latin typeface="方正姚体" pitchFamily="2" charset="-122"/>
                <a:ea typeface="方正姚体" pitchFamily="2" charset="-122"/>
              </a:rPr>
              <a:t>,</a:t>
            </a:r>
            <a:r>
              <a:rPr lang="zh-CN" altLang="en-US" sz="1600" dirty="0">
                <a:effectLst/>
                <a:latin typeface="方正姚体" pitchFamily="2" charset="-122"/>
                <a:ea typeface="方正姚体" pitchFamily="2" charset="-122"/>
              </a:rPr>
              <a:t>出现了插接</a:t>
            </a:r>
            <a:r>
              <a:rPr lang="zh-CN" altLang="en-US" sz="2400" dirty="0">
                <a:solidFill>
                  <a:srgbClr val="0000FF"/>
                </a:solidFill>
                <a:effectLst/>
                <a:latin typeface="方正姚体" pitchFamily="2" charset="-122"/>
                <a:ea typeface="方正姚体" pitchFamily="2" charset="-122"/>
              </a:rPr>
              <a:t>兼容机</a:t>
            </a:r>
            <a:r>
              <a:rPr lang="en-US" altLang="zh-CN" sz="1600" dirty="0">
                <a:effectLst/>
                <a:latin typeface="方正姚体" pitchFamily="2" charset="-122"/>
                <a:ea typeface="方正姚体" pitchFamily="2" charset="-122"/>
              </a:rPr>
              <a:t>(PCM)</a:t>
            </a:r>
            <a:r>
              <a:rPr lang="zh-CN" altLang="en-US" sz="1600" dirty="0">
                <a:effectLst/>
                <a:latin typeface="方正姚体" pitchFamily="2" charset="-122"/>
                <a:ea typeface="方正姚体" pitchFamily="2" charset="-122"/>
              </a:rPr>
              <a:t>的新机种，即选择一个认为市场情况最好的系列作为自己系列兼容的对象，按所选系列的系统结构设计出</a:t>
            </a:r>
            <a:r>
              <a:rPr lang="zh-CN" altLang="en-US" sz="1600" u="sng" dirty="0">
                <a:effectLst/>
                <a:latin typeface="方正姚体" pitchFamily="2" charset="-122"/>
                <a:ea typeface="方正姚体" pitchFamily="2" charset="-122"/>
              </a:rPr>
              <a:t>能使用那个系列的软件</a:t>
            </a:r>
            <a:r>
              <a:rPr lang="zh-CN" altLang="en-US" sz="1600" dirty="0">
                <a:effectLst/>
                <a:latin typeface="方正姚体" pitchFamily="2" charset="-122"/>
                <a:ea typeface="方正姚体" pitchFamily="2" charset="-122"/>
              </a:rPr>
              <a:t>的系列机。例如：</a:t>
            </a:r>
            <a:r>
              <a:rPr lang="en-US" altLang="zh-CN" sz="1600" dirty="0">
                <a:effectLst/>
                <a:latin typeface="方正姚体" pitchFamily="2" charset="-122"/>
                <a:ea typeface="方正姚体" pitchFamily="2" charset="-122"/>
              </a:rPr>
              <a:t>IBM-PC</a:t>
            </a:r>
            <a:r>
              <a:rPr lang="zh-CN" altLang="en-US" sz="1600" dirty="0">
                <a:effectLst/>
                <a:latin typeface="方正姚体" pitchFamily="2" charset="-122"/>
                <a:ea typeface="方正姚体" pitchFamily="2" charset="-122"/>
              </a:rPr>
              <a:t>兼容机、</a:t>
            </a:r>
            <a:r>
              <a:rPr lang="en-US" altLang="zh-CN" sz="1600" dirty="0">
                <a:effectLst/>
                <a:latin typeface="方正姚体" pitchFamily="2" charset="-122"/>
                <a:ea typeface="方正姚体" pitchFamily="2" charset="-122"/>
              </a:rPr>
              <a:t>Apple</a:t>
            </a:r>
            <a:r>
              <a:rPr lang="zh-CN" altLang="en-US" sz="1600" dirty="0">
                <a:effectLst/>
                <a:latin typeface="方正姚体" pitchFamily="2" charset="-122"/>
                <a:ea typeface="方正姚体" pitchFamily="2" charset="-122"/>
              </a:rPr>
              <a:t>兼容机）</a:t>
            </a:r>
            <a:endParaRPr lang="en-US" altLang="zh-CN" sz="1600" dirty="0">
              <a:effectLst/>
              <a:latin typeface="方正姚体" pitchFamily="2" charset="-122"/>
              <a:ea typeface="方正姚体" pitchFamily="2" charset="-122"/>
            </a:endParaRPr>
          </a:p>
          <a:p>
            <a:pPr>
              <a:lnSpc>
                <a:spcPct val="120000"/>
              </a:lnSpc>
              <a:buSzPct val="100000"/>
              <a:buFont typeface="Wingdings" pitchFamily="2" charset="2"/>
              <a:buNone/>
              <a:defRPr/>
            </a:pP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指令系统和体系结构基本相同的一系列不同型号的计算机；</a:t>
            </a:r>
          </a:p>
          <a:p>
            <a:pPr>
              <a:lnSpc>
                <a:spcPct val="120000"/>
              </a:lnSpc>
              <a:buSzPct val="100000"/>
              <a:buFont typeface="Wingdings" pitchFamily="2" charset="2"/>
              <a:buNone/>
              <a:defRPr/>
            </a:pP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系列机的特点：</a:t>
            </a:r>
            <a:endParaRPr lang="en-US" altLang="zh-CN" sz="2400" dirty="0">
              <a:effectLst/>
              <a:latin typeface="方正姚体" pitchFamily="2" charset="-122"/>
              <a:ea typeface="方正姚体" pitchFamily="2" charset="-122"/>
              <a:sym typeface="Arial" charset="0"/>
            </a:endParaRPr>
          </a:p>
          <a:p>
            <a:pPr>
              <a:lnSpc>
                <a:spcPct val="120000"/>
              </a:lnSpc>
              <a:buSzPct val="100000"/>
              <a:buFont typeface="Wingdings" pitchFamily="2" charset="2"/>
              <a:buNone/>
              <a:defRPr/>
            </a:pP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(1).器件、结构、性能等有所差异；</a:t>
            </a:r>
          </a:p>
          <a:p>
            <a:pPr>
              <a:lnSpc>
                <a:spcPct val="120000"/>
              </a:lnSpc>
              <a:buSzPct val="100000"/>
              <a:buFont typeface="Wingdings" pitchFamily="2" charset="2"/>
              <a:buNone/>
              <a:defRPr/>
            </a:pPr>
            <a:r>
              <a:rPr lang="zh-CN" altLang="en-US" sz="2400" dirty="0">
                <a:effectLst/>
                <a:latin typeface="方正姚体" pitchFamily="2" charset="-122"/>
                <a:ea typeface="方正姚体" pitchFamily="2" charset="-122"/>
                <a:sym typeface="Arial" charset="0"/>
              </a:rPr>
              <a:t>      </a:t>
            </a: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  (2).老机器指令集是新型机的指令集的子集（软件兼容）；</a:t>
            </a:r>
          </a:p>
        </p:txBody>
      </p:sp>
      <p:sp>
        <p:nvSpPr>
          <p:cNvPr id="218118"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8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8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81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81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11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811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81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1730" r:id="rId4" imgW="938794" imgH="221393" progId="Equation.3">
                  <p:embed/>
                </p:oleObj>
              </mc:Choice>
              <mc:Fallback>
                <p:oleObj r:id="rId4" imgW="938794" imgH="221393" progId="Equation.3">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16" name="Text Box 4"/>
          <p:cNvSpPr txBox="1">
            <a:spLocks noChangeArrowheads="1"/>
          </p:cNvSpPr>
          <p:nvPr/>
        </p:nvSpPr>
        <p:spPr bwMode="auto">
          <a:xfrm>
            <a:off x="107950" y="153988"/>
            <a:ext cx="8928100" cy="4801314"/>
          </a:xfrm>
          <a:prstGeom prst="rect">
            <a:avLst/>
          </a:prstGeom>
          <a:noFill/>
          <a:ln w="9525">
            <a:noFill/>
            <a:miter lim="800000"/>
            <a:headEnd/>
            <a:tailEnd/>
          </a:ln>
          <a:effectLst/>
        </p:spPr>
        <p:txBody>
          <a:bodyPr lIns="0" tIns="0" rIns="0" bIns="0">
            <a:spAutoFit/>
          </a:bodyPr>
          <a:lstStyle/>
          <a:p>
            <a:pPr>
              <a:lnSpc>
                <a:spcPct val="150000"/>
              </a:lnSpc>
              <a:buSzPct val="100000"/>
              <a:buFont typeface="Wingdings" pitchFamily="2" charset="2"/>
              <a:buNone/>
              <a:defRPr/>
            </a:pPr>
            <a:r>
              <a:rPr lang="zh-CN" altLang="en-US" sz="2800" b="1" dirty="0">
                <a:solidFill>
                  <a:srgbClr val="0707E1"/>
                </a:solidFill>
                <a:effectLst/>
                <a:latin typeface="方正姚体" pitchFamily="2" charset="-122"/>
                <a:ea typeface="方正姚体" pitchFamily="2" charset="-122"/>
              </a:rPr>
              <a:t>二、指令系统的发展情况：</a:t>
            </a:r>
          </a:p>
          <a:p>
            <a:pPr>
              <a:lnSpc>
                <a:spcPct val="150000"/>
              </a:lnSpc>
              <a:buSzPct val="100000"/>
              <a:buFont typeface="Wingdings" pitchFamily="2" charset="2"/>
              <a:buChar char="Ø"/>
              <a:defRPr/>
            </a:pPr>
            <a:r>
              <a:rPr lang="zh-CN" altLang="en-US" sz="2800" b="1" dirty="0">
                <a:solidFill>
                  <a:srgbClr val="0707E1"/>
                </a:solidFill>
                <a:effectLst/>
                <a:latin typeface="方正姚体" pitchFamily="2" charset="-122"/>
                <a:ea typeface="方正姚体" pitchFamily="2" charset="-122"/>
              </a:rPr>
              <a:t>按照指令系统的结构划分</a:t>
            </a:r>
            <a:endParaRPr lang="en-US" altLang="zh-CN" sz="2800" b="1" dirty="0">
              <a:solidFill>
                <a:srgbClr val="0707E1"/>
              </a:solidFill>
              <a:effectLst/>
              <a:latin typeface="方正姚体" pitchFamily="2" charset="-122"/>
              <a:ea typeface="方正姚体" pitchFamily="2" charset="-122"/>
            </a:endParaRPr>
          </a:p>
          <a:p>
            <a:pPr lvl="1">
              <a:lnSpc>
                <a:spcPct val="150000"/>
              </a:lnSpc>
              <a:buSzPct val="100000"/>
              <a:buFont typeface="Wingdings" pitchFamily="2" charset="2"/>
              <a:buChar char="Ø"/>
              <a:defRPr/>
            </a:pPr>
            <a:r>
              <a:rPr lang="zh-CN" altLang="en-US" sz="2400" b="1" dirty="0">
                <a:solidFill>
                  <a:srgbClr val="0707E1"/>
                </a:solidFill>
                <a:effectLst/>
                <a:latin typeface="方正姚体" pitchFamily="2" charset="-122"/>
                <a:ea typeface="方正姚体" pitchFamily="2" charset="-122"/>
              </a:rPr>
              <a:t>复杂指令系统计算机</a:t>
            </a:r>
            <a:r>
              <a:rPr lang="zh-CN" altLang="en-US" sz="2400" dirty="0">
                <a:effectLst/>
                <a:latin typeface="方正姚体" pitchFamily="2" charset="-122"/>
                <a:ea typeface="方正姚体" pitchFamily="2" charset="-122"/>
              </a:rPr>
              <a:t>，</a:t>
            </a:r>
            <a:r>
              <a:rPr lang="zh-CN" altLang="en-US" sz="2400" dirty="0">
                <a:effectLst/>
                <a:latin typeface="方正姚体" pitchFamily="2" charset="-122"/>
                <a:ea typeface="方正姚体" pitchFamily="2" charset="-122"/>
                <a:sym typeface="Arial" charset="0"/>
              </a:rPr>
              <a:t>简称</a:t>
            </a:r>
            <a:r>
              <a:rPr lang="zh-CN" altLang="en-US" sz="2400" b="1" dirty="0">
                <a:solidFill>
                  <a:srgbClr val="E60238"/>
                </a:solidFill>
                <a:effectLst/>
                <a:latin typeface="方正姚体" pitchFamily="2" charset="-122"/>
                <a:ea typeface="方正姚体" pitchFamily="2" charset="-122"/>
              </a:rPr>
              <a:t>CISC</a:t>
            </a:r>
            <a:r>
              <a:rPr lang="zh-CN" altLang="en-US" sz="2400" dirty="0">
                <a:effectLst/>
                <a:latin typeface="方正姚体" pitchFamily="2" charset="-122"/>
                <a:ea typeface="方正姚体" pitchFamily="2" charset="-122"/>
              </a:rPr>
              <a:t>。指采用一整套计算机指令进行操作的计算机，大多数达到几百条。</a:t>
            </a:r>
            <a:endParaRPr lang="en-US" altLang="zh-CN" sz="2400" dirty="0">
              <a:effectLst/>
              <a:latin typeface="方正姚体" pitchFamily="2" charset="-122"/>
              <a:ea typeface="方正姚体" pitchFamily="2" charset="-122"/>
            </a:endParaRPr>
          </a:p>
          <a:p>
            <a:pPr lvl="1">
              <a:lnSpc>
                <a:spcPct val="150000"/>
              </a:lnSpc>
              <a:buSzPct val="100000"/>
              <a:defRPr/>
            </a:pPr>
            <a:r>
              <a:rPr lang="zh-CN" altLang="en-US" sz="1800" dirty="0">
                <a:effectLst/>
                <a:latin typeface="方正姚体" pitchFamily="2" charset="-122"/>
                <a:ea typeface="方正姚体" pitchFamily="2" charset="-122"/>
              </a:rPr>
              <a:t>但如此庞大的指令系统不但使计算机的研制周期变长，难以保证正确性，不易调试维护，而且由于采用了大量使用频率很低的复杂指令而造成硬件资源浪费。</a:t>
            </a:r>
            <a:r>
              <a:rPr lang="en-US" altLang="zh-CN" sz="1800" dirty="0">
                <a:effectLst/>
                <a:latin typeface="方正姚体" pitchFamily="2" charset="-122"/>
                <a:ea typeface="方正姚体" pitchFamily="2" charset="-122"/>
              </a:rPr>
              <a:t>20</a:t>
            </a:r>
            <a:r>
              <a:rPr lang="zh-CN" altLang="en-US" sz="1800" dirty="0">
                <a:effectLst/>
                <a:latin typeface="方正姚体" pitchFamily="2" charset="-122"/>
                <a:ea typeface="方正姚体" pitchFamily="2" charset="-122"/>
              </a:rPr>
              <a:t>：</a:t>
            </a:r>
            <a:r>
              <a:rPr lang="en-US" altLang="zh-CN" sz="1800" dirty="0">
                <a:effectLst/>
                <a:latin typeface="方正姚体" pitchFamily="2" charset="-122"/>
                <a:ea typeface="方正姚体" pitchFamily="2" charset="-122"/>
              </a:rPr>
              <a:t>80</a:t>
            </a:r>
            <a:r>
              <a:rPr lang="zh-CN" altLang="en-US" sz="1800" dirty="0">
                <a:effectLst/>
                <a:latin typeface="方正姚体" pitchFamily="2" charset="-122"/>
                <a:ea typeface="方正姚体" pitchFamily="2" charset="-122"/>
              </a:rPr>
              <a:t>规律。</a:t>
            </a:r>
            <a:endParaRPr lang="zh-CN" altLang="en-US" sz="2800" dirty="0">
              <a:effectLst/>
              <a:latin typeface="方正姚体" pitchFamily="2" charset="-122"/>
              <a:ea typeface="方正姚体" pitchFamily="2" charset="-122"/>
            </a:endParaRPr>
          </a:p>
          <a:p>
            <a:pPr lvl="1">
              <a:lnSpc>
                <a:spcPct val="150000"/>
              </a:lnSpc>
              <a:buSzPct val="100000"/>
              <a:buFont typeface="Wingdings" pitchFamily="2" charset="2"/>
              <a:buChar char="Ø"/>
              <a:defRPr/>
            </a:pPr>
            <a:r>
              <a:rPr lang="zh-CN" altLang="en-US" sz="2800" b="1" dirty="0">
                <a:solidFill>
                  <a:srgbClr val="0707E1"/>
                </a:solidFill>
                <a:effectLst/>
                <a:latin typeface="方正姚体" pitchFamily="2" charset="-122"/>
                <a:ea typeface="方正姚体" pitchFamily="2" charset="-122"/>
                <a:sym typeface="Arial" charset="0"/>
              </a:rPr>
              <a:t>精简指令系统计算机</a:t>
            </a:r>
            <a:r>
              <a:rPr lang="zh-CN" altLang="en-US" sz="2800" dirty="0">
                <a:effectLst/>
                <a:latin typeface="方正姚体" pitchFamily="2" charset="-122"/>
                <a:ea typeface="方正姚体" pitchFamily="2" charset="-122"/>
              </a:rPr>
              <a:t>：</a:t>
            </a:r>
            <a:r>
              <a:rPr lang="zh-CN" altLang="en-US" sz="2800" dirty="0">
                <a:effectLst/>
                <a:latin typeface="方正姚体" pitchFamily="2" charset="-122"/>
                <a:ea typeface="方正姚体" pitchFamily="2" charset="-122"/>
                <a:sym typeface="Arial" charset="0"/>
              </a:rPr>
              <a:t>简称</a:t>
            </a:r>
            <a:r>
              <a:rPr lang="zh-CN" altLang="en-US" sz="2800" b="1" dirty="0">
                <a:solidFill>
                  <a:srgbClr val="E60238"/>
                </a:solidFill>
                <a:effectLst/>
                <a:latin typeface="方正姚体" pitchFamily="2" charset="-122"/>
                <a:ea typeface="方正姚体" pitchFamily="2" charset="-122"/>
                <a:sym typeface="Arial" charset="0"/>
              </a:rPr>
              <a:t>RISC</a:t>
            </a:r>
            <a:r>
              <a:rPr lang="zh-CN" altLang="en-US" sz="2800" dirty="0">
                <a:effectLst/>
                <a:latin typeface="方正姚体" pitchFamily="2" charset="-122"/>
                <a:ea typeface="方正姚体" pitchFamily="2" charset="-122"/>
              </a:rPr>
              <a:t>，</a:t>
            </a:r>
            <a:endParaRPr lang="en-US" altLang="zh-CN" sz="2800" dirty="0">
              <a:effectLst/>
              <a:latin typeface="方正姚体" pitchFamily="2" charset="-122"/>
              <a:ea typeface="方正姚体" pitchFamily="2" charset="-122"/>
            </a:endParaRPr>
          </a:p>
          <a:p>
            <a:pPr lvl="1">
              <a:lnSpc>
                <a:spcPct val="150000"/>
              </a:lnSpc>
              <a:buSzPct val="100000"/>
              <a:defRPr/>
            </a:pPr>
            <a:r>
              <a:rPr lang="zh-CN" altLang="en-US" dirty="0">
                <a:effectLst/>
                <a:latin typeface="方正姚体" pitchFamily="2" charset="-122"/>
                <a:ea typeface="方正姚体" pitchFamily="2" charset="-122"/>
              </a:rPr>
              <a:t>人们又提出了便于VLSI技术实现的精简指令系统计算机；</a:t>
            </a:r>
            <a:endParaRPr lang="en-US" altLang="zh-CN" dirty="0">
              <a:effectLst/>
              <a:latin typeface="方正姚体" pitchFamily="2" charset="-122"/>
              <a:ea typeface="方正姚体" pitchFamily="2" charset="-122"/>
            </a:endParaRPr>
          </a:p>
          <a:p>
            <a:pPr lvl="1">
              <a:lnSpc>
                <a:spcPct val="150000"/>
              </a:lnSpc>
              <a:buSzPct val="100000"/>
              <a:defRPr/>
            </a:pPr>
            <a:r>
              <a:rPr lang="zh-CN" altLang="en-US" dirty="0">
                <a:effectLst/>
                <a:latin typeface="方正姚体" pitchFamily="2" charset="-122"/>
                <a:ea typeface="方正姚体" pitchFamily="2" charset="-122"/>
              </a:rPr>
              <a:t>使用频率最高的简单指令，指令条数少，指令长度固定</a:t>
            </a:r>
            <a:r>
              <a:rPr lang="en-US" altLang="zh-CN" dirty="0">
                <a:effectLst/>
                <a:latin typeface="方正姚体" pitchFamily="2" charset="-122"/>
                <a:ea typeface="方正姚体" pitchFamily="2" charset="-122"/>
              </a:rPr>
              <a:t>…</a:t>
            </a:r>
            <a:endParaRPr lang="zh-CN" altLang="en-US" sz="1400" dirty="0">
              <a:effectLst/>
              <a:latin typeface="方正姚体" pitchFamily="2" charset="-122"/>
              <a:ea typeface="方正姚体" pitchFamily="2" charset="-122"/>
            </a:endParaRPr>
          </a:p>
        </p:txBody>
      </p:sp>
      <p:sp>
        <p:nvSpPr>
          <p:cNvPr id="218118"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6854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8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8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8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260350"/>
            <a:ext cx="7502525" cy="641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3" name="标题 1"/>
          <p:cNvSpPr>
            <a:spLocks noGrp="1"/>
          </p:cNvSpPr>
          <p:nvPr>
            <p:ph type="title"/>
          </p:nvPr>
        </p:nvSpPr>
        <p:spPr>
          <a:xfrm>
            <a:off x="107950" y="1052513"/>
            <a:ext cx="1295400" cy="3586162"/>
          </a:xfrm>
        </p:spPr>
        <p:txBody>
          <a:bodyPr/>
          <a:lstStyle/>
          <a:p>
            <a:r>
              <a:rPr lang="en-US" altLang="zh-CN" sz="3600" dirty="0">
                <a:latin typeface="方正姚体" pitchFamily="2" charset="-122"/>
                <a:ea typeface="方正姚体" pitchFamily="2" charset="-122"/>
              </a:rPr>
              <a:t>RISC</a:t>
            </a:r>
            <a:r>
              <a:rPr lang="zh-CN" altLang="en-US" sz="3600" dirty="0">
                <a:latin typeface="方正姚体" pitchFamily="2" charset="-122"/>
                <a:ea typeface="方正姚体" pitchFamily="2" charset="-122"/>
              </a:rPr>
              <a:t>和</a:t>
            </a:r>
            <a:r>
              <a:rPr lang="en-US" altLang="zh-CN" sz="3600" dirty="0">
                <a:latin typeface="方正姚体" pitchFamily="2" charset="-122"/>
                <a:ea typeface="方正姚体" pitchFamily="2" charset="-122"/>
              </a:rPr>
              <a:t>CISC</a:t>
            </a:r>
            <a:r>
              <a:rPr lang="zh-CN" altLang="en-US" sz="3600" dirty="0">
                <a:latin typeface="方正姚体" pitchFamily="2" charset="-122"/>
                <a:ea typeface="方正姚体" pitchFamily="2" charset="-122"/>
              </a:rPr>
              <a:t>的</a:t>
            </a:r>
            <a:br>
              <a:rPr lang="en-US" altLang="zh-CN" sz="3600" dirty="0">
                <a:latin typeface="方正姚体" pitchFamily="2" charset="-122"/>
                <a:ea typeface="方正姚体" pitchFamily="2" charset="-122"/>
              </a:rPr>
            </a:br>
            <a:r>
              <a:rPr lang="zh-CN" altLang="en-US" sz="3600" dirty="0">
                <a:latin typeface="方正姚体" pitchFamily="2" charset="-122"/>
                <a:ea typeface="方正姚体" pitchFamily="2" charset="-122"/>
              </a:rPr>
              <a:t>区别</a:t>
            </a:r>
            <a:br>
              <a:rPr lang="en-US" altLang="zh-CN" sz="3600" dirty="0">
                <a:latin typeface="方正姚体" pitchFamily="2" charset="-122"/>
                <a:ea typeface="方正姚体" pitchFamily="2" charset="-122"/>
              </a:rPr>
            </a:br>
            <a:br>
              <a:rPr lang="en-US" altLang="zh-CN" sz="3600" dirty="0">
                <a:latin typeface="方正姚体" pitchFamily="2" charset="-122"/>
                <a:ea typeface="方正姚体" pitchFamily="2" charset="-122"/>
              </a:rPr>
            </a:br>
            <a:br>
              <a:rPr lang="en-US" altLang="zh-CN" sz="3600" dirty="0">
                <a:latin typeface="方正姚体" pitchFamily="2" charset="-122"/>
                <a:ea typeface="方正姚体" pitchFamily="2" charset="-122"/>
              </a:rPr>
            </a:br>
            <a:endParaRPr lang="zh-CN" altLang="en-US" sz="2000" dirty="0">
              <a:solidFill>
                <a:srgbClr val="FF0000"/>
              </a:solidFill>
              <a:latin typeface="方正姚体" pitchFamily="2" charset="-122"/>
              <a:ea typeface="方正姚体" pitchFamily="2" charset="-122"/>
            </a:endParaRP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3053880" y="1723680"/>
              <a:ext cx="5733360" cy="54000"/>
            </p14:xfrm>
          </p:contentPart>
        </mc:Choice>
        <mc:Fallback xmlns="">
          <p:pic>
            <p:nvPicPr>
              <p:cNvPr id="2" name="墨迹 1"/>
              <p:cNvPicPr/>
              <p:nvPr/>
            </p:nvPicPr>
            <p:blipFill>
              <a:blip r:embed="rId4" cstate="print"/>
              <a:stretch>
                <a:fillRect/>
              </a:stretch>
            </p:blipFill>
            <p:spPr>
              <a:xfrm>
                <a:off x="3038040" y="1659960"/>
                <a:ext cx="57650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1651680" y="2027160"/>
              <a:ext cx="1974240" cy="45000"/>
            </p14:xfrm>
          </p:contentPart>
        </mc:Choice>
        <mc:Fallback xmlns="">
          <p:pic>
            <p:nvPicPr>
              <p:cNvPr id="3" name="墨迹 2"/>
              <p:cNvPicPr/>
              <p:nvPr/>
            </p:nvPicPr>
            <p:blipFill>
              <a:blip r:embed="rId6" cstate="print"/>
              <a:stretch>
                <a:fillRect/>
              </a:stretch>
            </p:blipFill>
            <p:spPr>
              <a:xfrm>
                <a:off x="1635840" y="1963800"/>
                <a:ext cx="20059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墨迹 3"/>
              <p14:cNvContentPartPr/>
              <p14:nvPr/>
            </p14:nvContentPartPr>
            <p14:xfrm>
              <a:off x="8197560" y="1937880"/>
              <a:ext cx="411120" cy="9360"/>
            </p14:xfrm>
          </p:contentPart>
        </mc:Choice>
        <mc:Fallback xmlns="">
          <p:pic>
            <p:nvPicPr>
              <p:cNvPr id="4" name="墨迹 3"/>
              <p:cNvPicPr/>
              <p:nvPr/>
            </p:nvPicPr>
            <p:blipFill>
              <a:blip r:embed="rId8" cstate="print"/>
              <a:stretch>
                <a:fillRect/>
              </a:stretch>
            </p:blipFill>
            <p:spPr>
              <a:xfrm>
                <a:off x="8181720" y="1874520"/>
                <a:ext cx="4428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墨迹 4"/>
              <p14:cNvContentPartPr/>
              <p14:nvPr/>
            </p14:nvContentPartPr>
            <p14:xfrm>
              <a:off x="3080520" y="1348560"/>
              <a:ext cx="393480" cy="27000"/>
            </p14:xfrm>
          </p:contentPart>
        </mc:Choice>
        <mc:Fallback xmlns="">
          <p:pic>
            <p:nvPicPr>
              <p:cNvPr id="5" name="墨迹 4"/>
              <p:cNvPicPr/>
              <p:nvPr/>
            </p:nvPicPr>
            <p:blipFill>
              <a:blip r:embed="rId10" cstate="print"/>
              <a:stretch>
                <a:fillRect/>
              </a:stretch>
            </p:blipFill>
            <p:spPr>
              <a:xfrm>
                <a:off x="3064680" y="1285200"/>
                <a:ext cx="425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p14:cNvContentPartPr/>
              <p14:nvPr/>
            </p14:nvContentPartPr>
            <p14:xfrm>
              <a:off x="4732560" y="1911240"/>
              <a:ext cx="1929240" cy="9360"/>
            </p14:xfrm>
          </p:contentPart>
        </mc:Choice>
        <mc:Fallback xmlns="">
          <p:pic>
            <p:nvPicPr>
              <p:cNvPr id="6" name="墨迹 5"/>
              <p:cNvPicPr/>
              <p:nvPr/>
            </p:nvPicPr>
            <p:blipFill>
              <a:blip r:embed="rId12" cstate="print"/>
              <a:stretch>
                <a:fillRect/>
              </a:stretch>
            </p:blipFill>
            <p:spPr>
              <a:xfrm>
                <a:off x="4716720" y="1847520"/>
                <a:ext cx="1961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墨迹 6"/>
              <p14:cNvContentPartPr/>
              <p14:nvPr/>
            </p14:nvContentPartPr>
            <p14:xfrm>
              <a:off x="7036560" y="2295000"/>
              <a:ext cx="1590120" cy="360"/>
            </p14:xfrm>
          </p:contentPart>
        </mc:Choice>
        <mc:Fallback xmlns="">
          <p:pic>
            <p:nvPicPr>
              <p:cNvPr id="7" name="墨迹 6"/>
              <p:cNvPicPr/>
              <p:nvPr/>
            </p:nvPicPr>
            <p:blipFill>
              <a:blip r:embed="rId14" cstate="print"/>
              <a:stretch>
                <a:fillRect/>
              </a:stretch>
            </p:blipFill>
            <p:spPr>
              <a:xfrm>
                <a:off x="7020720" y="2231640"/>
                <a:ext cx="16218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墨迹 7"/>
              <p14:cNvContentPartPr/>
              <p14:nvPr/>
            </p14:nvContentPartPr>
            <p14:xfrm>
              <a:off x="2777040" y="3152520"/>
              <a:ext cx="5688720" cy="36000"/>
            </p14:xfrm>
          </p:contentPart>
        </mc:Choice>
        <mc:Fallback xmlns="">
          <p:pic>
            <p:nvPicPr>
              <p:cNvPr id="8" name="墨迹 7"/>
              <p:cNvPicPr/>
              <p:nvPr/>
            </p:nvPicPr>
            <p:blipFill>
              <a:blip r:embed="rId16" cstate="print"/>
              <a:stretch>
                <a:fillRect/>
              </a:stretch>
            </p:blipFill>
            <p:spPr>
              <a:xfrm>
                <a:off x="2761200" y="3089160"/>
                <a:ext cx="57204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墨迹 8"/>
              <p14:cNvContentPartPr/>
              <p14:nvPr/>
            </p14:nvContentPartPr>
            <p14:xfrm>
              <a:off x="3893400" y="3992040"/>
              <a:ext cx="2920320" cy="36000"/>
            </p14:xfrm>
          </p:contentPart>
        </mc:Choice>
        <mc:Fallback xmlns="">
          <p:pic>
            <p:nvPicPr>
              <p:cNvPr id="9" name="墨迹 8"/>
              <p:cNvPicPr/>
              <p:nvPr/>
            </p:nvPicPr>
            <p:blipFill>
              <a:blip r:embed="rId18" cstate="print"/>
              <a:stretch>
                <a:fillRect/>
              </a:stretch>
            </p:blipFill>
            <p:spPr>
              <a:xfrm>
                <a:off x="3877560" y="3928680"/>
                <a:ext cx="2952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墨迹 9"/>
              <p14:cNvContentPartPr/>
              <p14:nvPr/>
            </p14:nvContentPartPr>
            <p14:xfrm>
              <a:off x="8590320" y="3956400"/>
              <a:ext cx="348840" cy="45000"/>
            </p14:xfrm>
          </p:contentPart>
        </mc:Choice>
        <mc:Fallback xmlns="">
          <p:pic>
            <p:nvPicPr>
              <p:cNvPr id="10" name="墨迹 9"/>
              <p:cNvPicPr/>
              <p:nvPr/>
            </p:nvPicPr>
            <p:blipFill>
              <a:blip r:embed="rId20" cstate="print"/>
              <a:stretch>
                <a:fillRect/>
              </a:stretch>
            </p:blipFill>
            <p:spPr>
              <a:xfrm>
                <a:off x="8574480" y="3892680"/>
                <a:ext cx="3805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墨迹 10"/>
              <p14:cNvContentPartPr/>
              <p14:nvPr/>
            </p14:nvContentPartPr>
            <p14:xfrm>
              <a:off x="1723320" y="4304520"/>
              <a:ext cx="2000520" cy="9360"/>
            </p14:xfrm>
          </p:contentPart>
        </mc:Choice>
        <mc:Fallback xmlns="">
          <p:pic>
            <p:nvPicPr>
              <p:cNvPr id="11" name="墨迹 10"/>
              <p:cNvPicPr/>
              <p:nvPr/>
            </p:nvPicPr>
            <p:blipFill>
              <a:blip r:embed="rId22" cstate="print"/>
              <a:stretch>
                <a:fillRect/>
              </a:stretch>
            </p:blipFill>
            <p:spPr>
              <a:xfrm>
                <a:off x="1707480" y="4241160"/>
                <a:ext cx="2032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墨迹 11"/>
              <p14:cNvContentPartPr/>
              <p14:nvPr/>
            </p14:nvContentPartPr>
            <p14:xfrm>
              <a:off x="2803680" y="4661640"/>
              <a:ext cx="4313880" cy="27360"/>
            </p14:xfrm>
          </p:contentPart>
        </mc:Choice>
        <mc:Fallback xmlns="">
          <p:pic>
            <p:nvPicPr>
              <p:cNvPr id="12" name="墨迹 11"/>
              <p:cNvPicPr/>
              <p:nvPr/>
            </p:nvPicPr>
            <p:blipFill>
              <a:blip r:embed="rId24" cstate="print"/>
              <a:stretch>
                <a:fillRect/>
              </a:stretch>
            </p:blipFill>
            <p:spPr>
              <a:xfrm>
                <a:off x="2787840" y="4598280"/>
                <a:ext cx="43455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墨迹 12"/>
              <p14:cNvContentPartPr/>
              <p14:nvPr/>
            </p14:nvContentPartPr>
            <p14:xfrm>
              <a:off x="6036480" y="5197680"/>
              <a:ext cx="741600" cy="9360"/>
            </p14:xfrm>
          </p:contentPart>
        </mc:Choice>
        <mc:Fallback xmlns="">
          <p:pic>
            <p:nvPicPr>
              <p:cNvPr id="13" name="墨迹 12"/>
              <p:cNvPicPr/>
              <p:nvPr/>
            </p:nvPicPr>
            <p:blipFill>
              <a:blip r:embed="rId26" cstate="print"/>
              <a:stretch>
                <a:fillRect/>
              </a:stretch>
            </p:blipFill>
            <p:spPr>
              <a:xfrm>
                <a:off x="6020640" y="5134320"/>
                <a:ext cx="7732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墨迹 13"/>
              <p14:cNvContentPartPr/>
              <p14:nvPr/>
            </p14:nvContentPartPr>
            <p14:xfrm>
              <a:off x="3580560" y="5474520"/>
              <a:ext cx="956160" cy="18360"/>
            </p14:xfrm>
          </p:contentPart>
        </mc:Choice>
        <mc:Fallback xmlns="">
          <p:pic>
            <p:nvPicPr>
              <p:cNvPr id="14" name="墨迹 13"/>
              <p:cNvPicPr/>
              <p:nvPr/>
            </p:nvPicPr>
            <p:blipFill>
              <a:blip r:embed="rId28" cstate="print"/>
              <a:stretch>
                <a:fillRect/>
              </a:stretch>
            </p:blipFill>
            <p:spPr>
              <a:xfrm>
                <a:off x="3564720" y="5411160"/>
                <a:ext cx="9878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墨迹 14"/>
              <p14:cNvContentPartPr/>
              <p14:nvPr/>
            </p14:nvContentPartPr>
            <p14:xfrm>
              <a:off x="7545600" y="6331680"/>
              <a:ext cx="1197000" cy="45000"/>
            </p14:xfrm>
          </p:contentPart>
        </mc:Choice>
        <mc:Fallback xmlns="">
          <p:pic>
            <p:nvPicPr>
              <p:cNvPr id="15" name="墨迹 14"/>
              <p:cNvPicPr/>
              <p:nvPr/>
            </p:nvPicPr>
            <p:blipFill>
              <a:blip r:embed="rId30" cstate="print"/>
              <a:stretch>
                <a:fillRect/>
              </a:stretch>
            </p:blipFill>
            <p:spPr>
              <a:xfrm>
                <a:off x="7529760" y="6268320"/>
                <a:ext cx="1228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墨迹 15"/>
              <p14:cNvContentPartPr/>
              <p14:nvPr/>
            </p14:nvContentPartPr>
            <p14:xfrm>
              <a:off x="1696320" y="6608520"/>
              <a:ext cx="3528000" cy="9360"/>
            </p14:xfrm>
          </p:contentPart>
        </mc:Choice>
        <mc:Fallback xmlns="">
          <p:pic>
            <p:nvPicPr>
              <p:cNvPr id="16" name="墨迹 15"/>
              <p:cNvPicPr/>
              <p:nvPr/>
            </p:nvPicPr>
            <p:blipFill>
              <a:blip r:embed="rId32" cstate="print"/>
              <a:stretch>
                <a:fillRect/>
              </a:stretch>
            </p:blipFill>
            <p:spPr>
              <a:xfrm>
                <a:off x="1680480" y="6545160"/>
                <a:ext cx="3559680" cy="1364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4.1.2</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、对指令系统性能的要求</a:t>
            </a:r>
            <a:endPar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endParaRPr>
          </a:p>
        </p:txBody>
      </p:sp>
      <p:graphicFrame>
        <p:nvGraphicFramePr>
          <p:cNvPr id="614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0706" r:id="rId3" imgW="938794" imgH="221393" progId="Equation.3">
                  <p:embed/>
                </p:oleObj>
              </mc:Choice>
              <mc:Fallback>
                <p:oleObj r:id="rId3" imgW="938794" imgH="221393" progId="Equation.3">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0" name="Text Box 4"/>
          <p:cNvSpPr txBox="1">
            <a:spLocks noChangeArrowheads="1"/>
          </p:cNvSpPr>
          <p:nvPr/>
        </p:nvSpPr>
        <p:spPr bwMode="auto">
          <a:xfrm>
            <a:off x="107950" y="620713"/>
            <a:ext cx="8928100" cy="3893374"/>
          </a:xfrm>
          <a:prstGeom prst="rect">
            <a:avLst/>
          </a:prstGeom>
          <a:noFill/>
          <a:ln w="9525">
            <a:noFill/>
            <a:miter lim="800000"/>
            <a:headEnd/>
            <a:tailEnd/>
          </a:ln>
          <a:effectLst/>
        </p:spPr>
        <p:txBody>
          <a:bodyPr lIns="0" tIns="0" rIns="0" bIns="0">
            <a:spAutoFit/>
          </a:bodyPr>
          <a:lstStyle/>
          <a:p>
            <a:pPr marL="263525" indent="-263525">
              <a:spcBef>
                <a:spcPts val="600"/>
              </a:spcBef>
              <a:buSzPct val="100000"/>
              <a:buFont typeface="Wingdings" pitchFamily="2" charset="2"/>
              <a:buChar char="Ø"/>
              <a:defRPr/>
            </a:pPr>
            <a:r>
              <a:rPr lang="zh-CN" altLang="en-US" b="1" dirty="0">
                <a:solidFill>
                  <a:srgbClr val="E60238"/>
                </a:solidFill>
                <a:effectLst/>
                <a:latin typeface="方正姚体" pitchFamily="2" charset="-122"/>
                <a:ea typeface="方正姚体" pitchFamily="2" charset="-122"/>
              </a:rPr>
              <a:t>完备性：</a:t>
            </a:r>
            <a:r>
              <a:rPr lang="zh-CN" altLang="en-US" dirty="0">
                <a:effectLst/>
                <a:latin typeface="方正姚体" pitchFamily="2" charset="-122"/>
                <a:ea typeface="方正姚体" pitchFamily="2" charset="-122"/>
              </a:rPr>
              <a:t>是指用汇编语言编写各种程序时，指令系统直接提供的指令足够使用，而不必用软件来实现。      </a:t>
            </a:r>
            <a:endParaRPr lang="en-US" altLang="zh-CN" dirty="0">
              <a:effectLst/>
              <a:latin typeface="方正姚体" pitchFamily="2" charset="-122"/>
              <a:ea typeface="方正姚体" pitchFamily="2" charset="-122"/>
            </a:endParaRPr>
          </a:p>
          <a:p>
            <a:pPr>
              <a:spcBef>
                <a:spcPts val="600"/>
              </a:spcBef>
              <a:buSzPct val="100000"/>
              <a:defRPr/>
            </a:pPr>
            <a:br>
              <a:rPr lang="en-US" altLang="zh-CN" dirty="0">
                <a:effectLst/>
                <a:latin typeface="方正姚体" pitchFamily="2" charset="-122"/>
                <a:ea typeface="方正姚体" pitchFamily="2" charset="-122"/>
              </a:rPr>
            </a:br>
            <a:r>
              <a:rPr lang="en-US" altLang="zh-CN" dirty="0">
                <a:effectLst/>
                <a:latin typeface="方正姚体" pitchFamily="2" charset="-122"/>
                <a:ea typeface="方正姚体" pitchFamily="2" charset="-122"/>
              </a:rPr>
              <a:t>      </a:t>
            </a:r>
            <a:r>
              <a:rPr lang="zh-CN" altLang="en-US" dirty="0">
                <a:effectLst/>
                <a:latin typeface="方正姚体" pitchFamily="2" charset="-122"/>
                <a:ea typeface="方正姚体" pitchFamily="2" charset="-122"/>
              </a:rPr>
              <a:t>完备性要求指令系统丰富、功能齐全、使用方便。</a:t>
            </a:r>
            <a:endParaRPr lang="en-US" altLang="zh-CN" dirty="0">
              <a:effectLst/>
              <a:latin typeface="方正姚体" pitchFamily="2" charset="-122"/>
              <a:ea typeface="方正姚体" pitchFamily="2" charset="-122"/>
            </a:endParaRPr>
          </a:p>
          <a:p>
            <a:pPr>
              <a:spcBef>
                <a:spcPts val="600"/>
              </a:spcBef>
              <a:buSzPct val="100000"/>
              <a:defRPr/>
            </a:pPr>
            <a:endParaRPr lang="en-US" altLang="zh-CN" dirty="0">
              <a:effectLst/>
              <a:latin typeface="方正姚体" pitchFamily="2" charset="-122"/>
              <a:ea typeface="方正姚体" pitchFamily="2" charset="-122"/>
            </a:endParaRPr>
          </a:p>
          <a:p>
            <a:pPr marL="447675">
              <a:spcBef>
                <a:spcPts val="600"/>
              </a:spcBef>
              <a:buSzPct val="100000"/>
              <a:defRPr/>
            </a:pPr>
            <a:r>
              <a:rPr lang="zh-CN" altLang="en-US" sz="1600" dirty="0">
                <a:effectLst/>
                <a:latin typeface="方正姚体" pitchFamily="2" charset="-122"/>
                <a:ea typeface="方正姚体" pitchFamily="2" charset="-122"/>
              </a:rPr>
              <a:t>一台计算机中最基本、必不可少的指令是不多的。许多指令可用最基本的指令编程来实现。例如，乘除运算指令、浮点运算指令可直接用硬件来实现，也可用基本指令编写的程序来实现。采用硬件指令的目的是提高程序执行速度，便于用户编写程序。</a:t>
            </a:r>
            <a:endParaRPr lang="en-US" altLang="zh-CN" sz="1600" dirty="0">
              <a:effectLst/>
              <a:latin typeface="方正姚体" pitchFamily="2" charset="-122"/>
              <a:ea typeface="方正姚体" pitchFamily="2" charset="-122"/>
            </a:endParaRPr>
          </a:p>
          <a:p>
            <a:pPr marL="447675">
              <a:spcBef>
                <a:spcPts val="600"/>
              </a:spcBef>
              <a:buSzPct val="100000"/>
              <a:defRPr/>
            </a:pPr>
            <a:endParaRPr lang="zh-CN" altLang="en-US" sz="1200" dirty="0">
              <a:effectLst/>
              <a:latin typeface="方正姚体" pitchFamily="2" charset="-122"/>
              <a:ea typeface="方正姚体" pitchFamily="2" charset="-122"/>
            </a:endParaRPr>
          </a:p>
          <a:p>
            <a:pPr marL="263525" indent="-263525">
              <a:spcBef>
                <a:spcPts val="600"/>
              </a:spcBef>
              <a:buSzPct val="100000"/>
              <a:buFont typeface="Wingdings" pitchFamily="2" charset="2"/>
              <a:buChar char="Ø"/>
              <a:defRPr/>
            </a:pPr>
            <a:r>
              <a:rPr lang="zh-CN" altLang="en-US" b="1" dirty="0">
                <a:solidFill>
                  <a:srgbClr val="E60238"/>
                </a:solidFill>
                <a:effectLst/>
                <a:latin typeface="方正姚体" pitchFamily="2" charset="-122"/>
                <a:ea typeface="方正姚体" pitchFamily="2" charset="-122"/>
                <a:sym typeface="Arial" charset="0"/>
              </a:rPr>
              <a:t>有效性：</a:t>
            </a:r>
            <a:r>
              <a:rPr lang="zh-CN" altLang="en-US" dirty="0">
                <a:effectLst/>
                <a:latin typeface="方正姚体" pitchFamily="2" charset="-122"/>
                <a:ea typeface="方正姚体" pitchFamily="2" charset="-122"/>
              </a:rPr>
              <a:t>是指利用该指令系统所编写的程序能够高效率地运行。</a:t>
            </a:r>
            <a:br>
              <a:rPr lang="en-US" altLang="zh-CN" dirty="0">
                <a:effectLst/>
                <a:latin typeface="方正姚体" pitchFamily="2" charset="-122"/>
                <a:ea typeface="方正姚体" pitchFamily="2" charset="-122"/>
              </a:rPr>
            </a:br>
            <a:r>
              <a:rPr lang="zh-CN" altLang="en-US" dirty="0">
                <a:effectLst/>
                <a:latin typeface="方正姚体" pitchFamily="2" charset="-122"/>
                <a:ea typeface="方正姚体" pitchFamily="2" charset="-122"/>
              </a:rPr>
              <a:t>高效率主要表现在程序占据存储空间小、执行速度快。</a:t>
            </a:r>
            <a:br>
              <a:rPr lang="en-US" altLang="zh-CN" dirty="0">
                <a:effectLst/>
                <a:latin typeface="方正姚体" pitchFamily="2" charset="-122"/>
                <a:ea typeface="方正姚体" pitchFamily="2" charset="-122"/>
              </a:rPr>
            </a:br>
            <a:r>
              <a:rPr lang="en-US" altLang="zh-CN" dirty="0">
                <a:effectLst/>
                <a:latin typeface="方正姚体" pitchFamily="2" charset="-122"/>
                <a:ea typeface="方正姚体" pitchFamily="2" charset="-122"/>
              </a:rPr>
              <a:t>  </a:t>
            </a:r>
            <a:r>
              <a:rPr lang="zh-CN" altLang="en-US" sz="1800" dirty="0">
                <a:effectLst/>
                <a:latin typeface="方正姚体" pitchFamily="2" charset="-122"/>
                <a:ea typeface="方正姚体" pitchFamily="2" charset="-122"/>
              </a:rPr>
              <a:t>一般来说，一个功能更强、更完善的指令系统，必定有更好的有效性</a:t>
            </a:r>
            <a:r>
              <a:rPr lang="zh-CN" altLang="en-US" sz="2800" dirty="0">
                <a:effectLst/>
                <a:latin typeface="方正姚体" pitchFamily="2" charset="-122"/>
                <a:ea typeface="方正姚体" pitchFamily="2" charset="-122"/>
              </a:rPr>
              <a:t>。</a:t>
            </a:r>
            <a:endParaRPr lang="zh-CN" altLang="en-US" sz="1800" dirty="0">
              <a:effectLst/>
              <a:latin typeface="方正姚体" pitchFamily="2" charset="-122"/>
              <a:ea typeface="方正姚体" pitchFamily="2" charset="-122"/>
            </a:endParaRPr>
          </a:p>
        </p:txBody>
      </p:sp>
      <p:sp>
        <p:nvSpPr>
          <p:cNvPr id="21914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914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4.1.2</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、对指令系统性能的要求</a:t>
            </a:r>
            <a:endPar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endParaRPr>
          </a:p>
        </p:txBody>
      </p:sp>
      <p:graphicFrame>
        <p:nvGraphicFramePr>
          <p:cNvPr id="614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7700" r:id="rId3" imgW="938794" imgH="221393" progId="Equation.3">
                  <p:embed/>
                </p:oleObj>
              </mc:Choice>
              <mc:Fallback>
                <p:oleObj r:id="rId3" imgW="938794" imgH="221393" progId="Equation.3">
                  <p:embed/>
                  <p:pic>
                    <p:nvPicPr>
                      <p:cNvPr id="61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0" name="Text Box 4"/>
          <p:cNvSpPr txBox="1">
            <a:spLocks noChangeArrowheads="1"/>
          </p:cNvSpPr>
          <p:nvPr/>
        </p:nvSpPr>
        <p:spPr bwMode="auto">
          <a:xfrm>
            <a:off x="107950" y="620713"/>
            <a:ext cx="8928100" cy="4416594"/>
          </a:xfrm>
          <a:prstGeom prst="rect">
            <a:avLst/>
          </a:prstGeom>
          <a:noFill/>
          <a:ln w="9525">
            <a:noFill/>
            <a:miter lim="800000"/>
            <a:headEnd/>
            <a:tailEnd/>
          </a:ln>
          <a:effectLst/>
        </p:spPr>
        <p:txBody>
          <a:bodyPr lIns="0" tIns="0" rIns="0" bIns="0">
            <a:spAutoFit/>
          </a:bodyPr>
          <a:lstStyle/>
          <a:p>
            <a:pPr marL="263525" indent="-263525">
              <a:spcBef>
                <a:spcPts val="600"/>
              </a:spcBef>
              <a:buSzPct val="100000"/>
              <a:buFont typeface="Wingdings" pitchFamily="2" charset="2"/>
              <a:buChar char="Ø"/>
              <a:defRPr/>
            </a:pPr>
            <a:r>
              <a:rPr lang="zh-CN" altLang="en-US" b="1" dirty="0">
                <a:solidFill>
                  <a:srgbClr val="E60238"/>
                </a:solidFill>
                <a:effectLst/>
                <a:latin typeface="方正姚体" pitchFamily="2" charset="-122"/>
                <a:ea typeface="方正姚体" pitchFamily="2" charset="-122"/>
                <a:sym typeface="Arial" charset="0"/>
              </a:rPr>
              <a:t>规整性：</a:t>
            </a:r>
            <a:r>
              <a:rPr lang="zh-CN" altLang="en-US" dirty="0">
                <a:effectLst/>
                <a:latin typeface="方正姚体" pitchFamily="2" charset="-122"/>
                <a:ea typeface="方正姚体" pitchFamily="2" charset="-122"/>
              </a:rPr>
              <a:t>包括指令系统的</a:t>
            </a:r>
            <a:r>
              <a:rPr lang="zh-CN" altLang="en-US" b="1" dirty="0">
                <a:solidFill>
                  <a:srgbClr val="0707E1"/>
                </a:solidFill>
                <a:effectLst/>
                <a:latin typeface="方正姚体" pitchFamily="2" charset="-122"/>
                <a:ea typeface="方正姚体" pitchFamily="2" charset="-122"/>
              </a:rPr>
              <a:t>对称性</a:t>
            </a:r>
            <a:r>
              <a:rPr lang="zh-CN" altLang="en-US" dirty="0">
                <a:effectLst/>
                <a:latin typeface="方正姚体" pitchFamily="2" charset="-122"/>
                <a:ea typeface="方正姚体" pitchFamily="2" charset="-122"/>
              </a:rPr>
              <a:t>、</a:t>
            </a:r>
            <a:r>
              <a:rPr lang="zh-CN" altLang="en-US" b="1" dirty="0">
                <a:solidFill>
                  <a:srgbClr val="0707E1"/>
                </a:solidFill>
                <a:effectLst/>
                <a:latin typeface="方正姚体" pitchFamily="2" charset="-122"/>
                <a:ea typeface="方正姚体" pitchFamily="2" charset="-122"/>
                <a:sym typeface="Arial" charset="0"/>
              </a:rPr>
              <a:t>匀齐性</a:t>
            </a:r>
            <a:r>
              <a:rPr lang="zh-CN" altLang="en-US" dirty="0">
                <a:effectLst/>
                <a:latin typeface="方正姚体" pitchFamily="2" charset="-122"/>
                <a:ea typeface="方正姚体" pitchFamily="2" charset="-122"/>
              </a:rPr>
              <a:t>、指令格式和数据格式的</a:t>
            </a:r>
            <a:r>
              <a:rPr lang="zh-CN" altLang="en-US" b="1" dirty="0">
                <a:solidFill>
                  <a:srgbClr val="0707E1"/>
                </a:solidFill>
                <a:effectLst/>
                <a:latin typeface="方正姚体" pitchFamily="2" charset="-122"/>
                <a:ea typeface="方正姚体" pitchFamily="2" charset="-122"/>
                <a:sym typeface="Arial" charset="0"/>
              </a:rPr>
              <a:t>一致性</a:t>
            </a:r>
            <a:r>
              <a:rPr lang="zh-CN" altLang="en-US" dirty="0">
                <a:effectLst/>
                <a:latin typeface="方正姚体" pitchFamily="2" charset="-122"/>
                <a:ea typeface="方正姚体" pitchFamily="2" charset="-122"/>
              </a:rPr>
              <a:t>。</a:t>
            </a:r>
            <a:endParaRPr lang="en-US" altLang="zh-CN" dirty="0">
              <a:effectLst/>
              <a:latin typeface="方正姚体" pitchFamily="2" charset="-122"/>
              <a:ea typeface="方正姚体" pitchFamily="2" charset="-122"/>
            </a:endParaRPr>
          </a:p>
          <a:p>
            <a:pPr marL="1341438" indent="-985838">
              <a:spcBef>
                <a:spcPts val="600"/>
              </a:spcBef>
              <a:buSzPct val="100000"/>
              <a:defRPr/>
            </a:pPr>
            <a:r>
              <a:rPr lang="zh-CN" altLang="en-US" sz="1800" b="1" dirty="0">
                <a:solidFill>
                  <a:srgbClr val="BB07E1"/>
                </a:solidFill>
                <a:effectLst/>
                <a:latin typeface="方正姚体" pitchFamily="2" charset="-122"/>
                <a:ea typeface="方正姚体" pitchFamily="2" charset="-122"/>
              </a:rPr>
              <a:t>对称性</a:t>
            </a:r>
            <a:r>
              <a:rPr lang="zh-CN" altLang="en-US" sz="1800" dirty="0">
                <a:effectLst/>
                <a:latin typeface="方正姚体" pitchFamily="2" charset="-122"/>
                <a:ea typeface="方正姚体" pitchFamily="2" charset="-122"/>
              </a:rPr>
              <a:t>：是指在指令系统中所有的寄存器和存储器单元都可同等对待，所有的指令都可使用各种寻址方式；</a:t>
            </a:r>
            <a:endParaRPr lang="en-US" altLang="zh-CN" sz="1600" dirty="0">
              <a:effectLst/>
              <a:latin typeface="方正姚体" pitchFamily="2" charset="-122"/>
              <a:ea typeface="方正姚体" pitchFamily="2" charset="-122"/>
            </a:endParaRPr>
          </a:p>
          <a:p>
            <a:pPr marL="1341438" indent="-985838">
              <a:spcBef>
                <a:spcPts val="600"/>
              </a:spcBef>
              <a:buSzPct val="100000"/>
              <a:defRPr/>
            </a:pPr>
            <a:r>
              <a:rPr lang="zh-CN" altLang="en-US" sz="1800" b="1" dirty="0">
                <a:solidFill>
                  <a:srgbClr val="BB07E1"/>
                </a:solidFill>
                <a:effectLst/>
                <a:latin typeface="方正姚体" pitchFamily="2" charset="-122"/>
                <a:ea typeface="方正姚体" pitchFamily="2" charset="-122"/>
                <a:sym typeface="Arial" charset="0"/>
              </a:rPr>
              <a:t>匀齐性</a:t>
            </a:r>
            <a:r>
              <a:rPr lang="zh-CN" altLang="en-US" sz="1800" dirty="0">
                <a:effectLst/>
                <a:latin typeface="方正姚体" pitchFamily="2" charset="-122"/>
                <a:ea typeface="方正姚体" pitchFamily="2" charset="-122"/>
              </a:rPr>
              <a:t>：是指一种操作性质的指令可以支持各种数据类型，如算术运算指令可支持字节、字、双字整数的运算，十进制数运算和单、双精度浮点数运算等；</a:t>
            </a:r>
            <a:endParaRPr lang="en-US" altLang="zh-CN" sz="1800" dirty="0">
              <a:effectLst/>
              <a:latin typeface="方正姚体" pitchFamily="2" charset="-122"/>
              <a:ea typeface="方正姚体" pitchFamily="2" charset="-122"/>
            </a:endParaRPr>
          </a:p>
          <a:p>
            <a:pPr marL="1341438" indent="-985838">
              <a:spcBef>
                <a:spcPts val="600"/>
              </a:spcBef>
              <a:buSzPct val="100000"/>
              <a:defRPr/>
            </a:pPr>
            <a:r>
              <a:rPr lang="zh-CN" altLang="en-US" sz="1800" b="1" dirty="0">
                <a:solidFill>
                  <a:srgbClr val="9828C0"/>
                </a:solidFill>
                <a:effectLst/>
                <a:latin typeface="方正姚体" pitchFamily="2" charset="-122"/>
                <a:ea typeface="方正姚体" pitchFamily="2" charset="-122"/>
              </a:rPr>
              <a:t>指令格式和数据格式的</a:t>
            </a:r>
            <a:r>
              <a:rPr lang="zh-CN" altLang="en-US" sz="1800" b="1" dirty="0">
                <a:solidFill>
                  <a:srgbClr val="9828C0"/>
                </a:solidFill>
                <a:effectLst/>
                <a:latin typeface="方正姚体" pitchFamily="2" charset="-122"/>
                <a:ea typeface="方正姚体" pitchFamily="2" charset="-122"/>
                <a:sym typeface="Arial" charset="0"/>
              </a:rPr>
              <a:t>一致性</a:t>
            </a:r>
            <a:r>
              <a:rPr lang="zh-CN" altLang="en-US" sz="1800" dirty="0">
                <a:effectLst/>
                <a:latin typeface="方正姚体" pitchFamily="2" charset="-122"/>
                <a:ea typeface="方正姚体" pitchFamily="2" charset="-122"/>
              </a:rPr>
              <a:t>：是指指令长度和数据长度有一定的关系，以方便处理和存取。例如指令长度和数据长度通常是字节长度的整数倍。</a:t>
            </a:r>
            <a:endParaRPr lang="en-US" altLang="zh-CN" sz="1800" dirty="0">
              <a:effectLst/>
              <a:latin typeface="方正姚体" pitchFamily="2" charset="-122"/>
              <a:ea typeface="方正姚体" pitchFamily="2" charset="-122"/>
            </a:endParaRPr>
          </a:p>
          <a:p>
            <a:pPr marL="1341438" indent="-985838">
              <a:spcBef>
                <a:spcPts val="600"/>
              </a:spcBef>
              <a:buSzPct val="100000"/>
              <a:defRPr/>
            </a:pPr>
            <a:endParaRPr lang="zh-CN" altLang="en-US" sz="1800" dirty="0">
              <a:effectLst/>
              <a:latin typeface="方正姚体" pitchFamily="2" charset="-122"/>
              <a:ea typeface="方正姚体" pitchFamily="2" charset="-122"/>
            </a:endParaRPr>
          </a:p>
          <a:p>
            <a:pPr marL="263525" indent="-263525">
              <a:spcBef>
                <a:spcPts val="1200"/>
              </a:spcBef>
              <a:buSzPct val="100000"/>
              <a:buFont typeface="Wingdings" pitchFamily="2" charset="2"/>
              <a:buChar char="Ø"/>
              <a:defRPr/>
            </a:pPr>
            <a:r>
              <a:rPr lang="zh-CN" altLang="en-US" b="1" dirty="0">
                <a:solidFill>
                  <a:srgbClr val="E60238"/>
                </a:solidFill>
                <a:effectLst/>
                <a:latin typeface="方正姚体" pitchFamily="2" charset="-122"/>
                <a:ea typeface="方正姚体" pitchFamily="2" charset="-122"/>
                <a:sym typeface="Arial" charset="0"/>
              </a:rPr>
              <a:t>兼容性：</a:t>
            </a:r>
            <a:r>
              <a:rPr lang="zh-CN" altLang="en-US" dirty="0">
                <a:solidFill>
                  <a:srgbClr val="0000FF"/>
                </a:solidFill>
                <a:effectLst/>
                <a:latin typeface="方正姚体" pitchFamily="2" charset="-122"/>
                <a:ea typeface="方正姚体" pitchFamily="2" charset="-122"/>
              </a:rPr>
              <a:t>系列机各机种</a:t>
            </a:r>
            <a:r>
              <a:rPr lang="zh-CN" altLang="en-US" dirty="0">
                <a:effectLst/>
                <a:latin typeface="方正姚体" pitchFamily="2" charset="-122"/>
                <a:ea typeface="方正姚体" pitchFamily="2" charset="-122"/>
              </a:rPr>
              <a:t>之间具有相同的基本结构和共同的基本指令集，因而指令系统是兼容的，即各机种上</a:t>
            </a:r>
            <a:r>
              <a:rPr lang="zh-CN" altLang="en-US" dirty="0">
                <a:solidFill>
                  <a:srgbClr val="0000FF"/>
                </a:solidFill>
                <a:effectLst/>
                <a:latin typeface="方正姚体" pitchFamily="2" charset="-122"/>
                <a:ea typeface="方正姚体" pitchFamily="2" charset="-122"/>
              </a:rPr>
              <a:t>基本软件可以通用</a:t>
            </a:r>
            <a:r>
              <a:rPr lang="zh-CN" altLang="en-US" dirty="0">
                <a:effectLst/>
                <a:latin typeface="方正姚体" pitchFamily="2" charset="-122"/>
                <a:ea typeface="方正姚体" pitchFamily="2" charset="-122"/>
              </a:rPr>
              <a:t>。</a:t>
            </a:r>
            <a:endParaRPr lang="en-US" altLang="zh-CN" dirty="0">
              <a:effectLst/>
              <a:latin typeface="方正姚体" pitchFamily="2" charset="-122"/>
              <a:ea typeface="方正姚体" pitchFamily="2" charset="-122"/>
            </a:endParaRPr>
          </a:p>
          <a:p>
            <a:pPr>
              <a:spcBef>
                <a:spcPts val="1200"/>
              </a:spcBef>
              <a:buSzPct val="100000"/>
              <a:defRPr/>
            </a:pPr>
            <a:endParaRPr lang="en-US" altLang="zh-CN" dirty="0">
              <a:effectLst/>
              <a:latin typeface="方正姚体" pitchFamily="2" charset="-122"/>
              <a:ea typeface="方正姚体" pitchFamily="2" charset="-122"/>
            </a:endParaRPr>
          </a:p>
          <a:p>
            <a:pPr marL="355600" indent="-355600">
              <a:spcBef>
                <a:spcPts val="600"/>
              </a:spcBef>
              <a:buSzPct val="100000"/>
              <a:defRPr/>
            </a:pPr>
            <a:r>
              <a:rPr lang="zh-CN" altLang="en-US" sz="1600" dirty="0">
                <a:effectLst/>
                <a:latin typeface="方正姚体" pitchFamily="2" charset="-122"/>
                <a:ea typeface="方正姚体" pitchFamily="2" charset="-122"/>
              </a:rPr>
              <a:t>        但由于不同机种推出的时间不同，在结构和性能上有差异，做到所有软件都完全兼容是不可能，</a:t>
            </a:r>
            <a:r>
              <a:rPr lang="zh-CN" altLang="en-US" dirty="0">
                <a:effectLst/>
                <a:latin typeface="方正姚体" pitchFamily="2" charset="-122"/>
                <a:ea typeface="方正姚体" pitchFamily="2" charset="-122"/>
              </a:rPr>
              <a:t>至少做到“</a:t>
            </a:r>
            <a:r>
              <a:rPr lang="zh-CN" altLang="en-US" dirty="0">
                <a:solidFill>
                  <a:srgbClr val="0000FF"/>
                </a:solidFill>
                <a:effectLst/>
                <a:latin typeface="方正姚体" pitchFamily="2" charset="-122"/>
                <a:ea typeface="方正姚体" pitchFamily="2" charset="-122"/>
              </a:rPr>
              <a:t>向上兼容</a:t>
            </a:r>
            <a:r>
              <a:rPr lang="zh-CN" altLang="en-US" dirty="0">
                <a:effectLst/>
                <a:latin typeface="方正姚体" pitchFamily="2" charset="-122"/>
                <a:ea typeface="方正姚体" pitchFamily="2" charset="-122"/>
              </a:rPr>
              <a:t>”，即低档机上运行的软件可以在高档机上运行。</a:t>
            </a:r>
          </a:p>
        </p:txBody>
      </p:sp>
      <p:sp>
        <p:nvSpPr>
          <p:cNvPr id="21914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1914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extLst>
      <p:ext uri="{BB962C8B-B14F-4D97-AF65-F5344CB8AC3E}">
        <p14:creationId xmlns:p14="http://schemas.microsoft.com/office/powerpoint/2010/main" val="244027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14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1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274638"/>
            <a:ext cx="8229600" cy="417512"/>
          </a:xfrm>
        </p:spPr>
        <p:txBody>
          <a:bodyPr/>
          <a:lstStyle/>
          <a:p>
            <a:pPr eaLnBrk="1" hangingPunct="1">
              <a:defRPr/>
            </a:pPr>
            <a:r>
              <a:rPr lang="en-US" sz="2800" b="1" dirty="0">
                <a:solidFill>
                  <a:srgbClr val="0707E1"/>
                </a:solidFill>
                <a:effectLst>
                  <a:outerShdw blurRad="38100" dist="38100" dir="2700000" algn="tl">
                    <a:srgbClr val="C0C0C0"/>
                  </a:outerShdw>
                </a:effectLst>
                <a:latin typeface="方正姚体" pitchFamily="2" charset="-122"/>
                <a:ea typeface="方正姚体" pitchFamily="2" charset="-122"/>
              </a:rPr>
              <a:t>4.1.3</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、低级语言与硬件结构的关系</a:t>
            </a:r>
          </a:p>
        </p:txBody>
      </p:sp>
      <p:sp>
        <p:nvSpPr>
          <p:cNvPr id="7171" name="内容占位符 7"/>
          <p:cNvSpPr>
            <a:spLocks noGrp="1"/>
          </p:cNvSpPr>
          <p:nvPr>
            <p:ph idx="1"/>
          </p:nvPr>
        </p:nvSpPr>
        <p:spPr>
          <a:xfrm>
            <a:off x="457200" y="836613"/>
            <a:ext cx="8229600" cy="5145087"/>
          </a:xfrm>
        </p:spPr>
        <p:txBody>
          <a:bodyPr/>
          <a:lstStyle/>
          <a:p>
            <a:r>
              <a:rPr lang="zh-CN" altLang="en-US" sz="2800" dirty="0">
                <a:latin typeface="方正姚体" pitchFamily="2" charset="-122"/>
                <a:ea typeface="方正姚体" pitchFamily="2" charset="-122"/>
              </a:rPr>
              <a:t>计算机程序的工具是计算机语言</a:t>
            </a:r>
            <a:endParaRPr lang="en-US" altLang="zh-CN" sz="2800" dirty="0">
              <a:latin typeface="方正姚体" pitchFamily="2" charset="-122"/>
              <a:ea typeface="方正姚体" pitchFamily="2" charset="-122"/>
            </a:endParaRPr>
          </a:p>
          <a:p>
            <a:r>
              <a:rPr lang="zh-CN" altLang="en-US" sz="2800" dirty="0">
                <a:latin typeface="方正姚体" pitchFamily="2" charset="-122"/>
                <a:ea typeface="方正姚体" pitchFamily="2" charset="-122"/>
              </a:rPr>
              <a:t>计算机语言分类</a:t>
            </a:r>
            <a:endParaRPr lang="en-US" altLang="zh-CN" sz="28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高级语言</a:t>
            </a:r>
            <a:endParaRPr lang="en-US" altLang="zh-CN" sz="24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低级语言</a:t>
            </a:r>
            <a:endParaRPr lang="en-US" altLang="zh-CN" sz="2400" dirty="0">
              <a:latin typeface="方正姚体" pitchFamily="2" charset="-122"/>
              <a:ea typeface="方正姚体" pitchFamily="2" charset="-122"/>
            </a:endParaRPr>
          </a:p>
          <a:p>
            <a:pPr lvl="2"/>
            <a:r>
              <a:rPr lang="zh-CN" altLang="en-US" sz="2000" dirty="0">
                <a:latin typeface="方正姚体" pitchFamily="2" charset="-122"/>
                <a:ea typeface="方正姚体" pitchFamily="2" charset="-122"/>
              </a:rPr>
              <a:t>机器语言</a:t>
            </a:r>
            <a:endParaRPr lang="en-US" altLang="zh-CN" sz="2000" dirty="0">
              <a:latin typeface="方正姚体" pitchFamily="2" charset="-122"/>
              <a:ea typeface="方正姚体" pitchFamily="2" charset="-122"/>
            </a:endParaRPr>
          </a:p>
          <a:p>
            <a:pPr lvl="2"/>
            <a:r>
              <a:rPr lang="zh-CN" altLang="en-US" sz="2000" dirty="0">
                <a:latin typeface="方正姚体" pitchFamily="2" charset="-122"/>
                <a:ea typeface="方正姚体" pitchFamily="2" charset="-122"/>
              </a:rPr>
              <a:t>汇编语言</a:t>
            </a:r>
            <a:r>
              <a:rPr lang="en-US" altLang="zh-CN" sz="2000" dirty="0">
                <a:latin typeface="方正姚体" pitchFamily="2" charset="-122"/>
                <a:ea typeface="方正姚体" pitchFamily="2" charset="-122"/>
              </a:rPr>
              <a:t>——</a:t>
            </a:r>
            <a:r>
              <a:rPr lang="zh-CN" altLang="en-US" sz="2000" dirty="0">
                <a:latin typeface="方正姚体" pitchFamily="2" charset="-122"/>
                <a:ea typeface="方正姚体" pitchFamily="2" charset="-122"/>
              </a:rPr>
              <a:t>助记符</a:t>
            </a:r>
            <a:endParaRPr lang="en-US" altLang="zh-CN" sz="2000" dirty="0">
              <a:latin typeface="方正姚体" pitchFamily="2" charset="-122"/>
              <a:ea typeface="方正姚体" pitchFamily="2" charset="-122"/>
            </a:endParaRPr>
          </a:p>
          <a:p>
            <a:r>
              <a:rPr lang="zh-CN" altLang="en-US" sz="2800" dirty="0">
                <a:latin typeface="方正姚体" pitchFamily="2" charset="-122"/>
                <a:ea typeface="方正姚体" pitchFamily="2" charset="-122"/>
              </a:rPr>
              <a:t>语言处理系统</a:t>
            </a:r>
            <a:endParaRPr lang="en-US" altLang="zh-CN" sz="28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将高级语言和汇编语言编写的程序转换为机器语言</a:t>
            </a:r>
            <a:endParaRPr lang="en-US" altLang="zh-CN" sz="24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编译程序、汇编程序</a:t>
            </a:r>
            <a:endParaRPr lang="en-US" altLang="zh-CN" sz="2400" dirty="0">
              <a:latin typeface="方正姚体" pitchFamily="2" charset="-122"/>
              <a:ea typeface="方正姚体" pitchFamily="2" charset="-122"/>
            </a:endParaRPr>
          </a:p>
          <a:p>
            <a:r>
              <a:rPr lang="zh-CN" altLang="en-US" sz="2800" dirty="0">
                <a:latin typeface="方正姚体" pitchFamily="2" charset="-122"/>
                <a:ea typeface="方正姚体" pitchFamily="2" charset="-122"/>
              </a:rPr>
              <a:t>与硬件的相关性</a:t>
            </a:r>
            <a:endParaRPr lang="en-US" altLang="zh-CN" sz="28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低级语言</a:t>
            </a:r>
            <a:r>
              <a:rPr lang="zh-CN" altLang="en-US" sz="2400" dirty="0">
                <a:solidFill>
                  <a:srgbClr val="FF0000"/>
                </a:solidFill>
                <a:latin typeface="方正姚体" pitchFamily="2" charset="-122"/>
                <a:ea typeface="方正姚体" pitchFamily="2" charset="-122"/>
              </a:rPr>
              <a:t>依赖</a:t>
            </a:r>
            <a:r>
              <a:rPr lang="zh-CN" altLang="en-US" sz="2400" dirty="0">
                <a:latin typeface="方正姚体" pitchFamily="2" charset="-122"/>
                <a:ea typeface="方正姚体" pitchFamily="2" charset="-122"/>
              </a:rPr>
              <a:t>计算机的硬件结构和指令系统</a:t>
            </a:r>
            <a:endParaRPr lang="en-US" altLang="zh-CN" sz="2400" dirty="0">
              <a:latin typeface="方正姚体" pitchFamily="2" charset="-122"/>
              <a:ea typeface="方正姚体" pitchFamily="2" charset="-122"/>
            </a:endParaRPr>
          </a:p>
          <a:p>
            <a:pPr lvl="1"/>
            <a:r>
              <a:rPr lang="zh-CN" altLang="en-US" sz="2400" dirty="0">
                <a:latin typeface="方正姚体" pitchFamily="2" charset="-122"/>
                <a:ea typeface="方正姚体" pitchFamily="2" charset="-122"/>
              </a:rPr>
              <a:t>高级语言与计算机的硬件结构和指令系统</a:t>
            </a:r>
            <a:r>
              <a:rPr lang="zh-CN" altLang="en-US" sz="2400" dirty="0">
                <a:solidFill>
                  <a:srgbClr val="FF0000"/>
                </a:solidFill>
                <a:latin typeface="方正姚体" pitchFamily="2" charset="-122"/>
                <a:ea typeface="方正姚体" pitchFamily="2" charset="-122"/>
              </a:rPr>
              <a:t>无关</a:t>
            </a:r>
            <a:r>
              <a:rPr lang="zh-CN" altLang="en-US" sz="2400" dirty="0">
                <a:latin typeface="方正姚体" pitchFamily="2" charset="-122"/>
                <a:ea typeface="方正姚体" pitchFamily="2" charset="-122"/>
              </a:rPr>
              <a:t>，</a:t>
            </a:r>
            <a:br>
              <a:rPr lang="en-US" altLang="zh-CN" sz="2400" dirty="0">
                <a:latin typeface="方正姚体" pitchFamily="2" charset="-122"/>
                <a:ea typeface="方正姚体" pitchFamily="2" charset="-122"/>
              </a:rPr>
            </a:br>
            <a:r>
              <a:rPr lang="zh-CN" altLang="en-US" sz="2400" dirty="0">
                <a:latin typeface="方正姚体" pitchFamily="2" charset="-122"/>
                <a:ea typeface="方正姚体" pitchFamily="2" charset="-122"/>
              </a:rPr>
              <a:t>有些高级语言</a:t>
            </a:r>
            <a:r>
              <a:rPr lang="en-US" altLang="zh-CN" sz="2400" dirty="0">
                <a:latin typeface="方正姚体" pitchFamily="2" charset="-122"/>
                <a:ea typeface="方正姚体" pitchFamily="2" charset="-122"/>
              </a:rPr>
              <a:t>(</a:t>
            </a:r>
            <a:r>
              <a:rPr lang="zh-CN" altLang="en-US" sz="2400" dirty="0">
                <a:latin typeface="方正姚体" pitchFamily="2" charset="-122"/>
                <a:ea typeface="方正姚体" pitchFamily="2" charset="-122"/>
              </a:rPr>
              <a:t>例如</a:t>
            </a:r>
            <a:r>
              <a:rPr lang="en-US" altLang="zh-CN" sz="2400" dirty="0">
                <a:latin typeface="方正姚体" pitchFamily="2" charset="-122"/>
                <a:ea typeface="方正姚体" pitchFamily="2" charset="-122"/>
              </a:rPr>
              <a:t>C)</a:t>
            </a:r>
            <a:r>
              <a:rPr lang="zh-CN" altLang="en-US" sz="2400" dirty="0">
                <a:latin typeface="方正姚体" pitchFamily="2" charset="-122"/>
                <a:ea typeface="方正姚体" pitchFamily="2" charset="-122"/>
              </a:rPr>
              <a:t>中可以嵌入汇编语言。</a:t>
            </a:r>
          </a:p>
        </p:txBody>
      </p:sp>
      <p:graphicFrame>
        <p:nvGraphicFramePr>
          <p:cNvPr id="7172"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9682" r:id="rId3" imgW="938794" imgH="221393" progId="Equation.3">
                  <p:embed/>
                </p:oleObj>
              </mc:Choice>
              <mc:Fallback>
                <p:oleObj r:id="rId3" imgW="938794" imgH="221393" progId="Equation.3">
                  <p:embed/>
                  <p:pic>
                    <p:nvPicPr>
                      <p:cNvPr id="717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231" name="Oval 71">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20233" name="Text Box 73"/>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859" y="0"/>
            <a:ext cx="6049736" cy="6858000"/>
          </a:xfrm>
          <a:prstGeom prst="rect">
            <a:avLst/>
          </a:prstGeom>
        </p:spPr>
      </p:pic>
      <p:sp>
        <p:nvSpPr>
          <p:cNvPr id="2" name="Title 1"/>
          <p:cNvSpPr>
            <a:spLocks noGrp="1"/>
          </p:cNvSpPr>
          <p:nvPr>
            <p:ph type="title"/>
          </p:nvPr>
        </p:nvSpPr>
        <p:spPr/>
        <p:txBody>
          <a:bodyPr/>
          <a:lstStyle/>
          <a:p>
            <a:r>
              <a:rPr lang="en-US" dirty="0"/>
              <a:t>                                               </a:t>
            </a:r>
            <a:r>
              <a:rPr lang="en-US" dirty="0" err="1"/>
              <a:t>sum.s</a:t>
            </a:r>
            <a:r>
              <a:rPr lang="en-US" dirty="0"/>
              <a:t> for X86</a:t>
            </a:r>
          </a:p>
        </p:txBody>
      </p:sp>
      <p:pic>
        <p:nvPicPr>
          <p:cNvPr id="5" name="Picture 4"/>
          <p:cNvPicPr>
            <a:picLocks noChangeAspect="1"/>
          </p:cNvPicPr>
          <p:nvPr/>
        </p:nvPicPr>
        <p:blipFill>
          <a:blip r:embed="rId4"/>
          <a:stretch>
            <a:fillRect/>
          </a:stretch>
        </p:blipFill>
        <p:spPr>
          <a:xfrm>
            <a:off x="3505200" y="1254308"/>
            <a:ext cx="5346700" cy="1714500"/>
          </a:xfrm>
          <a:prstGeom prst="rect">
            <a:avLst/>
          </a:prstGeom>
        </p:spPr>
      </p:pic>
      <p:sp>
        <p:nvSpPr>
          <p:cNvPr id="8" name="Rectangle 7"/>
          <p:cNvSpPr/>
          <p:nvPr/>
        </p:nvSpPr>
        <p:spPr>
          <a:xfrm>
            <a:off x="3131751" y="5562600"/>
            <a:ext cx="5943600" cy="646331"/>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5"/>
              </a:rPr>
              <a:t>http://www.cs.virginia.edu/~evans/cs216/guides/x86.html</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6"/>
              </a:rPr>
              <a:t>https://en.wikibooks.org/wiki/X86_Assembly/SSE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14400" y="3048000"/>
            <a:ext cx="2057400" cy="243345"/>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9" name="Group 18"/>
          <p:cNvGrpSpPr/>
          <p:nvPr/>
        </p:nvGrpSpPr>
        <p:grpSpPr>
          <a:xfrm>
            <a:off x="914400" y="2514600"/>
            <a:ext cx="5638800" cy="2133600"/>
            <a:chOff x="914400" y="2514600"/>
            <a:chExt cx="5638800" cy="2133600"/>
          </a:xfrm>
        </p:grpSpPr>
        <p:sp>
          <p:nvSpPr>
            <p:cNvPr id="9" name="Rectangle 8"/>
            <p:cNvSpPr/>
            <p:nvPr/>
          </p:nvSpPr>
          <p:spPr>
            <a:xfrm>
              <a:off x="914400" y="3886200"/>
              <a:ext cx="2057400" cy="7620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 name="Curved Connector 9"/>
            <p:cNvCxnSpPr>
              <a:stCxn id="9" idx="3"/>
            </p:cNvCxnSpPr>
            <p:nvPr/>
          </p:nvCxnSpPr>
          <p:spPr>
            <a:xfrm flipV="1">
              <a:off x="2971800" y="2514600"/>
              <a:ext cx="3581400" cy="1752600"/>
            </a:xfrm>
            <a:prstGeom prst="curvedConnector3">
              <a:avLst>
                <a:gd name="adj1" fmla="val 10761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914400" y="2128654"/>
            <a:ext cx="6400800" cy="3332560"/>
            <a:chOff x="914400" y="2128654"/>
            <a:chExt cx="6400800" cy="3332560"/>
          </a:xfrm>
        </p:grpSpPr>
        <p:sp>
          <p:nvSpPr>
            <p:cNvPr id="14" name="Rectangle 13"/>
            <p:cNvSpPr/>
            <p:nvPr/>
          </p:nvSpPr>
          <p:spPr>
            <a:xfrm>
              <a:off x="914400" y="4953000"/>
              <a:ext cx="2057400" cy="508214"/>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 name="Curved Connector 14"/>
            <p:cNvCxnSpPr>
              <a:stCxn id="14" idx="3"/>
            </p:cNvCxnSpPr>
            <p:nvPr/>
          </p:nvCxnSpPr>
          <p:spPr>
            <a:xfrm flipV="1">
              <a:off x="2971800" y="2128654"/>
              <a:ext cx="4343400" cy="3078453"/>
            </a:xfrm>
            <a:prstGeom prst="curvedConnector3">
              <a:avLst>
                <a:gd name="adj1" fmla="val 115317"/>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1" name="Rectangle 20"/>
          <p:cNvSpPr/>
          <p:nvPr/>
        </p:nvSpPr>
        <p:spPr>
          <a:xfrm>
            <a:off x="3472042" y="3241595"/>
            <a:ext cx="2781300" cy="601559"/>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2 operands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-8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eax</a:t>
            </a:r>
            <a:r>
              <a:rPr kumimoji="0" lang="en-US" sz="1800" b="1" i="0" u="none" strike="noStrike" kern="1200" cap="none" spc="0" normalizeH="0" baseline="0" noProof="0" dirty="0">
                <a:ln>
                  <a:noFill/>
                </a:ln>
                <a:solidFill>
                  <a:prstClr val="black"/>
                </a:solidFill>
                <a:effectLst/>
                <a:uLnTx/>
                <a:uFillTx/>
                <a:latin typeface="Calibri"/>
                <a:ea typeface="+mn-ea"/>
                <a:cs typeface="+mn-cs"/>
              </a:rPr>
              <a:t>): Memory address</a:t>
            </a:r>
          </a:p>
        </p:txBody>
      </p:sp>
      <p:sp>
        <p:nvSpPr>
          <p:cNvPr id="22" name="Slide Number Placeholder 2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151F37"/>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271279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a:xfrm>
            <a:off x="381000" y="76200"/>
            <a:ext cx="8039100" cy="901700"/>
          </a:xfrm>
          <a:noFill/>
          <a:ln/>
        </p:spPr>
        <p:txBody>
          <a:bodyPr lIns="90488" tIns="44450" rIns="90488" bIns="44450">
            <a:normAutofit fontScale="90000"/>
          </a:bodyPr>
          <a:lstStyle/>
          <a:p>
            <a:r>
              <a:rPr lang="en-US" altLang="ko-KR">
                <a:ea typeface="굴림" charset="-127"/>
                <a:cs typeface="굴림" charset="-127"/>
              </a:rPr>
              <a:t>Two-Level Page Tables in Physical Memory</a:t>
            </a:r>
          </a:p>
        </p:txBody>
      </p:sp>
      <p:sp>
        <p:nvSpPr>
          <p:cNvPr id="44"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2D191A-3664-544B-9B55-CD12CA246149}"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grpSp>
        <p:nvGrpSpPr>
          <p:cNvPr id="2" name="Group 4"/>
          <p:cNvGrpSpPr>
            <a:grpSpLocks/>
          </p:cNvGrpSpPr>
          <p:nvPr/>
        </p:nvGrpSpPr>
        <p:grpSpPr bwMode="auto">
          <a:xfrm>
            <a:off x="838200" y="2159001"/>
            <a:ext cx="1117600" cy="1512888"/>
            <a:chOff x="632" y="1352"/>
            <a:chExt cx="704" cy="953"/>
          </a:xfrm>
        </p:grpSpPr>
        <p:sp>
          <p:nvSpPr>
            <p:cNvPr id="1750021" name="Rectangle 5"/>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2" name="Rectangle 6" descr="90%"/>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3" name="Line 7"/>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4" name="Line 8"/>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5" name="Rectangle 9"/>
            <p:cNvSpPr>
              <a:spLocks noChangeArrowheads="1"/>
            </p:cNvSpPr>
            <p:nvPr/>
          </p:nvSpPr>
          <p:spPr bwMode="auto">
            <a:xfrm>
              <a:off x="783" y="1568"/>
              <a:ext cx="355"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VA1</a:t>
              </a:r>
            </a:p>
          </p:txBody>
        </p:sp>
        <p:sp>
          <p:nvSpPr>
            <p:cNvPr id="1750026" name="Rectangle 10"/>
            <p:cNvSpPr>
              <a:spLocks noChangeArrowheads="1"/>
            </p:cNvSpPr>
            <p:nvPr/>
          </p:nvSpPr>
          <p:spPr bwMode="auto">
            <a:xfrm>
              <a:off x="667" y="2016"/>
              <a:ext cx="621" cy="2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000000"/>
                  </a:solidFill>
                  <a:effectLst/>
                  <a:uLnTx/>
                  <a:uFillTx/>
                  <a:latin typeface="Calibri"/>
                  <a:ea typeface="굴림" charset="-127"/>
                  <a:cs typeface="굴림" charset="-127"/>
                </a:rPr>
                <a:t>User 1</a:t>
              </a:r>
            </a:p>
          </p:txBody>
        </p:sp>
      </p:grpSp>
      <p:sp>
        <p:nvSpPr>
          <p:cNvPr id="1750027" name="Line 11"/>
          <p:cNvSpPr>
            <a:spLocks noChangeShapeType="1"/>
          </p:cNvSpPr>
          <p:nvPr/>
        </p:nvSpPr>
        <p:spPr bwMode="auto">
          <a:xfrm flipV="1">
            <a:off x="1892300" y="1981200"/>
            <a:ext cx="4203700" cy="6985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8" name="Line 12"/>
          <p:cNvSpPr>
            <a:spLocks noChangeShapeType="1"/>
          </p:cNvSpPr>
          <p:nvPr/>
        </p:nvSpPr>
        <p:spPr bwMode="auto">
          <a:xfrm>
            <a:off x="6083300" y="1371600"/>
            <a:ext cx="0" cy="52578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29" name="Rectangle 13" descr="Dark upward diagonal"/>
          <p:cNvSpPr>
            <a:spLocks noChangeArrowheads="1"/>
          </p:cNvSpPr>
          <p:nvPr/>
        </p:nvSpPr>
        <p:spPr bwMode="auto">
          <a:xfrm>
            <a:off x="6096000" y="6121400"/>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0" name="Rectangle 14" descr="Dark upward diagonal"/>
          <p:cNvSpPr>
            <a:spLocks noChangeArrowheads="1"/>
          </p:cNvSpPr>
          <p:nvPr/>
        </p:nvSpPr>
        <p:spPr bwMode="auto">
          <a:xfrm>
            <a:off x="6096000" y="5816600"/>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1" name="Rectangle 15" descr="90%"/>
          <p:cNvSpPr>
            <a:spLocks noChangeArrowheads="1"/>
          </p:cNvSpPr>
          <p:nvPr/>
        </p:nvSpPr>
        <p:spPr bwMode="auto">
          <a:xfrm>
            <a:off x="6096000" y="55118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2" name="Rectangle 16" descr="Dark upward diagonal"/>
          <p:cNvSpPr>
            <a:spLocks noChangeArrowheads="1"/>
          </p:cNvSpPr>
          <p:nvPr/>
        </p:nvSpPr>
        <p:spPr bwMode="auto">
          <a:xfrm>
            <a:off x="6096000" y="5207000"/>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3" name="Rectangle 17" descr="90%"/>
          <p:cNvSpPr>
            <a:spLocks noChangeArrowheads="1"/>
          </p:cNvSpPr>
          <p:nvPr/>
        </p:nvSpPr>
        <p:spPr bwMode="auto">
          <a:xfrm>
            <a:off x="6096000" y="49022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User1/VA1</a:t>
            </a:r>
          </a:p>
        </p:txBody>
      </p:sp>
      <p:sp>
        <p:nvSpPr>
          <p:cNvPr id="1750034" name="Rectangle 18" descr="90%"/>
          <p:cNvSpPr>
            <a:spLocks noChangeArrowheads="1"/>
          </p:cNvSpPr>
          <p:nvPr/>
        </p:nvSpPr>
        <p:spPr bwMode="auto">
          <a:xfrm>
            <a:off x="6096000" y="45974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User2/VA1</a:t>
            </a:r>
          </a:p>
        </p:txBody>
      </p:sp>
      <p:sp>
        <p:nvSpPr>
          <p:cNvPr id="1750035" name="Line 19"/>
          <p:cNvSpPr>
            <a:spLocks noChangeShapeType="1"/>
          </p:cNvSpPr>
          <p:nvPr/>
        </p:nvSpPr>
        <p:spPr bwMode="auto">
          <a:xfrm>
            <a:off x="7302500" y="1358900"/>
            <a:ext cx="0" cy="52705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7" name="Rectangle 21" descr="90%"/>
          <p:cNvSpPr>
            <a:spLocks noChangeArrowheads="1"/>
          </p:cNvSpPr>
          <p:nvPr/>
        </p:nvSpPr>
        <p:spPr bwMode="auto">
          <a:xfrm>
            <a:off x="6096000" y="1854200"/>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39" name="Rectangle 23"/>
          <p:cNvSpPr>
            <a:spLocks noChangeArrowheads="1"/>
          </p:cNvSpPr>
          <p:nvPr/>
        </p:nvSpPr>
        <p:spPr bwMode="auto">
          <a:xfrm>
            <a:off x="7407275" y="1778000"/>
            <a:ext cx="1431925"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1 PT User 1 </a:t>
            </a:r>
          </a:p>
        </p:txBody>
      </p:sp>
      <p:sp>
        <p:nvSpPr>
          <p:cNvPr id="1750040" name="Rectangle 24" descr="90%"/>
          <p:cNvSpPr>
            <a:spLocks noChangeArrowheads="1"/>
          </p:cNvSpPr>
          <p:nvPr/>
        </p:nvSpPr>
        <p:spPr bwMode="auto">
          <a:xfrm>
            <a:off x="6096000" y="2463800"/>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42" name="Rectangle 26" descr="Dark upward diagonal"/>
          <p:cNvSpPr>
            <a:spLocks noChangeArrowheads="1"/>
          </p:cNvSpPr>
          <p:nvPr/>
        </p:nvSpPr>
        <p:spPr bwMode="auto">
          <a:xfrm>
            <a:off x="6096000" y="3073400"/>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44" name="Rectangle 28"/>
          <p:cNvSpPr>
            <a:spLocks noChangeArrowheads="1"/>
          </p:cNvSpPr>
          <p:nvPr/>
        </p:nvSpPr>
        <p:spPr bwMode="auto">
          <a:xfrm>
            <a:off x="7391400" y="2844800"/>
            <a:ext cx="1431925"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1 PT User 2 </a:t>
            </a:r>
          </a:p>
        </p:txBody>
      </p:sp>
      <p:sp>
        <p:nvSpPr>
          <p:cNvPr id="1750047" name="Line 31"/>
          <p:cNvSpPr>
            <a:spLocks noChangeShapeType="1"/>
          </p:cNvSpPr>
          <p:nvPr/>
        </p:nvSpPr>
        <p:spPr bwMode="auto">
          <a:xfrm flipV="1">
            <a:off x="1917700" y="3213100"/>
            <a:ext cx="4152900" cy="1765300"/>
          </a:xfrm>
          <a:prstGeom prst="line">
            <a:avLst/>
          </a:prstGeom>
          <a:noFill/>
          <a:ln w="25400">
            <a:solidFill>
              <a:schemeClr val="tx1"/>
            </a:solidFill>
            <a:round/>
            <a:headEn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48" name="Freeform 32"/>
          <p:cNvSpPr>
            <a:spLocks/>
          </p:cNvSpPr>
          <p:nvPr/>
        </p:nvSpPr>
        <p:spPr bwMode="auto">
          <a:xfrm>
            <a:off x="7186613" y="3221038"/>
            <a:ext cx="1042987" cy="2976562"/>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1" name="Freeform 35"/>
          <p:cNvSpPr>
            <a:spLocks/>
          </p:cNvSpPr>
          <p:nvPr/>
        </p:nvSpPr>
        <p:spPr bwMode="auto">
          <a:xfrm>
            <a:off x="5078413" y="1997075"/>
            <a:ext cx="1093787" cy="20669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2" name="Rectangle 36" descr="Dark upward diagonal"/>
          <p:cNvSpPr>
            <a:spLocks noChangeArrowheads="1"/>
          </p:cNvSpPr>
          <p:nvPr/>
        </p:nvSpPr>
        <p:spPr bwMode="auto">
          <a:xfrm>
            <a:off x="850900" y="4775200"/>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3" name="Rectangle 37" descr="Dark upward diagonal"/>
          <p:cNvSpPr>
            <a:spLocks noChangeArrowheads="1"/>
          </p:cNvSpPr>
          <p:nvPr/>
        </p:nvSpPr>
        <p:spPr bwMode="auto">
          <a:xfrm>
            <a:off x="850900" y="4432300"/>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4" name="Line 38" descr="Dark upward diagonal"/>
          <p:cNvSpPr>
            <a:spLocks noChangeShapeType="1"/>
          </p:cNvSpPr>
          <p:nvPr/>
        </p:nvSpPr>
        <p:spPr bwMode="auto">
          <a:xfrm>
            <a:off x="850900" y="4773613"/>
            <a:ext cx="1117600"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5" name="Line 39" descr="Dark upward diagonal"/>
          <p:cNvSpPr>
            <a:spLocks noChangeShapeType="1"/>
          </p:cNvSpPr>
          <p:nvPr/>
        </p:nvSpPr>
        <p:spPr bwMode="auto">
          <a:xfrm>
            <a:off x="850900" y="5126038"/>
            <a:ext cx="1117600"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56" name="Rectangle 40"/>
          <p:cNvSpPr>
            <a:spLocks noChangeArrowheads="1"/>
          </p:cNvSpPr>
          <p:nvPr/>
        </p:nvSpPr>
        <p:spPr bwMode="auto">
          <a:xfrm>
            <a:off x="1090613" y="4775200"/>
            <a:ext cx="56427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VA1</a:t>
            </a:r>
          </a:p>
        </p:txBody>
      </p:sp>
      <p:sp>
        <p:nvSpPr>
          <p:cNvPr id="1750057" name="Rectangle 41"/>
          <p:cNvSpPr>
            <a:spLocks noChangeArrowheads="1"/>
          </p:cNvSpPr>
          <p:nvPr/>
        </p:nvSpPr>
        <p:spPr bwMode="auto">
          <a:xfrm>
            <a:off x="906463" y="5486400"/>
            <a:ext cx="98659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000000"/>
                </a:solidFill>
                <a:effectLst/>
                <a:uLnTx/>
                <a:uFillTx/>
                <a:latin typeface="Calibri"/>
                <a:ea typeface="굴림" charset="-127"/>
                <a:cs typeface="굴림" charset="-127"/>
              </a:rPr>
              <a:t>User 2</a:t>
            </a:r>
          </a:p>
        </p:txBody>
      </p:sp>
      <p:sp>
        <p:nvSpPr>
          <p:cNvPr id="1750058" name="Rectangle 42"/>
          <p:cNvSpPr>
            <a:spLocks noChangeArrowheads="1"/>
          </p:cNvSpPr>
          <p:nvPr/>
        </p:nvSpPr>
        <p:spPr bwMode="auto">
          <a:xfrm>
            <a:off x="6096000" y="33782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59" name="Rectangle 43"/>
          <p:cNvSpPr>
            <a:spLocks noChangeArrowheads="1"/>
          </p:cNvSpPr>
          <p:nvPr/>
        </p:nvSpPr>
        <p:spPr bwMode="auto">
          <a:xfrm>
            <a:off x="6096000" y="36830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0" name="Rectangle 44" descr="90%"/>
          <p:cNvSpPr>
            <a:spLocks noChangeArrowheads="1"/>
          </p:cNvSpPr>
          <p:nvPr/>
        </p:nvSpPr>
        <p:spPr bwMode="auto">
          <a:xfrm>
            <a:off x="6096000" y="3987800"/>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1" name="Rectangle 45"/>
          <p:cNvSpPr>
            <a:spLocks noChangeArrowheads="1"/>
          </p:cNvSpPr>
          <p:nvPr/>
        </p:nvSpPr>
        <p:spPr bwMode="auto">
          <a:xfrm>
            <a:off x="6096000" y="4292600"/>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2800" b="1" i="0" u="none" strike="noStrike" kern="1200" cap="none" spc="0" normalizeH="0" baseline="0" noProof="0" dirty="0">
              <a:ln>
                <a:noFill/>
              </a:ln>
              <a:solidFill>
                <a:srgbClr val="000000"/>
              </a:solidFill>
              <a:effectLst/>
              <a:uLnTx/>
              <a:uFillTx/>
              <a:latin typeface="Calibri"/>
              <a:ea typeface="굴림" charset="-127"/>
              <a:cs typeface="굴림" charset="-127"/>
            </a:endParaRPr>
          </a:p>
        </p:txBody>
      </p:sp>
      <p:sp>
        <p:nvSpPr>
          <p:cNvPr id="1750062" name="Rectangle 46"/>
          <p:cNvSpPr>
            <a:spLocks noChangeArrowheads="1"/>
          </p:cNvSpPr>
          <p:nvPr/>
        </p:nvSpPr>
        <p:spPr bwMode="auto">
          <a:xfrm>
            <a:off x="4495800" y="5969000"/>
            <a:ext cx="1443038"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2 PT User 2 </a:t>
            </a:r>
          </a:p>
        </p:txBody>
      </p:sp>
      <p:sp>
        <p:nvSpPr>
          <p:cNvPr id="1750063" name="Freeform 47"/>
          <p:cNvSpPr>
            <a:spLocks/>
          </p:cNvSpPr>
          <p:nvPr/>
        </p:nvSpPr>
        <p:spPr bwMode="auto">
          <a:xfrm flipV="1">
            <a:off x="5105400" y="4749800"/>
            <a:ext cx="1066800" cy="15335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64" name="Freeform 48"/>
          <p:cNvSpPr>
            <a:spLocks/>
          </p:cNvSpPr>
          <p:nvPr/>
        </p:nvSpPr>
        <p:spPr bwMode="auto">
          <a:xfrm>
            <a:off x="5257800" y="4216400"/>
            <a:ext cx="914400" cy="84772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750065" name="Text Box 49"/>
          <p:cNvSpPr txBox="1">
            <a:spLocks noChangeArrowheads="1"/>
          </p:cNvSpPr>
          <p:nvPr/>
        </p:nvSpPr>
        <p:spPr bwMode="auto">
          <a:xfrm>
            <a:off x="838200" y="1240929"/>
            <a:ext cx="1158875" cy="923330"/>
          </a:xfrm>
          <a:prstGeom prst="rect">
            <a:avLst/>
          </a:prstGeom>
          <a:noFill/>
          <a:ln w="28575">
            <a:noFill/>
            <a:miter lim="800000"/>
            <a:headEnd/>
            <a:tailEnd/>
          </a:ln>
          <a:effectLst/>
        </p:spPr>
        <p:txBody>
          <a:bodyPr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Virtual Address Spaces</a:t>
            </a:r>
          </a:p>
        </p:txBody>
      </p:sp>
      <p:sp>
        <p:nvSpPr>
          <p:cNvPr id="1750066" name="Text Box 50"/>
          <p:cNvSpPr txBox="1">
            <a:spLocks noChangeArrowheads="1"/>
          </p:cNvSpPr>
          <p:nvPr/>
        </p:nvSpPr>
        <p:spPr bwMode="auto">
          <a:xfrm>
            <a:off x="6096000" y="999223"/>
            <a:ext cx="1158875" cy="646331"/>
          </a:xfrm>
          <a:prstGeom prst="rect">
            <a:avLst/>
          </a:prstGeom>
          <a:noFill/>
          <a:ln w="28575">
            <a:noFill/>
            <a:miter lim="800000"/>
            <a:headEnd/>
            <a:tailEnd/>
          </a:ln>
          <a:effectLst/>
        </p:spPr>
        <p:txBody>
          <a:bodyPr anchor="ctr">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ＭＳ Ｐゴシック" charset="0"/>
                <a:cs typeface="+mn-cs"/>
              </a:rPr>
              <a:t>Physical Memory</a:t>
            </a:r>
          </a:p>
        </p:txBody>
      </p:sp>
      <p:sp>
        <p:nvSpPr>
          <p:cNvPr id="43" name="Rectangle 46"/>
          <p:cNvSpPr>
            <a:spLocks noChangeArrowheads="1"/>
          </p:cNvSpPr>
          <p:nvPr/>
        </p:nvSpPr>
        <p:spPr bwMode="auto">
          <a:xfrm>
            <a:off x="4549486" y="3848389"/>
            <a:ext cx="1443038" cy="643766"/>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Calibri"/>
                <a:ea typeface="굴림" charset="-127"/>
                <a:cs typeface="굴림" charset="-127"/>
              </a:rPr>
              <a:t>Level 2 PT User 1 </a:t>
            </a:r>
          </a:p>
        </p:txBody>
      </p:sp>
    </p:spTree>
    <p:extLst>
      <p:ext uri="{BB962C8B-B14F-4D97-AF65-F5344CB8AC3E}">
        <p14:creationId xmlns:p14="http://schemas.microsoft.com/office/powerpoint/2010/main" val="86288123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02538" y="1493891"/>
            <a:ext cx="5346700" cy="1714500"/>
          </a:xfrm>
          <a:prstGeom prst="rect">
            <a:avLst/>
          </a:prstGeom>
        </p:spPr>
      </p:pic>
      <p:pic>
        <p:nvPicPr>
          <p:cNvPr id="7" name="Picture 6"/>
          <p:cNvPicPr>
            <a:picLocks noChangeAspect="1"/>
          </p:cNvPicPr>
          <p:nvPr/>
        </p:nvPicPr>
        <p:blipFill>
          <a:blip r:embed="rId4"/>
          <a:stretch>
            <a:fillRect/>
          </a:stretch>
        </p:blipFill>
        <p:spPr>
          <a:xfrm>
            <a:off x="0" y="152400"/>
            <a:ext cx="3483000" cy="6858000"/>
          </a:xfrm>
          <a:prstGeom prst="rect">
            <a:avLst/>
          </a:prstGeom>
        </p:spPr>
      </p:pic>
      <p:sp>
        <p:nvSpPr>
          <p:cNvPr id="2" name="Title 1"/>
          <p:cNvSpPr>
            <a:spLocks noGrp="1"/>
          </p:cNvSpPr>
          <p:nvPr>
            <p:ph type="title"/>
          </p:nvPr>
        </p:nvSpPr>
        <p:spPr/>
        <p:txBody>
          <a:bodyPr/>
          <a:lstStyle/>
          <a:p>
            <a:r>
              <a:rPr lang="en-US" dirty="0"/>
              <a:t>                                               </a:t>
            </a:r>
            <a:r>
              <a:rPr lang="en-US" dirty="0" err="1"/>
              <a:t>sum.s</a:t>
            </a:r>
            <a:r>
              <a:rPr lang="en-US" dirty="0"/>
              <a:t> for RISC-V</a:t>
            </a:r>
          </a:p>
        </p:txBody>
      </p:sp>
      <p:sp>
        <p:nvSpPr>
          <p:cNvPr id="3" name="Rectangle 2"/>
          <p:cNvSpPr/>
          <p:nvPr/>
        </p:nvSpPr>
        <p:spPr>
          <a:xfrm>
            <a:off x="4124165" y="5531717"/>
            <a:ext cx="1787869"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riscv.org</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8" name="Rectangle 7"/>
          <p:cNvSpPr/>
          <p:nvPr/>
        </p:nvSpPr>
        <p:spPr>
          <a:xfrm>
            <a:off x="990600" y="2835383"/>
            <a:ext cx="1981200" cy="746017"/>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8"/>
          <p:cNvGrpSpPr/>
          <p:nvPr/>
        </p:nvGrpSpPr>
        <p:grpSpPr>
          <a:xfrm>
            <a:off x="990600" y="2625293"/>
            <a:ext cx="6324600" cy="1946707"/>
            <a:chOff x="990600" y="2625293"/>
            <a:chExt cx="6324600" cy="1946707"/>
          </a:xfrm>
        </p:grpSpPr>
        <p:sp>
          <p:nvSpPr>
            <p:cNvPr id="10" name="Rectangle 9"/>
            <p:cNvSpPr/>
            <p:nvPr/>
          </p:nvSpPr>
          <p:spPr>
            <a:xfrm>
              <a:off x="990600" y="3581400"/>
              <a:ext cx="1981200" cy="9906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 name="Curved Connector 10"/>
            <p:cNvCxnSpPr/>
            <p:nvPr/>
          </p:nvCxnSpPr>
          <p:spPr>
            <a:xfrm flipV="1">
              <a:off x="2971800" y="2625293"/>
              <a:ext cx="4343400" cy="1451407"/>
            </a:xfrm>
            <a:prstGeom prst="curvedConnector3">
              <a:avLst>
                <a:gd name="adj1" fmla="val 10290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990600" y="2340083"/>
            <a:ext cx="6324600" cy="3451117"/>
            <a:chOff x="990600" y="2340083"/>
            <a:chExt cx="6324600" cy="3451117"/>
          </a:xfrm>
        </p:grpSpPr>
        <p:sp>
          <p:nvSpPr>
            <p:cNvPr id="13" name="Rectangle 12"/>
            <p:cNvSpPr/>
            <p:nvPr/>
          </p:nvSpPr>
          <p:spPr>
            <a:xfrm>
              <a:off x="990600" y="4572000"/>
              <a:ext cx="1981200" cy="12192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Curved Connector 13"/>
            <p:cNvCxnSpPr/>
            <p:nvPr/>
          </p:nvCxnSpPr>
          <p:spPr>
            <a:xfrm flipV="1">
              <a:off x="2971800" y="2340083"/>
              <a:ext cx="4343400" cy="2841519"/>
            </a:xfrm>
            <a:prstGeom prst="curvedConnector3">
              <a:avLst>
                <a:gd name="adj1" fmla="val 116037"/>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3309950" y="3258080"/>
            <a:ext cx="2781300" cy="51022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2 or 3 operands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-20 (s0): Memory address</a:t>
            </a:r>
          </a:p>
        </p:txBody>
      </p:sp>
      <p:sp>
        <p:nvSpPr>
          <p:cNvPr id="24" name="Slide Number Placeholder 2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151F37"/>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9403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4.1.3</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、低级语言与硬件结构的关系</a:t>
            </a:r>
          </a:p>
        </p:txBody>
      </p:sp>
      <p:graphicFrame>
        <p:nvGraphicFramePr>
          <p:cNvPr id="819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8658" r:id="rId3" imgW="938794" imgH="221393" progId="Equation.3">
                  <p:embed/>
                </p:oleObj>
              </mc:Choice>
              <mc:Fallback>
                <p:oleObj r:id="rId3" imgW="938794" imgH="221393" progId="Equation.3">
                  <p:embed/>
                  <p:pic>
                    <p:nvPicPr>
                      <p:cNvPr id="81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4" name="Group 4"/>
          <p:cNvGraphicFramePr>
            <a:graphicFrameLocks noGrp="1"/>
          </p:cNvGraphicFramePr>
          <p:nvPr/>
        </p:nvGraphicFramePr>
        <p:xfrm>
          <a:off x="468313" y="476250"/>
          <a:ext cx="8280400" cy="4981574"/>
        </p:xfrm>
        <a:graphic>
          <a:graphicData uri="http://schemas.openxmlformats.org/drawingml/2006/table">
            <a:tbl>
              <a:tblPr/>
              <a:tblGrid>
                <a:gridCol w="434975">
                  <a:extLst>
                    <a:ext uri="{9D8B030D-6E8A-4147-A177-3AD203B41FA5}">
                      <a16:colId xmlns:a16="http://schemas.microsoft.com/office/drawing/2014/main" val="20000"/>
                    </a:ext>
                  </a:extLst>
                </a:gridCol>
                <a:gridCol w="381272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2592537">
                  <a:extLst>
                    <a:ext uri="{9D8B030D-6E8A-4147-A177-3AD203B41FA5}">
                      <a16:colId xmlns:a16="http://schemas.microsoft.com/office/drawing/2014/main" val="20003"/>
                    </a:ext>
                  </a:extLst>
                </a:gridCol>
              </a:tblGrid>
              <a:tr h="438206">
                <a:tc gridSpan="4">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表</a:t>
                      </a:r>
                      <a:r>
                        <a:rPr kumimoji="0" lang="en-US" altLang="zh-CN" sz="18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4.1</a:t>
                      </a:r>
                      <a:r>
                        <a:rPr kumimoji="0" lang="zh-CN" altLang="en-US" sz="18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、高级语言和低级语言的比较</a:t>
                      </a:r>
                    </a:p>
                  </a:txBody>
                  <a:tcPr marT="45726" marB="45726" horzOverflow="overflow">
                    <a:lnL>
                      <a:noFill/>
                    </a:lnL>
                    <a:lnR>
                      <a:noFill/>
                    </a:lnR>
                    <a:lnT>
                      <a:noFill/>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01129">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rPr>
                        <a:t>比较内容</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707E1"/>
                          </a:solidFill>
                          <a:effectLst>
                            <a:outerShdw blurRad="38100" dist="38100" dir="2700000" algn="tl">
                              <a:srgbClr val="C0C0C0"/>
                            </a:outerShdw>
                          </a:effectLst>
                          <a:latin typeface="Calibri" pitchFamily="34" charset="0"/>
                          <a:ea typeface="方正姚体" pitchFamily="2" charset="-122"/>
                        </a:rPr>
                        <a:t>高级语言</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rPr>
                        <a:t>低级语言</a:t>
                      </a:r>
                      <a:endParaRPr kumimoji="0" lang="en-US" altLang="zh-CN"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rPr>
                        <a:t>(</a:t>
                      </a:r>
                      <a:r>
                        <a:rPr kumimoji="0" lang="zh-CN" altLang="en-US"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rPr>
                        <a:t>机器语言和汇编语言</a:t>
                      </a:r>
                      <a:r>
                        <a:rPr kumimoji="0" lang="en-US" altLang="zh-CN"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rPr>
                        <a:t>)</a:t>
                      </a:r>
                      <a:endParaRPr kumimoji="0" lang="zh-CN" altLang="en-US" sz="2000" b="0" i="0" u="none" strike="noStrike" cap="none" normalizeH="0" baseline="0" dirty="0">
                        <a:ln>
                          <a:noFill/>
                        </a:ln>
                        <a:solidFill>
                          <a:srgbClr val="0707E1"/>
                        </a:solidFill>
                        <a:effectLst>
                          <a:outerShdw blurRad="38100" dist="38100" dir="2700000" algn="tl">
                            <a:srgbClr val="C0C0C0"/>
                          </a:outerShdw>
                        </a:effectLst>
                        <a:latin typeface="Calibri" pitchFamily="34" charset="0"/>
                        <a:ea typeface="方正姚体" pitchFamily="2" charset="-122"/>
                      </a:endParaRP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5949">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1</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对程序员的训练要求：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990033"/>
                          </a:solidFill>
                          <a:effectLst>
                            <a:outerShdw blurRad="38100" dist="38100" dir="2700000" algn="tl">
                              <a:srgbClr val="C0C0C0"/>
                            </a:outerShdw>
                          </a:effectLst>
                          <a:latin typeface="方正姚体" pitchFamily="2" charset="-122"/>
                          <a:ea typeface="方正姚体" pitchFamily="2" charset="-122"/>
                        </a:rPr>
                        <a:t>(1)</a:t>
                      </a:r>
                      <a:r>
                        <a:rPr kumimoji="0" lang="zh-CN" altLang="en-US" sz="2000" b="0" i="0" u="none" strike="noStrike" cap="none" normalizeH="0" baseline="0" dirty="0">
                          <a:ln>
                            <a:noFill/>
                          </a:ln>
                          <a:solidFill>
                            <a:srgbClr val="990033"/>
                          </a:solidFill>
                          <a:effectLst>
                            <a:outerShdw blurRad="38100" dist="38100" dir="2700000" algn="tl">
                              <a:srgbClr val="C0C0C0"/>
                            </a:outerShdw>
                          </a:effectLst>
                          <a:latin typeface="方正姚体" pitchFamily="2" charset="-122"/>
                          <a:ea typeface="方正姚体" pitchFamily="2" charset="-122"/>
                        </a:rPr>
                        <a:t>、通用算法</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BB07E1"/>
                          </a:solidFill>
                          <a:effectLst>
                            <a:outerShdw blurRad="38100" dist="38100" dir="2700000" algn="tl">
                              <a:srgbClr val="C0C0C0"/>
                            </a:outerShdw>
                          </a:effectLst>
                          <a:latin typeface="方正姚体" pitchFamily="2" charset="-122"/>
                          <a:ea typeface="方正姚体" pitchFamily="2" charset="-122"/>
                        </a:rPr>
                        <a:t>(2)</a:t>
                      </a:r>
                      <a:r>
                        <a:rPr kumimoji="0" lang="zh-CN" altLang="en-US" sz="2000" b="0" i="0" u="none" strike="noStrike" cap="none" normalizeH="0" baseline="0" dirty="0">
                          <a:ln>
                            <a:noFill/>
                          </a:ln>
                          <a:solidFill>
                            <a:srgbClr val="BB07E1"/>
                          </a:solidFill>
                          <a:effectLst>
                            <a:outerShdw blurRad="38100" dist="38100" dir="2700000" algn="tl">
                              <a:srgbClr val="C0C0C0"/>
                            </a:outerShdw>
                          </a:effectLst>
                          <a:latin typeface="方正姚体" pitchFamily="2" charset="-122"/>
                          <a:ea typeface="方正姚体" pitchFamily="2" charset="-122"/>
                        </a:rPr>
                        <a:t>、语言规则</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hlink"/>
                          </a:solidFill>
                          <a:effectLst>
                            <a:outerShdw blurRad="38100" dist="38100" dir="2700000" algn="tl">
                              <a:srgbClr val="C0C0C0"/>
                            </a:outerShdw>
                          </a:effectLst>
                          <a:latin typeface="方正姚体" pitchFamily="2" charset="-122"/>
                          <a:ea typeface="方正姚体" pitchFamily="2" charset="-122"/>
                        </a:rPr>
                        <a:t>(3)</a:t>
                      </a:r>
                      <a:r>
                        <a:rPr kumimoji="0" lang="zh-CN" altLang="en-US" sz="2000" b="0" i="0" u="none" strike="noStrike" cap="none" normalizeH="0" baseline="0" dirty="0">
                          <a:ln>
                            <a:noFill/>
                          </a:ln>
                          <a:solidFill>
                            <a:schemeClr val="hlink"/>
                          </a:solidFill>
                          <a:effectLst>
                            <a:outerShdw blurRad="38100" dist="38100" dir="2700000" algn="tl">
                              <a:srgbClr val="C0C0C0"/>
                            </a:outerShdw>
                          </a:effectLst>
                          <a:latin typeface="方正姚体" pitchFamily="2" charset="-122"/>
                          <a:ea typeface="方正姚体" pitchFamily="2" charset="-122"/>
                        </a:rPr>
                        <a:t>、硬件知识</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990033"/>
                          </a:solidFill>
                          <a:effectLst>
                            <a:outerShdw blurRad="38100" dist="38100" dir="2700000" algn="tl">
                              <a:srgbClr val="C0C0C0"/>
                            </a:outerShdw>
                          </a:effectLst>
                          <a:latin typeface="方正姚体" pitchFamily="2" charset="-122"/>
                          <a:ea typeface="方正姚体" pitchFamily="2" charset="-122"/>
                          <a:sym typeface="Arial" charset="0"/>
                        </a:rPr>
                        <a:t>有</a:t>
                      </a: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BB07E1"/>
                          </a:solidFill>
                          <a:effectLst>
                            <a:outerShdw blurRad="38100" dist="38100" dir="2700000" algn="tl">
                              <a:srgbClr val="C0C0C0"/>
                            </a:outerShdw>
                          </a:effectLst>
                          <a:latin typeface="方正姚体" pitchFamily="2" charset="-122"/>
                          <a:ea typeface="方正姚体" pitchFamily="2" charset="-122"/>
                          <a:sym typeface="Arial" charset="0"/>
                        </a:rPr>
                        <a:t>较少</a:t>
                      </a: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hlink"/>
                          </a:solidFill>
                          <a:effectLst>
                            <a:outerShdw blurRad="38100" dist="38100" dir="2700000" algn="tl">
                              <a:srgbClr val="C0C0C0"/>
                            </a:outerShdw>
                          </a:effectLst>
                          <a:latin typeface="方正姚体" pitchFamily="2" charset="-122"/>
                          <a:ea typeface="方正姚体" pitchFamily="2" charset="-122"/>
                          <a:sym typeface="Arial" charset="0"/>
                        </a:rPr>
                        <a:t>不要 </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990033"/>
                          </a:solidFill>
                          <a:effectLst>
                            <a:outerShdw blurRad="38100" dist="38100" dir="2700000" algn="tl">
                              <a:srgbClr val="C0C0C0"/>
                            </a:outerShdw>
                          </a:effectLst>
                          <a:latin typeface="方正姚体" pitchFamily="2" charset="-122"/>
                          <a:ea typeface="方正姚体" pitchFamily="2" charset="-122"/>
                          <a:sym typeface="Arial" charset="0"/>
                        </a:rPr>
                        <a:t>有</a:t>
                      </a: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BB07E1"/>
                          </a:solidFill>
                          <a:effectLst>
                            <a:outerShdw blurRad="38100" dist="38100" dir="2700000" algn="tl">
                              <a:srgbClr val="C0C0C0"/>
                            </a:outerShdw>
                          </a:effectLst>
                          <a:latin typeface="方正姚体" pitchFamily="2" charset="-122"/>
                          <a:ea typeface="方正姚体" pitchFamily="2" charset="-122"/>
                          <a:sym typeface="Arial" charset="0"/>
                        </a:rPr>
                        <a:t>较多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hlink"/>
                          </a:solidFill>
                          <a:effectLst>
                            <a:outerShdw blurRad="38100" dist="38100" dir="2700000" algn="tl">
                              <a:srgbClr val="C0C0C0"/>
                            </a:outerShdw>
                          </a:effectLst>
                          <a:latin typeface="方正姚体" pitchFamily="2" charset="-122"/>
                          <a:ea typeface="方正姚体" pitchFamily="2" charset="-122"/>
                          <a:sym typeface="Arial" charset="0"/>
                        </a:rPr>
                        <a:t>要 </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2</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对机器独立的程度</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独立</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不独立</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3</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编制程序的难易程度</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易</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难</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4</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编制程序所需时间</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短</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较长</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5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5</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程序执行时间</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较长</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短</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58">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E60238"/>
                          </a:solidFill>
                          <a:effectLst>
                            <a:outerShdw blurRad="38100" dist="38100" dir="2700000" algn="tl">
                              <a:srgbClr val="C0C0C0"/>
                            </a:outerShdw>
                          </a:effectLst>
                          <a:latin typeface="方正姚体" pitchFamily="2" charset="-122"/>
                          <a:ea typeface="方正姚体" pitchFamily="2" charset="-122"/>
                        </a:rPr>
                        <a:t>6</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编译过程中对计算机资源的要求</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多</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少</a:t>
                      </a:r>
                    </a:p>
                  </a:txBody>
                  <a:tcPr marT="45726" marB="4572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0231" name="Oval 71">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8240" name="Text Box 72"/>
          <p:cNvSpPr txBox="1">
            <a:spLocks noChangeArrowheads="1"/>
          </p:cNvSpPr>
          <p:nvPr/>
        </p:nvSpPr>
        <p:spPr bwMode="auto">
          <a:xfrm>
            <a:off x="222250" y="5301208"/>
            <a:ext cx="8783638" cy="130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FontTx/>
              <a:buNone/>
            </a:pPr>
            <a:r>
              <a:rPr lang="zh-CN" altLang="en-US" sz="2000" b="1" dirty="0">
                <a:solidFill>
                  <a:srgbClr val="E60238"/>
                </a:solidFill>
                <a:effectLst/>
                <a:latin typeface="方正姚体" pitchFamily="2" charset="-122"/>
                <a:ea typeface="方正姚体" pitchFamily="2" charset="-122"/>
              </a:rPr>
              <a:t>注意：</a:t>
            </a:r>
          </a:p>
          <a:p>
            <a:pPr eaLnBrk="1" hangingPunct="1">
              <a:lnSpc>
                <a:spcPct val="150000"/>
              </a:lnSpc>
              <a:spcBef>
                <a:spcPct val="0"/>
              </a:spcBef>
              <a:buFontTx/>
              <a:buNone/>
            </a:pPr>
            <a:r>
              <a:rPr lang="zh-CN" altLang="en-US" sz="2000" dirty="0">
                <a:effectLst/>
                <a:latin typeface="方正姚体" pitchFamily="2" charset="-122"/>
                <a:ea typeface="方正姚体" pitchFamily="2" charset="-122"/>
              </a:rPr>
              <a:t>(1)、任何时候机器能够直接识别和执行的唯一语言是二进制机器语言；</a:t>
            </a:r>
          </a:p>
          <a:p>
            <a:pPr eaLnBrk="1" hangingPunct="1">
              <a:lnSpc>
                <a:spcPct val="150000"/>
              </a:lnSpc>
              <a:spcBef>
                <a:spcPct val="0"/>
              </a:spcBef>
              <a:buFontTx/>
              <a:buNone/>
            </a:pPr>
            <a:r>
              <a:rPr lang="zh-CN" altLang="en-US" sz="2000" dirty="0">
                <a:effectLst/>
                <a:latin typeface="方正姚体" pitchFamily="2" charset="-122"/>
                <a:ea typeface="方正姚体" pitchFamily="2" charset="-122"/>
              </a:rPr>
              <a:t>(2)、机器不同，则指令不同；所以汇编语言程序不能移植到别的机器中执行；</a:t>
            </a:r>
          </a:p>
        </p:txBody>
      </p:sp>
      <p:sp>
        <p:nvSpPr>
          <p:cNvPr id="220233" name="Text Box 73"/>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4.2</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、指令格式</a:t>
            </a:r>
          </a:p>
        </p:txBody>
      </p:sp>
      <p:graphicFrame>
        <p:nvGraphicFramePr>
          <p:cNvPr id="921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7634" r:id="rId3" imgW="938794" imgH="221393" progId="Equation.3">
                  <p:embed/>
                </p:oleObj>
              </mc:Choice>
              <mc:Fallback>
                <p:oleObj r:id="rId3" imgW="938794" imgH="221393" progId="Equation.3">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0" name="Text Box 6"/>
          <p:cNvSpPr txBox="1">
            <a:spLocks noChangeArrowheads="1"/>
          </p:cNvSpPr>
          <p:nvPr/>
        </p:nvSpPr>
        <p:spPr bwMode="auto">
          <a:xfrm>
            <a:off x="250825" y="549275"/>
            <a:ext cx="8686800" cy="5792098"/>
          </a:xfrm>
          <a:prstGeom prst="rect">
            <a:avLst/>
          </a:prstGeom>
          <a:noFill/>
          <a:ln w="9525">
            <a:noFill/>
            <a:miter lim="800000"/>
            <a:headEnd/>
            <a:tailEnd/>
          </a:ln>
          <a:effectLst/>
        </p:spPr>
        <p:txBody>
          <a:bodyPr lIns="0" tIns="14605" rIns="0" bIns="14605">
            <a:spAutoFit/>
          </a:bodyPr>
          <a:lstStyle/>
          <a:p>
            <a:pPr algn="just">
              <a:lnSpc>
                <a:spcPct val="150000"/>
              </a:lnSpc>
              <a:defRPr/>
            </a:pPr>
            <a:r>
              <a:rPr lang="zh-CN" altLang="en-US" dirty="0">
                <a:solidFill>
                  <a:srgbClr val="0707E1"/>
                </a:solidFill>
                <a:effectLst/>
                <a:latin typeface="方正姚体" pitchFamily="2" charset="-122"/>
                <a:ea typeface="方正姚体" pitchFamily="2" charset="-122"/>
              </a:rPr>
              <a:t>机器字</a:t>
            </a:r>
            <a:r>
              <a:rPr lang="zh-CN" altLang="en-US" dirty="0">
                <a:solidFill>
                  <a:srgbClr val="0707E1"/>
                </a:solidFill>
                <a:effectLst/>
                <a:latin typeface="方正姚体" pitchFamily="2" charset="-122"/>
                <a:ea typeface="方正姚体" pitchFamily="2" charset="-122"/>
                <a:sym typeface="Arial" charset="0"/>
              </a:rPr>
              <a:t>→</a:t>
            </a:r>
            <a:r>
              <a:rPr lang="zh-CN" altLang="en-US" dirty="0">
                <a:effectLst/>
                <a:latin typeface="方正姚体" pitchFamily="2" charset="-122"/>
                <a:ea typeface="方正姚体" pitchFamily="2" charset="-122"/>
                <a:sym typeface="Arial" charset="0"/>
              </a:rPr>
              <a:t>CPU一次能够直接处理的所有二进制数位；</a:t>
            </a:r>
          </a:p>
          <a:p>
            <a:pPr algn="just">
              <a:lnSpc>
                <a:spcPct val="150000"/>
              </a:lnSpc>
              <a:defRPr/>
            </a:pPr>
            <a:r>
              <a:rPr lang="zh-CN" altLang="en-US" dirty="0">
                <a:solidFill>
                  <a:srgbClr val="0707E1"/>
                </a:solidFill>
                <a:effectLst/>
                <a:latin typeface="方正姚体" pitchFamily="2" charset="-122"/>
                <a:ea typeface="方正姚体" pitchFamily="2" charset="-122"/>
                <a:sym typeface="Arial" charset="0"/>
              </a:rPr>
              <a:t>指令字</a:t>
            </a:r>
            <a:r>
              <a:rPr lang="zh-CN" altLang="en-US" dirty="0">
                <a:effectLst/>
                <a:latin typeface="方正姚体" pitchFamily="2" charset="-122"/>
                <a:ea typeface="方正姚体" pitchFamily="2" charset="-122"/>
                <a:sym typeface="Arial" charset="0"/>
              </a:rPr>
              <a:t>(简称“</a:t>
            </a:r>
            <a:r>
              <a:rPr lang="zh-CN" altLang="en-US" dirty="0">
                <a:solidFill>
                  <a:srgbClr val="0707E1"/>
                </a:solidFill>
                <a:effectLst/>
                <a:latin typeface="方正姚体" pitchFamily="2" charset="-122"/>
                <a:ea typeface="方正姚体" pitchFamily="2" charset="-122"/>
                <a:sym typeface="Arial" charset="0"/>
              </a:rPr>
              <a:t>指令</a:t>
            </a:r>
            <a:r>
              <a:rPr lang="zh-CN" altLang="en-US" dirty="0">
                <a:effectLst/>
                <a:latin typeface="方正姚体" pitchFamily="2" charset="-122"/>
                <a:ea typeface="方正姚体" pitchFamily="2" charset="-122"/>
                <a:sym typeface="Arial" charset="0"/>
              </a:rPr>
              <a:t>”)</a:t>
            </a:r>
            <a:r>
              <a:rPr lang="zh-CN" altLang="en-US" dirty="0">
                <a:solidFill>
                  <a:srgbClr val="0707E1"/>
                </a:solidFill>
                <a:effectLst/>
                <a:latin typeface="方正姚体" pitchFamily="2" charset="-122"/>
                <a:ea typeface="方正姚体" pitchFamily="2" charset="-122"/>
                <a:sym typeface="Arial" charset="0"/>
              </a:rPr>
              <a:t>→</a:t>
            </a:r>
            <a:r>
              <a:rPr lang="zh-CN" altLang="en-US" dirty="0">
                <a:effectLst/>
                <a:latin typeface="方正姚体" pitchFamily="2" charset="-122"/>
                <a:ea typeface="方正姚体" pitchFamily="2" charset="-122"/>
                <a:sym typeface="Arial" charset="0"/>
              </a:rPr>
              <a:t>表示一条指令的若干个机器字；</a:t>
            </a:r>
            <a:endParaRPr lang="en-US" altLang="zh-CN" dirty="0">
              <a:effectLst/>
              <a:latin typeface="方正姚体" pitchFamily="2" charset="-122"/>
              <a:ea typeface="方正姚体" pitchFamily="2" charset="-122"/>
              <a:sym typeface="Arial" charset="0"/>
            </a:endParaRPr>
          </a:p>
          <a:p>
            <a:pPr algn="just">
              <a:lnSpc>
                <a:spcPct val="150000"/>
              </a:lnSpc>
              <a:defRPr/>
            </a:pPr>
            <a:r>
              <a:rPr lang="zh-CN" altLang="en-US" dirty="0">
                <a:solidFill>
                  <a:srgbClr val="0707E1"/>
                </a:solidFill>
                <a:effectLst/>
                <a:latin typeface="Arial" charset="0"/>
                <a:ea typeface="方正姚体" pitchFamily="2" charset="-122"/>
              </a:rPr>
              <a:t>指令格式包括两个方面：</a:t>
            </a:r>
          </a:p>
          <a:p>
            <a:pPr algn="just">
              <a:lnSpc>
                <a:spcPct val="150000"/>
              </a:lnSpc>
              <a:defRPr/>
            </a:pPr>
            <a:endParaRPr lang="en-US" altLang="zh-CN" dirty="0">
              <a:effectLst/>
              <a:latin typeface="方正姚体" pitchFamily="2" charset="-122"/>
              <a:ea typeface="方正姚体" pitchFamily="2" charset="-122"/>
              <a:sym typeface="Arial" charset="0"/>
            </a:endParaRPr>
          </a:p>
          <a:p>
            <a:pPr algn="just">
              <a:lnSpc>
                <a:spcPct val="150000"/>
              </a:lnSpc>
              <a:defRPr/>
            </a:pPr>
            <a:r>
              <a:rPr lang="zh-CN" altLang="en-US" sz="2400" dirty="0">
                <a:solidFill>
                  <a:srgbClr val="0707E1"/>
                </a:solidFill>
                <a:effectLst/>
                <a:latin typeface="方正姚体" pitchFamily="2" charset="-122"/>
                <a:ea typeface="方正姚体" pitchFamily="2" charset="-122"/>
              </a:rPr>
              <a:t>4.2.1、操作码 </a:t>
            </a:r>
          </a:p>
          <a:p>
            <a:pPr>
              <a:lnSpc>
                <a:spcPct val="150000"/>
              </a:lnSpc>
              <a:buSzPct val="100000"/>
              <a:buFont typeface="Wingdings" pitchFamily="2" charset="2"/>
              <a:buChar char="Ø"/>
              <a:defRPr/>
            </a:pPr>
            <a:r>
              <a:rPr lang="zh-CN" altLang="en-US" dirty="0">
                <a:effectLst/>
                <a:latin typeface="方正姚体" pitchFamily="2" charset="-122"/>
                <a:ea typeface="方正姚体" pitchFamily="2" charset="-122"/>
              </a:rPr>
              <a:t>设计计算机时，对指令系统的每一条指令都要规定一个操作码。</a:t>
            </a:r>
            <a:endParaRPr lang="en-US" altLang="zh-CN" dirty="0">
              <a:effectLst/>
              <a:latin typeface="方正姚体" pitchFamily="2" charset="-122"/>
              <a:ea typeface="方正姚体" pitchFamily="2" charset="-122"/>
            </a:endParaRPr>
          </a:p>
          <a:p>
            <a:pPr marL="263525">
              <a:lnSpc>
                <a:spcPct val="150000"/>
              </a:lnSpc>
              <a:buSzPct val="100000"/>
              <a:defRPr/>
            </a:pPr>
            <a:r>
              <a:rPr lang="zh-CN" altLang="en-US" dirty="0">
                <a:effectLst/>
                <a:latin typeface="方正姚体" pitchFamily="2" charset="-122"/>
                <a:ea typeface="方正姚体" pitchFamily="2" charset="-122"/>
              </a:rPr>
              <a:t>指令的操作码OP表示该指令应进行什么性质的操作，如进行加、减、乘、除、取数、存数等。</a:t>
            </a:r>
            <a:r>
              <a:rPr lang="zh-CN" altLang="en-US" dirty="0">
                <a:solidFill>
                  <a:srgbClr val="E60238"/>
                </a:solidFill>
                <a:effectLst/>
                <a:latin typeface="方正姚体" pitchFamily="2" charset="-122"/>
                <a:ea typeface="方正姚体" pitchFamily="2" charset="-122"/>
              </a:rPr>
              <a:t>不同的指令用操作码字段的不同编码来表示</a:t>
            </a:r>
            <a:r>
              <a:rPr lang="zh-CN" altLang="en-US" dirty="0">
                <a:effectLst/>
                <a:latin typeface="方正姚体" pitchFamily="2" charset="-122"/>
                <a:ea typeface="方正姚体" pitchFamily="2" charset="-122"/>
              </a:rPr>
              <a:t>，</a:t>
            </a:r>
            <a:br>
              <a:rPr lang="en-US" altLang="zh-CN" dirty="0">
                <a:effectLst/>
                <a:latin typeface="方正姚体" pitchFamily="2" charset="-122"/>
                <a:ea typeface="方正姚体" pitchFamily="2" charset="-122"/>
              </a:rPr>
            </a:br>
            <a:r>
              <a:rPr lang="zh-CN" altLang="en-US" dirty="0">
                <a:effectLst/>
                <a:latin typeface="方正姚体" pitchFamily="2" charset="-122"/>
                <a:ea typeface="方正姚体" pitchFamily="2" charset="-122"/>
              </a:rPr>
              <a:t>每一种编码代表一种指令。</a:t>
            </a:r>
          </a:p>
          <a:p>
            <a:pPr marL="355600" algn="just">
              <a:lnSpc>
                <a:spcPct val="150000"/>
              </a:lnSpc>
              <a:buSzPct val="100000"/>
              <a:buFont typeface="Wingdings" pitchFamily="2" charset="2"/>
              <a:buNone/>
              <a:defRPr/>
            </a:pPr>
            <a:r>
              <a:rPr lang="zh-CN" altLang="en-US" dirty="0">
                <a:effectLst/>
                <a:latin typeface="方正姚体" pitchFamily="2" charset="-122"/>
                <a:ea typeface="方正姚体" pitchFamily="2" charset="-122"/>
              </a:rPr>
              <a:t>例：若机器指令只有8条，则用000、001、</a:t>
            </a:r>
            <a:r>
              <a:rPr lang="zh-CN" altLang="en-US" dirty="0">
                <a:effectLst/>
                <a:latin typeface="方正姚体" pitchFamily="2" charset="-122"/>
                <a:ea typeface="方正姚体" pitchFamily="2" charset="-122"/>
                <a:sym typeface="方正舒体" pitchFamily="2" charset="-122"/>
              </a:rPr>
              <a:t>┉</a:t>
            </a:r>
            <a:r>
              <a:rPr lang="zh-CN" altLang="en-US" dirty="0">
                <a:effectLst/>
                <a:latin typeface="方正姚体" pitchFamily="2" charset="-122"/>
                <a:ea typeface="方正姚体" pitchFamily="2" charset="-122"/>
              </a:rPr>
              <a:t>、111表示8条指令的操作码；</a:t>
            </a:r>
          </a:p>
          <a:p>
            <a:pPr algn="just">
              <a:lnSpc>
                <a:spcPct val="150000"/>
              </a:lnSpc>
              <a:buSzPct val="100000"/>
              <a:buFont typeface="Wingdings" pitchFamily="2" charset="2"/>
              <a:buNone/>
              <a:defRPr/>
            </a:pPr>
            <a:r>
              <a:rPr lang="en-US" altLang="zh-CN" dirty="0">
                <a:solidFill>
                  <a:srgbClr val="FF0000"/>
                </a:solidFill>
                <a:effectLst/>
                <a:latin typeface="方正姚体" pitchFamily="2" charset="-122"/>
                <a:ea typeface="方正姚体" pitchFamily="2" charset="-122"/>
              </a:rPr>
              <a:t>    </a:t>
            </a:r>
            <a:r>
              <a:rPr lang="zh-CN" altLang="en-US" dirty="0">
                <a:solidFill>
                  <a:srgbClr val="FF0000"/>
                </a:solidFill>
                <a:effectLst/>
                <a:latin typeface="方正姚体" pitchFamily="2" charset="-122"/>
                <a:ea typeface="方正姚体" pitchFamily="2" charset="-122"/>
              </a:rPr>
              <a:t> </a:t>
            </a:r>
            <a:r>
              <a:rPr lang="zh-CN" altLang="en-US" sz="2800" b="1" dirty="0">
                <a:effectLst/>
                <a:latin typeface="方正姚体" pitchFamily="2" charset="-122"/>
                <a:ea typeface="方正姚体" pitchFamily="2" charset="-122"/>
              </a:rPr>
              <a:t>操作码字段的长度和指令规模的关系？</a:t>
            </a:r>
            <a:endParaRPr lang="en-US" altLang="zh-CN" sz="2800" b="1" dirty="0">
              <a:effectLst/>
              <a:latin typeface="方正姚体" pitchFamily="2" charset="-122"/>
              <a:ea typeface="方正姚体" pitchFamily="2" charset="-122"/>
            </a:endParaRPr>
          </a:p>
          <a:p>
            <a:pPr algn="just">
              <a:lnSpc>
                <a:spcPct val="150000"/>
              </a:lnSpc>
              <a:buSzPct val="100000"/>
              <a:buFont typeface="Wingdings" pitchFamily="2" charset="2"/>
              <a:buNone/>
              <a:defRPr/>
            </a:pPr>
            <a:r>
              <a:rPr lang="en-US" altLang="zh-CN" dirty="0">
                <a:solidFill>
                  <a:srgbClr val="FF0000"/>
                </a:solidFill>
                <a:effectLst/>
                <a:latin typeface="方正姚体" pitchFamily="2" charset="-122"/>
                <a:ea typeface="方正姚体" pitchFamily="2" charset="-122"/>
              </a:rPr>
              <a:t>      </a:t>
            </a:r>
            <a:r>
              <a:rPr lang="zh-CN" altLang="en-US" dirty="0">
                <a:solidFill>
                  <a:srgbClr val="FF0000"/>
                </a:solidFill>
                <a:effectLst/>
                <a:latin typeface="方正姚体" pitchFamily="2" charset="-122"/>
                <a:ea typeface="方正姚体" pitchFamily="2" charset="-122"/>
              </a:rPr>
              <a:t>操作码字段的长度取决于指令系统的规模</a:t>
            </a:r>
            <a:r>
              <a:rPr lang="en-US" altLang="zh-CN" dirty="0">
                <a:solidFill>
                  <a:srgbClr val="FF0000"/>
                </a:solidFill>
                <a:effectLst/>
                <a:latin typeface="方正姚体" pitchFamily="2" charset="-122"/>
                <a:ea typeface="方正姚体" pitchFamily="2" charset="-122"/>
              </a:rPr>
              <a:t>, </a:t>
            </a:r>
            <a:r>
              <a:rPr lang="zh-CN" altLang="en-US" dirty="0">
                <a:solidFill>
                  <a:srgbClr val="FF0000"/>
                </a:solidFill>
                <a:effectLst/>
                <a:latin typeface="方正姚体" pitchFamily="2" charset="-122"/>
                <a:ea typeface="方正姚体" pitchFamily="2" charset="-122"/>
              </a:rPr>
              <a:t>n位操作码最多可表示2</a:t>
            </a:r>
            <a:r>
              <a:rPr lang="zh-CN" altLang="en-US" baseline="30000" dirty="0">
                <a:solidFill>
                  <a:srgbClr val="FF0000"/>
                </a:solidFill>
                <a:effectLst/>
                <a:latin typeface="方正姚体" pitchFamily="2" charset="-122"/>
                <a:ea typeface="方正姚体" pitchFamily="2" charset="-122"/>
              </a:rPr>
              <a:t>n</a:t>
            </a:r>
            <a:r>
              <a:rPr lang="zh-CN" altLang="en-US" dirty="0">
                <a:solidFill>
                  <a:srgbClr val="FF0000"/>
                </a:solidFill>
                <a:effectLst/>
                <a:latin typeface="方正姚体" pitchFamily="2" charset="-122"/>
                <a:ea typeface="方正姚体" pitchFamily="2" charset="-122"/>
              </a:rPr>
              <a:t>条指令</a:t>
            </a:r>
            <a:r>
              <a:rPr lang="zh-CN" altLang="en-US" dirty="0">
                <a:effectLst/>
                <a:latin typeface="方正姚体" pitchFamily="2" charset="-122"/>
                <a:ea typeface="方正姚体" pitchFamily="2" charset="-122"/>
              </a:rPr>
              <a:t>；</a:t>
            </a:r>
          </a:p>
        </p:txBody>
      </p:sp>
      <p:sp>
        <p:nvSpPr>
          <p:cNvPr id="221191" name="Oval 7">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21192" name="Text Box 8"/>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grpSp>
        <p:nvGrpSpPr>
          <p:cNvPr id="9223" name="组合 5"/>
          <p:cNvGrpSpPr>
            <a:grpSpLocks/>
          </p:cNvGrpSpPr>
          <p:nvPr/>
        </p:nvGrpSpPr>
        <p:grpSpPr bwMode="auto">
          <a:xfrm>
            <a:off x="1362075" y="2020838"/>
            <a:ext cx="5903913" cy="400050"/>
            <a:chOff x="1442904" y="2348880"/>
            <a:chExt cx="5904656" cy="400110"/>
          </a:xfrm>
        </p:grpSpPr>
        <p:sp>
          <p:nvSpPr>
            <p:cNvPr id="9224" name="TextBox 1"/>
            <p:cNvSpPr txBox="1">
              <a:spLocks noChangeArrowheads="1"/>
            </p:cNvSpPr>
            <p:nvPr/>
          </p:nvSpPr>
          <p:spPr bwMode="auto">
            <a:xfrm>
              <a:off x="1442904" y="2348880"/>
              <a:ext cx="5904656" cy="400110"/>
            </a:xfrm>
            <a:prstGeom prst="rect">
              <a:avLst/>
            </a:prstGeom>
            <a:solidFill>
              <a:srgbClr val="CCFF99"/>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a:effectLst/>
                  <a:latin typeface="方正姚体" pitchFamily="2" charset="-122"/>
                  <a:ea typeface="方正姚体" pitchFamily="2" charset="-122"/>
                </a:rPr>
                <a:t>操作码字段</a:t>
              </a:r>
              <a:r>
                <a:rPr lang="en-US" altLang="zh-CN" sz="2000">
                  <a:effectLst/>
                  <a:latin typeface="方正姚体" pitchFamily="2" charset="-122"/>
                  <a:ea typeface="方正姚体" pitchFamily="2" charset="-122"/>
                </a:rPr>
                <a:t>OP		</a:t>
              </a:r>
              <a:r>
                <a:rPr lang="zh-CN" altLang="en-US" sz="2000">
                  <a:effectLst/>
                  <a:latin typeface="方正姚体" pitchFamily="2" charset="-122"/>
                  <a:ea typeface="方正姚体" pitchFamily="2" charset="-122"/>
                </a:rPr>
                <a:t>地址码字段</a:t>
              </a:r>
              <a:r>
                <a:rPr lang="en-US" altLang="zh-CN" sz="2000">
                  <a:effectLst/>
                  <a:latin typeface="方正姚体" pitchFamily="2" charset="-122"/>
                  <a:ea typeface="方正姚体" pitchFamily="2" charset="-122"/>
                </a:rPr>
                <a:t>A</a:t>
              </a:r>
              <a:endParaRPr lang="zh-CN" altLang="en-US" sz="2000">
                <a:effectLst/>
                <a:latin typeface="方正姚体" pitchFamily="2" charset="-122"/>
                <a:ea typeface="方正姚体" pitchFamily="2" charset="-122"/>
              </a:endParaRPr>
            </a:p>
          </p:txBody>
        </p:sp>
        <p:cxnSp>
          <p:nvCxnSpPr>
            <p:cNvPr id="9225" name="直接连接符 3"/>
            <p:cNvCxnSpPr>
              <a:cxnSpLocks noChangeShapeType="1"/>
            </p:cNvCxnSpPr>
            <p:nvPr/>
          </p:nvCxnSpPr>
          <p:spPr bwMode="auto">
            <a:xfrm>
              <a:off x="4283968" y="2348880"/>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1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11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1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11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11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95288" y="0"/>
            <a:ext cx="8353425" cy="501650"/>
          </a:xfrm>
        </p:spPr>
        <p:txBody>
          <a:bodyPr/>
          <a:lstStyle/>
          <a:p>
            <a:pPr eaLnBrk="1" hangingPunct="1">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指令长度</a:t>
            </a:r>
          </a:p>
        </p:txBody>
      </p:sp>
      <p:graphicFrame>
        <p:nvGraphicFramePr>
          <p:cNvPr id="1024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6610" r:id="rId3" imgW="938794" imgH="221393" progId="Equation.3">
                  <p:embed/>
                </p:oleObj>
              </mc:Choice>
              <mc:Fallback>
                <p:oleObj r:id="rId3" imgW="938794" imgH="221393" progId="Equation.3">
                  <p:embed/>
                  <p:pic>
                    <p:nvPicPr>
                      <p:cNvPr id="10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0" name="Text Box 6"/>
          <p:cNvSpPr txBox="1">
            <a:spLocks noChangeArrowheads="1"/>
          </p:cNvSpPr>
          <p:nvPr/>
        </p:nvSpPr>
        <p:spPr bwMode="auto">
          <a:xfrm>
            <a:off x="427038" y="620713"/>
            <a:ext cx="8410575" cy="5568950"/>
          </a:xfrm>
          <a:prstGeom prst="rect">
            <a:avLst/>
          </a:prstGeom>
          <a:noFill/>
          <a:ln w="9525">
            <a:noFill/>
            <a:miter lim="800000"/>
            <a:headEnd/>
            <a:tailEnd/>
          </a:ln>
          <a:effectLst/>
        </p:spPr>
        <p:txBody>
          <a:bodyPr lIns="0" tIns="14605" rIns="0" bIns="14605">
            <a:spAutoFit/>
          </a:bodyPr>
          <a:lstStyle/>
          <a:p>
            <a:pPr algn="just">
              <a:lnSpc>
                <a:spcPct val="150000"/>
              </a:lnSpc>
              <a:buSzPct val="100000"/>
              <a:buFont typeface="Wingdings" pitchFamily="2" charset="2"/>
              <a:buChar char="Ø"/>
              <a:defRPr/>
            </a:pPr>
            <a:r>
              <a:rPr lang="zh-CN" altLang="en-US" sz="2400" b="1" dirty="0">
                <a:solidFill>
                  <a:srgbClr val="E60238"/>
                </a:solidFill>
                <a:effectLst/>
                <a:latin typeface="方正姚体" pitchFamily="2" charset="-122"/>
                <a:ea typeface="方正姚体" pitchFamily="2" charset="-122"/>
              </a:rPr>
              <a:t>组成操作码字段的位数一般取决于计算机指令系统的规模</a:t>
            </a:r>
            <a:r>
              <a:rPr lang="zh-CN" altLang="en-US" sz="2400" dirty="0">
                <a:effectLst/>
                <a:latin typeface="方正姚体" pitchFamily="2" charset="-122"/>
                <a:ea typeface="方正姚体" pitchFamily="2" charset="-122"/>
              </a:rPr>
              <a:t>。</a:t>
            </a:r>
            <a:endParaRPr lang="en-US" altLang="zh-CN" sz="2400" dirty="0">
              <a:effectLst/>
              <a:latin typeface="方正姚体" pitchFamily="2" charset="-122"/>
              <a:ea typeface="方正姚体" pitchFamily="2" charset="-122"/>
            </a:endParaRPr>
          </a:p>
          <a:p>
            <a:pPr marL="355600" algn="just">
              <a:lnSpc>
                <a:spcPct val="150000"/>
              </a:lnSpc>
              <a:buSzPct val="100000"/>
              <a:defRPr/>
            </a:pPr>
            <a:r>
              <a:rPr lang="zh-CN" altLang="en-US" sz="2400" dirty="0">
                <a:effectLst/>
                <a:latin typeface="方正姚体" pitchFamily="2" charset="-122"/>
                <a:ea typeface="方正姚体" pitchFamily="2" charset="-122"/>
              </a:rPr>
              <a:t>指令的操作码和地址码长度都可以固定不变，也都可不固定，</a:t>
            </a:r>
            <a:endParaRPr lang="en-US" altLang="zh-CN" sz="2400" dirty="0">
              <a:effectLst/>
              <a:latin typeface="方正姚体" pitchFamily="2" charset="-122"/>
              <a:ea typeface="方正姚体" pitchFamily="2" charset="-122"/>
            </a:endParaRPr>
          </a:p>
          <a:p>
            <a:pPr marL="355600" algn="just">
              <a:lnSpc>
                <a:spcPct val="150000"/>
              </a:lnSpc>
              <a:buSzPct val="100000"/>
              <a:defRPr/>
            </a:pPr>
            <a:r>
              <a:rPr lang="zh-CN" altLang="en-US" sz="2400" dirty="0">
                <a:effectLst/>
                <a:latin typeface="方正姚体" pitchFamily="2" charset="-122"/>
                <a:ea typeface="方正姚体" pitchFamily="2" charset="-122"/>
              </a:rPr>
              <a:t>据此将指令系统分为：</a:t>
            </a:r>
          </a:p>
          <a:p>
            <a:pPr algn="just">
              <a:lnSpc>
                <a:spcPct val="150000"/>
              </a:lnSpc>
              <a:buSzPct val="100000"/>
              <a:buFont typeface="Wingdings" pitchFamily="2" charset="2"/>
              <a:buNone/>
              <a:defRPr/>
            </a:pPr>
            <a:r>
              <a:rPr lang="zh-CN" altLang="en-US" sz="2400" b="1" dirty="0">
                <a:solidFill>
                  <a:srgbClr val="0000FF"/>
                </a:solidFill>
                <a:effectLst/>
                <a:latin typeface="方正姚体" pitchFamily="2" charset="-122"/>
                <a:ea typeface="方正姚体" pitchFamily="2" charset="-122"/>
              </a:rPr>
              <a:t>(1).等长指令系统</a:t>
            </a:r>
            <a:r>
              <a:rPr lang="zh-CN" altLang="en-US" sz="2400" dirty="0">
                <a:effectLst/>
                <a:latin typeface="方正姚体" pitchFamily="2" charset="-122"/>
                <a:ea typeface="方正姚体" pitchFamily="2" charset="-122"/>
              </a:rPr>
              <a:t>（指令规整，译码简单） </a:t>
            </a:r>
          </a:p>
          <a:p>
            <a:pPr lvl="1" algn="just">
              <a:lnSpc>
                <a:spcPct val="150000"/>
              </a:lnSpc>
              <a:buClr>
                <a:srgbClr val="0707E1"/>
              </a:buClr>
              <a:buSzPct val="100000"/>
              <a:buFont typeface="Wingdings" pitchFamily="2" charset="2"/>
              <a:buChar char="l"/>
              <a:defRPr/>
            </a:pPr>
            <a:r>
              <a:rPr lang="zh-CN" altLang="en-US" sz="2400" dirty="0">
                <a:effectLst/>
                <a:latin typeface="方正姚体" pitchFamily="2" charset="-122"/>
                <a:ea typeface="方正姚体" pitchFamily="2" charset="-122"/>
              </a:rPr>
              <a:t>例如IBM 370机,该机字长32位，16个通用寄存器R</a:t>
            </a:r>
            <a:r>
              <a:rPr lang="zh-CN" altLang="en-US" sz="2400" baseline="-25000" dirty="0">
                <a:effectLst/>
                <a:latin typeface="方正姚体" pitchFamily="2" charset="-122"/>
                <a:ea typeface="方正姚体" pitchFamily="2" charset="-122"/>
              </a:rPr>
              <a:t>0</a:t>
            </a:r>
            <a:r>
              <a:rPr lang="zh-CN" altLang="en-US" sz="2400" dirty="0">
                <a:effectLst/>
                <a:latin typeface="方正姚体" pitchFamily="2" charset="-122"/>
                <a:ea typeface="方正姚体" pitchFamily="2" charset="-122"/>
              </a:rPr>
              <a:t>～R</a:t>
            </a:r>
            <a:r>
              <a:rPr lang="zh-CN" altLang="en-US" sz="2400" baseline="-25000" dirty="0">
                <a:effectLst/>
                <a:latin typeface="方正姚体" pitchFamily="2" charset="-122"/>
                <a:ea typeface="方正姚体" pitchFamily="2" charset="-122"/>
                <a:sym typeface="Arial" charset="0"/>
              </a:rPr>
              <a:t>15</a:t>
            </a:r>
            <a:r>
              <a:rPr lang="zh-CN" altLang="en-US" sz="2400" dirty="0">
                <a:effectLst/>
                <a:latin typeface="方正姚体" pitchFamily="2" charset="-122"/>
                <a:ea typeface="方正姚体" pitchFamily="2" charset="-122"/>
              </a:rPr>
              <a:t>，共有183条指令；</a:t>
            </a:r>
            <a:r>
              <a:rPr lang="zh-CN" altLang="en-US" sz="2400" b="1" dirty="0">
                <a:solidFill>
                  <a:srgbClr val="0000FF"/>
                </a:solidFill>
                <a:effectLst/>
                <a:latin typeface="方正姚体" pitchFamily="2" charset="-122"/>
                <a:ea typeface="方正姚体" pitchFamily="2" charset="-122"/>
              </a:rPr>
              <a:t>指令的长度可以分为16位、32位和48位</a:t>
            </a:r>
            <a:r>
              <a:rPr lang="zh-CN" altLang="en-US" sz="2400" dirty="0">
                <a:effectLst/>
                <a:latin typeface="方正姚体" pitchFamily="2" charset="-122"/>
                <a:ea typeface="方正姚体" pitchFamily="2" charset="-122"/>
              </a:rPr>
              <a:t>等几种，</a:t>
            </a:r>
            <a:r>
              <a:rPr lang="zh-CN" altLang="en-US" sz="2400" b="1" dirty="0">
                <a:solidFill>
                  <a:srgbClr val="FF0000"/>
                </a:solidFill>
                <a:effectLst/>
                <a:latin typeface="方正姚体" pitchFamily="2" charset="-122"/>
                <a:ea typeface="方正姚体" pitchFamily="2" charset="-122"/>
              </a:rPr>
              <a:t>所有指令的操作码都是8位固定长度</a:t>
            </a:r>
            <a:r>
              <a:rPr lang="zh-CN" altLang="en-US" sz="2400" dirty="0">
                <a:effectLst/>
                <a:latin typeface="方正姚体" pitchFamily="2" charset="-122"/>
                <a:ea typeface="方正姚体" pitchFamily="2" charset="-122"/>
              </a:rPr>
              <a:t>。 </a:t>
            </a:r>
          </a:p>
          <a:p>
            <a:pPr lvl="1" algn="just">
              <a:lnSpc>
                <a:spcPct val="150000"/>
              </a:lnSpc>
              <a:buClr>
                <a:srgbClr val="0707E1"/>
              </a:buClr>
              <a:buSzPct val="100000"/>
              <a:buFont typeface="Wingdings" pitchFamily="2" charset="2"/>
              <a:buChar char="l"/>
              <a:defRPr/>
            </a:pPr>
            <a:r>
              <a:rPr lang="zh-CN" altLang="en-US" sz="2400" dirty="0">
                <a:effectLst/>
                <a:latin typeface="方正姚体" pitchFamily="2" charset="-122"/>
                <a:ea typeface="方正姚体" pitchFamily="2" charset="-122"/>
              </a:rPr>
              <a:t>主要缺点：信息的冗余极大，使程序的总长度增加。</a:t>
            </a:r>
          </a:p>
          <a:p>
            <a:pPr algn="just">
              <a:lnSpc>
                <a:spcPct val="150000"/>
              </a:lnSpc>
              <a:buClr>
                <a:schemeClr val="tx1"/>
              </a:buClr>
              <a:buSzPct val="100000"/>
              <a:buFont typeface="Wingdings" pitchFamily="2" charset="2"/>
              <a:buNone/>
              <a:defRPr/>
            </a:pPr>
            <a:r>
              <a:rPr lang="zh-CN" altLang="en-US" sz="2400" b="1" dirty="0">
                <a:solidFill>
                  <a:srgbClr val="0707E1"/>
                </a:solidFill>
                <a:effectLst/>
                <a:latin typeface="方正姚体" pitchFamily="2" charset="-122"/>
                <a:ea typeface="方正姚体" pitchFamily="2" charset="-122"/>
                <a:sym typeface="Arial" charset="0"/>
              </a:rPr>
              <a:t>(2).不等长指令系统</a:t>
            </a:r>
            <a:r>
              <a:rPr lang="zh-CN" altLang="en-US" sz="2400" dirty="0">
                <a:effectLst/>
                <a:latin typeface="方正姚体" pitchFamily="2" charset="-122"/>
                <a:ea typeface="方正姚体" pitchFamily="2" charset="-122"/>
                <a:sym typeface="Arial" charset="0"/>
              </a:rPr>
              <a:t>（指令不规整，译码复杂）</a:t>
            </a:r>
            <a:endParaRPr lang="en-US" altLang="zh-CN" sz="2400" dirty="0">
              <a:effectLst/>
              <a:latin typeface="方正姚体" pitchFamily="2" charset="-122"/>
              <a:ea typeface="方正姚体" pitchFamily="2" charset="-122"/>
              <a:sym typeface="Arial" charset="0"/>
            </a:endParaRPr>
          </a:p>
          <a:p>
            <a:pPr algn="just">
              <a:lnSpc>
                <a:spcPct val="150000"/>
              </a:lnSpc>
              <a:buClr>
                <a:schemeClr val="tx1"/>
              </a:buClr>
              <a:buSzPct val="100000"/>
              <a:buFont typeface="Wingdings" pitchFamily="2" charset="2"/>
              <a:buNone/>
              <a:defRPr/>
            </a:pP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例：单片机中，由于指令字较短，操作码长度不固定</a:t>
            </a:r>
          </a:p>
        </p:txBody>
      </p:sp>
      <p:sp>
        <p:nvSpPr>
          <p:cNvPr id="221191" name="Oval 7">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21192" name="Text Box 8"/>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19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119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119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119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11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119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119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119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11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1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90" grpId="0" uiExpand="1" build="p"/>
      <p:bldP spid="221191" grpId="0" animBg="1"/>
      <p:bldP spid="2211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8" y="152400"/>
            <a:ext cx="8353425" cy="501650"/>
          </a:xfrm>
        </p:spPr>
        <p:txBody>
          <a:bodyPr/>
          <a:lstStyle/>
          <a:p>
            <a:pPr eaLnBrk="1" hangingPunct="1"/>
            <a:r>
              <a:rPr lang="en-US" altLang="zh-CN" sz="2800" b="1">
                <a:solidFill>
                  <a:srgbClr val="0707E1"/>
                </a:solidFill>
                <a:latin typeface="方正姚体" pitchFamily="2" charset="-122"/>
                <a:ea typeface="方正姚体" pitchFamily="2" charset="-122"/>
              </a:rPr>
              <a:t>4.2.2</a:t>
            </a:r>
            <a:r>
              <a:rPr lang="zh-CN" altLang="en-US" sz="2800" b="1">
                <a:solidFill>
                  <a:srgbClr val="0707E1"/>
                </a:solidFill>
                <a:latin typeface="方正姚体" pitchFamily="2" charset="-122"/>
                <a:ea typeface="方正姚体" pitchFamily="2" charset="-122"/>
              </a:rPr>
              <a:t>、地址码</a:t>
            </a:r>
          </a:p>
        </p:txBody>
      </p:sp>
      <p:graphicFrame>
        <p:nvGraphicFramePr>
          <p:cNvPr id="11267" name="Object 3"/>
          <p:cNvGraphicFramePr>
            <a:graphicFrameLocks noChangeAspect="1"/>
          </p:cNvGraphicFramePr>
          <p:nvPr/>
        </p:nvGraphicFramePr>
        <p:xfrm>
          <a:off x="4114800" y="3592513"/>
          <a:ext cx="914400" cy="215900"/>
        </p:xfrm>
        <a:graphic>
          <a:graphicData uri="http://schemas.openxmlformats.org/presentationml/2006/ole">
            <mc:AlternateContent xmlns:mc="http://schemas.openxmlformats.org/markup-compatibility/2006">
              <mc:Choice xmlns:v="urn:schemas-microsoft-com:vml" Requires="v">
                <p:oleObj spid="_x0000_s195586" r:id="rId3" imgW="938794" imgH="221393" progId="Equation.3">
                  <p:embed/>
                </p:oleObj>
              </mc:Choice>
              <mc:Fallback>
                <p:oleObj r:id="rId3" imgW="938794" imgH="221393"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92513"/>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4"/>
          <p:cNvSpPr txBox="1">
            <a:spLocks noChangeArrowheads="1"/>
          </p:cNvSpPr>
          <p:nvPr/>
        </p:nvSpPr>
        <p:spPr bwMode="auto">
          <a:xfrm>
            <a:off x="107950" y="747713"/>
            <a:ext cx="8928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Ø"/>
            </a:pPr>
            <a:r>
              <a:rPr lang="zh-CN" altLang="en-US" sz="2000" dirty="0">
                <a:effectLst/>
                <a:ea typeface="方正姚体" pitchFamily="2" charset="-122"/>
              </a:rPr>
              <a:t>一条指令中有几个操作数地址，</a:t>
            </a:r>
            <a:r>
              <a:rPr lang="zh-CN" altLang="en-US" sz="2000" dirty="0">
                <a:effectLst/>
                <a:ea typeface="方正姚体" pitchFamily="2" charset="-122"/>
                <a:sym typeface="Arial" charset="0"/>
              </a:rPr>
              <a:t>称</a:t>
            </a:r>
            <a:r>
              <a:rPr lang="zh-CN" altLang="en-US" sz="2000" dirty="0">
                <a:effectLst/>
                <a:ea typeface="方正姚体" pitchFamily="2" charset="-122"/>
              </a:rPr>
              <a:t>该指令为</a:t>
            </a:r>
            <a:r>
              <a:rPr lang="zh-CN" altLang="en-US" sz="2000" b="1" dirty="0">
                <a:solidFill>
                  <a:srgbClr val="0707E1"/>
                </a:solidFill>
                <a:effectLst/>
                <a:ea typeface="方正姚体" pitchFamily="2" charset="-122"/>
              </a:rPr>
              <a:t>几操作数指令</a:t>
            </a:r>
            <a:r>
              <a:rPr lang="zh-CN" altLang="en-US" sz="2000" dirty="0">
                <a:effectLst/>
                <a:ea typeface="方正姚体" pitchFamily="2" charset="-122"/>
              </a:rPr>
              <a:t>或</a:t>
            </a:r>
            <a:r>
              <a:rPr lang="zh-CN" altLang="en-US" sz="2000" b="1" dirty="0">
                <a:solidFill>
                  <a:srgbClr val="0707E1"/>
                </a:solidFill>
                <a:effectLst/>
                <a:ea typeface="方正姚体" pitchFamily="2" charset="-122"/>
                <a:sym typeface="Arial" charset="0"/>
              </a:rPr>
              <a:t>几地址指令</a:t>
            </a:r>
            <a:r>
              <a:rPr lang="zh-CN" altLang="en-US" sz="2000" dirty="0">
                <a:effectLst/>
                <a:ea typeface="方正姚体" pitchFamily="2" charset="-122"/>
              </a:rPr>
              <a:t>。</a:t>
            </a:r>
          </a:p>
        </p:txBody>
      </p:sp>
      <p:graphicFrame>
        <p:nvGraphicFramePr>
          <p:cNvPr id="222213" name="Group 5"/>
          <p:cNvGraphicFramePr>
            <a:graphicFrameLocks noGrp="1"/>
          </p:cNvGraphicFramePr>
          <p:nvPr/>
        </p:nvGraphicFramePr>
        <p:xfrm>
          <a:off x="180975" y="1108075"/>
          <a:ext cx="8423275" cy="1754188"/>
        </p:xfrm>
        <a:graphic>
          <a:graphicData uri="http://schemas.openxmlformats.org/drawingml/2006/table">
            <a:tbl>
              <a:tblPr/>
              <a:tblGrid>
                <a:gridCol w="1923785">
                  <a:extLst>
                    <a:ext uri="{9D8B030D-6E8A-4147-A177-3AD203B41FA5}">
                      <a16:colId xmlns:a16="http://schemas.microsoft.com/office/drawing/2014/main" val="20000"/>
                    </a:ext>
                  </a:extLst>
                </a:gridCol>
                <a:gridCol w="1689215">
                  <a:extLst>
                    <a:ext uri="{9D8B030D-6E8A-4147-A177-3AD203B41FA5}">
                      <a16:colId xmlns:a16="http://schemas.microsoft.com/office/drawing/2014/main" val="20001"/>
                    </a:ext>
                  </a:extLst>
                </a:gridCol>
                <a:gridCol w="1438359">
                  <a:extLst>
                    <a:ext uri="{9D8B030D-6E8A-4147-A177-3AD203B41FA5}">
                      <a16:colId xmlns:a16="http://schemas.microsoft.com/office/drawing/2014/main" val="20002"/>
                    </a:ext>
                  </a:extLst>
                </a:gridCol>
                <a:gridCol w="1684329">
                  <a:extLst>
                    <a:ext uri="{9D8B030D-6E8A-4147-A177-3AD203B41FA5}">
                      <a16:colId xmlns:a16="http://schemas.microsoft.com/office/drawing/2014/main" val="20003"/>
                    </a:ext>
                  </a:extLst>
                </a:gridCol>
                <a:gridCol w="1687587">
                  <a:extLst>
                    <a:ext uri="{9D8B030D-6E8A-4147-A177-3AD203B41FA5}">
                      <a16:colId xmlns:a16="http://schemas.microsoft.com/office/drawing/2014/main" val="20004"/>
                    </a:ext>
                  </a:extLst>
                </a:gridCol>
              </a:tblGrid>
              <a:tr h="44767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r>
                        <a:rPr kumimoji="0" lang="zh-CN" altLang="en-US" sz="2000" b="0" i="0" u="none" strike="noStrike" cap="none" normalizeH="0" baseline="0" dirty="0">
                          <a:ln>
                            <a:noFill/>
                          </a:ln>
                          <a:solidFill>
                            <a:srgbClr val="0707E1"/>
                          </a:solidFill>
                          <a:effectLst/>
                          <a:latin typeface="Arial" charset="0"/>
                          <a:ea typeface="方正姚体" pitchFamily="2" charset="-122"/>
                        </a:rPr>
                        <a:t>三地址指令</a:t>
                      </a:r>
                    </a:p>
                  </a:txBody>
                  <a:tcPr marL="91438" marR="91438" horzOverflow="overflow">
                    <a:lnL cap="flat">
                      <a:noFill/>
                    </a:lnL>
                    <a:lnR w="31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操作码</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(4</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Ａ</a:t>
                      </a:r>
                      <a:r>
                        <a:rPr kumimoji="0" lang="en-US" sz="2000" b="0" i="0" u="none" strike="noStrike" cap="none" normalizeH="0" baseline="-25000" dirty="0">
                          <a:ln>
                            <a:noFill/>
                          </a:ln>
                          <a:solidFill>
                            <a:srgbClr val="000000"/>
                          </a:solidFill>
                          <a:effectLst/>
                          <a:latin typeface="方正姚体" pitchFamily="2" charset="-122"/>
                          <a:ea typeface="方正姚体" pitchFamily="2" charset="-122"/>
                        </a:rPr>
                        <a:t>1</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Ａ</a:t>
                      </a:r>
                      <a:r>
                        <a:rPr kumimoji="0" lang="en-US" sz="2000" b="0" i="0" u="none" strike="noStrike" cap="none" normalizeH="0" baseline="-25000">
                          <a:ln>
                            <a:noFill/>
                          </a:ln>
                          <a:solidFill>
                            <a:srgbClr val="000000"/>
                          </a:solidFill>
                          <a:effectLst/>
                          <a:latin typeface="方正姚体" pitchFamily="2" charset="-122"/>
                          <a:ea typeface="方正姚体" pitchFamily="2" charset="-122"/>
                          <a:sym typeface="Arial" charset="0"/>
                        </a:rPr>
                        <a:t>2</a:t>
                      </a:r>
                      <a:r>
                        <a:rPr kumimoji="0" lang="en-US" sz="2000" b="0" i="0" u="none" strike="noStrike" cap="none" normalizeH="0" baseline="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位</a:t>
                      </a:r>
                      <a:r>
                        <a:rPr kumimoji="0" lang="en-US" sz="2000" b="0" i="0" u="none" strike="noStrike" cap="none" normalizeH="0" baseline="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方正姚体" pitchFamily="2" charset="-122"/>
                          <a:ea typeface="方正姚体" pitchFamily="2" charset="-122"/>
                        </a:rPr>
                        <a:t>A</a:t>
                      </a:r>
                      <a:r>
                        <a:rPr kumimoji="0" lang="en-US" sz="2000" b="0" i="0" u="none" strike="noStrike" cap="none" normalizeH="0" baseline="-25000">
                          <a:ln>
                            <a:noFill/>
                          </a:ln>
                          <a:solidFill>
                            <a:srgbClr val="000000"/>
                          </a:solidFill>
                          <a:effectLst/>
                          <a:latin typeface="方正姚体" pitchFamily="2" charset="-122"/>
                          <a:ea typeface="方正姚体" pitchFamily="2" charset="-122"/>
                          <a:sym typeface="Arial" charset="0"/>
                        </a:rPr>
                        <a:t>3</a:t>
                      </a:r>
                      <a:r>
                        <a:rPr kumimoji="0" lang="en-US" sz="2000" b="0" i="0" u="none" strike="noStrike" cap="none" normalizeH="0" baseline="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位</a:t>
                      </a:r>
                      <a:r>
                        <a:rPr kumimoji="0" lang="en-US" sz="2000" b="0" i="0" u="none" strike="noStrike" cap="none" normalizeH="0" baseline="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r>
                        <a:rPr kumimoji="0" lang="zh-CN" altLang="en-US" sz="2000" b="0" i="0" u="none" strike="noStrike" cap="none" normalizeH="0" baseline="0">
                          <a:ln>
                            <a:noFill/>
                          </a:ln>
                          <a:solidFill>
                            <a:srgbClr val="0707E1"/>
                          </a:solidFill>
                          <a:effectLst/>
                          <a:latin typeface="Arial" charset="0"/>
                          <a:ea typeface="方正姚体" pitchFamily="2" charset="-122"/>
                        </a:rPr>
                        <a:t>二地址指令</a:t>
                      </a:r>
                    </a:p>
                  </a:txBody>
                  <a:tcPr marL="91438" marR="91438" horzOverflow="overflow">
                    <a:lnL cap="flat">
                      <a:noFill/>
                    </a:lnL>
                    <a:lnR w="31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操作码</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(4</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Ａ</a:t>
                      </a:r>
                      <a:r>
                        <a:rPr kumimoji="0" lang="en-US" sz="2000" b="0" i="0" u="none" strike="noStrike" cap="none" normalizeH="0" baseline="-25000">
                          <a:ln>
                            <a:noFill/>
                          </a:ln>
                          <a:solidFill>
                            <a:srgbClr val="000000"/>
                          </a:solidFill>
                          <a:effectLst/>
                          <a:latin typeface="方正姚体" pitchFamily="2" charset="-122"/>
                          <a:ea typeface="方正姚体" pitchFamily="2" charset="-122"/>
                          <a:sym typeface="Arial" charset="0"/>
                        </a:rPr>
                        <a:t>1</a:t>
                      </a:r>
                      <a:r>
                        <a:rPr kumimoji="0" lang="en-US" sz="2000" b="0" i="0" u="none" strike="noStrike" cap="none" normalizeH="0" baseline="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位</a:t>
                      </a:r>
                      <a:r>
                        <a:rPr kumimoji="0" lang="en-US" sz="2000" b="0" i="0" u="none" strike="noStrike" cap="none" normalizeH="0" baseline="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Ａ</a:t>
                      </a:r>
                      <a:r>
                        <a:rPr kumimoji="0" lang="en-US" sz="2000" b="0" i="0" u="none" strike="noStrike" cap="none" normalizeH="0" baseline="-25000" dirty="0">
                          <a:ln>
                            <a:noFill/>
                          </a:ln>
                          <a:solidFill>
                            <a:srgbClr val="000000"/>
                          </a:solidFill>
                          <a:effectLst/>
                          <a:latin typeface="方正姚体" pitchFamily="2" charset="-122"/>
                          <a:ea typeface="方正姚体" pitchFamily="2" charset="-122"/>
                          <a:sym typeface="Arial" charset="0"/>
                        </a:rPr>
                        <a:t>2</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方正姚体" pitchFamily="2" charset="-122"/>
                          <a:ea typeface="方正姚体" pitchFamily="2" charset="-122"/>
                        </a:rPr>
                        <a:t>结果放</a:t>
                      </a:r>
                      <a:r>
                        <a:rPr kumimoji="0" lang="en-US" altLang="zh-CN" sz="1800" b="0" i="0" u="none" strike="noStrike" cap="none" normalizeH="0" baseline="0" dirty="0">
                          <a:ln>
                            <a:noFill/>
                          </a:ln>
                          <a:solidFill>
                            <a:srgbClr val="000000"/>
                          </a:solidFill>
                          <a:effectLst/>
                          <a:latin typeface="方正姚体" pitchFamily="2" charset="-122"/>
                          <a:ea typeface="方正姚体" pitchFamily="2" charset="-122"/>
                        </a:rPr>
                        <a:t>A1</a:t>
                      </a:r>
                      <a:endParaRPr kumimoji="0" lang="zh-CN" altLang="en-US" sz="18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4767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r>
                        <a:rPr kumimoji="0" lang="zh-CN" altLang="en-US" sz="2000" b="0" i="0" u="none" strike="noStrike" cap="none" normalizeH="0" baseline="0">
                          <a:ln>
                            <a:noFill/>
                          </a:ln>
                          <a:solidFill>
                            <a:srgbClr val="0707E1"/>
                          </a:solidFill>
                          <a:effectLst/>
                          <a:latin typeface="Arial" charset="0"/>
                          <a:ea typeface="方正姚体" pitchFamily="2" charset="-122"/>
                        </a:rPr>
                        <a:t>单地址指令</a:t>
                      </a:r>
                    </a:p>
                  </a:txBody>
                  <a:tcPr marL="91438" marR="91438" horzOverflow="overflow">
                    <a:lnL cap="flat">
                      <a:noFill/>
                    </a:lnL>
                    <a:lnR w="31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操作码</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(4</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Ａ</a:t>
                      </a:r>
                      <a:r>
                        <a:rPr kumimoji="0" lang="en-US" sz="2000" b="0" i="0" u="none" strike="noStrike" cap="none" normalizeH="0" baseline="-25000">
                          <a:ln>
                            <a:noFill/>
                          </a:ln>
                          <a:solidFill>
                            <a:srgbClr val="000000"/>
                          </a:solidFill>
                          <a:effectLst/>
                          <a:latin typeface="方正姚体" pitchFamily="2" charset="-122"/>
                          <a:ea typeface="方正姚体" pitchFamily="2" charset="-122"/>
                          <a:sym typeface="Arial" charset="0"/>
                        </a:rPr>
                        <a:t>1</a:t>
                      </a:r>
                      <a:r>
                        <a:rPr kumimoji="0" lang="en-US" sz="2000" b="0" i="0" u="none" strike="noStrike" cap="none" normalizeH="0" baseline="0">
                          <a:ln>
                            <a:noFill/>
                          </a:ln>
                          <a:solidFill>
                            <a:srgbClr val="000000"/>
                          </a:solidFill>
                          <a:effectLst/>
                          <a:latin typeface="方正姚体" pitchFamily="2" charset="-122"/>
                          <a:ea typeface="方正姚体" pitchFamily="2" charset="-122"/>
                        </a:rPr>
                        <a:t>(6</a:t>
                      </a:r>
                      <a:r>
                        <a:rPr kumimoji="0" lang="zh-CN" altLang="en-US" sz="2000" b="0" i="0" u="none" strike="noStrike" cap="none" normalizeH="0" baseline="0">
                          <a:ln>
                            <a:noFill/>
                          </a:ln>
                          <a:solidFill>
                            <a:srgbClr val="000000"/>
                          </a:solidFill>
                          <a:effectLst/>
                          <a:latin typeface="方正姚体" pitchFamily="2" charset="-122"/>
                          <a:ea typeface="方正姚体" pitchFamily="2" charset="-122"/>
                        </a:rPr>
                        <a:t>位</a:t>
                      </a:r>
                      <a:r>
                        <a:rPr kumimoji="0" lang="en-US" sz="2000" b="0" i="0" u="none" strike="noStrike" cap="none" normalizeH="0" baseline="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方正姚体" pitchFamily="2" charset="-122"/>
                          <a:ea typeface="方正姚体" pitchFamily="2" charset="-122"/>
                        </a:rPr>
                        <a:t>另一</a:t>
                      </a:r>
                      <a:r>
                        <a:rPr kumimoji="0" lang="zh-CN" altLang="en-US" sz="1200" b="0" i="0" u="none" strike="noStrike" cap="none" normalizeH="0" baseline="0">
                          <a:ln>
                            <a:noFill/>
                          </a:ln>
                          <a:solidFill>
                            <a:srgbClr val="000000"/>
                          </a:solidFill>
                          <a:effectLst/>
                          <a:latin typeface="方正姚体" pitchFamily="2" charset="-122"/>
                          <a:ea typeface="方正姚体" pitchFamily="2" charset="-122"/>
                        </a:rPr>
                        <a:t>个操作数隐含</a:t>
                      </a:r>
                      <a:r>
                        <a:rPr kumimoji="0" lang="zh-CN" altLang="en-US" sz="1200" b="0" i="0" u="none" strike="noStrike" cap="none" normalizeH="0" baseline="0" dirty="0">
                          <a:ln>
                            <a:noFill/>
                          </a:ln>
                          <a:solidFill>
                            <a:srgbClr val="000000"/>
                          </a:solidFill>
                          <a:effectLst/>
                          <a:latin typeface="方正姚体" pitchFamily="2" charset="-122"/>
                          <a:ea typeface="方正姚体" pitchFamily="2" charset="-122"/>
                        </a:rPr>
                        <a:t>在</a:t>
                      </a:r>
                      <a:r>
                        <a:rPr kumimoji="0" lang="zh-CN" altLang="en-US" sz="1200" b="0" i="0" u="none" strike="noStrike" cap="none" normalizeH="0" baseline="0">
                          <a:ln>
                            <a:noFill/>
                          </a:ln>
                          <a:solidFill>
                            <a:srgbClr val="000000"/>
                          </a:solidFill>
                          <a:effectLst/>
                          <a:latin typeface="方正姚体" pitchFamily="2" charset="-122"/>
                          <a:ea typeface="方正姚体" pitchFamily="2" charset="-122"/>
                        </a:rPr>
                        <a:t>操作码中，例：累加</a:t>
                      </a:r>
                      <a:endParaRPr kumimoji="0" lang="zh-CN" altLang="en-US" sz="12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00"/>
                        </a:solidFill>
                        <a:effectLst/>
                        <a:latin typeface="方正姚体" pitchFamily="2" charset="-122"/>
                        <a:ea typeface="方正姚体" pitchFamily="2" charset="-12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r>
                        <a:rPr kumimoji="0" lang="zh-CN" altLang="en-US" sz="2000" b="0" i="0" u="none" strike="noStrike" cap="none" normalizeH="0" baseline="0" dirty="0">
                          <a:ln>
                            <a:noFill/>
                          </a:ln>
                          <a:solidFill>
                            <a:srgbClr val="0707E1"/>
                          </a:solidFill>
                          <a:effectLst/>
                          <a:latin typeface="Arial" charset="0"/>
                          <a:ea typeface="方正姚体" pitchFamily="2" charset="-122"/>
                        </a:rPr>
                        <a:t>零地址指令</a:t>
                      </a:r>
                    </a:p>
                  </a:txBody>
                  <a:tcPr marL="91438" marR="91438" horzOverflow="overflow">
                    <a:lnL cap="flat">
                      <a:noFill/>
                    </a:lnL>
                    <a:lnR w="31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操作码</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(4</a:t>
                      </a:r>
                      <a:r>
                        <a:rPr kumimoji="0" lang="zh-CN" altLang="en-US" sz="2000" b="0" i="0" u="none" strike="noStrike" cap="none" normalizeH="0" baseline="0" dirty="0">
                          <a:ln>
                            <a:noFill/>
                          </a:ln>
                          <a:solidFill>
                            <a:srgbClr val="000000"/>
                          </a:solidFill>
                          <a:effectLst/>
                          <a:latin typeface="方正姚体" pitchFamily="2" charset="-122"/>
                          <a:ea typeface="方正姚体" pitchFamily="2" charset="-122"/>
                        </a:rPr>
                        <a:t>位</a:t>
                      </a:r>
                      <a:r>
                        <a:rPr kumimoji="0" lang="en-US" sz="2000" b="0" i="0" u="none" strike="noStrike" cap="none" normalizeH="0" baseline="0" dirty="0">
                          <a:ln>
                            <a:noFill/>
                          </a:ln>
                          <a:solidFill>
                            <a:srgbClr val="000000"/>
                          </a:solidFill>
                          <a:effectLst/>
                          <a:latin typeface="方正姚体" pitchFamily="2" charset="-122"/>
                          <a:ea typeface="方正姚体" pitchFamily="2" charset="-122"/>
                        </a:rPr>
                        <a:t>)</a:t>
                      </a:r>
                      <a:endParaRPr kumimoji="0" lang="zh-CN" altLang="en-US" sz="2000" b="0" i="0" u="none" strike="noStrike" cap="none" normalizeH="0" baseline="0" dirty="0">
                        <a:ln>
                          <a:noFill/>
                        </a:ln>
                        <a:solidFill>
                          <a:srgbClr val="000000"/>
                        </a:solidFill>
                        <a:effectLst/>
                        <a:latin typeface="方正姚体" pitchFamily="2" charset="-122"/>
                        <a:ea typeface="方正姚体" pitchFamily="2" charset="-122"/>
                      </a:endParaRPr>
                    </a:p>
                  </a:txBody>
                  <a:tcPr marL="91438" marR="914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60238">
                        <a:alpha val="50000"/>
                      </a:srgbClr>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方正姚体" pitchFamily="2" charset="-122"/>
                          <a:ea typeface="方正姚体" pitchFamily="2" charset="-122"/>
                        </a:rPr>
                        <a:t>                          例：停机指令</a:t>
                      </a:r>
                    </a:p>
                  </a:txBody>
                  <a:tcPr marL="91438" marR="91438"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00"/>
                        </a:solidFill>
                        <a:effectLst/>
                        <a:latin typeface="方正姚体" pitchFamily="2" charset="-122"/>
                        <a:ea typeface="方正姚体" pitchFamily="2" charset="-122"/>
                      </a:endParaRPr>
                    </a:p>
                  </a:txBody>
                  <a:tcPr horzOverflow="overflow">
                    <a:lnL cap="flat">
                      <a:noFill/>
                    </a:lnL>
                    <a:lnR cap="flat">
                      <a:noFill/>
                    </a:lnR>
                    <a:lnT cap="flat">
                      <a:noFill/>
                    </a:lnT>
                    <a:lnB cap="flat">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00"/>
                        </a:solidFill>
                        <a:effectLst/>
                        <a:latin typeface="方正姚体" pitchFamily="2" charset="-122"/>
                        <a:ea typeface="方正姚体" pitchFamily="2" charset="-12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97" name="Text Box 66"/>
          <p:cNvSpPr txBox="1">
            <a:spLocks noChangeArrowheads="1"/>
          </p:cNvSpPr>
          <p:nvPr/>
        </p:nvSpPr>
        <p:spPr bwMode="auto">
          <a:xfrm>
            <a:off x="250825" y="3124200"/>
            <a:ext cx="8785225"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0"/>
              </a:spcBef>
              <a:buFont typeface="Wingdings" pitchFamily="2" charset="2"/>
              <a:buChar char="Ø"/>
            </a:pPr>
            <a:r>
              <a:rPr lang="zh-CN" altLang="en-US" sz="2400" b="1" dirty="0">
                <a:solidFill>
                  <a:srgbClr val="0707E1"/>
                </a:solidFill>
                <a:effectLst/>
                <a:latin typeface="方正姚体" pitchFamily="2" charset="-122"/>
                <a:ea typeface="方正姚体" pitchFamily="2" charset="-122"/>
              </a:rPr>
              <a:t>三地址指令</a:t>
            </a: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指令格式为：	</a:t>
            </a:r>
            <a:endParaRPr lang="zh-CN" altLang="en-US" dirty="0">
              <a:effectLst/>
              <a:latin typeface="方正姚体" pitchFamily="2" charset="-122"/>
              <a:ea typeface="方正姚体" pitchFamily="2" charset="-122"/>
            </a:endParaRP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操</a:t>
            </a:r>
            <a:r>
              <a:rPr lang="zh-CN" altLang="en-US" sz="2400" dirty="0">
                <a:effectLst/>
                <a:latin typeface="方正姚体" pitchFamily="2" charset="-122"/>
                <a:ea typeface="方正姚体" pitchFamily="2" charset="-122"/>
                <a:sym typeface="Arial" charset="0"/>
              </a:rPr>
              <a:t>作码OP，被操作数地址(源操作数地址)A</a:t>
            </a:r>
            <a:r>
              <a:rPr lang="zh-CN" altLang="en-US" sz="2400" baseline="-25000" dirty="0">
                <a:solidFill>
                  <a:srgbClr val="000000"/>
                </a:solidFill>
                <a:effectLst/>
                <a:latin typeface="方正姚体" pitchFamily="2" charset="-122"/>
                <a:ea typeface="方正姚体" pitchFamily="2" charset="-122"/>
                <a:sym typeface="Arial" charset="0"/>
              </a:rPr>
              <a:t>1</a:t>
            </a:r>
            <a:r>
              <a:rPr lang="zh-CN" altLang="en-US" sz="2400" dirty="0">
                <a:effectLst/>
                <a:latin typeface="方正姚体" pitchFamily="2" charset="-122"/>
                <a:ea typeface="方正姚体" pitchFamily="2" charset="-122"/>
                <a:sym typeface="Arial" charset="0"/>
              </a:rPr>
              <a:t>，</a:t>
            </a:r>
            <a:br>
              <a:rPr lang="en-US" altLang="zh-CN" sz="2400" dirty="0">
                <a:effectLst/>
                <a:latin typeface="方正姚体" pitchFamily="2" charset="-122"/>
                <a:ea typeface="方正姚体" pitchFamily="2" charset="-122"/>
                <a:sym typeface="Arial" charset="0"/>
              </a:rPr>
            </a:br>
            <a:r>
              <a:rPr lang="en-US" altLang="zh-CN" sz="24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sym typeface="Arial" charset="0"/>
              </a:rPr>
              <a:t>操作数地址A</a:t>
            </a:r>
            <a:r>
              <a:rPr lang="zh-CN" altLang="en-US" sz="2400" baseline="-25000" dirty="0">
                <a:effectLst/>
                <a:latin typeface="方正姚体" pitchFamily="2" charset="-122"/>
                <a:ea typeface="方正姚体" pitchFamily="2" charset="-122"/>
                <a:sym typeface="Arial" charset="0"/>
              </a:rPr>
              <a:t>2</a:t>
            </a:r>
            <a:r>
              <a:rPr lang="zh-CN" altLang="en-US" sz="2400" dirty="0">
                <a:effectLst/>
                <a:latin typeface="方正姚体" pitchFamily="2" charset="-122"/>
                <a:ea typeface="方正姚体" pitchFamily="2" charset="-122"/>
                <a:sym typeface="Arial" charset="0"/>
              </a:rPr>
              <a:t>，操作结果地址A</a:t>
            </a:r>
            <a:r>
              <a:rPr lang="zh-CN" altLang="en-US" sz="2400" baseline="-25000" dirty="0">
                <a:effectLst/>
                <a:latin typeface="方正姚体" pitchFamily="2" charset="-122"/>
                <a:ea typeface="方正姚体" pitchFamily="2" charset="-122"/>
                <a:sym typeface="Arial" charset="0"/>
              </a:rPr>
              <a:t>3</a:t>
            </a:r>
            <a:r>
              <a:rPr lang="zh-CN" altLang="en-US" sz="2400" dirty="0">
                <a:effectLst/>
                <a:latin typeface="方正姚体" pitchFamily="2" charset="-122"/>
                <a:ea typeface="方正姚体" pitchFamily="2" charset="-122"/>
                <a:sym typeface="Arial" charset="0"/>
              </a:rPr>
              <a:t>；</a:t>
            </a:r>
          </a:p>
          <a:p>
            <a:pPr lvl="1" eaLnBrk="1" hangingPunct="1">
              <a:lnSpc>
                <a:spcPct val="120000"/>
              </a:lnSpc>
              <a:spcBef>
                <a:spcPct val="0"/>
              </a:spcBef>
              <a:buFont typeface="Wingdings" pitchFamily="2" charset="2"/>
              <a:buNone/>
            </a:pPr>
            <a:r>
              <a:rPr lang="zh-CN" altLang="en-US" sz="2400" b="1" dirty="0">
                <a:solidFill>
                  <a:srgbClr val="E60238"/>
                </a:solidFill>
                <a:effectLst/>
                <a:latin typeface="方正姚体" pitchFamily="2" charset="-122"/>
                <a:ea typeface="方正姚体" pitchFamily="2" charset="-122"/>
                <a:sym typeface="Arial" charset="0"/>
              </a:rPr>
              <a:t>注意</a:t>
            </a:r>
            <a:r>
              <a:rPr lang="zh-CN" altLang="en-US" sz="2400" dirty="0">
                <a:effectLst/>
                <a:latin typeface="方正姚体" pitchFamily="2" charset="-122"/>
                <a:ea typeface="方正姚体" pitchFamily="2" charset="-122"/>
                <a:sym typeface="Arial" charset="0"/>
              </a:rPr>
              <a:t>：A</a:t>
            </a:r>
            <a:r>
              <a:rPr lang="zh-CN" altLang="en-US" sz="2400" baseline="-25000" dirty="0">
                <a:solidFill>
                  <a:srgbClr val="000000"/>
                </a:solidFill>
                <a:effectLst/>
                <a:latin typeface="方正姚体" pitchFamily="2" charset="-122"/>
                <a:ea typeface="方正姚体" pitchFamily="2" charset="-122"/>
                <a:sym typeface="Arial" charset="0"/>
              </a:rPr>
              <a:t>i</a:t>
            </a:r>
            <a:r>
              <a:rPr lang="zh-CN" altLang="en-US" sz="2400" dirty="0">
                <a:effectLst/>
                <a:latin typeface="方正姚体" pitchFamily="2" charset="-122"/>
                <a:ea typeface="方正姚体" pitchFamily="2" charset="-122"/>
                <a:sym typeface="Arial" charset="0"/>
              </a:rPr>
              <a:t>可以是内存地址，也可以是通用寄存器地址；</a:t>
            </a: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功能描述：</a:t>
            </a:r>
          </a:p>
          <a:p>
            <a:pPr lvl="3" eaLnBrk="1" hangingPunct="1">
              <a:lnSpc>
                <a:spcPct val="120000"/>
              </a:lnSpc>
              <a:spcBef>
                <a:spcPct val="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(A1)OP(A2)→A3</a:t>
            </a:r>
          </a:p>
          <a:p>
            <a:pPr lvl="3" eaLnBrk="1" hangingPunct="1">
              <a:lnSpc>
                <a:spcPct val="120000"/>
              </a:lnSpc>
              <a:spcBef>
                <a:spcPct val="0"/>
              </a:spcBef>
              <a:buClr>
                <a:srgbClr val="BB07E1"/>
              </a:buClr>
              <a:buSzPct val="80000"/>
              <a:buNone/>
            </a:pPr>
            <a:endParaRPr lang="zh-CN" altLang="en-US" sz="2400" dirty="0">
              <a:effectLst/>
              <a:latin typeface="方正姚体" pitchFamily="2" charset="-122"/>
              <a:ea typeface="方正姚体" pitchFamily="2" charset="-122"/>
            </a:endParaRPr>
          </a:p>
        </p:txBody>
      </p:sp>
      <p:graphicFrame>
        <p:nvGraphicFramePr>
          <p:cNvPr id="222275" name="Group 67"/>
          <p:cNvGraphicFramePr>
            <a:graphicFrameLocks noGrp="1"/>
          </p:cNvGraphicFramePr>
          <p:nvPr/>
        </p:nvGraphicFramePr>
        <p:xfrm>
          <a:off x="2843808" y="3593902"/>
          <a:ext cx="4392613" cy="411162"/>
        </p:xfrm>
        <a:graphic>
          <a:graphicData uri="http://schemas.openxmlformats.org/drawingml/2006/table">
            <a:tbl>
              <a:tblPr/>
              <a:tblGrid>
                <a:gridCol w="793750">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gridCol w="1357313">
                  <a:extLst>
                    <a:ext uri="{9D8B030D-6E8A-4147-A177-3AD203B41FA5}">
                      <a16:colId xmlns:a16="http://schemas.microsoft.com/office/drawing/2014/main" val="20003"/>
                    </a:ext>
                  </a:extLst>
                </a:gridCol>
              </a:tblGrid>
              <a:tr h="4111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方正姚体" pitchFamily="2" charset="-122"/>
                          <a:ea typeface="方正姚体" pitchFamily="2" charset="-122"/>
                        </a:rPr>
                        <a:t>OP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方正姚体" pitchFamily="2" charset="-122"/>
                          <a:ea typeface="方正姚体" pitchFamily="2" charset="-122"/>
                        </a:rPr>
                        <a:t>A</a:t>
                      </a:r>
                      <a:r>
                        <a:rPr kumimoji="0" lang="en-US" sz="1800" b="0" i="0" u="none" strike="noStrike" cap="none" normalizeH="0" baseline="-25000" dirty="0">
                          <a:ln>
                            <a:noFill/>
                          </a:ln>
                          <a:solidFill>
                            <a:srgbClr val="000000"/>
                          </a:solidFill>
                          <a:effectLst/>
                          <a:latin typeface="方正姚体" pitchFamily="2" charset="-122"/>
                          <a:ea typeface="方正姚体" pitchFamily="2" charset="-122"/>
                          <a:sym typeface="Arial" charset="0"/>
                        </a:rPr>
                        <a:t>1</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方正姚体" pitchFamily="2" charset="-122"/>
                          <a:ea typeface="方正姚体" pitchFamily="2" charset="-122"/>
                        </a:rPr>
                        <a:t>A</a:t>
                      </a:r>
                      <a:r>
                        <a:rPr kumimoji="0" lang="en-US" sz="1800" b="0" i="0" u="none" strike="noStrike" cap="none" normalizeH="0" baseline="-25000" dirty="0">
                          <a:ln>
                            <a:noFill/>
                          </a:ln>
                          <a:solidFill>
                            <a:srgbClr val="000000"/>
                          </a:solidFill>
                          <a:effectLst/>
                          <a:latin typeface="方正姚体" pitchFamily="2" charset="-122"/>
                          <a:ea typeface="方正姚体" pitchFamily="2" charset="-122"/>
                          <a:sym typeface="Arial" charset="0"/>
                        </a:rPr>
                        <a:t>2</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方正姚体" pitchFamily="2" charset="-122"/>
                          <a:ea typeface="方正姚体" pitchFamily="2" charset="-122"/>
                        </a:rPr>
                        <a:t>A</a:t>
                      </a:r>
                      <a:r>
                        <a:rPr kumimoji="0" lang="en-US" sz="1800" b="0" i="0" u="none" strike="noStrike" cap="none" normalizeH="0" baseline="-25000" dirty="0">
                          <a:ln>
                            <a:noFill/>
                          </a:ln>
                          <a:solidFill>
                            <a:srgbClr val="000000"/>
                          </a:solidFill>
                          <a:effectLst/>
                          <a:latin typeface="方正姚体" pitchFamily="2" charset="-122"/>
                          <a:ea typeface="方正姚体" pitchFamily="2" charset="-122"/>
                          <a:sym typeface="Arial" charset="0"/>
                        </a:rPr>
                        <a:t>3</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extLst>
                  <a:ext uri="{0D108BD9-81ED-4DB2-BD59-A6C34878D82A}">
                    <a16:rowId xmlns:a16="http://schemas.microsoft.com/office/drawing/2014/main" val="10000"/>
                  </a:ext>
                </a:extLst>
              </a:tr>
            </a:tbl>
          </a:graphicData>
        </a:graphic>
      </p:graphicFrame>
      <p:sp>
        <p:nvSpPr>
          <p:cNvPr id="11310" name="Oval 79">
            <a:hlinkClick r:id="rId5" action="ppaction://hlinksldjump"/>
          </p:cNvPr>
          <p:cNvSpPr>
            <a:spLocks noChangeArrowheads="1"/>
          </p:cNvSpPr>
          <p:nvPr/>
        </p:nvSpPr>
        <p:spPr bwMode="auto">
          <a:xfrm>
            <a:off x="8532813" y="1666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5" action="ppaction://hlinksldjump"/>
              </a:rPr>
              <a:t>总目录</a:t>
            </a:r>
          </a:p>
        </p:txBody>
      </p:sp>
      <p:sp>
        <p:nvSpPr>
          <p:cNvPr id="11311" name="Text Box 80"/>
          <p:cNvSpPr txBox="1">
            <a:spLocks noChangeArrowheads="1"/>
          </p:cNvSpPr>
          <p:nvPr/>
        </p:nvSpPr>
        <p:spPr bwMode="auto">
          <a:xfrm>
            <a:off x="0" y="6916738"/>
            <a:ext cx="914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2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9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9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2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9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9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9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9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0"/>
            <a:ext cx="8353425" cy="501650"/>
          </a:xfrm>
        </p:spPr>
        <p:txBody>
          <a:bodyPr/>
          <a:lstStyle/>
          <a:p>
            <a:pPr eaLnBrk="1" hangingPunct="1"/>
            <a:r>
              <a:rPr lang="zh-CN" altLang="en-US" sz="2800" b="1" dirty="0">
                <a:solidFill>
                  <a:srgbClr val="0707E1"/>
                </a:solidFill>
                <a:latin typeface="方正姚体" pitchFamily="2" charset="-122"/>
                <a:ea typeface="方正姚体" pitchFamily="2" charset="-122"/>
              </a:rPr>
              <a:t>二地址指令</a:t>
            </a:r>
          </a:p>
        </p:txBody>
      </p:sp>
      <p:graphicFrame>
        <p:nvGraphicFramePr>
          <p:cNvPr id="1229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563" r:id="rId3" imgW="938794" imgH="221393" progId="Equation.3">
                  <p:embed/>
                </p:oleObj>
              </mc:Choice>
              <mc:Fallback>
                <p:oleObj r:id="rId3" imgW="938794" imgH="221393" progId="Equation.3">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179388" y="404813"/>
            <a:ext cx="8785225" cy="572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lvl="1" eaLnBrk="1" hangingPunct="1">
              <a:lnSpc>
                <a:spcPct val="120000"/>
              </a:lnSpc>
              <a:spcBef>
                <a:spcPct val="0"/>
              </a:spcBef>
              <a:buNone/>
            </a:pPr>
            <a:endParaRPr lang="en-US" altLang="zh-CN" sz="2400" dirty="0">
              <a:effectLst/>
              <a:latin typeface="方正姚体" pitchFamily="2" charset="-122"/>
              <a:ea typeface="方正姚体" pitchFamily="2" charset="-122"/>
            </a:endParaRPr>
          </a:p>
          <a:p>
            <a:pPr lvl="1" eaLnBrk="1" hangingPunct="1">
              <a:lnSpc>
                <a:spcPct val="120000"/>
              </a:lnSpc>
              <a:spcBef>
                <a:spcPct val="0"/>
              </a:spcBef>
              <a:buNone/>
            </a:pPr>
            <a:r>
              <a:rPr lang="zh-CN" altLang="en-US" sz="2400" dirty="0">
                <a:effectLst/>
                <a:latin typeface="方正姚体" pitchFamily="2" charset="-122"/>
                <a:ea typeface="方正姚体" pitchFamily="2" charset="-122"/>
              </a:rPr>
              <a:t>指令格式：	</a:t>
            </a: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操作码OP，第一操作数A1，第二操作数A2 ，结果A1；</a:t>
            </a: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功能描述：</a:t>
            </a:r>
          </a:p>
          <a:p>
            <a:pPr lvl="3" eaLnBrk="1" hangingPunct="1">
              <a:lnSpc>
                <a:spcPct val="120000"/>
              </a:lnSpc>
              <a:spcBef>
                <a:spcPct val="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(A1)OP(A2)→A1</a:t>
            </a:r>
            <a:endParaRPr lang="en-US" altLang="zh-CN" sz="2400" dirty="0">
              <a:effectLst/>
              <a:latin typeface="方正姚体" pitchFamily="2" charset="-122"/>
              <a:ea typeface="方正姚体" pitchFamily="2" charset="-122"/>
            </a:endParaRPr>
          </a:p>
          <a:p>
            <a:pPr lvl="3" eaLnBrk="1" hangingPunct="1">
              <a:lnSpc>
                <a:spcPct val="120000"/>
              </a:lnSpc>
              <a:spcBef>
                <a:spcPct val="0"/>
              </a:spcBef>
              <a:buClr>
                <a:srgbClr val="BB07E1"/>
              </a:buClr>
              <a:buSzPct val="80000"/>
              <a:buNone/>
            </a:pPr>
            <a:endParaRPr lang="zh-CN" altLang="en-US" sz="2400" dirty="0">
              <a:effectLst/>
              <a:latin typeface="方正姚体" pitchFamily="2" charset="-122"/>
              <a:ea typeface="方正姚体" pitchFamily="2" charset="-122"/>
            </a:endParaRP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二地址指令在计算机中得到了广泛的应用，但是在使用时有一点必须</a:t>
            </a:r>
            <a:r>
              <a:rPr lang="zh-CN" altLang="en-US" sz="2400" b="1" dirty="0">
                <a:solidFill>
                  <a:srgbClr val="E60238"/>
                </a:solidFill>
                <a:effectLst/>
                <a:latin typeface="方正姚体" pitchFamily="2" charset="-122"/>
                <a:ea typeface="方正姚体" pitchFamily="2" charset="-122"/>
              </a:rPr>
              <a:t>注意</a:t>
            </a:r>
            <a:r>
              <a:rPr lang="zh-CN" altLang="en-US" sz="2400" dirty="0">
                <a:effectLst/>
                <a:latin typeface="方正姚体" pitchFamily="2" charset="-122"/>
                <a:ea typeface="方正姚体" pitchFamily="2" charset="-122"/>
              </a:rPr>
              <a:t>：指令执行之后，A1中原存的内容已经被新的运算结果替换了。</a:t>
            </a:r>
          </a:p>
          <a:p>
            <a:pPr lvl="1" eaLnBrk="1" hangingPunct="1">
              <a:lnSpc>
                <a:spcPct val="120000"/>
              </a:lnSpc>
              <a:spcBef>
                <a:spcPct val="0"/>
              </a:spcBef>
              <a:buFont typeface="Wingdings" pitchFamily="2" charset="2"/>
              <a:buChar char="l"/>
            </a:pPr>
            <a:r>
              <a:rPr lang="zh-CN" altLang="en-US" sz="2400" dirty="0">
                <a:effectLst/>
                <a:latin typeface="方正姚体" pitchFamily="2" charset="-122"/>
                <a:ea typeface="方正姚体" pitchFamily="2" charset="-122"/>
              </a:rPr>
              <a:t>二地址地址根据操作数的物理位置分为以下三种类型：</a:t>
            </a:r>
          </a:p>
          <a:p>
            <a:pPr lvl="3" eaLnBrk="1" hangingPunct="1">
              <a:lnSpc>
                <a:spcPct val="120000"/>
              </a:lnSpc>
              <a:spcBef>
                <a:spcPct val="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SS   存储器-存储器类型；</a:t>
            </a:r>
          </a:p>
          <a:p>
            <a:pPr lvl="3" eaLnBrk="1" hangingPunct="1">
              <a:lnSpc>
                <a:spcPct val="120000"/>
              </a:lnSpc>
              <a:spcBef>
                <a:spcPct val="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RS   寄存器-存储器类型；</a:t>
            </a:r>
          </a:p>
          <a:p>
            <a:pPr lvl="3" eaLnBrk="1" hangingPunct="1">
              <a:lnSpc>
                <a:spcPct val="120000"/>
              </a:lnSpc>
              <a:spcBef>
                <a:spcPct val="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RR   寄存器-寄存器类型；</a:t>
            </a:r>
          </a:p>
        </p:txBody>
      </p:sp>
      <p:graphicFrame>
        <p:nvGraphicFramePr>
          <p:cNvPr id="223237" name="Group 5"/>
          <p:cNvGraphicFramePr>
            <a:graphicFrameLocks noGrp="1"/>
          </p:cNvGraphicFramePr>
          <p:nvPr/>
        </p:nvGraphicFramePr>
        <p:xfrm>
          <a:off x="2268538" y="836712"/>
          <a:ext cx="3035300" cy="360040"/>
        </p:xfrm>
        <a:graphic>
          <a:graphicData uri="http://schemas.openxmlformats.org/drawingml/2006/table">
            <a:tbl>
              <a:tblPr/>
              <a:tblGrid>
                <a:gridCol w="793750">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tblGrid>
              <a:tr h="360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outerShdw blurRad="38100" dist="38100" dir="2700000" algn="tl">
                              <a:srgbClr val="FFFFFF"/>
                            </a:outerShdw>
                          </a:effectLst>
                          <a:latin typeface="方正姚体" pitchFamily="2" charset="-122"/>
                          <a:ea typeface="方正姚体" pitchFamily="2" charset="-122"/>
                        </a:rPr>
                        <a:t>OP</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outerShdw blurRad="38100" dist="38100" dir="2700000" algn="tl">
                              <a:srgbClr val="FFFFFF"/>
                            </a:outerShdw>
                          </a:effectLst>
                          <a:latin typeface="方正姚体" pitchFamily="2" charset="-122"/>
                          <a:ea typeface="方正姚体" pitchFamily="2" charset="-122"/>
                        </a:rPr>
                        <a:t>A</a:t>
                      </a:r>
                      <a:r>
                        <a:rPr kumimoji="0" lang="en-US" sz="2000" b="1" i="0" u="none" strike="noStrike" cap="none" normalizeH="0" baseline="-25000" dirty="0">
                          <a:ln>
                            <a:noFill/>
                          </a:ln>
                          <a:solidFill>
                            <a:srgbClr val="000000"/>
                          </a:solidFill>
                          <a:effectLst>
                            <a:outerShdw blurRad="38100" dist="38100" dir="2700000" algn="tl">
                              <a:srgbClr val="FFFFFF"/>
                            </a:outerShdw>
                          </a:effectLst>
                          <a:latin typeface="方正姚体" pitchFamily="2" charset="-122"/>
                          <a:ea typeface="方正姚体" pitchFamily="2" charset="-122"/>
                        </a:rPr>
                        <a:t>1</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cap="flat">
                      <a:noFill/>
                    </a:lnB>
                    <a:lnTlToBr>
                      <a:noFill/>
                    </a:lnTlToBr>
                    <a:lnBlToTr>
                      <a:noFill/>
                    </a:lnBlToTr>
                    <a:solidFill>
                      <a:srgbClr val="BB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outerShdw blurRad="38100" dist="38100" dir="2700000" algn="tl">
                              <a:srgbClr val="FFFFFF"/>
                            </a:outerShdw>
                          </a:effectLst>
                          <a:latin typeface="方正姚体" pitchFamily="2" charset="-122"/>
                          <a:ea typeface="方正姚体" pitchFamily="2" charset="-122"/>
                        </a:rPr>
                        <a:t>A</a:t>
                      </a:r>
                      <a:r>
                        <a:rPr kumimoji="0" lang="en-US" sz="2000" b="1" i="0" u="none" strike="noStrike" cap="none" normalizeH="0" baseline="-25000" dirty="0">
                          <a:ln>
                            <a:noFill/>
                          </a:ln>
                          <a:solidFill>
                            <a:srgbClr val="000000"/>
                          </a:solidFill>
                          <a:effectLst>
                            <a:outerShdw blurRad="38100" dist="38100" dir="2700000" algn="tl">
                              <a:srgbClr val="FFFFFF"/>
                            </a:outerShdw>
                          </a:effectLst>
                          <a:latin typeface="方正姚体" pitchFamily="2" charset="-122"/>
                          <a:ea typeface="方正姚体" pitchFamily="2" charset="-122"/>
                          <a:sym typeface="Arial" charset="0"/>
                        </a:rPr>
                        <a:t>2</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cap="flat">
                      <a:noFill/>
                    </a:lnB>
                    <a:lnTlToBr>
                      <a:noFill/>
                    </a:lnTlToBr>
                    <a:lnBlToTr>
                      <a:noFill/>
                    </a:lnBlToTr>
                    <a:solidFill>
                      <a:srgbClr val="BB07E1">
                        <a:alpha val="50000"/>
                      </a:srgbClr>
                    </a:solidFill>
                  </a:tcPr>
                </a:tc>
                <a:extLst>
                  <a:ext uri="{0D108BD9-81ED-4DB2-BD59-A6C34878D82A}">
                    <a16:rowId xmlns:a16="http://schemas.microsoft.com/office/drawing/2014/main" val="10000"/>
                  </a:ext>
                </a:extLst>
              </a:tr>
            </a:tbl>
          </a:graphicData>
        </a:graphic>
      </p:graphicFrame>
      <p:sp>
        <p:nvSpPr>
          <p:cNvPr id="12303" name="Oval 17">
            <a:hlinkClick r:id="rId5" action="ppaction://hlinksldjump"/>
          </p:cNvPr>
          <p:cNvSpPr>
            <a:spLocks noChangeArrowheads="1"/>
          </p:cNvSpPr>
          <p:nvPr/>
        </p:nvSpPr>
        <p:spPr bwMode="auto">
          <a:xfrm>
            <a:off x="8532813" y="15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5" action="ppaction://hlinksldjump"/>
              </a:rPr>
              <a:t>总目录</a:t>
            </a:r>
          </a:p>
        </p:txBody>
      </p:sp>
      <p:graphicFrame>
        <p:nvGraphicFramePr>
          <p:cNvPr id="12304" name="Object 18"/>
          <p:cNvGraphicFramePr>
            <a:graphicFrameLocks/>
          </p:cNvGraphicFramePr>
          <p:nvPr/>
        </p:nvGraphicFramePr>
        <p:xfrm>
          <a:off x="5149850" y="4870450"/>
          <a:ext cx="574675" cy="1368425"/>
        </p:xfrm>
        <a:graphic>
          <a:graphicData uri="http://schemas.openxmlformats.org/presentationml/2006/ole">
            <mc:AlternateContent xmlns:mc="http://schemas.openxmlformats.org/markup-compatibility/2006">
              <mc:Choice xmlns:v="urn:schemas-microsoft-com:vml" Requires="v">
                <p:oleObj spid="_x0000_s194564" r:id="rId6" imgW="458234" imgH="1575597" progId="PBrush">
                  <p:embed/>
                </p:oleObj>
              </mc:Choice>
              <mc:Fallback>
                <p:oleObj r:id="rId6" imgW="458234" imgH="1575597" progId="PBrush">
                  <p:embed/>
                  <p:pic>
                    <p:nvPicPr>
                      <p:cNvPr id="12304" name="Object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9850" y="4870450"/>
                        <a:ext cx="574675"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5" name="Text Box 19"/>
          <p:cNvSpPr txBox="1">
            <a:spLocks noChangeArrowheads="1"/>
          </p:cNvSpPr>
          <p:nvPr/>
        </p:nvSpPr>
        <p:spPr bwMode="auto">
          <a:xfrm>
            <a:off x="0" y="6645275"/>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0"/>
            <a:ext cx="8353425" cy="501650"/>
          </a:xfrm>
        </p:spPr>
        <p:txBody>
          <a:bodyPr/>
          <a:lstStyle/>
          <a:p>
            <a:pPr eaLnBrk="1" hangingPunct="1"/>
            <a:r>
              <a:rPr lang="zh-CN" altLang="en-US" sz="2800" b="1" dirty="0">
                <a:solidFill>
                  <a:srgbClr val="0707E1"/>
                </a:solidFill>
                <a:latin typeface="方正姚体" pitchFamily="2" charset="-122"/>
                <a:ea typeface="方正姚体" pitchFamily="2" charset="-122"/>
              </a:rPr>
              <a:t>一</a:t>
            </a:r>
            <a:r>
              <a:rPr lang="en-US" altLang="zh-CN" sz="2800" b="1" dirty="0">
                <a:solidFill>
                  <a:srgbClr val="0707E1"/>
                </a:solidFill>
                <a:latin typeface="方正姚体" pitchFamily="2" charset="-122"/>
                <a:ea typeface="方正姚体" pitchFamily="2" charset="-122"/>
              </a:rPr>
              <a:t>/</a:t>
            </a:r>
            <a:r>
              <a:rPr lang="zh-CN" altLang="en-US" sz="2800" b="1" dirty="0">
                <a:solidFill>
                  <a:srgbClr val="0707E1"/>
                </a:solidFill>
                <a:latin typeface="方正姚体" pitchFamily="2" charset="-122"/>
                <a:ea typeface="方正姚体" pitchFamily="2" charset="-122"/>
              </a:rPr>
              <a:t>零地址</a:t>
            </a:r>
          </a:p>
        </p:txBody>
      </p:sp>
      <p:graphicFrame>
        <p:nvGraphicFramePr>
          <p:cNvPr id="1331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3538" r:id="rId3" imgW="938794" imgH="221393" progId="Equation.3">
                  <p:embed/>
                </p:oleObj>
              </mc:Choice>
              <mc:Fallback>
                <p:oleObj r:id="rId3" imgW="938794" imgH="221393" progId="Equation.3">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323850" y="406400"/>
            <a:ext cx="8713788"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 typeface="Wingdings" pitchFamily="2" charset="2"/>
              <a:buChar char="Ø"/>
            </a:pPr>
            <a:r>
              <a:rPr lang="zh-CN" altLang="en-US" sz="2400" b="1" dirty="0">
                <a:solidFill>
                  <a:srgbClr val="0707E1"/>
                </a:solidFill>
                <a:effectLst/>
                <a:latin typeface="方正姚体" pitchFamily="2" charset="-122"/>
                <a:ea typeface="方正姚体" pitchFamily="2" charset="-122"/>
              </a:rPr>
              <a:t>一地址指令</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指令格式：	</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操作码OP，第一操作数A</a:t>
            </a:r>
            <a:r>
              <a:rPr lang="zh-CN" altLang="en-US" sz="2400" baseline="-25000" dirty="0">
                <a:effectLst/>
                <a:latin typeface="方正姚体" pitchFamily="2" charset="-122"/>
                <a:ea typeface="方正姚体" pitchFamily="2" charset="-122"/>
              </a:rPr>
              <a:t>1</a:t>
            </a:r>
            <a:r>
              <a:rPr lang="zh-CN" altLang="en-US" sz="2400" dirty="0">
                <a:effectLst/>
                <a:latin typeface="方正姚体" pitchFamily="2" charset="-122"/>
                <a:ea typeface="方正姚体" pitchFamily="2" charset="-122"/>
              </a:rPr>
              <a:t>；</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功能描述：</a:t>
            </a:r>
          </a:p>
          <a:p>
            <a:pPr lvl="3" eaLnBrk="1" hangingPunct="1">
              <a:spcBef>
                <a:spcPts val="600"/>
              </a:spcBef>
              <a:buClr>
                <a:srgbClr val="BB07E1"/>
              </a:buClr>
              <a:buSzPct val="80000"/>
              <a:buFont typeface="Wingdings" pitchFamily="2" charset="2"/>
              <a:buChar char="u"/>
            </a:pPr>
            <a:r>
              <a:rPr lang="zh-CN" altLang="en-US" sz="2400" dirty="0">
                <a:effectLst/>
                <a:latin typeface="方正姚体" pitchFamily="2" charset="-122"/>
                <a:ea typeface="方正姚体" pitchFamily="2" charset="-122"/>
              </a:rPr>
              <a:t>(AC)OP(A</a:t>
            </a:r>
            <a:r>
              <a:rPr lang="zh-CN" altLang="en-US" sz="2400" baseline="-25000" dirty="0">
                <a:effectLst/>
                <a:latin typeface="方正姚体" pitchFamily="2" charset="-122"/>
                <a:ea typeface="方正姚体" pitchFamily="2" charset="-122"/>
                <a:sym typeface="Arial" charset="0"/>
              </a:rPr>
              <a:t>1</a:t>
            </a:r>
            <a:r>
              <a:rPr lang="zh-CN" altLang="en-US" sz="2400" dirty="0">
                <a:effectLst/>
                <a:latin typeface="方正姚体" pitchFamily="2" charset="-122"/>
                <a:ea typeface="方正姚体" pitchFamily="2" charset="-122"/>
              </a:rPr>
              <a:t>)→A</a:t>
            </a:r>
            <a:r>
              <a:rPr lang="en-US" altLang="zh-CN" sz="2400" dirty="0">
                <a:effectLst/>
                <a:latin typeface="方正姚体" pitchFamily="2" charset="-122"/>
                <a:ea typeface="方正姚体" pitchFamily="2" charset="-122"/>
              </a:rPr>
              <a:t>C</a:t>
            </a:r>
            <a:r>
              <a:rPr lang="zh-CN" altLang="en-US" sz="2400" baseline="-25000" dirty="0">
                <a:effectLst/>
                <a:latin typeface="方正姚体" pitchFamily="2" charset="-122"/>
                <a:ea typeface="方正姚体" pitchFamily="2" charset="-122"/>
                <a:sym typeface="Arial" charset="0"/>
              </a:rPr>
              <a:t> </a:t>
            </a:r>
            <a:r>
              <a:rPr lang="zh-CN" altLang="en-US" sz="2400" dirty="0">
                <a:effectLst/>
                <a:latin typeface="方正姚体" pitchFamily="2" charset="-122"/>
                <a:ea typeface="方正姚体" pitchFamily="2" charset="-122"/>
              </a:rPr>
              <a:t>或  </a:t>
            </a:r>
            <a:r>
              <a:rPr lang="zh-CN" altLang="en-US" sz="2400" dirty="0">
                <a:effectLst/>
                <a:latin typeface="方正姚体" pitchFamily="2" charset="-122"/>
                <a:ea typeface="方正姚体" pitchFamily="2" charset="-122"/>
                <a:sym typeface="Arial" charset="0"/>
              </a:rPr>
              <a:t>OP(A</a:t>
            </a:r>
            <a:r>
              <a:rPr lang="zh-CN" altLang="en-US" sz="2400" baseline="-25000" dirty="0">
                <a:effectLst/>
                <a:latin typeface="方正姚体" pitchFamily="2" charset="-122"/>
                <a:ea typeface="方正姚体" pitchFamily="2" charset="-122"/>
                <a:sym typeface="Arial" charset="0"/>
              </a:rPr>
              <a:t>1</a:t>
            </a:r>
            <a:r>
              <a:rPr lang="zh-CN" altLang="en-US" sz="2400" dirty="0">
                <a:effectLst/>
                <a:latin typeface="方正姚体" pitchFamily="2" charset="-122"/>
                <a:ea typeface="方正姚体" pitchFamily="2" charset="-122"/>
                <a:sym typeface="Arial" charset="0"/>
              </a:rPr>
              <a:t>)→A</a:t>
            </a:r>
            <a:r>
              <a:rPr lang="zh-CN" altLang="en-US" sz="2400" baseline="-25000" dirty="0">
                <a:effectLst/>
                <a:latin typeface="方正姚体" pitchFamily="2" charset="-122"/>
                <a:ea typeface="方正姚体" pitchFamily="2" charset="-122"/>
                <a:sym typeface="Arial" charset="0"/>
              </a:rPr>
              <a:t>1</a:t>
            </a:r>
            <a:endParaRPr lang="zh-CN" altLang="en-US" sz="2400" dirty="0">
              <a:effectLst/>
              <a:latin typeface="方正姚体" pitchFamily="2" charset="-122"/>
              <a:ea typeface="方正姚体" pitchFamily="2" charset="-122"/>
              <a:sym typeface="Arial" charset="0"/>
            </a:endParaRPr>
          </a:p>
          <a:p>
            <a:pPr lvl="3" eaLnBrk="1" hangingPunct="1">
              <a:spcBef>
                <a:spcPts val="600"/>
              </a:spcBef>
              <a:buClr>
                <a:srgbClr val="BB07E1"/>
              </a:buClr>
              <a:buSzPct val="80000"/>
              <a:buNone/>
            </a:pPr>
            <a:endParaRPr lang="zh-CN" altLang="en-US" sz="2400" dirty="0">
              <a:effectLst/>
              <a:latin typeface="方正姚体" pitchFamily="2" charset="-122"/>
              <a:ea typeface="方正姚体" pitchFamily="2" charset="-122"/>
            </a:endParaRP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单操作数运算指令，如“+1”、“-1”、“求反”等; </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指令中给出一个源操作数的地址；</a:t>
            </a:r>
          </a:p>
          <a:p>
            <a:pPr eaLnBrk="1" hangingPunct="1">
              <a:spcBef>
                <a:spcPts val="600"/>
              </a:spcBef>
              <a:buFont typeface="Wingdings" pitchFamily="2" charset="2"/>
              <a:buChar char="Ø"/>
            </a:pPr>
            <a:r>
              <a:rPr lang="zh-CN" altLang="en-US" sz="2400" b="1" dirty="0">
                <a:solidFill>
                  <a:srgbClr val="0707E1"/>
                </a:solidFill>
                <a:effectLst/>
                <a:latin typeface="方正姚体" pitchFamily="2" charset="-122"/>
                <a:ea typeface="方正姚体" pitchFamily="2" charset="-122"/>
                <a:sym typeface="Arial" charset="0"/>
              </a:rPr>
              <a:t>零地址指令 </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其格式为：</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操作码OP</a:t>
            </a:r>
          </a:p>
          <a:p>
            <a:pPr lvl="1" eaLnBrk="1" hangingPunct="1">
              <a:spcBef>
                <a:spcPts val="600"/>
              </a:spcBef>
              <a:buFont typeface="Wingdings" pitchFamily="2" charset="2"/>
              <a:buChar char="l"/>
            </a:pPr>
            <a:r>
              <a:rPr lang="zh-CN" altLang="en-US" sz="2400" dirty="0">
                <a:effectLst/>
                <a:latin typeface="方正姚体" pitchFamily="2" charset="-122"/>
                <a:ea typeface="方正姚体" pitchFamily="2" charset="-122"/>
              </a:rPr>
              <a:t>“停机”、“空操作”、“清除”、“入栈”、“出栈”</a:t>
            </a:r>
            <a:br>
              <a:rPr lang="en-US" altLang="zh-CN" sz="2400" dirty="0">
                <a:effectLst/>
                <a:latin typeface="方正姚体" pitchFamily="2" charset="-122"/>
                <a:ea typeface="方正姚体" pitchFamily="2" charset="-122"/>
              </a:rPr>
            </a:br>
            <a:r>
              <a:rPr lang="en-US" altLang="zh-CN" sz="2400" dirty="0">
                <a:effectLst/>
                <a:latin typeface="方正姚体" pitchFamily="2" charset="-122"/>
                <a:ea typeface="方正姚体" pitchFamily="2" charset="-122"/>
              </a:rPr>
              <a:t>    </a:t>
            </a:r>
            <a:r>
              <a:rPr lang="zh-CN" altLang="en-US" sz="2400" dirty="0">
                <a:effectLst/>
                <a:latin typeface="方正姚体" pitchFamily="2" charset="-122"/>
                <a:ea typeface="方正姚体" pitchFamily="2" charset="-122"/>
              </a:rPr>
              <a:t>等控制类指令；</a:t>
            </a:r>
          </a:p>
        </p:txBody>
      </p:sp>
      <p:graphicFrame>
        <p:nvGraphicFramePr>
          <p:cNvPr id="224261" name="Group 5"/>
          <p:cNvGraphicFramePr>
            <a:graphicFrameLocks noGrp="1"/>
          </p:cNvGraphicFramePr>
          <p:nvPr/>
        </p:nvGraphicFramePr>
        <p:xfrm>
          <a:off x="2411413" y="765175"/>
          <a:ext cx="1981200" cy="355600"/>
        </p:xfrm>
        <a:graphic>
          <a:graphicData uri="http://schemas.openxmlformats.org/drawingml/2006/table">
            <a:tbl>
              <a:tblPr/>
              <a:tblGrid>
                <a:gridCol w="7937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000000"/>
                          </a:solidFill>
                          <a:effectLst>
                            <a:outerShdw blurRad="38100" dist="38100" dir="2700000" algn="tl">
                              <a:srgbClr val="FFFFFF"/>
                            </a:outerShdw>
                          </a:effectLst>
                          <a:latin typeface="方正姚体" pitchFamily="2" charset="-122"/>
                          <a:ea typeface="方正姚体" pitchFamily="2" charset="-122"/>
                        </a:rPr>
                        <a:t>OP</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outerShdw blurRad="38100" dist="38100" dir="2700000" algn="tl">
                              <a:srgbClr val="FFFFFF"/>
                            </a:outerShdw>
                          </a:effectLst>
                          <a:latin typeface="方正姚体" pitchFamily="2" charset="-122"/>
                          <a:ea typeface="方正姚体" pitchFamily="2" charset="-122"/>
                        </a:rPr>
                        <a:t>A</a:t>
                      </a:r>
                      <a:r>
                        <a:rPr kumimoji="0" lang="en-US" sz="2000" b="1" i="0" u="none" strike="noStrike" cap="none" normalizeH="0" baseline="-25000" dirty="0">
                          <a:ln>
                            <a:noFill/>
                          </a:ln>
                          <a:solidFill>
                            <a:srgbClr val="000000"/>
                          </a:solidFill>
                          <a:effectLst>
                            <a:outerShdw blurRad="38100" dist="38100" dir="2700000" algn="tl">
                              <a:srgbClr val="FFFFFF"/>
                            </a:outerShdw>
                          </a:effectLst>
                          <a:latin typeface="方正姚体" pitchFamily="2" charset="-122"/>
                          <a:ea typeface="方正姚体" pitchFamily="2" charset="-122"/>
                        </a:rPr>
                        <a:t>1</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BB07E1">
                        <a:alpha val="50000"/>
                      </a:srgbClr>
                    </a:solidFill>
                  </a:tcPr>
                </a:tc>
                <a:extLst>
                  <a:ext uri="{0D108BD9-81ED-4DB2-BD59-A6C34878D82A}">
                    <a16:rowId xmlns:a16="http://schemas.microsoft.com/office/drawing/2014/main" val="10000"/>
                  </a:ext>
                </a:extLst>
              </a:tr>
            </a:tbl>
          </a:graphicData>
        </a:graphic>
      </p:graphicFrame>
      <p:graphicFrame>
        <p:nvGraphicFramePr>
          <p:cNvPr id="224269" name="Group 13"/>
          <p:cNvGraphicFramePr>
            <a:graphicFrameLocks noGrp="1"/>
          </p:cNvGraphicFramePr>
          <p:nvPr/>
        </p:nvGraphicFramePr>
        <p:xfrm>
          <a:off x="2339975" y="4437063"/>
          <a:ext cx="793750" cy="304800"/>
        </p:xfrm>
        <a:graphic>
          <a:graphicData uri="http://schemas.openxmlformats.org/drawingml/2006/table">
            <a:tbl>
              <a:tblPr/>
              <a:tblGrid>
                <a:gridCol w="793750">
                  <a:extLst>
                    <a:ext uri="{9D8B030D-6E8A-4147-A177-3AD203B41FA5}">
                      <a16:colId xmlns:a16="http://schemas.microsoft.com/office/drawing/2014/main" val="20000"/>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outerShdw blurRad="38100" dist="38100" dir="2700000" algn="tl">
                              <a:srgbClr val="FFFFFF"/>
                            </a:outerShdw>
                          </a:effectLst>
                          <a:latin typeface="方正姚体" pitchFamily="2" charset="-122"/>
                          <a:ea typeface="方正姚体" pitchFamily="2" charset="-122"/>
                        </a:rPr>
                        <a:t>OP</a:t>
                      </a:r>
                    </a:p>
                  </a:txBody>
                  <a:tcPr marL="0" marR="0" marT="0" marB="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0707E1">
                        <a:alpha val="50000"/>
                      </a:srgbClr>
                    </a:solidFill>
                  </a:tcPr>
                </a:tc>
                <a:extLst>
                  <a:ext uri="{0D108BD9-81ED-4DB2-BD59-A6C34878D82A}">
                    <a16:rowId xmlns:a16="http://schemas.microsoft.com/office/drawing/2014/main" val="10000"/>
                  </a:ext>
                </a:extLst>
              </a:tr>
            </a:tbl>
          </a:graphicData>
        </a:graphic>
      </p:graphicFrame>
      <p:sp>
        <p:nvSpPr>
          <p:cNvPr id="13331" name="Oval 19">
            <a:hlinkClick r:id="rId5" action="ppaction://hlinksldjump"/>
          </p:cNvPr>
          <p:cNvSpPr>
            <a:spLocks noChangeArrowheads="1"/>
          </p:cNvSpPr>
          <p:nvPr/>
        </p:nvSpPr>
        <p:spPr bwMode="auto">
          <a:xfrm>
            <a:off x="8532813" y="15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5" action="ppaction://hlinksldjump"/>
              </a:rPr>
              <a:t>总目录</a:t>
            </a:r>
          </a:p>
        </p:txBody>
      </p:sp>
      <p:sp>
        <p:nvSpPr>
          <p:cNvPr id="13332" name="Text Box 20"/>
          <p:cNvSpPr txBox="1">
            <a:spLocks noChangeArrowheads="1"/>
          </p:cNvSpPr>
          <p:nvPr/>
        </p:nvSpPr>
        <p:spPr bwMode="auto">
          <a:xfrm>
            <a:off x="0" y="6645275"/>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Encoding</a:t>
            </a:r>
          </a:p>
        </p:txBody>
      </p:sp>
      <p:sp>
        <p:nvSpPr>
          <p:cNvPr id="3" name="Content Placeholder 2"/>
          <p:cNvSpPr>
            <a:spLocks noGrp="1"/>
          </p:cNvSpPr>
          <p:nvPr>
            <p:ph idx="1"/>
          </p:nvPr>
        </p:nvSpPr>
        <p:spPr>
          <a:xfrm>
            <a:off x="3810000" y="1143000"/>
            <a:ext cx="4800600" cy="533400"/>
          </a:xfrm>
        </p:spPr>
        <p:txBody>
          <a:bodyPr/>
          <a:lstStyle/>
          <a:p>
            <a:r>
              <a:rPr lang="en-US" dirty="0"/>
              <a:t>RISC-V R-format instruction</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11738"/>
            <a:ext cx="3263563" cy="510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1288880" y="3276600"/>
            <a:ext cx="2257209" cy="2209800"/>
            <a:chOff x="1288880" y="3276600"/>
            <a:chExt cx="2257209" cy="2209800"/>
          </a:xfrm>
        </p:grpSpPr>
        <p:sp>
          <p:nvSpPr>
            <p:cNvPr id="9" name="Rectangle 8"/>
            <p:cNvSpPr/>
            <p:nvPr/>
          </p:nvSpPr>
          <p:spPr>
            <a:xfrm>
              <a:off x="2057400" y="3276600"/>
              <a:ext cx="1295400" cy="113453"/>
            </a:xfrm>
            <a:prstGeom prst="rect">
              <a:avLst/>
            </a:prstGeom>
            <a:solidFill>
              <a:srgbClr val="FF000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288880" y="5334000"/>
              <a:ext cx="2257209" cy="152400"/>
            </a:xfrm>
            <a:prstGeom prst="rect">
              <a:avLst/>
            </a:prstGeom>
            <a:solidFill>
              <a:srgbClr val="FF000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Picture 13"/>
          <p:cNvPicPr>
            <a:picLocks noChangeAspect="1"/>
          </p:cNvPicPr>
          <p:nvPr/>
        </p:nvPicPr>
        <p:blipFill>
          <a:blip r:embed="rId5"/>
          <a:stretch>
            <a:fillRect/>
          </a:stretch>
        </p:blipFill>
        <p:spPr>
          <a:xfrm>
            <a:off x="3810957" y="1698626"/>
            <a:ext cx="4723443" cy="2382808"/>
          </a:xfrm>
          <a:prstGeom prst="rect">
            <a:avLst/>
          </a:prstGeom>
        </p:spPr>
      </p:pic>
      <p:sp>
        <p:nvSpPr>
          <p:cNvPr id="6" name="Slide Number Placeholder 5"/>
          <p:cNvSpPr>
            <a:spLocks noGrp="1"/>
          </p:cNvSpPr>
          <p:nvPr>
            <p:ph type="sldNum" sz="quarter" idx="12"/>
          </p:nvPr>
        </p:nvSpPr>
        <p:spPr/>
        <p:txBody>
          <a:bodyPr/>
          <a:lstStyle/>
          <a:p>
            <a:fld id="{7B14E791-165F-344E-BF0E-59CD826800BF}" type="slidenum">
              <a:rPr lang="en-US" smtClean="0"/>
              <a:pPr/>
              <a:t>37</a:t>
            </a:fld>
            <a:endParaRPr lang="en-US" dirty="0"/>
          </a:p>
        </p:txBody>
      </p:sp>
      <p:cxnSp>
        <p:nvCxnSpPr>
          <p:cNvPr id="7" name="Curved Connector 6"/>
          <p:cNvCxnSpPr/>
          <p:nvPr/>
        </p:nvCxnSpPr>
        <p:spPr>
          <a:xfrm rot="5400000" flipH="1" flipV="1">
            <a:off x="3124202" y="2590802"/>
            <a:ext cx="838199" cy="533399"/>
          </a:xfrm>
          <a:prstGeom prst="curvedConnector3">
            <a:avLst>
              <a:gd name="adj1" fmla="val 100649"/>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717468" y="3189514"/>
            <a:ext cx="7087210" cy="3033165"/>
            <a:chOff x="1717468" y="3189514"/>
            <a:chExt cx="7087210" cy="3033165"/>
          </a:xfrm>
        </p:grpSpPr>
        <p:sp>
          <p:nvSpPr>
            <p:cNvPr id="12" name="Content Placeholder 2"/>
            <p:cNvSpPr txBox="1">
              <a:spLocks/>
            </p:cNvSpPr>
            <p:nvPr/>
          </p:nvSpPr>
          <p:spPr>
            <a:xfrm>
              <a:off x="3733800" y="4148269"/>
              <a:ext cx="4800600" cy="533400"/>
            </a:xfrm>
            <a:prstGeom prst="rect">
              <a:avLst/>
            </a:prstGeom>
          </p:spPr>
          <p:txBody>
            <a:bodyPr vert="horz" lIns="91440" tIns="45720" rIns="91440" bIns="45720" rtlCol="0">
              <a:normAutofit/>
            </a:bodyPr>
            <a:lst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RISC-V I-format instruction</a:t>
              </a:r>
            </a:p>
          </p:txBody>
        </p:sp>
        <p:pic>
          <p:nvPicPr>
            <p:cNvPr id="13" name="Picture 12"/>
            <p:cNvPicPr>
              <a:picLocks noChangeAspect="1"/>
            </p:cNvPicPr>
            <p:nvPr/>
          </p:nvPicPr>
          <p:blipFill>
            <a:blip r:embed="rId6"/>
            <a:stretch>
              <a:fillRect/>
            </a:stretch>
          </p:blipFill>
          <p:spPr>
            <a:xfrm>
              <a:off x="3886200" y="4696689"/>
              <a:ext cx="4918478" cy="1525990"/>
            </a:xfrm>
            <a:prstGeom prst="rect">
              <a:avLst/>
            </a:prstGeom>
          </p:spPr>
        </p:pic>
        <p:sp>
          <p:nvSpPr>
            <p:cNvPr id="23" name="Freeform 22"/>
            <p:cNvSpPr/>
            <p:nvPr/>
          </p:nvSpPr>
          <p:spPr>
            <a:xfrm>
              <a:off x="1717468" y="3189514"/>
              <a:ext cx="2288475" cy="1524000"/>
            </a:xfrm>
            <a:custGeom>
              <a:avLst/>
              <a:gdLst>
                <a:gd name="connsiteX0" fmla="*/ 361703 w 2288475"/>
                <a:gd name="connsiteY0" fmla="*/ 0 h 1524000"/>
                <a:gd name="connsiteX1" fmla="*/ 35132 w 2288475"/>
                <a:gd name="connsiteY1" fmla="*/ 348343 h 1524000"/>
                <a:gd name="connsiteX2" fmla="*/ 263732 w 2288475"/>
                <a:gd name="connsiteY2" fmla="*/ 1023257 h 1524000"/>
                <a:gd name="connsiteX3" fmla="*/ 2288475 w 2288475"/>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288475" h="1524000">
                  <a:moveTo>
                    <a:pt x="361703" y="0"/>
                  </a:moveTo>
                  <a:cubicBezTo>
                    <a:pt x="206581" y="88900"/>
                    <a:pt x="51460" y="177800"/>
                    <a:pt x="35132" y="348343"/>
                  </a:cubicBezTo>
                  <a:cubicBezTo>
                    <a:pt x="18804" y="518886"/>
                    <a:pt x="-111825" y="827314"/>
                    <a:pt x="263732" y="1023257"/>
                  </a:cubicBezTo>
                  <a:cubicBezTo>
                    <a:pt x="639289" y="1219200"/>
                    <a:pt x="1463882" y="1371600"/>
                    <a:pt x="2288475" y="152400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288881" y="3132787"/>
            <a:ext cx="2279482" cy="2191229"/>
            <a:chOff x="1288881" y="3132787"/>
            <a:chExt cx="2279482" cy="2191229"/>
          </a:xfrm>
        </p:grpSpPr>
        <p:sp>
          <p:nvSpPr>
            <p:cNvPr id="26" name="Rectangle 25"/>
            <p:cNvSpPr/>
            <p:nvPr/>
          </p:nvSpPr>
          <p:spPr>
            <a:xfrm>
              <a:off x="2062846" y="3132787"/>
              <a:ext cx="1295400" cy="113453"/>
            </a:xfrm>
            <a:prstGeom prst="rect">
              <a:avLst/>
            </a:prstGeom>
            <a:solidFill>
              <a:srgbClr val="0070C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288881" y="5222844"/>
              <a:ext cx="2279482" cy="101172"/>
            </a:xfrm>
            <a:prstGeom prst="rect">
              <a:avLst/>
            </a:prstGeom>
            <a:solidFill>
              <a:srgbClr val="0070C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5952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353425" cy="501650"/>
          </a:xfrm>
        </p:spPr>
        <p:txBody>
          <a:bodyPr/>
          <a:lstStyle/>
          <a:p>
            <a:pPr eaLnBrk="1" hangingPunct="1"/>
            <a:r>
              <a:rPr lang="en-US" altLang="zh-CN" sz="2800" b="1">
                <a:solidFill>
                  <a:srgbClr val="0707E1"/>
                </a:solidFill>
                <a:latin typeface="方正姚体" pitchFamily="2" charset="-122"/>
                <a:ea typeface="方正姚体" pitchFamily="2" charset="-122"/>
              </a:rPr>
              <a:t>4.2.3</a:t>
            </a:r>
            <a:r>
              <a:rPr lang="zh-CN" altLang="en-US" sz="2800" b="1">
                <a:solidFill>
                  <a:srgbClr val="0707E1"/>
                </a:solidFill>
                <a:latin typeface="方正姚体" pitchFamily="2" charset="-122"/>
                <a:ea typeface="方正姚体" pitchFamily="2" charset="-122"/>
              </a:rPr>
              <a:t>、指令字长度</a:t>
            </a:r>
          </a:p>
        </p:txBody>
      </p:sp>
      <p:graphicFrame>
        <p:nvGraphicFramePr>
          <p:cNvPr id="1433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2514" r:id="rId4" imgW="938794" imgH="221393" progId="Equation.3">
                  <p:embed/>
                </p:oleObj>
              </mc:Choice>
              <mc:Fallback>
                <p:oleObj r:id="rId4" imgW="938794" imgH="221393" progId="Equation.3">
                  <p:embed/>
                  <p:pic>
                    <p:nvPicPr>
                      <p:cNvPr id="143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84" name="Text Box 4"/>
          <p:cNvSpPr txBox="1">
            <a:spLocks noChangeArrowheads="1"/>
          </p:cNvSpPr>
          <p:nvPr/>
        </p:nvSpPr>
        <p:spPr bwMode="auto">
          <a:xfrm>
            <a:off x="107950" y="476250"/>
            <a:ext cx="8929688" cy="6093976"/>
          </a:xfrm>
          <a:prstGeom prst="rect">
            <a:avLst/>
          </a:prstGeom>
          <a:noFill/>
          <a:ln w="9525">
            <a:noFill/>
            <a:miter lim="800000"/>
            <a:headEnd/>
            <a:tailEnd/>
          </a:ln>
          <a:effectLst/>
        </p:spPr>
        <p:txBody>
          <a:bodyPr lIns="0" tIns="0" rIns="0" bIns="0">
            <a:spAutoFit/>
          </a:bodyPr>
          <a:lstStyle/>
          <a:p>
            <a:pPr algn="just">
              <a:lnSpc>
                <a:spcPct val="150000"/>
              </a:lnSpc>
              <a:spcBef>
                <a:spcPts val="0"/>
              </a:spcBef>
              <a:buSzPct val="100000"/>
              <a:buFont typeface="Wingdings" pitchFamily="2" charset="2"/>
              <a:buChar char="Ø"/>
              <a:defRPr/>
            </a:pPr>
            <a:r>
              <a:rPr lang="zh-CN" altLang="en-US" sz="2400" b="1" dirty="0">
                <a:solidFill>
                  <a:srgbClr val="0707E1"/>
                </a:solidFill>
                <a:effectLst/>
                <a:latin typeface="方正姚体" pitchFamily="2" charset="-122"/>
                <a:ea typeface="方正姚体" pitchFamily="2" charset="-122"/>
              </a:rPr>
              <a:t>基本概念：</a:t>
            </a:r>
            <a:endParaRPr lang="zh-CN" altLang="en-US" b="1" dirty="0">
              <a:solidFill>
                <a:srgbClr val="0707E1"/>
              </a:solidFill>
              <a:effectLst/>
              <a:latin typeface="方正姚体" pitchFamily="2" charset="-122"/>
              <a:ea typeface="方正姚体" pitchFamily="2" charset="-122"/>
            </a:endParaRPr>
          </a:p>
          <a:p>
            <a:pPr lvl="1" algn="just">
              <a:lnSpc>
                <a:spcPct val="150000"/>
              </a:lnSpc>
              <a:spcBef>
                <a:spcPts val="0"/>
              </a:spcBef>
              <a:buSzPct val="100000"/>
              <a:defRPr/>
            </a:pPr>
            <a:r>
              <a:rPr lang="zh-CN" altLang="en-US" sz="2400" dirty="0">
                <a:effectLst/>
                <a:latin typeface="方正姚体" pitchFamily="2" charset="-122"/>
                <a:ea typeface="方正姚体" pitchFamily="2" charset="-122"/>
              </a:rPr>
              <a:t>机器字长度</a:t>
            </a:r>
            <a:r>
              <a:rPr lang="zh-CN" altLang="en-US" sz="2400" dirty="0">
                <a:effectLst/>
                <a:latin typeface="方正姚体" pitchFamily="2" charset="-122"/>
                <a:ea typeface="方正姚体" pitchFamily="2" charset="-122"/>
                <a:sym typeface="Arial" charset="0"/>
              </a:rPr>
              <a:t>→</a:t>
            </a:r>
            <a:r>
              <a:rPr lang="zh-CN" altLang="en-US" sz="2400" dirty="0">
                <a:effectLst/>
                <a:latin typeface="方正姚体" pitchFamily="2" charset="-122"/>
                <a:ea typeface="方正姚体" pitchFamily="2" charset="-122"/>
              </a:rPr>
              <a:t>计算机能直接处理的二进制数据的位数； </a:t>
            </a:r>
          </a:p>
          <a:p>
            <a:pPr lvl="1">
              <a:lnSpc>
                <a:spcPct val="150000"/>
              </a:lnSpc>
              <a:spcBef>
                <a:spcPts val="0"/>
              </a:spcBef>
              <a:buSzPct val="100000"/>
              <a:defRPr/>
            </a:pPr>
            <a:r>
              <a:rPr lang="zh-CN" altLang="en-US" sz="2400" dirty="0">
                <a:effectLst/>
                <a:latin typeface="方正姚体" pitchFamily="2" charset="-122"/>
                <a:ea typeface="方正姚体" pitchFamily="2" charset="-122"/>
              </a:rPr>
              <a:t>指令字长度</a:t>
            </a:r>
            <a:r>
              <a:rPr lang="zh-CN" altLang="en-US" sz="2400" dirty="0">
                <a:effectLst/>
                <a:latin typeface="方正姚体" pitchFamily="2" charset="-122"/>
                <a:ea typeface="方正姚体" pitchFamily="2" charset="-122"/>
                <a:sym typeface="Arial" charset="0"/>
              </a:rPr>
              <a:t>→</a:t>
            </a:r>
            <a:r>
              <a:rPr lang="zh-CN" altLang="en-US" sz="2400" dirty="0">
                <a:effectLst/>
                <a:latin typeface="方正姚体" pitchFamily="2" charset="-122"/>
                <a:ea typeface="方正姚体" pitchFamily="2" charset="-122"/>
              </a:rPr>
              <a:t>一个指令字包含二进制代码的位数，</a:t>
            </a:r>
            <a:br>
              <a:rPr lang="en-US" altLang="zh-CN" sz="2400" dirty="0">
                <a:effectLst/>
                <a:latin typeface="方正姚体" pitchFamily="2" charset="-122"/>
                <a:ea typeface="方正姚体" pitchFamily="2" charset="-122"/>
              </a:rPr>
            </a:br>
            <a:r>
              <a:rPr lang="en-US" altLang="zh-CN" sz="2400" dirty="0">
                <a:effectLst/>
                <a:latin typeface="方正姚体" pitchFamily="2" charset="-122"/>
                <a:ea typeface="方正姚体" pitchFamily="2" charset="-122"/>
              </a:rPr>
              <a:t>                            </a:t>
            </a:r>
            <a:r>
              <a:rPr lang="zh-CN" altLang="en-US" sz="2400" dirty="0">
                <a:effectLst/>
                <a:latin typeface="方正姚体" pitchFamily="2" charset="-122"/>
                <a:ea typeface="方正姚体" pitchFamily="2" charset="-122"/>
              </a:rPr>
              <a:t>一般用多少个机器字长度表示；</a:t>
            </a:r>
          </a:p>
          <a:p>
            <a:pPr lvl="1" algn="just">
              <a:lnSpc>
                <a:spcPct val="150000"/>
              </a:lnSpc>
              <a:spcBef>
                <a:spcPts val="0"/>
              </a:spcBef>
              <a:buSzPct val="100000"/>
              <a:buFont typeface="Wingdings" pitchFamily="2" charset="2"/>
              <a:buChar char="l"/>
              <a:defRPr/>
            </a:pPr>
            <a:r>
              <a:rPr lang="zh-CN" altLang="en-US" sz="2400" dirty="0">
                <a:effectLst/>
                <a:latin typeface="方正姚体" pitchFamily="2" charset="-122"/>
                <a:ea typeface="方正姚体" pitchFamily="2" charset="-122"/>
              </a:rPr>
              <a:t>单字长指令</a:t>
            </a:r>
            <a:r>
              <a:rPr lang="zh-CN" altLang="en-US" sz="2400" dirty="0">
                <a:effectLst/>
                <a:latin typeface="方正姚体" pitchFamily="2" charset="-122"/>
                <a:ea typeface="方正姚体" pitchFamily="2" charset="-122"/>
                <a:sym typeface="Arial" charset="0"/>
              </a:rPr>
              <a:t>→一个机器字存储一条完整的指令；</a:t>
            </a:r>
          </a:p>
          <a:p>
            <a:pPr lvl="1" algn="just">
              <a:lnSpc>
                <a:spcPct val="150000"/>
              </a:lnSpc>
              <a:spcBef>
                <a:spcPts val="0"/>
              </a:spcBef>
              <a:buSzPct val="100000"/>
              <a:buFont typeface="Wingdings" pitchFamily="2" charset="2"/>
              <a:buChar char="l"/>
              <a:defRPr/>
            </a:pPr>
            <a:r>
              <a:rPr lang="zh-CN" altLang="en-US" sz="2400" dirty="0">
                <a:effectLst/>
                <a:latin typeface="方正姚体" pitchFamily="2" charset="-122"/>
                <a:ea typeface="方正姚体" pitchFamily="2" charset="-122"/>
              </a:rPr>
              <a:t>半字长指令</a:t>
            </a:r>
            <a:r>
              <a:rPr lang="zh-CN" altLang="en-US" sz="2400" dirty="0">
                <a:effectLst/>
                <a:latin typeface="方正姚体" pitchFamily="2" charset="-122"/>
                <a:ea typeface="方正姚体" pitchFamily="2" charset="-122"/>
                <a:sym typeface="Arial" charset="0"/>
              </a:rPr>
              <a:t>→半个机器字即可存储一条完整的指令；</a:t>
            </a:r>
          </a:p>
          <a:p>
            <a:pPr lvl="1" algn="just">
              <a:lnSpc>
                <a:spcPct val="150000"/>
              </a:lnSpc>
              <a:spcBef>
                <a:spcPts val="0"/>
              </a:spcBef>
              <a:buSzPct val="100000"/>
              <a:buFont typeface="Wingdings" pitchFamily="2" charset="2"/>
              <a:buChar char="l"/>
              <a:defRPr/>
            </a:pPr>
            <a:r>
              <a:rPr lang="zh-CN" altLang="en-US" sz="2400" dirty="0">
                <a:effectLst/>
                <a:latin typeface="方正姚体" pitchFamily="2" charset="-122"/>
                <a:ea typeface="方正姚体" pitchFamily="2" charset="-122"/>
              </a:rPr>
              <a:t>双字长指令</a:t>
            </a:r>
            <a:r>
              <a:rPr lang="zh-CN" altLang="en-US" sz="2400" dirty="0">
                <a:effectLst/>
                <a:latin typeface="方正姚体" pitchFamily="2" charset="-122"/>
                <a:ea typeface="方正姚体" pitchFamily="2" charset="-122"/>
                <a:sym typeface="Arial" charset="0"/>
              </a:rPr>
              <a:t>→两个机器字才能存储一条完整的指令；</a:t>
            </a:r>
          </a:p>
          <a:p>
            <a:pPr algn="just">
              <a:lnSpc>
                <a:spcPct val="150000"/>
              </a:lnSpc>
              <a:spcBef>
                <a:spcPts val="0"/>
              </a:spcBef>
              <a:buSzPct val="100000"/>
              <a:buFont typeface="Wingdings" pitchFamily="2" charset="2"/>
              <a:buChar char="Ø"/>
              <a:defRPr/>
            </a:pPr>
            <a:r>
              <a:rPr lang="zh-CN" altLang="en-US" sz="2400" b="1" dirty="0">
                <a:solidFill>
                  <a:srgbClr val="0707E1"/>
                </a:solidFill>
                <a:effectLst/>
                <a:latin typeface="方正姚体" pitchFamily="2" charset="-122"/>
                <a:ea typeface="方正姚体" pitchFamily="2" charset="-122"/>
                <a:sym typeface="Arial" charset="0"/>
              </a:rPr>
              <a:t>多字长指令的优缺点：</a:t>
            </a:r>
            <a:endParaRPr lang="zh-CN" altLang="en-US" b="1" dirty="0">
              <a:solidFill>
                <a:srgbClr val="0707E1"/>
              </a:solidFill>
              <a:effectLst/>
              <a:latin typeface="方正姚体" pitchFamily="2" charset="-122"/>
              <a:ea typeface="方正姚体" pitchFamily="2" charset="-122"/>
              <a:sym typeface="Arial" charset="0"/>
            </a:endParaRPr>
          </a:p>
          <a:p>
            <a:pPr lvl="1" algn="just">
              <a:lnSpc>
                <a:spcPct val="150000"/>
              </a:lnSpc>
              <a:spcBef>
                <a:spcPts val="0"/>
              </a:spcBef>
              <a:buSzPct val="100000"/>
              <a:buFont typeface="Wingdings" pitchFamily="2" charset="2"/>
              <a:buChar char="l"/>
              <a:defRPr/>
            </a:pPr>
            <a:r>
              <a:rPr lang="zh-CN" altLang="en-US" sz="2400" b="1" dirty="0">
                <a:solidFill>
                  <a:srgbClr val="0707E1"/>
                </a:solidFill>
                <a:effectLst/>
                <a:latin typeface="方正姚体" pitchFamily="2" charset="-122"/>
                <a:ea typeface="方正姚体" pitchFamily="2" charset="-122"/>
              </a:rPr>
              <a:t>优点</a:t>
            </a:r>
            <a:r>
              <a:rPr lang="zh-CN" altLang="en-US" sz="2400" b="1" dirty="0">
                <a:solidFill>
                  <a:srgbClr val="0707E1"/>
                </a:solidFill>
                <a:effectLst/>
                <a:latin typeface="方正姚体" pitchFamily="2" charset="-122"/>
                <a:ea typeface="方正姚体" pitchFamily="2" charset="-122"/>
                <a:sym typeface="Arial" charset="0"/>
              </a:rPr>
              <a:t>→</a:t>
            </a:r>
            <a:r>
              <a:rPr lang="zh-CN" altLang="en-US" sz="2400" dirty="0">
                <a:effectLst/>
                <a:latin typeface="方正姚体" pitchFamily="2" charset="-122"/>
                <a:ea typeface="方正姚体" pitchFamily="2" charset="-122"/>
              </a:rPr>
              <a:t>提供足够的地址位来解决访问内存任何单元的寻址问题； </a:t>
            </a:r>
          </a:p>
          <a:p>
            <a:pPr lvl="1">
              <a:lnSpc>
                <a:spcPct val="150000"/>
              </a:lnSpc>
              <a:spcBef>
                <a:spcPts val="0"/>
              </a:spcBef>
              <a:buSzPct val="100000"/>
              <a:buFont typeface="Wingdings" pitchFamily="2" charset="2"/>
              <a:buChar char="l"/>
              <a:defRPr/>
            </a:pPr>
            <a:r>
              <a:rPr lang="zh-CN" altLang="en-US" sz="2400" b="1" dirty="0">
                <a:solidFill>
                  <a:srgbClr val="E60238"/>
                </a:solidFill>
                <a:effectLst/>
                <a:latin typeface="方正姚体" pitchFamily="2" charset="-122"/>
                <a:ea typeface="方正姚体" pitchFamily="2" charset="-122"/>
              </a:rPr>
              <a:t>缺点</a:t>
            </a:r>
            <a:r>
              <a:rPr lang="zh-CN" altLang="en-US" sz="2400" b="1" dirty="0">
                <a:solidFill>
                  <a:srgbClr val="E60238"/>
                </a:solidFill>
                <a:effectLst/>
                <a:latin typeface="方正姚体" pitchFamily="2" charset="-122"/>
                <a:ea typeface="方正姚体" pitchFamily="2" charset="-122"/>
                <a:sym typeface="Arial" charset="0"/>
              </a:rPr>
              <a:t>→</a:t>
            </a:r>
            <a:r>
              <a:rPr lang="zh-CN" altLang="en-US" sz="2400" dirty="0">
                <a:effectLst/>
                <a:latin typeface="方正姚体" pitchFamily="2" charset="-122"/>
                <a:ea typeface="方正姚体" pitchFamily="2" charset="-122"/>
              </a:rPr>
              <a:t>必须两次或多次访问内存以取出一整条指令，</a:t>
            </a:r>
            <a:br>
              <a:rPr lang="en-US" altLang="zh-CN" sz="2400" dirty="0">
                <a:effectLst/>
                <a:latin typeface="方正姚体" pitchFamily="2" charset="-122"/>
                <a:ea typeface="方正姚体" pitchFamily="2" charset="-122"/>
              </a:rPr>
            </a:br>
            <a:r>
              <a:rPr lang="en-US" altLang="zh-CN" sz="2400" dirty="0">
                <a:effectLst/>
                <a:latin typeface="方正姚体" pitchFamily="2" charset="-122"/>
                <a:ea typeface="方正姚体" pitchFamily="2" charset="-122"/>
              </a:rPr>
              <a:t>                </a:t>
            </a:r>
            <a:r>
              <a:rPr lang="zh-CN" altLang="en-US" sz="2400" dirty="0">
                <a:effectLst/>
                <a:latin typeface="方正姚体" pitchFamily="2" charset="-122"/>
                <a:ea typeface="方正姚体" pitchFamily="2" charset="-122"/>
              </a:rPr>
              <a:t>降低了CPU的运算速度，又占用了更多的存储空间；</a:t>
            </a:r>
          </a:p>
        </p:txBody>
      </p:sp>
      <p:sp>
        <p:nvSpPr>
          <p:cNvPr id="14341" name="Oval 5">
            <a:hlinkClick r:id="rId6" action="ppaction://hlinksldjump"/>
          </p:cNvPr>
          <p:cNvSpPr>
            <a:spLocks noChangeArrowheads="1"/>
          </p:cNvSpPr>
          <p:nvPr/>
        </p:nvSpPr>
        <p:spPr bwMode="auto">
          <a:xfrm>
            <a:off x="8532813" y="15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6" action="ppaction://hlinksldjump"/>
              </a:rPr>
              <a:t>总目录</a:t>
            </a:r>
          </a:p>
        </p:txBody>
      </p:sp>
      <p:sp>
        <p:nvSpPr>
          <p:cNvPr id="14342" name="Text Box 6"/>
          <p:cNvSpPr txBox="1">
            <a:spLocks noChangeArrowheads="1"/>
          </p:cNvSpPr>
          <p:nvPr/>
        </p:nvSpPr>
        <p:spPr bwMode="auto">
          <a:xfrm>
            <a:off x="0" y="6645275"/>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2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353425" cy="501650"/>
          </a:xfrm>
        </p:spPr>
        <p:txBody>
          <a:bodyPr/>
          <a:lstStyle/>
          <a:p>
            <a:pPr eaLnBrk="1" hangingPunct="1"/>
            <a:r>
              <a:rPr lang="zh-CN" altLang="en-US" sz="2800" b="1" dirty="0">
                <a:solidFill>
                  <a:srgbClr val="0707E1"/>
                </a:solidFill>
                <a:latin typeface="方正姚体" pitchFamily="2" charset="-122"/>
                <a:ea typeface="方正姚体" pitchFamily="2" charset="-122"/>
              </a:rPr>
              <a:t>等长</a:t>
            </a:r>
            <a:r>
              <a:rPr lang="en-US" altLang="zh-CN" sz="2800" b="1" dirty="0">
                <a:solidFill>
                  <a:srgbClr val="0707E1"/>
                </a:solidFill>
                <a:latin typeface="方正姚体" pitchFamily="2" charset="-122"/>
                <a:ea typeface="方正姚体" pitchFamily="2" charset="-122"/>
              </a:rPr>
              <a:t>/</a:t>
            </a:r>
            <a:r>
              <a:rPr lang="zh-CN" altLang="en-US" sz="2800" b="1" dirty="0">
                <a:solidFill>
                  <a:srgbClr val="0707E1"/>
                </a:solidFill>
                <a:latin typeface="方正姚体" pitchFamily="2" charset="-122"/>
                <a:ea typeface="方正姚体" pitchFamily="2" charset="-122"/>
              </a:rPr>
              <a:t>非等长指令字长度特点</a:t>
            </a:r>
          </a:p>
        </p:txBody>
      </p:sp>
      <p:graphicFrame>
        <p:nvGraphicFramePr>
          <p:cNvPr id="1433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1490" r:id="rId4" imgW="938794" imgH="221393" progId="Equation.3">
                  <p:embed/>
                </p:oleObj>
              </mc:Choice>
              <mc:Fallback>
                <p:oleObj r:id="rId4" imgW="938794" imgH="221393" progId="Equation.3">
                  <p:embed/>
                  <p:pic>
                    <p:nvPicPr>
                      <p:cNvPr id="143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84" name="Text Box 4"/>
          <p:cNvSpPr txBox="1">
            <a:spLocks noChangeArrowheads="1"/>
          </p:cNvSpPr>
          <p:nvPr/>
        </p:nvSpPr>
        <p:spPr bwMode="auto">
          <a:xfrm>
            <a:off x="107950" y="476250"/>
            <a:ext cx="8929688" cy="4985980"/>
          </a:xfrm>
          <a:prstGeom prst="rect">
            <a:avLst/>
          </a:prstGeom>
          <a:noFill/>
          <a:ln w="9525">
            <a:noFill/>
            <a:miter lim="800000"/>
            <a:headEnd/>
            <a:tailEnd/>
          </a:ln>
          <a:effectLst/>
        </p:spPr>
        <p:txBody>
          <a:bodyPr lIns="0" tIns="0" rIns="0" bIns="0">
            <a:spAutoFit/>
          </a:bodyPr>
          <a:lstStyle/>
          <a:p>
            <a:pPr algn="just">
              <a:lnSpc>
                <a:spcPct val="150000"/>
              </a:lnSpc>
              <a:spcBef>
                <a:spcPts val="0"/>
              </a:spcBef>
              <a:buSzPct val="100000"/>
              <a:buFont typeface="Wingdings" pitchFamily="2" charset="2"/>
              <a:buChar char="Ø"/>
              <a:defRPr/>
            </a:pPr>
            <a:r>
              <a:rPr lang="zh-CN" altLang="en-US" sz="2400" b="1" dirty="0">
                <a:effectLst/>
                <a:latin typeface="方正姚体" pitchFamily="2" charset="-122"/>
                <a:ea typeface="方正姚体" pitchFamily="2" charset="-122"/>
              </a:rPr>
              <a:t>指令系统中指令采用</a:t>
            </a:r>
            <a:r>
              <a:rPr lang="zh-CN" altLang="en-US" sz="2400" b="1" dirty="0">
                <a:solidFill>
                  <a:srgbClr val="0707E1"/>
                </a:solidFill>
                <a:effectLst/>
                <a:latin typeface="方正姚体" pitchFamily="2" charset="-122"/>
                <a:ea typeface="方正姚体" pitchFamily="2" charset="-122"/>
              </a:rPr>
              <a:t>等长指令的特点：</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a).各种指令字长度是相等的，且指令字长度是不变的；</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b).指令字结构简单，控制简单 ；</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c).浪费存储空间；</a:t>
            </a:r>
          </a:p>
          <a:p>
            <a:pPr algn="just">
              <a:lnSpc>
                <a:spcPct val="150000"/>
              </a:lnSpc>
              <a:spcBef>
                <a:spcPts val="0"/>
              </a:spcBef>
              <a:buSzPct val="100000"/>
              <a:buFont typeface="Wingdings" pitchFamily="2" charset="2"/>
              <a:buChar char="Ø"/>
              <a:defRPr/>
            </a:pPr>
            <a:r>
              <a:rPr lang="zh-CN" altLang="en-US" sz="2400" b="1" dirty="0">
                <a:effectLst/>
                <a:latin typeface="方正姚体" pitchFamily="2" charset="-122"/>
                <a:ea typeface="方正姚体" pitchFamily="2" charset="-122"/>
              </a:rPr>
              <a:t>采用</a:t>
            </a:r>
            <a:r>
              <a:rPr lang="zh-CN" altLang="en-US" sz="2400" b="1" dirty="0">
                <a:solidFill>
                  <a:srgbClr val="0707E1"/>
                </a:solidFill>
                <a:effectLst/>
                <a:latin typeface="方正姚体" pitchFamily="2" charset="-122"/>
                <a:ea typeface="方正姚体" pitchFamily="2" charset="-122"/>
                <a:sym typeface="Arial" charset="0"/>
              </a:rPr>
              <a:t>非等长指令的的特点：</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a).各种指令字长度随指令功能而异，且指令字长度是可变；</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b).结构灵活，能充分利用指令长度，但指令的控制较复杂；</a:t>
            </a:r>
          </a:p>
          <a:p>
            <a:pPr marL="263525" algn="just">
              <a:lnSpc>
                <a:spcPct val="150000"/>
              </a:lnSpc>
              <a:spcBef>
                <a:spcPts val="0"/>
              </a:spcBef>
              <a:buSzPct val="100000"/>
              <a:buFont typeface="Wingdings" pitchFamily="2" charset="2"/>
              <a:buNone/>
              <a:defRPr/>
            </a:pPr>
            <a:r>
              <a:rPr lang="zh-CN" altLang="en-US" sz="2400" dirty="0">
                <a:effectLst/>
                <a:latin typeface="方正姚体" pitchFamily="2" charset="-122"/>
                <a:ea typeface="方正姚体" pitchFamily="2" charset="-122"/>
                <a:sym typeface="Arial" charset="0"/>
              </a:rPr>
              <a:t>c).节省存储空间；</a:t>
            </a:r>
            <a:endParaRPr lang="en-US" altLang="zh-CN" sz="2400" dirty="0">
              <a:effectLst/>
              <a:latin typeface="方正姚体" pitchFamily="2" charset="-122"/>
              <a:ea typeface="方正姚体" pitchFamily="2" charset="-122"/>
              <a:sym typeface="Arial" charset="0"/>
            </a:endParaRPr>
          </a:p>
          <a:p>
            <a:pPr marL="263525" algn="just">
              <a:lnSpc>
                <a:spcPct val="150000"/>
              </a:lnSpc>
              <a:spcBef>
                <a:spcPts val="0"/>
              </a:spcBef>
              <a:buSzPct val="100000"/>
              <a:buFont typeface="Wingdings" pitchFamily="2" charset="2"/>
              <a:buNone/>
              <a:defRPr/>
            </a:pPr>
            <a:r>
              <a:rPr lang="zh-CN" altLang="en-US" sz="2400" dirty="0">
                <a:solidFill>
                  <a:srgbClr val="C00000"/>
                </a:solidFill>
                <a:effectLst/>
                <a:latin typeface="方正姚体" pitchFamily="2" charset="-122"/>
                <a:ea typeface="方正姚体" pitchFamily="2" charset="-122"/>
                <a:sym typeface="Arial" charset="0"/>
              </a:rPr>
              <a:t>随着技术的发展，指令字长度逐渐变成多于</a:t>
            </a:r>
            <a:r>
              <a:rPr lang="en-US" altLang="zh-CN" sz="2400" dirty="0">
                <a:solidFill>
                  <a:srgbClr val="C00000"/>
                </a:solidFill>
                <a:effectLst/>
                <a:latin typeface="方正姚体" pitchFamily="2" charset="-122"/>
                <a:ea typeface="方正姚体" pitchFamily="2" charset="-122"/>
                <a:sym typeface="Arial" charset="0"/>
              </a:rPr>
              <a:t>32</a:t>
            </a:r>
            <a:r>
              <a:rPr lang="zh-CN" altLang="en-US" sz="2400" dirty="0">
                <a:solidFill>
                  <a:srgbClr val="C00000"/>
                </a:solidFill>
                <a:effectLst/>
                <a:latin typeface="方正姚体" pitchFamily="2" charset="-122"/>
                <a:ea typeface="方正姚体" pitchFamily="2" charset="-122"/>
                <a:sym typeface="Arial" charset="0"/>
              </a:rPr>
              <a:t>位的固定长度。</a:t>
            </a:r>
          </a:p>
        </p:txBody>
      </p:sp>
      <p:sp>
        <p:nvSpPr>
          <p:cNvPr id="14341" name="Oval 5">
            <a:hlinkClick r:id="rId6" action="ppaction://hlinksldjump"/>
          </p:cNvPr>
          <p:cNvSpPr>
            <a:spLocks noChangeArrowheads="1"/>
          </p:cNvSpPr>
          <p:nvPr/>
        </p:nvSpPr>
        <p:spPr bwMode="auto">
          <a:xfrm>
            <a:off x="8532813" y="15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6" action="ppaction://hlinksldjump"/>
              </a:rPr>
              <a:t>总目录</a:t>
            </a:r>
          </a:p>
        </p:txBody>
      </p:sp>
      <p:sp>
        <p:nvSpPr>
          <p:cNvPr id="14342" name="Text Box 6"/>
          <p:cNvSpPr txBox="1">
            <a:spLocks noChangeArrowheads="1"/>
          </p:cNvSpPr>
          <p:nvPr/>
        </p:nvSpPr>
        <p:spPr bwMode="auto">
          <a:xfrm>
            <a:off x="0" y="6645275"/>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extLst>
      <p:ext uri="{BB962C8B-B14F-4D97-AF65-F5344CB8AC3E}">
        <p14:creationId xmlns:p14="http://schemas.microsoft.com/office/powerpoint/2010/main" val="34865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2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dirty="0"/>
              <a:t>Mapping Pages to Storage</a:t>
            </a:r>
            <a:endParaRPr lang="en-AU" dirty="0"/>
          </a:p>
        </p:txBody>
      </p:sp>
      <p:sp>
        <p:nvSpPr>
          <p:cNvPr id="2" name="Content Placeholder 1"/>
          <p:cNvSpPr>
            <a:spLocks noGrp="1"/>
          </p:cNvSpPr>
          <p:nvPr>
            <p:ph idx="1"/>
          </p:nvPr>
        </p:nvSpPr>
        <p:spPr/>
        <p:txBody>
          <a:bodyPr/>
          <a:lstStyle/>
          <a:p>
            <a:r>
              <a:rPr lang="en-US" dirty="0"/>
              <a:t>Demand paging</a:t>
            </a:r>
          </a:p>
          <a:p>
            <a:pPr lvl="1"/>
            <a:r>
              <a:rPr lang="en-US" dirty="0"/>
              <a:t>Valid bit to indicate whether a page is in physical </a:t>
            </a:r>
            <a:r>
              <a:rPr lang="en-US" dirty="0" err="1"/>
              <a:t>mem</a:t>
            </a:r>
            <a:r>
              <a:rPr lang="en-US" dirty="0"/>
              <a:t> or not</a:t>
            </a:r>
          </a:p>
        </p:txBody>
      </p:sp>
      <p:pic>
        <p:nvPicPr>
          <p:cNvPr id="4" name="Picture 3"/>
          <p:cNvPicPr>
            <a:picLocks noChangeAspect="1"/>
          </p:cNvPicPr>
          <p:nvPr/>
        </p:nvPicPr>
        <p:blipFill>
          <a:blip r:embed="rId3"/>
          <a:stretch>
            <a:fillRect/>
          </a:stretch>
        </p:blipFill>
        <p:spPr>
          <a:xfrm>
            <a:off x="926892" y="2133600"/>
            <a:ext cx="7150308" cy="6172200"/>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873662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95288" y="261938"/>
            <a:ext cx="8353425" cy="501650"/>
          </a:xfrm>
        </p:spPr>
        <p:txBody>
          <a:bodyPr/>
          <a:lstStyle/>
          <a:p>
            <a:pPr eaLnBrk="1" hangingPunct="1">
              <a:defRPr/>
            </a:pPr>
            <a:r>
              <a:rPr lang="en-US" sz="2800" b="1" dirty="0">
                <a:solidFill>
                  <a:srgbClr val="0707E1"/>
                </a:solidFill>
                <a:effectLst>
                  <a:outerShdw blurRad="38100" dist="38100" dir="2700000" algn="tl">
                    <a:srgbClr val="C0C0C0"/>
                  </a:outerShdw>
                </a:effectLst>
                <a:latin typeface="方正姚体" pitchFamily="2" charset="-122"/>
                <a:ea typeface="方正姚体" pitchFamily="2" charset="-122"/>
              </a:rPr>
              <a:t>4.2.4</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、指令助记符</a:t>
            </a:r>
          </a:p>
        </p:txBody>
      </p:sp>
      <p:graphicFrame>
        <p:nvGraphicFramePr>
          <p:cNvPr id="1536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0466" r:id="rId3" imgW="938794" imgH="221393" progId="Equation.3">
                  <p:embed/>
                </p:oleObj>
              </mc:Choice>
              <mc:Fallback>
                <p:oleObj r:id="rId3" imgW="938794" imgH="221393" progId="Equation.3">
                  <p:embed/>
                  <p:pic>
                    <p:nvPicPr>
                      <p:cNvPr id="15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08" name="Text Box 4"/>
          <p:cNvSpPr txBox="1">
            <a:spLocks noChangeArrowheads="1"/>
          </p:cNvSpPr>
          <p:nvPr/>
        </p:nvSpPr>
        <p:spPr bwMode="auto">
          <a:xfrm>
            <a:off x="828675" y="1052513"/>
            <a:ext cx="7488238" cy="4321175"/>
          </a:xfrm>
          <a:prstGeom prst="rect">
            <a:avLst/>
          </a:prstGeom>
          <a:noFill/>
          <a:ln w="9525">
            <a:noFill/>
            <a:miter lim="800000"/>
            <a:headEnd/>
            <a:tailEnd/>
          </a:ln>
          <a:effectLst/>
        </p:spPr>
        <p:txBody>
          <a:bodyPr lIns="0" tIns="0" rIns="0" bIns="0">
            <a:spAutoFit/>
          </a:bodyPr>
          <a:lstStyle/>
          <a:p>
            <a:pPr algn="just">
              <a:lnSpc>
                <a:spcPct val="130000"/>
              </a:lnSpc>
              <a:buSzPct val="100000"/>
              <a:buFont typeface="Wingdings" pitchFamily="2" charset="2"/>
              <a:buChar char="Ø"/>
              <a:defRPr/>
            </a:pPr>
            <a:r>
              <a:rPr lang="zh-CN" altLang="en-US" sz="2400" dirty="0">
                <a:effectLst>
                  <a:outerShdw blurRad="38100" dist="38100" dir="2700000" algn="tl">
                    <a:srgbClr val="C0C0C0"/>
                  </a:outerShdw>
                </a:effectLst>
                <a:latin typeface="方正姚体" pitchFamily="2" charset="-122"/>
                <a:ea typeface="方正姚体" pitchFamily="2" charset="-122"/>
              </a:rPr>
              <a:t>由于硬件只能识别</a:t>
            </a: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rPr>
              <a:t>1</a:t>
            </a:r>
            <a:r>
              <a:rPr lang="zh-CN" altLang="en-US" sz="2400" dirty="0">
                <a:effectLst>
                  <a:outerShdw blurRad="38100" dist="38100" dir="2700000" algn="tl">
                    <a:srgbClr val="C0C0C0"/>
                  </a:outerShdw>
                </a:effectLst>
                <a:latin typeface="方正姚体" pitchFamily="2" charset="-122"/>
                <a:ea typeface="方正姚体" pitchFamily="2" charset="-122"/>
              </a:rPr>
              <a:t>和</a:t>
            </a:r>
            <a:r>
              <a:rPr lang="zh-CN" altLang="en-US" sz="2400" b="1" dirty="0">
                <a:solidFill>
                  <a:srgbClr val="E60238"/>
                </a:solidFill>
                <a:effectLst>
                  <a:outerShdw blurRad="38100" dist="38100" dir="2700000" algn="tl">
                    <a:srgbClr val="C0C0C0"/>
                  </a:outerShdw>
                </a:effectLst>
                <a:latin typeface="方正姚体" pitchFamily="2" charset="-122"/>
                <a:ea typeface="方正姚体" pitchFamily="2" charset="-122"/>
                <a:sym typeface="Arial" charset="0"/>
              </a:rPr>
              <a:t>0</a:t>
            </a:r>
            <a:r>
              <a:rPr lang="zh-CN" altLang="en-US" sz="2400" dirty="0">
                <a:effectLst>
                  <a:outerShdw blurRad="38100" dist="38100" dir="2700000" algn="tl">
                    <a:srgbClr val="C0C0C0"/>
                  </a:outerShdw>
                </a:effectLst>
                <a:latin typeface="方正姚体" pitchFamily="2" charset="-122"/>
                <a:ea typeface="方正姚体" pitchFamily="2" charset="-122"/>
              </a:rPr>
              <a:t>，所以采用二进制操作码是必要的，但是我们用二进制来书写程序却非常麻烦。</a:t>
            </a:r>
          </a:p>
          <a:p>
            <a:pPr algn="just">
              <a:lnSpc>
                <a:spcPct val="130000"/>
              </a:lnSpc>
              <a:buSzPct val="100000"/>
              <a:buFont typeface="Wingdings" pitchFamily="2" charset="2"/>
              <a:buChar char="Ø"/>
              <a:defRPr/>
            </a:pPr>
            <a:r>
              <a:rPr lang="zh-CN" altLang="en-US" sz="2400" dirty="0">
                <a:effectLst>
                  <a:outerShdw blurRad="38100" dist="38100" dir="2700000" algn="tl">
                    <a:srgbClr val="C0C0C0"/>
                  </a:outerShdw>
                </a:effectLst>
                <a:latin typeface="方正姚体" pitchFamily="2" charset="-122"/>
                <a:ea typeface="方正姚体" pitchFamily="2" charset="-122"/>
              </a:rPr>
              <a:t>为了便于书写和阅读程序，每条指令通常用</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3个</a:t>
            </a:r>
            <a:r>
              <a:rPr lang="zh-CN" altLang="en-US" sz="2400" dirty="0">
                <a:effectLst>
                  <a:outerShdw blurRad="38100" dist="38100" dir="2700000" algn="tl">
                    <a:srgbClr val="C0C0C0"/>
                  </a:outerShdw>
                </a:effectLst>
                <a:latin typeface="方正姚体" pitchFamily="2" charset="-122"/>
                <a:ea typeface="方正姚体" pitchFamily="2" charset="-122"/>
              </a:rPr>
              <a:t>或</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sym typeface="Arial" charset="0"/>
              </a:rPr>
              <a:t>4个</a:t>
            </a:r>
            <a:r>
              <a:rPr lang="zh-CN" altLang="en-US" sz="2400" dirty="0">
                <a:effectLst>
                  <a:outerShdw blurRad="38100" dist="38100" dir="2700000" algn="tl">
                    <a:srgbClr val="C0C0C0"/>
                  </a:outerShdw>
                </a:effectLst>
                <a:latin typeface="方正姚体" pitchFamily="2" charset="-122"/>
                <a:ea typeface="方正姚体" pitchFamily="2" charset="-122"/>
              </a:rPr>
              <a:t>英文缩写字母来表示。这种缩写码叫做指令助记符： </a:t>
            </a:r>
          </a:p>
          <a:p>
            <a:pPr lvl="1" algn="just">
              <a:lnSpc>
                <a:spcPct val="130000"/>
              </a:lnSpc>
              <a:buClr>
                <a:srgbClr val="0707E1"/>
              </a:buClr>
              <a:buSzPct val="100000"/>
              <a:buFont typeface="Wingdings" pitchFamily="2" charset="2"/>
              <a:buChar char="l"/>
              <a:defRPr/>
            </a:pPr>
            <a:r>
              <a:rPr lang="zh-CN" altLang="en-US" sz="2400" dirty="0">
                <a:effectLst>
                  <a:outerShdw blurRad="38100" dist="38100" dir="2700000" algn="tl">
                    <a:srgbClr val="C0C0C0"/>
                  </a:outerShdw>
                </a:effectLst>
                <a:latin typeface="方正姚体" pitchFamily="2" charset="-122"/>
                <a:ea typeface="方正姚体" pitchFamily="2" charset="-122"/>
              </a:rPr>
              <a:t>用</a:t>
            </a:r>
            <a:r>
              <a:rPr lang="zh-CN" altLang="en-US" sz="2400" b="1" dirty="0">
                <a:solidFill>
                  <a:srgbClr val="0707E1"/>
                </a:solidFill>
                <a:effectLst>
                  <a:outerShdw blurRad="38100" dist="38100" dir="2700000" algn="tl">
                    <a:srgbClr val="C0C0C0"/>
                  </a:outerShdw>
                </a:effectLst>
                <a:latin typeface="方正姚体" pitchFamily="2" charset="-122"/>
                <a:ea typeface="方正姚体" pitchFamily="2" charset="-122"/>
              </a:rPr>
              <a:t>3～4个</a:t>
            </a:r>
            <a:r>
              <a:rPr lang="zh-CN" altLang="en-US" sz="2400" dirty="0">
                <a:effectLst>
                  <a:outerShdw blurRad="38100" dist="38100" dir="2700000" algn="tl">
                    <a:srgbClr val="C0C0C0"/>
                  </a:outerShdw>
                </a:effectLst>
                <a:latin typeface="方正姚体" pitchFamily="2" charset="-122"/>
                <a:ea typeface="方正姚体" pitchFamily="2" charset="-122"/>
              </a:rPr>
              <a:t>英文字母来表示操作码，一般为英文缩写</a:t>
            </a:r>
          </a:p>
          <a:p>
            <a:pPr lvl="1" algn="just">
              <a:lnSpc>
                <a:spcPct val="130000"/>
              </a:lnSpc>
              <a:buClr>
                <a:srgbClr val="0707E1"/>
              </a:buClr>
              <a:buSzPct val="100000"/>
              <a:buFont typeface="Wingdings" pitchFamily="2" charset="2"/>
              <a:buChar char="l"/>
              <a:defRPr/>
            </a:pPr>
            <a:r>
              <a:rPr lang="zh-CN" altLang="en-US" sz="2400" dirty="0">
                <a:effectLst>
                  <a:outerShdw blurRad="38100" dist="38100" dir="2700000" algn="tl">
                    <a:srgbClr val="C0C0C0"/>
                  </a:outerShdw>
                </a:effectLst>
                <a:latin typeface="方正姚体" pitchFamily="2" charset="-122"/>
                <a:ea typeface="方正姚体" pitchFamily="2" charset="-122"/>
              </a:rPr>
              <a:t>不同的计算机系统，规定不一样 </a:t>
            </a:r>
          </a:p>
          <a:p>
            <a:pPr lvl="1" algn="just">
              <a:lnSpc>
                <a:spcPct val="130000"/>
              </a:lnSpc>
              <a:buClr>
                <a:srgbClr val="0707E1"/>
              </a:buClr>
              <a:buSzPct val="100000"/>
              <a:buFont typeface="Wingdings" pitchFamily="2" charset="2"/>
              <a:buChar char="l"/>
              <a:defRPr/>
            </a:pPr>
            <a:r>
              <a:rPr lang="zh-CN" altLang="en-US" sz="2400" dirty="0">
                <a:effectLst>
                  <a:outerShdw blurRad="38100" dist="38100" dir="2700000" algn="tl">
                    <a:srgbClr val="C0C0C0"/>
                  </a:outerShdw>
                </a:effectLst>
                <a:latin typeface="方正姚体" pitchFamily="2" charset="-122"/>
                <a:ea typeface="方正姚体" pitchFamily="2" charset="-122"/>
              </a:rPr>
              <a:t>指令助记符必须用</a:t>
            </a:r>
            <a:r>
              <a:rPr lang="zh-CN" altLang="en-US" sz="2400" dirty="0">
                <a:solidFill>
                  <a:srgbClr val="C00000"/>
                </a:solidFill>
                <a:effectLst>
                  <a:outerShdw blurRad="38100" dist="38100" dir="2700000" algn="tl">
                    <a:srgbClr val="C0C0C0"/>
                  </a:outerShdw>
                </a:effectLst>
                <a:latin typeface="方正姚体" pitchFamily="2" charset="-122"/>
                <a:ea typeface="方正姚体" pitchFamily="2" charset="-122"/>
              </a:rPr>
              <a:t>汇编器</a:t>
            </a:r>
            <a:r>
              <a:rPr lang="zh-CN" altLang="en-US" sz="2400" dirty="0">
                <a:effectLst>
                  <a:outerShdw blurRad="38100" dist="38100" dir="2700000" algn="tl">
                    <a:srgbClr val="C0C0C0"/>
                  </a:outerShdw>
                </a:effectLst>
                <a:latin typeface="方正姚体" pitchFamily="2" charset="-122"/>
                <a:ea typeface="方正姚体" pitchFamily="2" charset="-122"/>
              </a:rPr>
              <a:t>翻译成二进制代码</a:t>
            </a:r>
            <a:endParaRPr lang="en-US" altLang="zh-CN" sz="2400" dirty="0">
              <a:effectLst>
                <a:outerShdw blurRad="38100" dist="38100" dir="2700000" algn="tl">
                  <a:srgbClr val="C0C0C0"/>
                </a:outerShdw>
              </a:effectLst>
              <a:latin typeface="方正姚体" pitchFamily="2" charset="-122"/>
              <a:ea typeface="方正姚体" pitchFamily="2" charset="-122"/>
            </a:endParaRPr>
          </a:p>
          <a:p>
            <a:pPr lvl="1" algn="just">
              <a:lnSpc>
                <a:spcPct val="130000"/>
              </a:lnSpc>
              <a:buClr>
                <a:srgbClr val="0707E1"/>
              </a:buClr>
              <a:buSzPct val="100000"/>
              <a:buFont typeface="Wingdings" pitchFamily="2" charset="2"/>
              <a:buChar char="l"/>
              <a:defRPr/>
            </a:pPr>
            <a:endParaRPr lang="en-US" altLang="zh-CN" sz="2400" dirty="0">
              <a:effectLst>
                <a:outerShdw blurRad="38100" dist="38100" dir="2700000" algn="tl">
                  <a:srgbClr val="C0C0C0"/>
                </a:outerShdw>
              </a:effectLst>
              <a:latin typeface="方正姚体" pitchFamily="2" charset="-122"/>
              <a:ea typeface="方正姚体" pitchFamily="2" charset="-122"/>
            </a:endParaRPr>
          </a:p>
          <a:p>
            <a:pPr lvl="1" algn="just">
              <a:lnSpc>
                <a:spcPct val="130000"/>
              </a:lnSpc>
              <a:buClr>
                <a:srgbClr val="0707E1"/>
              </a:buClr>
              <a:buSzPct val="100000"/>
              <a:buFont typeface="Wingdings" pitchFamily="2" charset="2"/>
              <a:buChar char="l"/>
              <a:defRPr/>
            </a:pPr>
            <a:r>
              <a:rPr lang="zh-CN" altLang="en-US" sz="2400" dirty="0">
                <a:effectLst>
                  <a:outerShdw blurRad="38100" dist="38100" dir="2700000" algn="tl">
                    <a:srgbClr val="C0C0C0"/>
                  </a:outerShdw>
                </a:effectLst>
                <a:latin typeface="方正姚体" pitchFamily="2" charset="-122"/>
                <a:ea typeface="方正姚体" pitchFamily="2" charset="-122"/>
              </a:rPr>
              <a:t>也称为汇编语言</a:t>
            </a:r>
          </a:p>
        </p:txBody>
      </p:sp>
      <p:sp>
        <p:nvSpPr>
          <p:cNvPr id="226309"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226310"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63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4.2.5</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1638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9442" r:id="rId4" imgW="938794" imgH="221393" progId="Equation.3">
                  <p:embed/>
                </p:oleObj>
              </mc:Choice>
              <mc:Fallback>
                <p:oleObj r:id="rId4" imgW="938794" imgH="221393" progId="Equation.3">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2" name="Text Box 4"/>
          <p:cNvSpPr txBox="1">
            <a:spLocks noChangeArrowheads="1"/>
          </p:cNvSpPr>
          <p:nvPr/>
        </p:nvSpPr>
        <p:spPr bwMode="auto">
          <a:xfrm>
            <a:off x="252413" y="476250"/>
            <a:ext cx="8713787" cy="6378156"/>
          </a:xfrm>
          <a:prstGeom prst="rect">
            <a:avLst/>
          </a:prstGeom>
          <a:noFill/>
          <a:ln w="9525">
            <a:noFill/>
            <a:miter lim="800000"/>
            <a:headEnd/>
            <a:tailEnd/>
          </a:ln>
          <a:effectLst/>
        </p:spPr>
        <p:txBody>
          <a:bodyPr lIns="0" tIns="0" rIns="0" bIns="0">
            <a:spAutoFit/>
          </a:bodyPr>
          <a:lstStyle/>
          <a:p>
            <a:pPr algn="just">
              <a:buSzPct val="100000"/>
              <a:buFont typeface="Wingdings" pitchFamily="2" charset="2"/>
              <a:buChar char="Ø"/>
              <a:defRPr/>
            </a:pPr>
            <a:r>
              <a:rPr lang="zh-CN" altLang="en-US" dirty="0">
                <a:effectLst>
                  <a:outerShdw blurRad="38100" dist="38100" dir="2700000" algn="tl">
                    <a:srgbClr val="C0C0C0"/>
                  </a:outerShdw>
                </a:effectLst>
                <a:latin typeface="方正姚体" pitchFamily="2" charset="-122"/>
                <a:ea typeface="方正姚体" pitchFamily="2" charset="-122"/>
              </a:rPr>
              <a:t>8位微型计算机的指令格式：</a:t>
            </a:r>
          </a:p>
          <a:p>
            <a:pPr lvl="1" algn="just">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如8088，字长8位，指令结构可变；</a:t>
            </a:r>
          </a:p>
          <a:p>
            <a:pPr lvl="1" algn="just">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包括单字长指令、双字长指令和三字长指令；操作码长度固定； </a:t>
            </a:r>
            <a:endParaRPr lang="en-US" altLang="zh-CN" dirty="0">
              <a:effectLst>
                <a:outerShdw blurRad="38100" dist="38100" dir="2700000" algn="tl">
                  <a:srgbClr val="C0C0C0"/>
                </a:outerShdw>
              </a:effectLst>
              <a:latin typeface="方正姚体" pitchFamily="2" charset="-122"/>
              <a:ea typeface="方正姚体" pitchFamily="2" charset="-122"/>
            </a:endParaRPr>
          </a:p>
          <a:p>
            <a:pPr marL="342900" indent="-342900" algn="just">
              <a:buClr>
                <a:srgbClr val="0707E1"/>
              </a:buClr>
              <a:buSzPct val="100000"/>
              <a:buFont typeface="Wingdings" pitchFamily="2" charset="2"/>
              <a:buChar char="Ø"/>
              <a:defRPr/>
            </a:pPr>
            <a:r>
              <a:rPr lang="en-US" altLang="zh-CN" dirty="0">
                <a:effectLst>
                  <a:outerShdw blurRad="38100" dist="38100" dir="2700000" algn="tl">
                    <a:srgbClr val="C0C0C0"/>
                  </a:outerShdw>
                </a:effectLst>
                <a:latin typeface="方正姚体" pitchFamily="2" charset="-122"/>
                <a:ea typeface="方正姚体" pitchFamily="2" charset="-122"/>
              </a:rPr>
              <a:t>MIPS R4000</a:t>
            </a:r>
            <a:r>
              <a:rPr lang="zh-CN" altLang="en-US" dirty="0">
                <a:effectLst>
                  <a:outerShdw blurRad="38100" dist="38100" dir="2700000" algn="tl">
                    <a:srgbClr val="C0C0C0"/>
                  </a:outerShdw>
                </a:effectLst>
                <a:latin typeface="方正姚体" pitchFamily="2" charset="-122"/>
                <a:ea typeface="方正姚体" pitchFamily="2" charset="-122"/>
              </a:rPr>
              <a:t>指令格式    </a:t>
            </a:r>
            <a:r>
              <a:rPr lang="en-US" altLang="zh-CN" dirty="0">
                <a:solidFill>
                  <a:srgbClr val="00B050"/>
                </a:solidFill>
                <a:effectLst>
                  <a:outerShdw blurRad="38100" dist="38100" dir="2700000" algn="tl">
                    <a:srgbClr val="C0C0C0"/>
                  </a:outerShdw>
                </a:effectLst>
                <a:latin typeface="方正姚体" pitchFamily="2" charset="-122"/>
                <a:ea typeface="方正姚体" pitchFamily="2" charset="-122"/>
              </a:rPr>
              <a:t>(MIPS</a:t>
            </a:r>
            <a:r>
              <a:rPr lang="zh-CN" altLang="en-US" dirty="0">
                <a:solidFill>
                  <a:srgbClr val="00B050"/>
                </a:solidFill>
                <a:effectLst>
                  <a:outerShdw blurRad="38100" dist="38100" dir="2700000" algn="tl">
                    <a:srgbClr val="C0C0C0"/>
                  </a:outerShdw>
                </a:effectLst>
                <a:latin typeface="方正姚体" pitchFamily="2" charset="-122"/>
                <a:ea typeface="方正姚体" pitchFamily="2" charset="-122"/>
              </a:rPr>
              <a:t>处理器介绍见备注</a:t>
            </a:r>
            <a:r>
              <a:rPr lang="en-US" altLang="zh-CN" dirty="0">
                <a:solidFill>
                  <a:srgbClr val="00B050"/>
                </a:solidFill>
                <a:effectLst>
                  <a:outerShdw blurRad="38100" dist="38100" dir="2700000" algn="tl">
                    <a:srgbClr val="C0C0C0"/>
                  </a:outerShdw>
                </a:effectLst>
                <a:latin typeface="方正姚体" pitchFamily="2" charset="-122"/>
                <a:ea typeface="方正姚体" pitchFamily="2" charset="-122"/>
              </a:rPr>
              <a:t>) </a:t>
            </a:r>
          </a:p>
          <a:p>
            <a:pPr lvl="1" algn="just">
              <a:buClr>
                <a:srgbClr val="0707E1"/>
              </a:buClr>
              <a:buSzPct val="100000"/>
              <a:buFont typeface="Wingdings" pitchFamily="2" charset="2"/>
              <a:buChar char="l"/>
              <a:defRPr/>
            </a:pPr>
            <a:r>
              <a:rPr lang="en-US" altLang="zh-CN" dirty="0">
                <a:effectLst>
                  <a:outerShdw blurRad="38100" dist="38100" dir="2700000" algn="tl">
                    <a:srgbClr val="C0C0C0"/>
                  </a:outerShdw>
                </a:effectLst>
                <a:latin typeface="方正姚体" pitchFamily="2" charset="-122"/>
                <a:ea typeface="方正姚体" pitchFamily="2" charset="-122"/>
              </a:rPr>
              <a:t>20</a:t>
            </a:r>
            <a:r>
              <a:rPr lang="zh-CN" altLang="en-US" dirty="0">
                <a:effectLst>
                  <a:outerShdw blurRad="38100" dist="38100" dir="2700000" algn="tl">
                    <a:srgbClr val="C0C0C0"/>
                  </a:outerShdw>
                </a:effectLst>
                <a:latin typeface="方正姚体" pitchFamily="2" charset="-122"/>
                <a:ea typeface="方正姚体" pitchFamily="2" charset="-122"/>
              </a:rPr>
              <a:t>世纪</a:t>
            </a:r>
            <a:r>
              <a:rPr lang="en-US" altLang="zh-CN" dirty="0">
                <a:effectLst>
                  <a:outerShdw blurRad="38100" dist="38100" dir="2700000" algn="tl">
                    <a:srgbClr val="C0C0C0"/>
                  </a:outerShdw>
                </a:effectLst>
                <a:latin typeface="方正姚体" pitchFamily="2" charset="-122"/>
                <a:ea typeface="方正姚体" pitchFamily="2" charset="-122"/>
              </a:rPr>
              <a:t>80</a:t>
            </a:r>
            <a:r>
              <a:rPr lang="zh-CN" altLang="en-US" dirty="0">
                <a:effectLst>
                  <a:outerShdw blurRad="38100" dist="38100" dir="2700000" algn="tl">
                    <a:srgbClr val="C0C0C0"/>
                  </a:outerShdw>
                </a:effectLst>
                <a:latin typeface="方正姚体" pitchFamily="2" charset="-122"/>
                <a:ea typeface="方正姚体" pitchFamily="2" charset="-122"/>
              </a:rPr>
              <a:t>年代后期推出的</a:t>
            </a:r>
            <a:r>
              <a:rPr lang="en-US" altLang="zh-CN" dirty="0">
                <a:effectLst>
                  <a:outerShdw blurRad="38100" dist="38100" dir="2700000" algn="tl">
                    <a:srgbClr val="C0C0C0"/>
                  </a:outerShdw>
                </a:effectLst>
                <a:latin typeface="方正姚体" pitchFamily="2" charset="-122"/>
                <a:ea typeface="方正姚体" pitchFamily="2" charset="-122"/>
              </a:rPr>
              <a:t>RISC</a:t>
            </a:r>
            <a:r>
              <a:rPr lang="zh-CN" altLang="en-US" dirty="0">
                <a:effectLst>
                  <a:outerShdw blurRad="38100" dist="38100" dir="2700000" algn="tl">
                    <a:srgbClr val="C0C0C0"/>
                  </a:outerShdw>
                </a:effectLst>
                <a:latin typeface="方正姚体" pitchFamily="2" charset="-122"/>
                <a:ea typeface="方正姚体" pitchFamily="2" charset="-122"/>
              </a:rPr>
              <a:t>计算机系统，字长</a:t>
            </a:r>
            <a:r>
              <a:rPr lang="en-US" altLang="zh-CN" dirty="0">
                <a:effectLst>
                  <a:outerShdw blurRad="38100" dist="38100" dir="2700000" algn="tl">
                    <a:srgbClr val="C0C0C0"/>
                  </a:outerShdw>
                </a:effectLst>
                <a:latin typeface="方正姚体" pitchFamily="2" charset="-122"/>
                <a:ea typeface="方正姚体" pitchFamily="2" charset="-122"/>
              </a:rPr>
              <a:t>32</a:t>
            </a:r>
            <a:r>
              <a:rPr lang="zh-CN" altLang="en-US" dirty="0">
                <a:effectLst>
                  <a:outerShdw blurRad="38100" dist="38100" dir="2700000" algn="tl">
                    <a:srgbClr val="C0C0C0"/>
                  </a:outerShdw>
                </a:effectLst>
                <a:latin typeface="方正姚体" pitchFamily="2" charset="-122"/>
                <a:ea typeface="方正姚体" pitchFamily="2" charset="-122"/>
              </a:rPr>
              <a:t>位，字节寻址</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zh-CN" altLang="en-US" dirty="0">
                <a:effectLst>
                  <a:outerShdw blurRad="38100" dist="38100" dir="2700000" algn="tl">
                    <a:srgbClr val="C0C0C0"/>
                  </a:outerShdw>
                </a:effectLst>
                <a:latin typeface="方正姚体" pitchFamily="2" charset="-122"/>
                <a:ea typeface="方正姚体" pitchFamily="2" charset="-122"/>
              </a:rPr>
              <a:t>   指令格式简单，指令数目少，通用寄存器</a:t>
            </a:r>
            <a:r>
              <a:rPr lang="en-US" altLang="zh-CN" dirty="0">
                <a:effectLst>
                  <a:outerShdw blurRad="38100" dist="38100" dir="2700000" algn="tl">
                    <a:srgbClr val="C0C0C0"/>
                  </a:outerShdw>
                </a:effectLst>
                <a:latin typeface="方正姚体" pitchFamily="2" charset="-122"/>
                <a:ea typeface="方正姚体" pitchFamily="2" charset="-122"/>
              </a:rPr>
              <a:t>32</a:t>
            </a:r>
            <a:r>
              <a:rPr lang="zh-CN" altLang="en-US" dirty="0">
                <a:effectLst>
                  <a:outerShdw blurRad="38100" dist="38100" dir="2700000" algn="tl">
                    <a:srgbClr val="C0C0C0"/>
                  </a:outerShdw>
                </a:effectLst>
                <a:latin typeface="方正姚体" pitchFamily="2" charset="-122"/>
                <a:ea typeface="方正姚体" pitchFamily="2" charset="-122"/>
              </a:rPr>
              <a:t>个</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算术指令格式（</a:t>
            </a:r>
            <a:r>
              <a:rPr lang="en-US" altLang="zh-CN" dirty="0">
                <a:effectLst>
                  <a:outerShdw blurRad="38100" dist="38100" dir="2700000" algn="tl">
                    <a:srgbClr val="C0C0C0"/>
                  </a:outerShdw>
                </a:effectLst>
                <a:latin typeface="方正姚体" pitchFamily="2" charset="-122"/>
                <a:ea typeface="方正姚体" pitchFamily="2" charset="-122"/>
              </a:rPr>
              <a:t>R</a:t>
            </a:r>
            <a:r>
              <a:rPr lang="zh-CN" altLang="en-US" dirty="0">
                <a:effectLst>
                  <a:outerShdw blurRad="38100" dist="38100" dir="2700000" algn="tl">
                    <a:srgbClr val="C0C0C0"/>
                  </a:outerShdw>
                </a:effectLst>
                <a:latin typeface="方正姚体" pitchFamily="2" charset="-122"/>
                <a:ea typeface="方正姚体" pitchFamily="2" charset="-122"/>
              </a:rPr>
              <a:t>型）</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sz="1400" dirty="0">
                <a:effectLst>
                  <a:outerShdw blurRad="38100" dist="38100" dir="2700000" algn="tl">
                    <a:srgbClr val="C0C0C0"/>
                  </a:outerShdw>
                </a:effectLst>
                <a:latin typeface="方正姚体" pitchFamily="2" charset="-122"/>
                <a:ea typeface="方正姚体" pitchFamily="2" charset="-122"/>
              </a:rPr>
              <a:t>   </a:t>
            </a:r>
          </a:p>
          <a:p>
            <a:pPr lvl="1" algn="just">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R</a:t>
            </a:r>
            <a:r>
              <a:rPr lang="zh-CN" altLang="en-US" dirty="0">
                <a:effectLst>
                  <a:outerShdw blurRad="38100" dist="38100" dir="2700000" algn="tl">
                    <a:srgbClr val="C0C0C0"/>
                  </a:outerShdw>
                </a:effectLst>
                <a:latin typeface="方正姚体" pitchFamily="2" charset="-122"/>
                <a:ea typeface="方正姚体" pitchFamily="2" charset="-122"/>
              </a:rPr>
              <a:t>型</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sz="1600" dirty="0">
                <a:effectLst>
                  <a:outerShdw blurRad="38100" dist="38100" dir="2700000" algn="tl">
                    <a:srgbClr val="C0C0C0"/>
                  </a:outerShdw>
                </a:effectLst>
                <a:latin typeface="方正姚体" pitchFamily="2" charset="-122"/>
                <a:ea typeface="方正姚体" pitchFamily="2" charset="-122"/>
              </a:rPr>
              <a:t>    6</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6</a:t>
            </a:r>
            <a:r>
              <a:rPr lang="zh-CN" altLang="en-US" sz="1600" dirty="0">
                <a:effectLst>
                  <a:outerShdw blurRad="38100" dist="38100" dir="2700000" algn="tl">
                    <a:srgbClr val="C0C0C0"/>
                  </a:outerShdw>
                </a:effectLst>
                <a:latin typeface="方正姚体" pitchFamily="2" charset="-122"/>
                <a:ea typeface="方正姚体" pitchFamily="2" charset="-122"/>
              </a:rPr>
              <a:t>位</a:t>
            </a:r>
            <a:endParaRPr lang="en-US" altLang="zh-CN" sz="1600"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zh-CN" altLang="en-US" sz="1600" dirty="0">
                <a:effectLst>
                  <a:outerShdw blurRad="38100" dist="38100" dir="2700000" algn="tl">
                    <a:srgbClr val="C0C0C0"/>
                  </a:outerShdw>
                </a:effectLst>
                <a:latin typeface="方正姚体" pitchFamily="2" charset="-122"/>
                <a:ea typeface="方正姚体" pitchFamily="2" charset="-122"/>
              </a:rPr>
              <a:t>  操作码         源操作数寄存器             目标操作数寄存器      移位值           函数码</a:t>
            </a:r>
            <a:endParaRPr lang="en-US" altLang="zh-CN" sz="1600"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zh-CN" altLang="en-US" sz="1600" dirty="0">
                <a:effectLst>
                  <a:outerShdw blurRad="38100" dist="38100" dir="2700000" algn="tl">
                    <a:srgbClr val="C0C0C0"/>
                  </a:outerShdw>
                </a:effectLst>
                <a:latin typeface="方正姚体" pitchFamily="2" charset="-122"/>
                <a:ea typeface="方正姚体" pitchFamily="2" charset="-122"/>
              </a:rPr>
              <a:t>                        第</a:t>
            </a:r>
            <a:r>
              <a:rPr lang="en-US" altLang="zh-CN" sz="1600" dirty="0">
                <a:effectLst>
                  <a:outerShdw blurRad="38100" dist="38100" dir="2700000" algn="tl">
                    <a:srgbClr val="C0C0C0"/>
                  </a:outerShdw>
                </a:effectLst>
                <a:latin typeface="方正姚体" pitchFamily="2" charset="-122"/>
                <a:ea typeface="方正姚体" pitchFamily="2" charset="-122"/>
              </a:rPr>
              <a:t>1</a:t>
            </a:r>
            <a:r>
              <a:rPr lang="zh-CN" altLang="en-US" sz="1600" dirty="0">
                <a:effectLst>
                  <a:outerShdw blurRad="38100" dist="38100" dir="2700000" algn="tl">
                    <a:srgbClr val="C0C0C0"/>
                  </a:outerShdw>
                </a:effectLst>
                <a:latin typeface="方正姚体" pitchFamily="2" charset="-122"/>
                <a:ea typeface="方正姚体" pitchFamily="2" charset="-122"/>
              </a:rPr>
              <a:t>个          第</a:t>
            </a:r>
            <a:r>
              <a:rPr lang="en-US" altLang="zh-CN" sz="1600" dirty="0">
                <a:effectLst>
                  <a:outerShdw blurRad="38100" dist="38100" dir="2700000" algn="tl">
                    <a:srgbClr val="C0C0C0"/>
                  </a:outerShdw>
                </a:effectLst>
                <a:latin typeface="方正姚体" pitchFamily="2" charset="-122"/>
                <a:ea typeface="方正姚体" pitchFamily="2" charset="-122"/>
              </a:rPr>
              <a:t>2</a:t>
            </a:r>
            <a:r>
              <a:rPr lang="zh-CN" altLang="en-US" sz="1600" dirty="0">
                <a:effectLst>
                  <a:outerShdw blurRad="38100" dist="38100" dir="2700000" algn="tl">
                    <a:srgbClr val="C0C0C0"/>
                  </a:outerShdw>
                </a:effectLst>
                <a:latin typeface="方正姚体" pitchFamily="2" charset="-122"/>
                <a:ea typeface="方正姚体" pitchFamily="2" charset="-122"/>
              </a:rPr>
              <a:t>个                                                    </a:t>
            </a:r>
            <a:r>
              <a:rPr lang="en-US" altLang="zh-CN" sz="1600" dirty="0">
                <a:effectLst>
                  <a:outerShdw blurRad="38100" dist="38100" dir="2700000" algn="tl">
                    <a:srgbClr val="C0C0C0"/>
                  </a:outerShdw>
                </a:effectLst>
                <a:latin typeface="方正姚体" pitchFamily="2" charset="-122"/>
                <a:ea typeface="方正姚体" pitchFamily="2" charset="-122"/>
              </a:rPr>
              <a:t>-R</a:t>
            </a:r>
            <a:r>
              <a:rPr lang="zh-CN" altLang="en-US" sz="1600" dirty="0">
                <a:effectLst>
                  <a:outerShdw blurRad="38100" dist="38100" dir="2700000" algn="tl">
                    <a:srgbClr val="C0C0C0"/>
                  </a:outerShdw>
                </a:effectLst>
                <a:latin typeface="方正姚体" pitchFamily="2" charset="-122"/>
                <a:ea typeface="方正姚体" pitchFamily="2" charset="-122"/>
              </a:rPr>
              <a:t>型指令的特定操作</a:t>
            </a:r>
            <a:endParaRPr lang="en-US" altLang="zh-CN" sz="1600"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sz="1600" dirty="0">
                <a:effectLst>
                  <a:outerShdw blurRad="38100" dist="38100" dir="2700000" algn="tl">
                    <a:srgbClr val="C0C0C0"/>
                  </a:outerShdw>
                </a:effectLst>
                <a:latin typeface="方正姚体" pitchFamily="2" charset="-122"/>
                <a:ea typeface="方正姚体" pitchFamily="2" charset="-122"/>
              </a:rPr>
              <a:t>    </a:t>
            </a:r>
            <a:r>
              <a:rPr lang="zh-CN" altLang="en-US" sz="1600" dirty="0">
                <a:effectLst>
                  <a:outerShdw blurRad="38100" dist="38100" dir="2700000" algn="tl">
                    <a:srgbClr val="C0C0C0"/>
                  </a:outerShdw>
                </a:effectLst>
                <a:latin typeface="方正姚体" pitchFamily="2" charset="-122"/>
                <a:ea typeface="方正姚体" pitchFamily="2" charset="-122"/>
              </a:rPr>
              <a:t>      </a:t>
            </a:r>
            <a:endParaRPr lang="en-US" altLang="zh-CN" sz="1600"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数据传输指令格式（</a:t>
            </a:r>
            <a:r>
              <a:rPr lang="en-US" altLang="zh-CN" dirty="0">
                <a:effectLst>
                  <a:outerShdw blurRad="38100" dist="38100" dir="2700000" algn="tl">
                    <a:srgbClr val="C0C0C0"/>
                  </a:outerShdw>
                </a:effectLst>
                <a:latin typeface="方正姚体" pitchFamily="2" charset="-122"/>
                <a:ea typeface="方正姚体" pitchFamily="2" charset="-122"/>
              </a:rPr>
              <a:t>I</a:t>
            </a:r>
            <a:r>
              <a:rPr lang="zh-CN" altLang="en-US" dirty="0">
                <a:effectLst>
                  <a:outerShdw blurRad="38100" dist="38100" dir="2700000" algn="tl">
                    <a:srgbClr val="C0C0C0"/>
                  </a:outerShdw>
                </a:effectLst>
                <a:latin typeface="方正姚体" pitchFamily="2" charset="-122"/>
                <a:ea typeface="方正姚体" pitchFamily="2" charset="-122"/>
              </a:rPr>
              <a:t>型）</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a:t>
            </a:r>
          </a:p>
          <a:p>
            <a:pPr lvl="1" algn="just">
              <a:buClr>
                <a:srgbClr val="0707E1"/>
              </a:buClr>
              <a:buSzPct val="100000"/>
              <a:defRPr/>
            </a:pP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I</a:t>
            </a:r>
            <a:r>
              <a:rPr lang="zh-CN" altLang="en-US" dirty="0">
                <a:effectLst>
                  <a:outerShdw blurRad="38100" dist="38100" dir="2700000" algn="tl">
                    <a:srgbClr val="C0C0C0"/>
                  </a:outerShdw>
                </a:effectLst>
                <a:latin typeface="方正姚体" pitchFamily="2" charset="-122"/>
                <a:ea typeface="方正姚体" pitchFamily="2" charset="-122"/>
              </a:rPr>
              <a:t>型</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a:t>
            </a:r>
            <a:r>
              <a:rPr lang="en-US" altLang="zh-CN" sz="1600" dirty="0">
                <a:effectLst>
                  <a:outerShdw blurRad="38100" dist="38100" dir="2700000" algn="tl">
                    <a:srgbClr val="C0C0C0"/>
                  </a:outerShdw>
                </a:effectLst>
                <a:latin typeface="方正姚体" pitchFamily="2" charset="-122"/>
                <a:ea typeface="方正姚体" pitchFamily="2" charset="-122"/>
              </a:rPr>
              <a:t>6</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5</a:t>
            </a:r>
            <a:r>
              <a:rPr lang="zh-CN" altLang="en-US" sz="1600" dirty="0">
                <a:effectLst>
                  <a:outerShdw blurRad="38100" dist="38100" dir="2700000" algn="tl">
                    <a:srgbClr val="C0C0C0"/>
                  </a:outerShdw>
                </a:effectLst>
                <a:latin typeface="方正姚体" pitchFamily="2" charset="-122"/>
                <a:ea typeface="方正姚体" pitchFamily="2" charset="-122"/>
              </a:rPr>
              <a:t>位              </a:t>
            </a:r>
            <a:r>
              <a:rPr lang="en-US" altLang="zh-CN" sz="1600" dirty="0">
                <a:effectLst>
                  <a:outerShdw blurRad="38100" dist="38100" dir="2700000" algn="tl">
                    <a:srgbClr val="C0C0C0"/>
                  </a:outerShdw>
                </a:effectLst>
                <a:latin typeface="方正姚体" pitchFamily="2" charset="-122"/>
                <a:ea typeface="方正姚体" pitchFamily="2" charset="-122"/>
              </a:rPr>
              <a:t>16</a:t>
            </a:r>
            <a:r>
              <a:rPr lang="zh-CN" altLang="en-US" sz="1600" dirty="0">
                <a:effectLst>
                  <a:outerShdw blurRad="38100" dist="38100" dir="2700000" algn="tl">
                    <a:srgbClr val="C0C0C0"/>
                  </a:outerShdw>
                </a:effectLst>
                <a:latin typeface="方正姚体" pitchFamily="2" charset="-122"/>
                <a:ea typeface="方正姚体" pitchFamily="2" charset="-122"/>
              </a:rPr>
              <a:t>位（基值地址码，偏移量）</a:t>
            </a:r>
            <a:endParaRPr lang="en-US" altLang="zh-CN" sz="1600" dirty="0">
              <a:effectLst>
                <a:outerShdw blurRad="38100" dist="38100" dir="2700000" algn="tl">
                  <a:srgbClr val="C0C0C0"/>
                </a:outerShdw>
              </a:effectLst>
              <a:latin typeface="方正姚体" pitchFamily="2" charset="-122"/>
              <a:ea typeface="方正姚体" pitchFamily="2" charset="-122"/>
            </a:endParaRPr>
          </a:p>
          <a:p>
            <a:pPr lvl="1" algn="just">
              <a:lnSpc>
                <a:spcPct val="150000"/>
              </a:lnSpc>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a:t>
            </a:r>
            <a:r>
              <a:rPr lang="zh-CN" altLang="en-US" dirty="0">
                <a:effectLst>
                  <a:outerShdw blurRad="38100" dist="38100" dir="2700000" algn="tl">
                    <a:srgbClr val="C0C0C0"/>
                  </a:outerShdw>
                </a:effectLst>
                <a:latin typeface="方正姚体" pitchFamily="2" charset="-122"/>
                <a:ea typeface="方正姚体" pitchFamily="2" charset="-122"/>
              </a:rPr>
              <a:t>两种指令前三部份相同，后</a:t>
            </a:r>
            <a:r>
              <a:rPr lang="en-US" altLang="zh-CN" dirty="0">
                <a:effectLst>
                  <a:outerShdw blurRad="38100" dist="38100" dir="2700000" algn="tl">
                    <a:srgbClr val="C0C0C0"/>
                  </a:outerShdw>
                </a:effectLst>
                <a:latin typeface="方正姚体" pitchFamily="2" charset="-122"/>
                <a:ea typeface="方正姚体" pitchFamily="2" charset="-122"/>
              </a:rPr>
              <a:t>16</a:t>
            </a:r>
            <a:r>
              <a:rPr lang="zh-CN" altLang="en-US" dirty="0">
                <a:effectLst>
                  <a:outerShdw blurRad="38100" dist="38100" dir="2700000" algn="tl">
                    <a:srgbClr val="C0C0C0"/>
                  </a:outerShdw>
                </a:effectLst>
                <a:latin typeface="方正姚体" pitchFamily="2" charset="-122"/>
                <a:ea typeface="方正姚体" pitchFamily="2" charset="-122"/>
              </a:rPr>
              <a:t>位不同，通过</a:t>
            </a:r>
            <a:r>
              <a:rPr lang="en-US" altLang="zh-CN" dirty="0">
                <a:solidFill>
                  <a:srgbClr val="C00000"/>
                </a:solidFill>
                <a:effectLst>
                  <a:outerShdw blurRad="38100" dist="38100" dir="2700000" algn="tl">
                    <a:srgbClr val="C0C0C0"/>
                  </a:outerShdw>
                </a:effectLst>
                <a:latin typeface="方正姚体" pitchFamily="2" charset="-122"/>
                <a:ea typeface="方正姚体" pitchFamily="2" charset="-122"/>
              </a:rPr>
              <a:t>op</a:t>
            </a:r>
            <a:r>
              <a:rPr lang="zh-CN" altLang="en-US" dirty="0">
                <a:effectLst>
                  <a:outerShdw blurRad="38100" dist="38100" dir="2700000" algn="tl">
                    <a:srgbClr val="C0C0C0"/>
                  </a:outerShdw>
                </a:effectLst>
                <a:latin typeface="方正姚体" pitchFamily="2" charset="-122"/>
                <a:ea typeface="方正姚体" pitchFamily="2" charset="-122"/>
              </a:rPr>
              <a:t>来区分</a:t>
            </a:r>
            <a:r>
              <a:rPr lang="en-US" altLang="zh-CN" dirty="0">
                <a:effectLst>
                  <a:outerShdw blurRad="38100" dist="38100" dir="2700000" algn="tl">
                    <a:srgbClr val="C0C0C0"/>
                  </a:outerShdw>
                </a:effectLst>
                <a:latin typeface="方正姚体" pitchFamily="2" charset="-122"/>
                <a:ea typeface="方正姚体" pitchFamily="2" charset="-122"/>
              </a:rPr>
              <a:t>R</a:t>
            </a:r>
            <a:r>
              <a:rPr lang="zh-CN" altLang="en-US" dirty="0">
                <a:effectLst>
                  <a:outerShdw blurRad="38100" dist="38100" dir="2700000" algn="tl">
                    <a:srgbClr val="C0C0C0"/>
                  </a:outerShdw>
                </a:effectLst>
                <a:latin typeface="方正姚体" pitchFamily="2" charset="-122"/>
                <a:ea typeface="方正姚体" pitchFamily="2" charset="-122"/>
              </a:rPr>
              <a:t>和</a:t>
            </a:r>
            <a:r>
              <a:rPr lang="en-US" altLang="zh-CN" dirty="0">
                <a:effectLst>
                  <a:outerShdw blurRad="38100" dist="38100" dir="2700000" algn="tl">
                    <a:srgbClr val="C0C0C0"/>
                  </a:outerShdw>
                </a:effectLst>
                <a:latin typeface="方正姚体" pitchFamily="2" charset="-122"/>
                <a:ea typeface="方正姚体" pitchFamily="2" charset="-122"/>
              </a:rPr>
              <a:t>I</a:t>
            </a:r>
          </a:p>
          <a:p>
            <a:pPr lvl="1" algn="just">
              <a:lnSpc>
                <a:spcPct val="150000"/>
              </a:lnSpc>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MIPS</a:t>
            </a:r>
            <a:r>
              <a:rPr lang="zh-CN" altLang="en-US" dirty="0">
                <a:effectLst>
                  <a:outerShdw blurRad="38100" dist="38100" dir="2700000" algn="tl">
                    <a:srgbClr val="C0C0C0"/>
                  </a:outerShdw>
                </a:effectLst>
                <a:latin typeface="方正姚体" pitchFamily="2" charset="-122"/>
                <a:ea typeface="方正姚体" pitchFamily="2" charset="-122"/>
              </a:rPr>
              <a:t>指令的</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每一字段值  </a:t>
            </a:r>
            <a:r>
              <a:rPr lang="zh-CN" altLang="en-US" dirty="0">
                <a:effectLst>
                  <a:outerShdw blurRad="38100" dist="38100" dir="2700000" algn="tl">
                    <a:srgbClr val="C0C0C0"/>
                  </a:outerShdw>
                </a:effectLst>
                <a:latin typeface="方正姚体" pitchFamily="2" charset="-122"/>
                <a:ea typeface="方正姚体" pitchFamily="2" charset="-122"/>
              </a:rPr>
              <a:t>见</a:t>
            </a:r>
            <a:r>
              <a:rPr lang="en-US" altLang="zh-CN" dirty="0">
                <a:effectLst>
                  <a:outerShdw blurRad="38100" dist="38100" dir="2700000" algn="tl">
                    <a:srgbClr val="C0C0C0"/>
                  </a:outerShdw>
                </a:effectLst>
                <a:latin typeface="方正姚体" pitchFamily="2" charset="-122"/>
                <a:ea typeface="方正姚体" pitchFamily="2" charset="-122"/>
              </a:rPr>
              <a:t>P120  </a:t>
            </a:r>
            <a:r>
              <a:rPr lang="zh-CN" altLang="en-US" dirty="0">
                <a:effectLst>
                  <a:outerShdw blurRad="38100" dist="38100" dir="2700000" algn="tl">
                    <a:srgbClr val="C0C0C0"/>
                  </a:outerShdw>
                </a:effectLst>
                <a:latin typeface="方正姚体" pitchFamily="2" charset="-122"/>
                <a:ea typeface="方正姚体" pitchFamily="2" charset="-122"/>
              </a:rPr>
              <a:t>表</a:t>
            </a:r>
            <a:r>
              <a:rPr lang="en-US" altLang="zh-CN" dirty="0">
                <a:effectLst>
                  <a:outerShdw blurRad="38100" dist="38100" dir="2700000" algn="tl">
                    <a:srgbClr val="C0C0C0"/>
                  </a:outerShdw>
                </a:effectLst>
                <a:latin typeface="方正姚体" pitchFamily="2" charset="-122"/>
                <a:ea typeface="方正姚体" pitchFamily="2" charset="-122"/>
              </a:rPr>
              <a:t>4.3 </a:t>
            </a:r>
          </a:p>
        </p:txBody>
      </p:sp>
      <p:sp>
        <p:nvSpPr>
          <p:cNvPr id="227333"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grpSp>
        <p:nvGrpSpPr>
          <p:cNvPr id="16391" name="组合 4"/>
          <p:cNvGrpSpPr>
            <a:grpSpLocks/>
          </p:cNvGrpSpPr>
          <p:nvPr/>
        </p:nvGrpSpPr>
        <p:grpSpPr bwMode="auto">
          <a:xfrm>
            <a:off x="828054" y="2708920"/>
            <a:ext cx="7272338" cy="401638"/>
            <a:chOff x="1115616" y="2564904"/>
            <a:chExt cx="7200800" cy="401549"/>
          </a:xfrm>
        </p:grpSpPr>
        <p:sp>
          <p:nvSpPr>
            <p:cNvPr id="2" name="TextBox 1"/>
            <p:cNvSpPr txBox="1"/>
            <p:nvPr/>
          </p:nvSpPr>
          <p:spPr>
            <a:xfrm>
              <a:off x="1115616" y="2564904"/>
              <a:ext cx="7200800" cy="399961"/>
            </a:xfrm>
            <a:prstGeom prst="rect">
              <a:avLst/>
            </a:prstGeom>
            <a:solidFill>
              <a:srgbClr val="CCFF99"/>
            </a:solidFill>
            <a:ln>
              <a:solidFill>
                <a:schemeClr val="tx1"/>
              </a:solidFill>
            </a:ln>
          </p:spPr>
          <p:txBody>
            <a:bodyPr>
              <a:spAutoFit/>
            </a:bodyPr>
            <a:lstStyle/>
            <a:p>
              <a:pPr>
                <a:defRPr/>
              </a:pPr>
              <a:r>
                <a:rPr lang="en-US" altLang="zh-CN" dirty="0"/>
                <a:t>   op              </a:t>
              </a:r>
              <a:r>
                <a:rPr lang="en-US" altLang="zh-CN" dirty="0" err="1"/>
                <a:t>rs</a:t>
              </a:r>
              <a:r>
                <a:rPr lang="zh-CN" altLang="en-US" dirty="0"/>
                <a:t>                </a:t>
              </a:r>
              <a:r>
                <a:rPr lang="en-US" altLang="zh-CN" dirty="0" err="1"/>
                <a:t>rt</a:t>
              </a:r>
              <a:r>
                <a:rPr lang="en-US" altLang="zh-CN" dirty="0"/>
                <a:t>                </a:t>
              </a:r>
              <a:r>
                <a:rPr lang="en-US" altLang="zh-CN" dirty="0" err="1"/>
                <a:t>rd</a:t>
              </a:r>
              <a:r>
                <a:rPr lang="en-US" altLang="zh-CN" dirty="0"/>
                <a:t>                 </a:t>
              </a:r>
              <a:r>
                <a:rPr lang="en-US" altLang="zh-CN" dirty="0" err="1"/>
                <a:t>shamt</a:t>
              </a:r>
              <a:r>
                <a:rPr lang="en-US" altLang="zh-CN" dirty="0"/>
                <a:t>              </a:t>
              </a:r>
              <a:r>
                <a:rPr lang="en-US" altLang="zh-CN" dirty="0" err="1"/>
                <a:t>func</a:t>
              </a:r>
              <a:r>
                <a:rPr lang="en-US" altLang="zh-CN" dirty="0"/>
                <a:t>    </a:t>
              </a:r>
            </a:p>
          </p:txBody>
        </p:sp>
        <p:cxnSp>
          <p:nvCxnSpPr>
            <p:cNvPr id="16397" name="直接连接符 3"/>
            <p:cNvCxnSpPr>
              <a:cxnSpLocks noChangeShapeType="1"/>
            </p:cNvCxnSpPr>
            <p:nvPr/>
          </p:nvCxnSpPr>
          <p:spPr bwMode="auto">
            <a:xfrm>
              <a:off x="1979712"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8" name="直接连接符 10"/>
            <p:cNvCxnSpPr>
              <a:cxnSpLocks noChangeShapeType="1"/>
            </p:cNvCxnSpPr>
            <p:nvPr/>
          </p:nvCxnSpPr>
          <p:spPr bwMode="auto">
            <a:xfrm>
              <a:off x="3059832"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9" name="直接连接符 11"/>
            <p:cNvCxnSpPr>
              <a:cxnSpLocks noChangeShapeType="1"/>
            </p:cNvCxnSpPr>
            <p:nvPr/>
          </p:nvCxnSpPr>
          <p:spPr bwMode="auto">
            <a:xfrm>
              <a:off x="4067944"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0" name="直接连接符 12"/>
            <p:cNvCxnSpPr>
              <a:cxnSpLocks noChangeShapeType="1"/>
            </p:cNvCxnSpPr>
            <p:nvPr/>
          </p:nvCxnSpPr>
          <p:spPr bwMode="auto">
            <a:xfrm>
              <a:off x="5436096" y="2566343"/>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1" name="直接连接符 13"/>
            <p:cNvCxnSpPr>
              <a:cxnSpLocks noChangeShapeType="1"/>
            </p:cNvCxnSpPr>
            <p:nvPr/>
          </p:nvCxnSpPr>
          <p:spPr bwMode="auto">
            <a:xfrm>
              <a:off x="6948264" y="2566343"/>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8" name="TextBox 17"/>
          <p:cNvSpPr txBox="1"/>
          <p:nvPr/>
        </p:nvSpPr>
        <p:spPr>
          <a:xfrm>
            <a:off x="841375" y="4869160"/>
            <a:ext cx="7272338" cy="400050"/>
          </a:xfrm>
          <a:prstGeom prst="rect">
            <a:avLst/>
          </a:prstGeom>
          <a:solidFill>
            <a:srgbClr val="CCFF99"/>
          </a:solidFill>
          <a:ln>
            <a:solidFill>
              <a:schemeClr val="tx1"/>
            </a:solidFill>
          </a:ln>
        </p:spPr>
        <p:txBody>
          <a:bodyPr>
            <a:spAutoFit/>
          </a:bodyPr>
          <a:lstStyle/>
          <a:p>
            <a:pPr>
              <a:defRPr/>
            </a:pPr>
            <a:r>
              <a:rPr lang="en-US" altLang="zh-CN" dirty="0"/>
              <a:t>  op              </a:t>
            </a:r>
            <a:r>
              <a:rPr lang="en-US" altLang="zh-CN" dirty="0" err="1"/>
              <a:t>rs</a:t>
            </a:r>
            <a:r>
              <a:rPr lang="zh-CN" altLang="en-US" dirty="0"/>
              <a:t>                </a:t>
            </a:r>
            <a:r>
              <a:rPr lang="en-US" altLang="zh-CN" dirty="0" err="1"/>
              <a:t>rt</a:t>
            </a:r>
            <a:r>
              <a:rPr lang="en-US" altLang="zh-CN" dirty="0"/>
              <a:t>               </a:t>
            </a:r>
            <a:r>
              <a:rPr lang="zh-CN" altLang="en-US" dirty="0">
                <a:effectLst/>
                <a:latin typeface="方正姚体" panose="02010601030101010101" pitchFamily="2" charset="-122"/>
                <a:ea typeface="方正姚体" panose="02010601030101010101" pitchFamily="2" charset="-122"/>
              </a:rPr>
              <a:t>常数或地址</a:t>
            </a:r>
            <a:r>
              <a:rPr lang="zh-CN" altLang="en-US" dirty="0"/>
              <a:t>（</a:t>
            </a:r>
            <a:r>
              <a:rPr lang="en-US" altLang="zh-CN" dirty="0"/>
              <a:t>address</a:t>
            </a:r>
            <a:r>
              <a:rPr lang="zh-CN" altLang="en-US" dirty="0"/>
              <a:t>）</a:t>
            </a:r>
            <a:r>
              <a:rPr lang="en-US" altLang="zh-CN" dirty="0"/>
              <a:t>  </a:t>
            </a:r>
          </a:p>
        </p:txBody>
      </p:sp>
      <p:cxnSp>
        <p:nvCxnSpPr>
          <p:cNvPr id="16393" name="直接连接符 18"/>
          <p:cNvCxnSpPr>
            <a:cxnSpLocks noChangeShapeType="1"/>
          </p:cNvCxnSpPr>
          <p:nvPr/>
        </p:nvCxnSpPr>
        <p:spPr bwMode="auto">
          <a:xfrm>
            <a:off x="1828800" y="4868863"/>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4" name="直接连接符 19"/>
          <p:cNvCxnSpPr>
            <a:cxnSpLocks noChangeShapeType="1"/>
          </p:cNvCxnSpPr>
          <p:nvPr/>
        </p:nvCxnSpPr>
        <p:spPr bwMode="auto">
          <a:xfrm>
            <a:off x="2898775" y="4865688"/>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5" name="直接连接符 20"/>
          <p:cNvCxnSpPr>
            <a:cxnSpLocks noChangeShapeType="1"/>
          </p:cNvCxnSpPr>
          <p:nvPr/>
        </p:nvCxnSpPr>
        <p:spPr bwMode="auto">
          <a:xfrm>
            <a:off x="3917950" y="4865688"/>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33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7332">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733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733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7332">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7332">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733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733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7332">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733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uiExpand="1" build="p" bldLvl="2"/>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288" y="0"/>
            <a:ext cx="8353425" cy="501650"/>
          </a:xfrm>
        </p:spPr>
        <p:txBody>
          <a:bodyPr/>
          <a:lstStyle/>
          <a:p>
            <a:pPr eaLnBrk="1" hangingPunct="1">
              <a:defRPr/>
            </a:pPr>
            <a:r>
              <a:rPr lang="en-US" sz="2800" b="1">
                <a:solidFill>
                  <a:srgbClr val="0707E1"/>
                </a:solidFill>
                <a:effectLst>
                  <a:outerShdw blurRad="38100" dist="38100" dir="2700000" algn="tl">
                    <a:srgbClr val="C0C0C0"/>
                  </a:outerShdw>
                </a:effectLst>
                <a:latin typeface="方正姚体" pitchFamily="2" charset="-122"/>
                <a:ea typeface="方正姚体" pitchFamily="2" charset="-122"/>
              </a:rPr>
              <a:t>4.2.5</a:t>
            </a:r>
            <a:r>
              <a:rPr lang="zh-CN" altLang="en-US" sz="2800" b="1">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1741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8418" r:id="rId4" imgW="938794" imgH="221393" progId="Equation.3">
                  <p:embed/>
                </p:oleObj>
              </mc:Choice>
              <mc:Fallback>
                <p:oleObj r:id="rId4" imgW="938794" imgH="221393" progId="Equation.3">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3"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227335" name="Text Box 7"/>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grpSp>
        <p:nvGrpSpPr>
          <p:cNvPr id="17414" name="组合 4"/>
          <p:cNvGrpSpPr>
            <a:grpSpLocks/>
          </p:cNvGrpSpPr>
          <p:nvPr/>
        </p:nvGrpSpPr>
        <p:grpSpPr bwMode="auto">
          <a:xfrm>
            <a:off x="755650" y="908050"/>
            <a:ext cx="7272338" cy="401638"/>
            <a:chOff x="1115616" y="2564904"/>
            <a:chExt cx="7200800" cy="401549"/>
          </a:xfrm>
        </p:grpSpPr>
        <p:sp>
          <p:nvSpPr>
            <p:cNvPr id="2" name="TextBox 1"/>
            <p:cNvSpPr txBox="1"/>
            <p:nvPr/>
          </p:nvSpPr>
          <p:spPr>
            <a:xfrm>
              <a:off x="1115616" y="2564904"/>
              <a:ext cx="7200800" cy="399961"/>
            </a:xfrm>
            <a:prstGeom prst="rect">
              <a:avLst/>
            </a:prstGeom>
            <a:solidFill>
              <a:srgbClr val="CCFF99"/>
            </a:solidFill>
            <a:ln>
              <a:solidFill>
                <a:schemeClr val="tx1"/>
              </a:solidFill>
            </a:ln>
          </p:spPr>
          <p:txBody>
            <a:bodyPr>
              <a:spAutoFit/>
            </a:bodyPr>
            <a:lstStyle/>
            <a:p>
              <a:pPr>
                <a:defRPr/>
              </a:pPr>
              <a:r>
                <a:rPr lang="en-US" altLang="zh-CN" dirty="0"/>
                <a:t>   op              </a:t>
              </a:r>
              <a:r>
                <a:rPr lang="en-US" altLang="zh-CN" dirty="0" err="1"/>
                <a:t>rs</a:t>
              </a:r>
              <a:r>
                <a:rPr lang="zh-CN" altLang="en-US" dirty="0"/>
                <a:t>                </a:t>
              </a:r>
              <a:r>
                <a:rPr lang="en-US" altLang="zh-CN" dirty="0" err="1"/>
                <a:t>rt</a:t>
              </a:r>
              <a:r>
                <a:rPr lang="en-US" altLang="zh-CN" dirty="0"/>
                <a:t>                </a:t>
              </a:r>
              <a:r>
                <a:rPr lang="en-US" altLang="zh-CN" dirty="0" err="1"/>
                <a:t>rd</a:t>
              </a:r>
              <a:r>
                <a:rPr lang="en-US" altLang="zh-CN" dirty="0"/>
                <a:t>                 </a:t>
              </a:r>
              <a:r>
                <a:rPr lang="en-US" altLang="zh-CN" dirty="0" err="1"/>
                <a:t>shamt</a:t>
              </a:r>
              <a:r>
                <a:rPr lang="en-US" altLang="zh-CN" dirty="0"/>
                <a:t>              </a:t>
              </a:r>
              <a:r>
                <a:rPr lang="en-US" altLang="zh-CN" dirty="0" err="1"/>
                <a:t>func</a:t>
              </a:r>
              <a:r>
                <a:rPr lang="en-US" altLang="zh-CN" dirty="0"/>
                <a:t>    </a:t>
              </a:r>
            </a:p>
          </p:txBody>
        </p:sp>
        <p:cxnSp>
          <p:nvCxnSpPr>
            <p:cNvPr id="17457" name="直接连接符 3"/>
            <p:cNvCxnSpPr>
              <a:cxnSpLocks noChangeShapeType="1"/>
            </p:cNvCxnSpPr>
            <p:nvPr/>
          </p:nvCxnSpPr>
          <p:spPr bwMode="auto">
            <a:xfrm>
              <a:off x="1979712"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58" name="直接连接符 10"/>
            <p:cNvCxnSpPr>
              <a:cxnSpLocks noChangeShapeType="1"/>
            </p:cNvCxnSpPr>
            <p:nvPr/>
          </p:nvCxnSpPr>
          <p:spPr bwMode="auto">
            <a:xfrm>
              <a:off x="3059832"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59" name="直接连接符 11"/>
            <p:cNvCxnSpPr>
              <a:cxnSpLocks noChangeShapeType="1"/>
            </p:cNvCxnSpPr>
            <p:nvPr/>
          </p:nvCxnSpPr>
          <p:spPr bwMode="auto">
            <a:xfrm>
              <a:off x="4067944" y="2564904"/>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60" name="直接连接符 12"/>
            <p:cNvCxnSpPr>
              <a:cxnSpLocks noChangeShapeType="1"/>
            </p:cNvCxnSpPr>
            <p:nvPr/>
          </p:nvCxnSpPr>
          <p:spPr bwMode="auto">
            <a:xfrm>
              <a:off x="5436096" y="2566343"/>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61" name="直接连接符 13"/>
            <p:cNvCxnSpPr>
              <a:cxnSpLocks noChangeShapeType="1"/>
            </p:cNvCxnSpPr>
            <p:nvPr/>
          </p:nvCxnSpPr>
          <p:spPr bwMode="auto">
            <a:xfrm>
              <a:off x="6948264" y="2566343"/>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8" name="TextBox 17"/>
          <p:cNvSpPr txBox="1"/>
          <p:nvPr/>
        </p:nvSpPr>
        <p:spPr>
          <a:xfrm>
            <a:off x="755650" y="1628775"/>
            <a:ext cx="7272338" cy="400050"/>
          </a:xfrm>
          <a:prstGeom prst="rect">
            <a:avLst/>
          </a:prstGeom>
          <a:solidFill>
            <a:srgbClr val="CCFF99"/>
          </a:solidFill>
          <a:ln>
            <a:solidFill>
              <a:schemeClr val="tx1"/>
            </a:solidFill>
          </a:ln>
        </p:spPr>
        <p:txBody>
          <a:bodyPr>
            <a:spAutoFit/>
          </a:bodyPr>
          <a:lstStyle/>
          <a:p>
            <a:pPr>
              <a:defRPr/>
            </a:pPr>
            <a:r>
              <a:rPr lang="en-US" altLang="zh-CN" dirty="0"/>
              <a:t>  op              </a:t>
            </a:r>
            <a:r>
              <a:rPr lang="en-US" altLang="zh-CN" dirty="0" err="1"/>
              <a:t>rs</a:t>
            </a:r>
            <a:r>
              <a:rPr lang="zh-CN" altLang="en-US" dirty="0"/>
              <a:t>                </a:t>
            </a:r>
            <a:r>
              <a:rPr lang="en-US" altLang="zh-CN" dirty="0" err="1"/>
              <a:t>rt</a:t>
            </a:r>
            <a:r>
              <a:rPr lang="en-US" altLang="zh-CN" dirty="0"/>
              <a:t>               </a:t>
            </a:r>
            <a:r>
              <a:rPr lang="zh-CN" altLang="en-US" dirty="0">
                <a:effectLst/>
                <a:latin typeface="方正姚体" panose="02010601030101010101" pitchFamily="2" charset="-122"/>
                <a:ea typeface="方正姚体" panose="02010601030101010101" pitchFamily="2" charset="-122"/>
              </a:rPr>
              <a:t>常数或地址</a:t>
            </a:r>
            <a:r>
              <a:rPr lang="zh-CN" altLang="en-US" dirty="0"/>
              <a:t>（</a:t>
            </a:r>
            <a:r>
              <a:rPr lang="en-US" altLang="zh-CN" dirty="0"/>
              <a:t>address</a:t>
            </a:r>
            <a:r>
              <a:rPr lang="zh-CN" altLang="en-US" dirty="0"/>
              <a:t>）</a:t>
            </a:r>
            <a:r>
              <a:rPr lang="en-US" altLang="zh-CN" dirty="0"/>
              <a:t>  </a:t>
            </a:r>
          </a:p>
        </p:txBody>
      </p:sp>
      <p:cxnSp>
        <p:nvCxnSpPr>
          <p:cNvPr id="17416" name="直接连接符 18"/>
          <p:cNvCxnSpPr>
            <a:cxnSpLocks noChangeShapeType="1"/>
          </p:cNvCxnSpPr>
          <p:nvPr/>
        </p:nvCxnSpPr>
        <p:spPr bwMode="auto">
          <a:xfrm>
            <a:off x="1628775" y="1628775"/>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7" name="直接连接符 19"/>
          <p:cNvCxnSpPr>
            <a:cxnSpLocks noChangeShapeType="1"/>
          </p:cNvCxnSpPr>
          <p:nvPr/>
        </p:nvCxnSpPr>
        <p:spPr bwMode="auto">
          <a:xfrm>
            <a:off x="2711450" y="1628775"/>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8" name="直接连接符 20"/>
          <p:cNvCxnSpPr>
            <a:cxnSpLocks noChangeShapeType="1"/>
          </p:cNvCxnSpPr>
          <p:nvPr/>
        </p:nvCxnSpPr>
        <p:spPr bwMode="auto">
          <a:xfrm>
            <a:off x="3736975" y="1628775"/>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9" name="表格 18"/>
          <p:cNvGraphicFramePr>
            <a:graphicFrameLocks noGrp="1"/>
          </p:cNvGraphicFramePr>
          <p:nvPr/>
        </p:nvGraphicFramePr>
        <p:xfrm>
          <a:off x="179388" y="2565400"/>
          <a:ext cx="8424863" cy="2447928"/>
        </p:xfrm>
        <a:graphic>
          <a:graphicData uri="http://schemas.openxmlformats.org/drawingml/2006/table">
            <a:tbl>
              <a:tblPr firstRow="1" bandRow="1">
                <a:tableStyleId>{5C22544A-7EE6-4342-B048-85BDC9FD1C3A}</a:tableStyleId>
              </a:tblPr>
              <a:tblGrid>
                <a:gridCol w="1114032">
                  <a:extLst>
                    <a:ext uri="{9D8B030D-6E8A-4147-A177-3AD203B41FA5}">
                      <a16:colId xmlns:a16="http://schemas.microsoft.com/office/drawing/2014/main" val="20000"/>
                    </a:ext>
                  </a:extLst>
                </a:gridCol>
                <a:gridCol w="2284768">
                  <a:extLst>
                    <a:ext uri="{9D8B030D-6E8A-4147-A177-3AD203B41FA5}">
                      <a16:colId xmlns:a16="http://schemas.microsoft.com/office/drawing/2014/main" val="20001"/>
                    </a:ext>
                  </a:extLst>
                </a:gridCol>
                <a:gridCol w="2362011">
                  <a:extLst>
                    <a:ext uri="{9D8B030D-6E8A-4147-A177-3AD203B41FA5}">
                      <a16:colId xmlns:a16="http://schemas.microsoft.com/office/drawing/2014/main" val="20002"/>
                    </a:ext>
                  </a:extLst>
                </a:gridCol>
                <a:gridCol w="2664052">
                  <a:extLst>
                    <a:ext uri="{9D8B030D-6E8A-4147-A177-3AD203B41FA5}">
                      <a16:colId xmlns:a16="http://schemas.microsoft.com/office/drawing/2014/main" val="20003"/>
                    </a:ext>
                  </a:extLst>
                </a:gridCol>
              </a:tblGrid>
              <a:tr h="407988">
                <a:tc>
                  <a:txBody>
                    <a:bodyPr/>
                    <a:lstStyle/>
                    <a:p>
                      <a:r>
                        <a:rPr lang="zh-CN" altLang="en-US" sz="1800" dirty="0"/>
                        <a:t>指令</a:t>
                      </a:r>
                    </a:p>
                  </a:txBody>
                  <a:tcPr marL="91436" marR="91436" marT="45698" marB="45698"/>
                </a:tc>
                <a:tc>
                  <a:txBody>
                    <a:bodyPr/>
                    <a:lstStyle/>
                    <a:p>
                      <a:r>
                        <a:rPr lang="zh-CN" altLang="en-US" sz="1800" dirty="0"/>
                        <a:t>实例</a:t>
                      </a:r>
                    </a:p>
                  </a:txBody>
                  <a:tcPr marL="91436" marR="91436" marT="45698" marB="45698"/>
                </a:tc>
                <a:tc>
                  <a:txBody>
                    <a:bodyPr/>
                    <a:lstStyle/>
                    <a:p>
                      <a:r>
                        <a:rPr lang="zh-CN" altLang="en-US" sz="1800" dirty="0"/>
                        <a:t>语义</a:t>
                      </a:r>
                    </a:p>
                  </a:txBody>
                  <a:tcPr marL="91436" marR="91436" marT="45698" marB="45698"/>
                </a:tc>
                <a:tc>
                  <a:txBody>
                    <a:bodyPr/>
                    <a:lstStyle/>
                    <a:p>
                      <a:r>
                        <a:rPr lang="zh-CN" altLang="en-US" sz="1800" dirty="0"/>
                        <a:t>注释</a:t>
                      </a:r>
                    </a:p>
                  </a:txBody>
                  <a:tcPr marL="91436" marR="91436" marT="45698" marB="45698"/>
                </a:tc>
                <a:extLst>
                  <a:ext uri="{0D108BD9-81ED-4DB2-BD59-A6C34878D82A}">
                    <a16:rowId xmlns:a16="http://schemas.microsoft.com/office/drawing/2014/main" val="10000"/>
                  </a:ext>
                </a:extLst>
              </a:tr>
              <a:tr h="407988">
                <a:tc>
                  <a:txBody>
                    <a:bodyPr/>
                    <a:lstStyle/>
                    <a:p>
                      <a:r>
                        <a:rPr lang="zh-CN" altLang="en-US" sz="1800" dirty="0"/>
                        <a:t>加</a:t>
                      </a: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add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zh-CN" altLang="en-US" sz="1800" dirty="0"/>
                        <a:t>寄存器寻址</a:t>
                      </a:r>
                    </a:p>
                  </a:txBody>
                  <a:tcPr marL="91436" marR="91436" marT="45698" marB="45698"/>
                </a:tc>
                <a:extLst>
                  <a:ext uri="{0D108BD9-81ED-4DB2-BD59-A6C34878D82A}">
                    <a16:rowId xmlns:a16="http://schemas.microsoft.com/office/drawing/2014/main" val="10001"/>
                  </a:ext>
                </a:extLst>
              </a:tr>
              <a:tr h="407988">
                <a:tc>
                  <a:txBody>
                    <a:bodyPr/>
                    <a:lstStyle/>
                    <a:p>
                      <a:r>
                        <a:rPr lang="zh-CN" altLang="en-US" sz="1800" dirty="0"/>
                        <a:t>减</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a:solidFill>
                            <a:srgbClr val="800080"/>
                          </a:solidFill>
                          <a:latin typeface="Courier New" pitchFamily="49" charset="0"/>
                          <a:ea typeface="ＭＳ Ｐゴシック" pitchFamily="34" charset="-128"/>
                        </a:rPr>
                        <a:t>sub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zh-CN" altLang="en-US" sz="1800" dirty="0"/>
                        <a:t>寄存器寻址</a:t>
                      </a:r>
                    </a:p>
                  </a:txBody>
                  <a:tcPr marL="91436" marR="91436" marT="45698" marB="45698"/>
                </a:tc>
                <a:extLst>
                  <a:ext uri="{0D108BD9-81ED-4DB2-BD59-A6C34878D82A}">
                    <a16:rowId xmlns:a16="http://schemas.microsoft.com/office/drawing/2014/main" val="10002"/>
                  </a:ext>
                </a:extLst>
              </a:tr>
              <a:tr h="407988">
                <a:tc>
                  <a:txBody>
                    <a:bodyPr/>
                    <a:lstStyle/>
                    <a:p>
                      <a:r>
                        <a:rPr lang="zh-CN" altLang="en-US" sz="1800" dirty="0"/>
                        <a:t>加立即数</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addi</a:t>
                      </a:r>
                      <a:r>
                        <a:rPr lang="en-US" altLang="zh-CN" sz="1700" b="1" dirty="0">
                          <a:solidFill>
                            <a:srgbClr val="800080"/>
                          </a:solidFill>
                          <a:latin typeface="Courier New" pitchFamily="49" charset="0"/>
                          <a:ea typeface="ＭＳ Ｐゴシック" pitchFamily="34" charset="-128"/>
                        </a:rPr>
                        <a:t> $s1,$s2,100</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$s1=$s2+100</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zh-CN" altLang="en-US" sz="1800" dirty="0"/>
                        <a:t>寄存器寻址</a:t>
                      </a:r>
                      <a:r>
                        <a:rPr lang="en-US" altLang="zh-CN" sz="1800" dirty="0"/>
                        <a:t>+</a:t>
                      </a:r>
                      <a:r>
                        <a:rPr lang="zh-CN" altLang="en-US" sz="1800" dirty="0"/>
                        <a:t>立即数寻址</a:t>
                      </a:r>
                    </a:p>
                  </a:txBody>
                  <a:tcPr marL="91436" marR="91436" marT="45698" marB="45698"/>
                </a:tc>
                <a:extLst>
                  <a:ext uri="{0D108BD9-81ED-4DB2-BD59-A6C34878D82A}">
                    <a16:rowId xmlns:a16="http://schemas.microsoft.com/office/drawing/2014/main" val="10003"/>
                  </a:ext>
                </a:extLst>
              </a:tr>
              <a:tr h="407988">
                <a:tc>
                  <a:txBody>
                    <a:bodyPr/>
                    <a:lstStyle/>
                    <a:p>
                      <a:r>
                        <a:rPr lang="zh-CN" altLang="en-US" sz="1800" dirty="0"/>
                        <a:t>取字</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lw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a:t>
                      </a:r>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寄存器寻址</a:t>
                      </a:r>
                      <a:r>
                        <a:rPr lang="en-US" altLang="zh-CN" sz="1800" dirty="0"/>
                        <a:t>+</a:t>
                      </a:r>
                      <a:r>
                        <a:rPr lang="zh-CN" altLang="en-US" sz="1800" dirty="0"/>
                        <a:t>变址寻址</a:t>
                      </a:r>
                    </a:p>
                  </a:txBody>
                  <a:tcPr marL="91436" marR="91436" marT="45698" marB="45698"/>
                </a:tc>
                <a:extLst>
                  <a:ext uri="{0D108BD9-81ED-4DB2-BD59-A6C34878D82A}">
                    <a16:rowId xmlns:a16="http://schemas.microsoft.com/office/drawing/2014/main" val="10004"/>
                  </a:ext>
                </a:extLst>
              </a:tr>
              <a:tr h="407988">
                <a:tc>
                  <a:txBody>
                    <a:bodyPr/>
                    <a:lstStyle/>
                    <a:p>
                      <a:r>
                        <a:rPr lang="zh-CN" altLang="en-US" sz="1800" dirty="0"/>
                        <a:t>存字</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sw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[$s2+100]=$s1</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寄存器寻址</a:t>
                      </a:r>
                      <a:r>
                        <a:rPr lang="en-US" altLang="zh-CN" sz="1800" dirty="0"/>
                        <a:t>+</a:t>
                      </a:r>
                      <a:r>
                        <a:rPr lang="zh-CN" altLang="en-US" sz="1800" dirty="0"/>
                        <a:t>变址寻址</a:t>
                      </a:r>
                    </a:p>
                  </a:txBody>
                  <a:tcPr marL="91436" marR="91436" marT="45698" marB="45698"/>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Encoding</a:t>
            </a:r>
          </a:p>
        </p:txBody>
      </p:sp>
      <p:sp>
        <p:nvSpPr>
          <p:cNvPr id="3" name="Content Placeholder 2"/>
          <p:cNvSpPr>
            <a:spLocks noGrp="1"/>
          </p:cNvSpPr>
          <p:nvPr>
            <p:ph idx="1"/>
          </p:nvPr>
        </p:nvSpPr>
        <p:spPr>
          <a:xfrm>
            <a:off x="3810000" y="1143000"/>
            <a:ext cx="4800600" cy="533400"/>
          </a:xfrm>
        </p:spPr>
        <p:txBody>
          <a:bodyPr/>
          <a:lstStyle/>
          <a:p>
            <a:r>
              <a:rPr lang="en-US" dirty="0"/>
              <a:t>RISC-V R-format instruction</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11738"/>
            <a:ext cx="3263563" cy="510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1288880" y="3276600"/>
            <a:ext cx="2257209" cy="2209800"/>
            <a:chOff x="1288880" y="3276600"/>
            <a:chExt cx="2257209" cy="2209800"/>
          </a:xfrm>
        </p:grpSpPr>
        <p:sp>
          <p:nvSpPr>
            <p:cNvPr id="9" name="Rectangle 8"/>
            <p:cNvSpPr/>
            <p:nvPr/>
          </p:nvSpPr>
          <p:spPr>
            <a:xfrm>
              <a:off x="2057400" y="3276600"/>
              <a:ext cx="1295400" cy="113453"/>
            </a:xfrm>
            <a:prstGeom prst="rect">
              <a:avLst/>
            </a:prstGeom>
            <a:solidFill>
              <a:srgbClr val="FF000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宋体"/>
                <a:cs typeface="+mn-cs"/>
              </a:endParaRPr>
            </a:p>
          </p:txBody>
        </p:sp>
        <p:sp>
          <p:nvSpPr>
            <p:cNvPr id="10" name="Rectangle 9"/>
            <p:cNvSpPr/>
            <p:nvPr/>
          </p:nvSpPr>
          <p:spPr>
            <a:xfrm>
              <a:off x="1288880" y="5334000"/>
              <a:ext cx="2257209" cy="152400"/>
            </a:xfrm>
            <a:prstGeom prst="rect">
              <a:avLst/>
            </a:prstGeom>
            <a:solidFill>
              <a:srgbClr val="FF000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宋体"/>
                <a:cs typeface="+mn-cs"/>
              </a:endParaRPr>
            </a:p>
          </p:txBody>
        </p:sp>
      </p:grpSp>
      <p:pic>
        <p:nvPicPr>
          <p:cNvPr id="14" name="Picture 13"/>
          <p:cNvPicPr>
            <a:picLocks noChangeAspect="1"/>
          </p:cNvPicPr>
          <p:nvPr/>
        </p:nvPicPr>
        <p:blipFill>
          <a:blip r:embed="rId5"/>
          <a:stretch>
            <a:fillRect/>
          </a:stretch>
        </p:blipFill>
        <p:spPr>
          <a:xfrm>
            <a:off x="3810957" y="1698626"/>
            <a:ext cx="4723443" cy="2382808"/>
          </a:xfrm>
          <a:prstGeom prst="rect">
            <a:avLst/>
          </a:prstGeom>
        </p:spPr>
      </p:pic>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14E791-165F-344E-BF0E-59CD826800BF}" type="slidenum">
              <a:rPr kumimoji="0" lang="en-US" sz="1400" b="0" i="0" u="none" strike="noStrike" kern="1200" cap="none" spc="0" normalizeH="0" baseline="0" noProof="0" smtClean="0">
                <a:ln>
                  <a:noFill/>
                </a:ln>
                <a:solidFill>
                  <a:srgbClr val="000000"/>
                </a:solidFill>
                <a:effectLst/>
                <a:uLnTx/>
                <a:uFillTx/>
                <a:latin typeface="Arial"/>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400" b="0" i="0" u="none" strike="noStrike" kern="1200" cap="none" spc="0" normalizeH="0" baseline="0" noProof="0" dirty="0">
              <a:ln>
                <a:noFill/>
              </a:ln>
              <a:solidFill>
                <a:srgbClr val="000000"/>
              </a:solidFill>
              <a:effectLst/>
              <a:uLnTx/>
              <a:uFillTx/>
              <a:latin typeface="Arial"/>
              <a:ea typeface="宋体" pitchFamily="2" charset="-122"/>
              <a:cs typeface="+mn-cs"/>
            </a:endParaRPr>
          </a:p>
        </p:txBody>
      </p:sp>
      <p:cxnSp>
        <p:nvCxnSpPr>
          <p:cNvPr id="7" name="Curved Connector 6"/>
          <p:cNvCxnSpPr/>
          <p:nvPr/>
        </p:nvCxnSpPr>
        <p:spPr>
          <a:xfrm rot="5400000" flipH="1" flipV="1">
            <a:off x="3124202" y="2590802"/>
            <a:ext cx="838199" cy="533399"/>
          </a:xfrm>
          <a:prstGeom prst="curvedConnector3">
            <a:avLst>
              <a:gd name="adj1" fmla="val 100649"/>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717468" y="3189514"/>
            <a:ext cx="7087210" cy="3033165"/>
            <a:chOff x="1717468" y="3189514"/>
            <a:chExt cx="7087210" cy="3033165"/>
          </a:xfrm>
        </p:grpSpPr>
        <p:sp>
          <p:nvSpPr>
            <p:cNvPr id="12" name="Content Placeholder 2"/>
            <p:cNvSpPr txBox="1">
              <a:spLocks/>
            </p:cNvSpPr>
            <p:nvPr/>
          </p:nvSpPr>
          <p:spPr>
            <a:xfrm>
              <a:off x="3733800" y="4148269"/>
              <a:ext cx="4800600" cy="533400"/>
            </a:xfrm>
            <a:prstGeom prst="rect">
              <a:avLst/>
            </a:prstGeom>
          </p:spPr>
          <p:txBody>
            <a:bodyPr vert="horz" lIns="91440" tIns="45720" rIns="91440" bIns="45720" rtlCol="0">
              <a:normAutofit/>
            </a:bodyPr>
            <a:lstStyle>
              <a:lvl1pPr marL="320040" indent="-320040" algn="l" defTabSz="457200" rtl="0" eaLnBrk="1" latinLnBrk="0" hangingPunct="1">
                <a:spcBef>
                  <a:spcPts val="600"/>
                </a:spcBef>
                <a:buClr>
                  <a:srgbClr val="151F37"/>
                </a:buClr>
                <a:buSzPct val="120000"/>
                <a:buFont typeface="Arial"/>
                <a:buChar char="•"/>
                <a:tabLst/>
                <a:defRPr sz="2600" b="0" kern="1200">
                  <a:solidFill>
                    <a:schemeClr val="tx1"/>
                  </a:solidFill>
                  <a:latin typeface="+mn-lt"/>
                  <a:ea typeface="+mn-ea"/>
                  <a:cs typeface="Arial Rounded MT Bold"/>
                </a:defRPr>
              </a:lvl1pPr>
              <a:lvl2pPr marL="571500" indent="-320040" algn="l" defTabSz="457200" rtl="0" eaLnBrk="1" latinLnBrk="0" hangingPunct="1">
                <a:spcBef>
                  <a:spcPts val="300"/>
                </a:spcBef>
                <a:buClr>
                  <a:srgbClr val="151F37"/>
                </a:buClr>
                <a:buFont typeface="Arial"/>
                <a:buChar char="–"/>
                <a:defRPr sz="2400" b="0" kern="1200">
                  <a:solidFill>
                    <a:srgbClr val="0000FF"/>
                  </a:solidFill>
                  <a:latin typeface="+mn-lt"/>
                  <a:ea typeface="+mn-ea"/>
                  <a:cs typeface="Arial Rounded MT Bold"/>
                </a:defRPr>
              </a:lvl2pPr>
              <a:lvl3pPr marL="801688" indent="-228600" algn="l" defTabSz="457200" rtl="0" eaLnBrk="1" latinLnBrk="0" hangingPunct="1">
                <a:spcBef>
                  <a:spcPts val="300"/>
                </a:spcBef>
                <a:buClr>
                  <a:srgbClr val="151F37"/>
                </a:buClr>
                <a:buFont typeface="Arial"/>
                <a:buChar char="•"/>
                <a:defRPr sz="2400" b="0" kern="1200">
                  <a:solidFill>
                    <a:srgbClr val="FF0000"/>
                  </a:solidFill>
                  <a:latin typeface="+mn-lt"/>
                  <a:ea typeface="+mn-ea"/>
                  <a:cs typeface="Arial Rounded MT Bold"/>
                </a:defRPr>
              </a:lvl3pPr>
              <a:lvl4pPr marL="1022350" indent="-228600" algn="l" defTabSz="457200"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4pPr>
              <a:lvl5pPr marL="1252538" indent="-228600" algn="l" defTabSz="339725" rtl="0" eaLnBrk="1" latinLnBrk="0" hangingPunct="1">
                <a:spcBef>
                  <a:spcPts val="300"/>
                </a:spcBef>
                <a:buClr>
                  <a:srgbClr val="151F37"/>
                </a:buClr>
                <a:buFont typeface="Arial"/>
                <a:buChar char="»"/>
                <a:defRPr sz="2000" b="0" kern="1200">
                  <a:solidFill>
                    <a:schemeClr val="tx1"/>
                  </a:solidFill>
                  <a:latin typeface="+mn-lt"/>
                  <a:ea typeface="+mn-ea"/>
                  <a:cs typeface="Arial Rounded MT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20040" marR="0" lvl="0" indent="-320040" algn="l" defTabSz="457200" rtl="0" eaLnBrk="1" fontAlgn="base" latinLnBrk="0" hangingPunct="1">
                <a:lnSpc>
                  <a:spcPct val="100000"/>
                </a:lnSpc>
                <a:spcBef>
                  <a:spcPts val="600"/>
                </a:spcBef>
                <a:spcAft>
                  <a:spcPct val="0"/>
                </a:spcAft>
                <a:buClr>
                  <a:srgbClr val="151F37"/>
                </a:buClr>
                <a:buSzPct val="120000"/>
                <a:buFont typeface="Arial"/>
                <a:buChar char="•"/>
                <a:tabLst/>
                <a:defRPr/>
              </a:pPr>
              <a:r>
                <a:rPr kumimoji="0" lang="en-US" sz="2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宋体"/>
                </a:rPr>
                <a:t>RISC-V I-format instruction</a:t>
              </a:r>
            </a:p>
          </p:txBody>
        </p:sp>
        <p:pic>
          <p:nvPicPr>
            <p:cNvPr id="13" name="Picture 12"/>
            <p:cNvPicPr>
              <a:picLocks noChangeAspect="1"/>
            </p:cNvPicPr>
            <p:nvPr/>
          </p:nvPicPr>
          <p:blipFill>
            <a:blip r:embed="rId6"/>
            <a:stretch>
              <a:fillRect/>
            </a:stretch>
          </p:blipFill>
          <p:spPr>
            <a:xfrm>
              <a:off x="3886200" y="4696689"/>
              <a:ext cx="4918478" cy="1525990"/>
            </a:xfrm>
            <a:prstGeom prst="rect">
              <a:avLst/>
            </a:prstGeom>
          </p:spPr>
        </p:pic>
        <p:sp>
          <p:nvSpPr>
            <p:cNvPr id="23" name="Freeform 22"/>
            <p:cNvSpPr/>
            <p:nvPr/>
          </p:nvSpPr>
          <p:spPr>
            <a:xfrm>
              <a:off x="1717468" y="3189514"/>
              <a:ext cx="2288475" cy="1524000"/>
            </a:xfrm>
            <a:custGeom>
              <a:avLst/>
              <a:gdLst>
                <a:gd name="connsiteX0" fmla="*/ 361703 w 2288475"/>
                <a:gd name="connsiteY0" fmla="*/ 0 h 1524000"/>
                <a:gd name="connsiteX1" fmla="*/ 35132 w 2288475"/>
                <a:gd name="connsiteY1" fmla="*/ 348343 h 1524000"/>
                <a:gd name="connsiteX2" fmla="*/ 263732 w 2288475"/>
                <a:gd name="connsiteY2" fmla="*/ 1023257 h 1524000"/>
                <a:gd name="connsiteX3" fmla="*/ 2288475 w 2288475"/>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288475" h="1524000">
                  <a:moveTo>
                    <a:pt x="361703" y="0"/>
                  </a:moveTo>
                  <a:cubicBezTo>
                    <a:pt x="206581" y="88900"/>
                    <a:pt x="51460" y="177800"/>
                    <a:pt x="35132" y="348343"/>
                  </a:cubicBezTo>
                  <a:cubicBezTo>
                    <a:pt x="18804" y="518886"/>
                    <a:pt x="-111825" y="827314"/>
                    <a:pt x="263732" y="1023257"/>
                  </a:cubicBezTo>
                  <a:cubicBezTo>
                    <a:pt x="639289" y="1219200"/>
                    <a:pt x="1463882" y="1371600"/>
                    <a:pt x="2288475" y="1524000"/>
                  </a:cubicBezTo>
                </a:path>
              </a:pathLst>
            </a:custGeom>
            <a:noFill/>
            <a:ln w="25400">
              <a:solidFill>
                <a:schemeClr val="tx1"/>
              </a:solidFill>
              <a:tailEnd type="triangle"/>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宋体"/>
                <a:cs typeface="+mn-cs"/>
              </a:endParaRPr>
            </a:p>
          </p:txBody>
        </p:sp>
      </p:grpSp>
      <p:grpSp>
        <p:nvGrpSpPr>
          <p:cNvPr id="29" name="Group 28"/>
          <p:cNvGrpSpPr/>
          <p:nvPr/>
        </p:nvGrpSpPr>
        <p:grpSpPr>
          <a:xfrm>
            <a:off x="1288881" y="3132787"/>
            <a:ext cx="2279482" cy="2191229"/>
            <a:chOff x="1288881" y="3132787"/>
            <a:chExt cx="2279482" cy="2191229"/>
          </a:xfrm>
        </p:grpSpPr>
        <p:sp>
          <p:nvSpPr>
            <p:cNvPr id="26" name="Rectangle 25"/>
            <p:cNvSpPr/>
            <p:nvPr/>
          </p:nvSpPr>
          <p:spPr>
            <a:xfrm>
              <a:off x="2062846" y="3132787"/>
              <a:ext cx="1295400" cy="113453"/>
            </a:xfrm>
            <a:prstGeom prst="rect">
              <a:avLst/>
            </a:prstGeom>
            <a:solidFill>
              <a:srgbClr val="0070C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宋体"/>
                <a:cs typeface="+mn-cs"/>
              </a:endParaRPr>
            </a:p>
          </p:txBody>
        </p:sp>
        <p:sp>
          <p:nvSpPr>
            <p:cNvPr id="28" name="Rectangle 27"/>
            <p:cNvSpPr/>
            <p:nvPr/>
          </p:nvSpPr>
          <p:spPr>
            <a:xfrm>
              <a:off x="1288881" y="5222844"/>
              <a:ext cx="2279482" cy="101172"/>
            </a:xfrm>
            <a:prstGeom prst="rect">
              <a:avLst/>
            </a:prstGeom>
            <a:solidFill>
              <a:srgbClr val="0070C0">
                <a:alpha val="30000"/>
              </a:srgbClr>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宋体"/>
                <a:cs typeface="+mn-cs"/>
              </a:endParaRPr>
            </a:p>
          </p:txBody>
        </p:sp>
      </p:grpSp>
    </p:spTree>
    <p:custDataLst>
      <p:tags r:id="rId1"/>
    </p:custDataLst>
    <p:extLst>
      <p:ext uri="{BB962C8B-B14F-4D97-AF65-F5344CB8AC3E}">
        <p14:creationId xmlns:p14="http://schemas.microsoft.com/office/powerpoint/2010/main" val="34872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288" y="0"/>
            <a:ext cx="8353425" cy="501650"/>
          </a:xfrm>
        </p:spPr>
        <p:txBody>
          <a:bodyPr/>
          <a:lstStyle/>
          <a:p>
            <a:pPr eaLnBrk="1" hangingPunct="1">
              <a:defRPr/>
            </a:pPr>
            <a:r>
              <a:rPr lang="en-US" sz="2800" b="1" dirty="0">
                <a:solidFill>
                  <a:srgbClr val="0707E1"/>
                </a:solidFill>
                <a:effectLst>
                  <a:outerShdw blurRad="38100" dist="38100" dir="2700000" algn="tl">
                    <a:srgbClr val="C0C0C0"/>
                  </a:outerShdw>
                </a:effectLst>
                <a:latin typeface="方正姚体" pitchFamily="2" charset="-122"/>
                <a:ea typeface="方正姚体" pitchFamily="2" charset="-122"/>
              </a:rPr>
              <a:t>ARM</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18435"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7394" r:id="rId4" imgW="938794" imgH="221393" progId="Equation.3">
                  <p:embed/>
                </p:oleObj>
              </mc:Choice>
              <mc:Fallback>
                <p:oleObj r:id="rId4" imgW="938794" imgH="221393" progId="Equation.3">
                  <p:embed/>
                  <p:pic>
                    <p:nvPicPr>
                      <p:cNvPr id="184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2" name="Text Box 4"/>
          <p:cNvSpPr txBox="1">
            <a:spLocks noChangeArrowheads="1"/>
          </p:cNvSpPr>
          <p:nvPr/>
        </p:nvSpPr>
        <p:spPr bwMode="auto">
          <a:xfrm>
            <a:off x="252413" y="476250"/>
            <a:ext cx="8713787" cy="2138363"/>
          </a:xfrm>
          <a:prstGeom prst="rect">
            <a:avLst/>
          </a:prstGeom>
          <a:noFill/>
          <a:ln w="9525">
            <a:noFill/>
            <a:miter lim="800000"/>
            <a:headEnd/>
            <a:tailEnd/>
          </a:ln>
          <a:effectLst/>
        </p:spPr>
        <p:txBody>
          <a:bodyPr lIns="0" tIns="0" rIns="0" bIns="0">
            <a:spAutoFit/>
          </a:bodyPr>
          <a:lstStyle/>
          <a:p>
            <a:pPr algn="just">
              <a:spcBef>
                <a:spcPts val="600"/>
              </a:spcBef>
              <a:buSzPct val="100000"/>
              <a:buFont typeface="Wingdings" pitchFamily="2" charset="2"/>
              <a:buChar char="Ø"/>
              <a:defRPr/>
            </a:pPr>
            <a:r>
              <a:rPr lang="en-US" altLang="zh-CN" dirty="0">
                <a:effectLst>
                  <a:outerShdw blurRad="38100" dist="38100" dir="2700000" algn="tl">
                    <a:srgbClr val="C0C0C0"/>
                  </a:outerShdw>
                </a:effectLst>
                <a:latin typeface="方正姚体" pitchFamily="2" charset="-122"/>
                <a:ea typeface="方正姚体" pitchFamily="2" charset="-122"/>
              </a:rPr>
              <a:t>ARM</a:t>
            </a:r>
            <a:r>
              <a:rPr lang="zh-CN" altLang="en-US" dirty="0">
                <a:effectLst>
                  <a:outerShdw blurRad="38100" dist="38100" dir="2700000" algn="tl">
                    <a:srgbClr val="C0C0C0"/>
                  </a:outerShdw>
                </a:effectLst>
                <a:latin typeface="方正姚体" pitchFamily="2" charset="-122"/>
                <a:ea typeface="方正姚体" pitchFamily="2" charset="-122"/>
              </a:rPr>
              <a:t>的指令格式   </a:t>
            </a:r>
            <a:r>
              <a:rPr lang="en-US" altLang="zh-CN" dirty="0">
                <a:effectLst>
                  <a:outerShdw blurRad="38100" dist="38100" dir="2700000" algn="tl">
                    <a:srgbClr val="C0C0C0"/>
                  </a:outerShdw>
                </a:effectLst>
                <a:latin typeface="方正姚体" pitchFamily="2" charset="-122"/>
                <a:ea typeface="方正姚体" pitchFamily="2" charset="-122"/>
                <a:sym typeface="Wingdings" panose="05000000000000000000" pitchFamily="2" charset="2"/>
              </a:rPr>
              <a:t>(</a:t>
            </a:r>
            <a:r>
              <a:rPr lang="zh-CN" altLang="en-US" dirty="0">
                <a:effectLst>
                  <a:outerShdw blurRad="38100" dist="38100" dir="2700000" algn="tl">
                    <a:srgbClr val="C0C0C0"/>
                  </a:outerShdw>
                </a:effectLst>
                <a:latin typeface="方正姚体" pitchFamily="2" charset="-122"/>
                <a:ea typeface="方正姚体" pitchFamily="2" charset="-122"/>
                <a:sym typeface="Wingdings" panose="05000000000000000000" pitchFamily="2" charset="2"/>
              </a:rPr>
              <a:t>广泛用于嵌入式系统</a:t>
            </a:r>
            <a:r>
              <a:rPr lang="en-US" altLang="zh-CN" dirty="0">
                <a:effectLst>
                  <a:outerShdw blurRad="38100" dist="38100" dir="2700000" algn="tl">
                    <a:srgbClr val="C0C0C0"/>
                  </a:outerShdw>
                </a:effectLst>
                <a:latin typeface="方正姚体" pitchFamily="2" charset="-122"/>
                <a:ea typeface="方正姚体" pitchFamily="2" charset="-122"/>
                <a:sym typeface="Wingdings" panose="05000000000000000000" pitchFamily="2" charset="2"/>
              </a:rPr>
              <a:t>)</a:t>
            </a:r>
            <a:endParaRPr lang="zh-CN" altLang="en-US" dirty="0">
              <a:effectLst>
                <a:outerShdw blurRad="38100" dist="38100" dir="2700000" algn="tl">
                  <a:srgbClr val="C0C0C0"/>
                </a:outerShdw>
              </a:effectLst>
              <a:latin typeface="方正姚体" pitchFamily="2" charset="-122"/>
              <a:ea typeface="方正姚体" pitchFamily="2" charset="-122"/>
            </a:endParaRPr>
          </a:p>
          <a:p>
            <a:pPr lvl="1" algn="just">
              <a:spcBef>
                <a:spcPts val="600"/>
              </a:spcBef>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字长</a:t>
            </a:r>
            <a:r>
              <a:rPr lang="en-US" altLang="zh-CN" dirty="0">
                <a:effectLst>
                  <a:outerShdw blurRad="38100" dist="38100" dir="2700000" algn="tl">
                    <a:srgbClr val="C0C0C0"/>
                  </a:outerShdw>
                </a:effectLst>
                <a:latin typeface="方正姚体" pitchFamily="2" charset="-122"/>
                <a:ea typeface="方正姚体" pitchFamily="2" charset="-122"/>
              </a:rPr>
              <a:t>32</a:t>
            </a:r>
            <a:r>
              <a:rPr lang="zh-CN" altLang="en-US" dirty="0">
                <a:effectLst>
                  <a:outerShdw blurRad="38100" dist="38100" dir="2700000" algn="tl">
                    <a:srgbClr val="C0C0C0"/>
                  </a:outerShdw>
                </a:effectLst>
                <a:latin typeface="方正姚体" pitchFamily="2" charset="-122"/>
                <a:ea typeface="方正姚体" pitchFamily="2" charset="-122"/>
              </a:rPr>
              <a:t>位的嵌入式处理机；</a:t>
            </a:r>
          </a:p>
          <a:p>
            <a:pPr lvl="1" algn="just">
              <a:spcBef>
                <a:spcPts val="600"/>
              </a:spcBef>
              <a:buClr>
                <a:srgbClr val="0707E1"/>
              </a:buClr>
              <a:buSzPct val="100000"/>
              <a:buFont typeface="Wingdings" pitchFamily="2" charset="2"/>
              <a:buChar char="l"/>
              <a:defRPr/>
            </a:pPr>
            <a:r>
              <a:rPr lang="en-US" altLang="zh-CN" dirty="0">
                <a:effectLst>
                  <a:outerShdw blurRad="38100" dist="38100" dir="2700000" algn="tl">
                    <a:srgbClr val="C0C0C0"/>
                  </a:outerShdw>
                </a:effectLst>
                <a:latin typeface="方正姚体" pitchFamily="2" charset="-122"/>
                <a:ea typeface="方正姚体" pitchFamily="2" charset="-122"/>
              </a:rPr>
              <a:t>ARM</a:t>
            </a:r>
            <a:r>
              <a:rPr lang="zh-CN" altLang="en-US" dirty="0">
                <a:effectLst>
                  <a:outerShdw blurRad="38100" dist="38100" dir="2700000" algn="tl">
                    <a:srgbClr val="C0C0C0"/>
                  </a:outerShdw>
                </a:effectLst>
                <a:latin typeface="方正姚体" pitchFamily="2" charset="-122"/>
                <a:ea typeface="方正姚体" pitchFamily="2" charset="-122"/>
              </a:rPr>
              <a:t>处理器架构被广泛用于苹果、三星、谷歌和</a:t>
            </a:r>
            <a:r>
              <a:rPr lang="en-US" altLang="zh-CN" dirty="0">
                <a:effectLst>
                  <a:outerShdw blurRad="38100" dist="38100" dir="2700000" algn="tl">
                    <a:srgbClr val="C0C0C0"/>
                  </a:outerShdw>
                </a:effectLst>
                <a:latin typeface="方正姚体" pitchFamily="2" charset="-122"/>
                <a:ea typeface="方正姚体" pitchFamily="2" charset="-122"/>
              </a:rPr>
              <a:t>HTC</a:t>
            </a:r>
            <a:r>
              <a:rPr lang="zh-CN" altLang="en-US" dirty="0">
                <a:effectLst>
                  <a:outerShdw blurRad="38100" dist="38100" dir="2700000" algn="tl">
                    <a:srgbClr val="C0C0C0"/>
                  </a:outerShdw>
                </a:effectLst>
                <a:latin typeface="方正姚体" pitchFamily="2" charset="-122"/>
                <a:ea typeface="方正姚体" pitchFamily="2" charset="-122"/>
              </a:rPr>
              <a:t>的设备上</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spcBef>
                <a:spcPts val="600"/>
              </a:spcBef>
              <a:buClr>
                <a:srgbClr val="0707E1"/>
              </a:buClr>
              <a:buSzPct val="100000"/>
              <a:buFont typeface="Wingdings" pitchFamily="2" charset="2"/>
              <a:buChar char="l"/>
              <a:defRPr/>
            </a:pPr>
            <a:r>
              <a:rPr lang="en-US" altLang="zh-CN" dirty="0">
                <a:effectLst>
                  <a:outerShdw blurRad="38100" dist="38100" dir="2700000" algn="tl">
                    <a:srgbClr val="C0C0C0"/>
                  </a:outerShdw>
                </a:effectLst>
                <a:latin typeface="方正姚体" pitchFamily="2" charset="-122"/>
                <a:ea typeface="方正姚体" pitchFamily="2" charset="-122"/>
              </a:rPr>
              <a:t>ARM</a:t>
            </a:r>
            <a:r>
              <a:rPr lang="zh-CN" altLang="en-US" dirty="0">
                <a:effectLst>
                  <a:outerShdw blurRad="38100" dist="38100" dir="2700000" algn="tl">
                    <a:srgbClr val="C0C0C0"/>
                  </a:outerShdw>
                </a:effectLst>
                <a:latin typeface="方正姚体" pitchFamily="2" charset="-122"/>
                <a:ea typeface="方正姚体" pitchFamily="2" charset="-122"/>
              </a:rPr>
              <a:t>指令集的一种指令格式</a:t>
            </a:r>
            <a:endParaRPr lang="en-US" altLang="zh-CN" b="1" dirty="0">
              <a:solidFill>
                <a:srgbClr val="0707E1"/>
              </a:solidFill>
              <a:effectLst>
                <a:outerShdw blurRad="38100" dist="38100" dir="2700000" algn="tl">
                  <a:srgbClr val="C0C0C0"/>
                </a:outerShdw>
              </a:effectLst>
              <a:latin typeface="方正姚体" pitchFamily="2" charset="-122"/>
              <a:ea typeface="方正姚体" pitchFamily="2" charset="-122"/>
            </a:endParaRPr>
          </a:p>
          <a:p>
            <a:pPr algn="just">
              <a:spcBef>
                <a:spcPts val="600"/>
              </a:spcBef>
              <a:buClr>
                <a:srgbClr val="0707E1"/>
              </a:buClr>
              <a:buSzPct val="100000"/>
              <a:buFont typeface="Wingdings" pitchFamily="2" charset="2"/>
              <a:buChar char="Ø"/>
              <a:defRPr/>
            </a:pPr>
            <a:endParaRPr lang="en-US" altLang="zh-CN" b="1" dirty="0">
              <a:solidFill>
                <a:srgbClr val="0707E1"/>
              </a:solidFill>
              <a:effectLst>
                <a:outerShdw blurRad="38100" dist="38100" dir="2700000" algn="tl">
                  <a:srgbClr val="C0C0C0"/>
                </a:outerShdw>
              </a:effectLst>
              <a:latin typeface="方正姚体" pitchFamily="2" charset="-122"/>
              <a:ea typeface="方正姚体" pitchFamily="2" charset="-122"/>
            </a:endParaRPr>
          </a:p>
          <a:p>
            <a:pPr algn="just">
              <a:spcBef>
                <a:spcPts val="600"/>
              </a:spcBef>
              <a:buClr>
                <a:srgbClr val="0707E1"/>
              </a:buClr>
              <a:buSzPct val="100000"/>
              <a:buFont typeface="Wingdings" pitchFamily="2" charset="2"/>
              <a:buChar char="Ø"/>
              <a:defRPr/>
            </a:pPr>
            <a:endParaRPr lang="zh-CN" altLang="en-US" sz="1400" dirty="0">
              <a:effectLst>
                <a:outerShdw blurRad="38100" dist="38100" dir="2700000" algn="tl">
                  <a:srgbClr val="C0C0C0"/>
                </a:outerShdw>
              </a:effectLst>
              <a:latin typeface="方正姚体" pitchFamily="2" charset="-122"/>
              <a:ea typeface="方正姚体" pitchFamily="2" charset="-122"/>
            </a:endParaRPr>
          </a:p>
        </p:txBody>
      </p:sp>
      <p:sp>
        <p:nvSpPr>
          <p:cNvPr id="227333"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227335" name="Text Box 7"/>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grpSp>
        <p:nvGrpSpPr>
          <p:cNvPr id="18439" name="组合 7"/>
          <p:cNvGrpSpPr>
            <a:grpSpLocks/>
          </p:cNvGrpSpPr>
          <p:nvPr/>
        </p:nvGrpSpPr>
        <p:grpSpPr bwMode="auto">
          <a:xfrm>
            <a:off x="1008063" y="1973263"/>
            <a:ext cx="7489825" cy="711200"/>
            <a:chOff x="1043607" y="1760926"/>
            <a:chExt cx="7489205" cy="711914"/>
          </a:xfrm>
        </p:grpSpPr>
        <p:sp>
          <p:nvSpPr>
            <p:cNvPr id="2" name="TextBox 1"/>
            <p:cNvSpPr txBox="1"/>
            <p:nvPr/>
          </p:nvSpPr>
          <p:spPr>
            <a:xfrm>
              <a:off x="1043607" y="1772049"/>
              <a:ext cx="7489205" cy="400452"/>
            </a:xfrm>
            <a:prstGeom prst="rect">
              <a:avLst/>
            </a:prstGeom>
            <a:solidFill>
              <a:srgbClr val="CCFF99"/>
            </a:solidFill>
            <a:ln>
              <a:solidFill>
                <a:schemeClr val="tx1"/>
              </a:solidFill>
            </a:ln>
          </p:spPr>
          <p:txBody>
            <a:bodyPr>
              <a:spAutoFit/>
            </a:bodyPr>
            <a:lstStyle/>
            <a:p>
              <a:pPr>
                <a:defRPr/>
              </a:pPr>
              <a:r>
                <a:rPr lang="en-US" altLang="zh-CN" dirty="0"/>
                <a:t>Cond        F            I        </a:t>
              </a:r>
              <a:r>
                <a:rPr lang="en-US" altLang="zh-CN" dirty="0" err="1"/>
                <a:t>opcode</a:t>
              </a:r>
              <a:r>
                <a:rPr lang="en-US" altLang="zh-CN" dirty="0"/>
                <a:t>        S         Rn        Rd        operand  2</a:t>
              </a:r>
              <a:endParaRPr lang="zh-CN" altLang="en-US" dirty="0"/>
            </a:p>
          </p:txBody>
        </p:sp>
        <p:cxnSp>
          <p:nvCxnSpPr>
            <p:cNvPr id="18443" name="直接连接符 3"/>
            <p:cNvCxnSpPr>
              <a:cxnSpLocks noChangeShapeType="1"/>
            </p:cNvCxnSpPr>
            <p:nvPr/>
          </p:nvCxnSpPr>
          <p:spPr bwMode="auto">
            <a:xfrm>
              <a:off x="1907704" y="1772816"/>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4" name="直接连接符 11"/>
            <p:cNvCxnSpPr>
              <a:cxnSpLocks noChangeShapeType="1"/>
            </p:cNvCxnSpPr>
            <p:nvPr/>
          </p:nvCxnSpPr>
          <p:spPr bwMode="auto">
            <a:xfrm>
              <a:off x="2699792" y="1760926"/>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5" name="直接连接符 12"/>
            <p:cNvCxnSpPr>
              <a:cxnSpLocks noChangeShapeType="1"/>
            </p:cNvCxnSpPr>
            <p:nvPr/>
          </p:nvCxnSpPr>
          <p:spPr bwMode="auto">
            <a:xfrm>
              <a:off x="3563888" y="1764279"/>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6" name="直接连接符 13"/>
            <p:cNvCxnSpPr>
              <a:cxnSpLocks noChangeShapeType="1"/>
            </p:cNvCxnSpPr>
            <p:nvPr/>
          </p:nvCxnSpPr>
          <p:spPr bwMode="auto">
            <a:xfrm>
              <a:off x="4617090" y="1798112"/>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7" name="直接连接符 14"/>
            <p:cNvCxnSpPr>
              <a:cxnSpLocks noChangeShapeType="1"/>
            </p:cNvCxnSpPr>
            <p:nvPr/>
          </p:nvCxnSpPr>
          <p:spPr bwMode="auto">
            <a:xfrm>
              <a:off x="5292080" y="1772816"/>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8" name="直接连接符 15"/>
            <p:cNvCxnSpPr>
              <a:cxnSpLocks noChangeShapeType="1"/>
            </p:cNvCxnSpPr>
            <p:nvPr/>
          </p:nvCxnSpPr>
          <p:spPr bwMode="auto">
            <a:xfrm>
              <a:off x="6228184" y="1760926"/>
              <a:ext cx="0" cy="4001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 name="TextBox 4"/>
            <p:cNvSpPr txBox="1"/>
            <p:nvPr/>
          </p:nvSpPr>
          <p:spPr>
            <a:xfrm>
              <a:off x="1403939" y="2134363"/>
              <a:ext cx="6768540" cy="338477"/>
            </a:xfrm>
            <a:prstGeom prst="rect">
              <a:avLst/>
            </a:prstGeom>
            <a:noFill/>
          </p:spPr>
          <p:txBody>
            <a:bodyPr>
              <a:spAutoFit/>
            </a:bodyPr>
            <a:lstStyle/>
            <a:p>
              <a:pPr>
                <a:defRPr/>
              </a:pPr>
              <a:r>
                <a:rPr lang="en-US" altLang="zh-CN" sz="1600" dirty="0">
                  <a:latin typeface="方正姚体" panose="02010601030101010101" pitchFamily="2" charset="-122"/>
                  <a:ea typeface="方正姚体" panose="02010601030101010101" pitchFamily="2" charset="-122"/>
                </a:rPr>
                <a:t>4</a:t>
              </a:r>
              <a:r>
                <a:rPr lang="zh-CN" altLang="en-US" sz="1600" dirty="0">
                  <a:latin typeface="方正姚体" panose="02010601030101010101" pitchFamily="2" charset="-122"/>
                  <a:ea typeface="方正姚体" panose="02010601030101010101" pitchFamily="2" charset="-122"/>
                </a:rPr>
                <a:t>位        </a:t>
              </a:r>
              <a:r>
                <a:rPr lang="en-US" altLang="zh-CN" sz="1600" dirty="0">
                  <a:latin typeface="方正姚体" panose="02010601030101010101" pitchFamily="2" charset="-122"/>
                  <a:ea typeface="方正姚体" panose="02010601030101010101" pitchFamily="2" charset="-122"/>
                </a:rPr>
                <a:t>2</a:t>
              </a:r>
              <a:r>
                <a:rPr lang="zh-CN" altLang="en-US" sz="1600" dirty="0">
                  <a:latin typeface="方正姚体" panose="02010601030101010101" pitchFamily="2" charset="-122"/>
                  <a:ea typeface="方正姚体" panose="02010601030101010101" pitchFamily="2" charset="-122"/>
                </a:rPr>
                <a:t>位         </a:t>
              </a:r>
              <a:r>
                <a:rPr lang="en-US" altLang="zh-CN" sz="1600" dirty="0">
                  <a:latin typeface="方正姚体" panose="02010601030101010101" pitchFamily="2" charset="-122"/>
                  <a:ea typeface="方正姚体" panose="02010601030101010101" pitchFamily="2" charset="-122"/>
                </a:rPr>
                <a:t>1</a:t>
              </a:r>
              <a:r>
                <a:rPr lang="zh-CN" altLang="en-US" sz="1600" dirty="0">
                  <a:latin typeface="方正姚体" panose="02010601030101010101" pitchFamily="2" charset="-122"/>
                  <a:ea typeface="方正姚体" panose="02010601030101010101" pitchFamily="2" charset="-122"/>
                </a:rPr>
                <a:t>位</a:t>
              </a:r>
              <a:r>
                <a:rPr lang="en-US" altLang="zh-CN" sz="1600" dirty="0">
                  <a:latin typeface="方正姚体" panose="02010601030101010101" pitchFamily="2" charset="-122"/>
                  <a:ea typeface="方正姚体" panose="02010601030101010101" pitchFamily="2" charset="-122"/>
                </a:rPr>
                <a:t>           4</a:t>
              </a:r>
              <a:r>
                <a:rPr lang="zh-CN" altLang="en-US" sz="1600" dirty="0">
                  <a:latin typeface="方正姚体" panose="02010601030101010101" pitchFamily="2" charset="-122"/>
                  <a:ea typeface="方正姚体" panose="02010601030101010101" pitchFamily="2" charset="-122"/>
                </a:rPr>
                <a:t>位</a:t>
              </a:r>
              <a:r>
                <a:rPr lang="en-US" altLang="zh-CN" sz="1600" dirty="0">
                  <a:latin typeface="方正姚体" panose="02010601030101010101" pitchFamily="2" charset="-122"/>
                  <a:ea typeface="方正姚体" panose="02010601030101010101" pitchFamily="2" charset="-122"/>
                </a:rPr>
                <a:t>            1</a:t>
              </a:r>
              <a:r>
                <a:rPr lang="zh-CN" altLang="en-US" sz="1600" dirty="0">
                  <a:latin typeface="方正姚体" panose="02010601030101010101" pitchFamily="2" charset="-122"/>
                  <a:ea typeface="方正姚体" panose="02010601030101010101" pitchFamily="2" charset="-122"/>
                </a:rPr>
                <a:t>位</a:t>
              </a:r>
              <a:r>
                <a:rPr lang="en-US" altLang="zh-CN" sz="1600" dirty="0">
                  <a:latin typeface="方正姚体" panose="02010601030101010101" pitchFamily="2" charset="-122"/>
                  <a:ea typeface="方正姚体" panose="02010601030101010101" pitchFamily="2" charset="-122"/>
                </a:rPr>
                <a:t>             4</a:t>
              </a:r>
              <a:r>
                <a:rPr lang="zh-CN" altLang="en-US" sz="1600" dirty="0">
                  <a:latin typeface="方正姚体" panose="02010601030101010101" pitchFamily="2" charset="-122"/>
                  <a:ea typeface="方正姚体" panose="02010601030101010101" pitchFamily="2" charset="-122"/>
                </a:rPr>
                <a:t>位</a:t>
              </a:r>
              <a:r>
                <a:rPr lang="en-US" altLang="zh-CN" sz="1600" dirty="0">
                  <a:latin typeface="方正姚体" panose="02010601030101010101" pitchFamily="2" charset="-122"/>
                  <a:ea typeface="方正姚体" panose="02010601030101010101" pitchFamily="2" charset="-122"/>
                </a:rPr>
                <a:t>           4</a:t>
              </a:r>
              <a:r>
                <a:rPr lang="zh-CN" altLang="en-US" sz="1600" dirty="0">
                  <a:latin typeface="方正姚体" panose="02010601030101010101" pitchFamily="2" charset="-122"/>
                  <a:ea typeface="方正姚体" panose="02010601030101010101" pitchFamily="2" charset="-122"/>
                </a:rPr>
                <a:t>位</a:t>
              </a:r>
              <a:r>
                <a:rPr lang="en-US" altLang="zh-CN" sz="1600" dirty="0">
                  <a:latin typeface="方正姚体" panose="02010601030101010101" pitchFamily="2" charset="-122"/>
                  <a:ea typeface="方正姚体" panose="02010601030101010101" pitchFamily="2" charset="-122"/>
                </a:rPr>
                <a:t>             12</a:t>
              </a:r>
              <a:r>
                <a:rPr lang="zh-CN" altLang="en-US" sz="1600" dirty="0">
                  <a:latin typeface="方正姚体" panose="02010601030101010101" pitchFamily="2" charset="-122"/>
                  <a:ea typeface="方正姚体" panose="02010601030101010101" pitchFamily="2" charset="-122"/>
                </a:rPr>
                <a:t>位</a:t>
              </a:r>
            </a:p>
          </p:txBody>
        </p:sp>
      </p:grpSp>
      <p:cxnSp>
        <p:nvCxnSpPr>
          <p:cNvPr id="18440" name="直接连接符 16"/>
          <p:cNvCxnSpPr>
            <a:cxnSpLocks noChangeShapeType="1"/>
          </p:cNvCxnSpPr>
          <p:nvPr/>
        </p:nvCxnSpPr>
        <p:spPr bwMode="auto">
          <a:xfrm>
            <a:off x="7083425" y="1976438"/>
            <a:ext cx="0" cy="400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844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313" y="2924944"/>
            <a:ext cx="8715375" cy="288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288" y="0"/>
            <a:ext cx="8353425" cy="501650"/>
          </a:xfrm>
        </p:spPr>
        <p:txBody>
          <a:bodyPr/>
          <a:lstStyle/>
          <a:p>
            <a:pPr eaLnBrk="1" hangingPunct="1">
              <a:defRPr/>
            </a:pP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Pentium</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1945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6371" r:id="rId4" imgW="938794" imgH="221393" progId="Equation.3">
                  <p:embed/>
                </p:oleObj>
              </mc:Choice>
              <mc:Fallback>
                <p:oleObj r:id="rId4" imgW="938794" imgH="221393" progId="Equation.3">
                  <p:embed/>
                  <p:pic>
                    <p:nvPicPr>
                      <p:cNvPr id="194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2" name="Text Box 4"/>
          <p:cNvSpPr txBox="1">
            <a:spLocks noChangeArrowheads="1"/>
          </p:cNvSpPr>
          <p:nvPr/>
        </p:nvSpPr>
        <p:spPr bwMode="auto">
          <a:xfrm>
            <a:off x="252413" y="476250"/>
            <a:ext cx="8713787" cy="5786199"/>
          </a:xfrm>
          <a:prstGeom prst="rect">
            <a:avLst/>
          </a:prstGeom>
          <a:noFill/>
          <a:ln w="9525">
            <a:noFill/>
            <a:miter lim="800000"/>
            <a:headEnd/>
            <a:tailEnd/>
          </a:ln>
          <a:effectLst/>
        </p:spPr>
        <p:txBody>
          <a:bodyPr lIns="0" tIns="0" rIns="0" bIns="0">
            <a:spAutoFit/>
          </a:bodyPr>
          <a:lstStyle/>
          <a:p>
            <a:pPr algn="just">
              <a:spcBef>
                <a:spcPts val="600"/>
              </a:spcBef>
              <a:buClr>
                <a:srgbClr val="0707E1"/>
              </a:buClr>
              <a:buSzPct val="100000"/>
              <a:buFont typeface="Wingdings" pitchFamily="2" charset="2"/>
              <a:buChar char="Ø"/>
              <a:defRPr/>
            </a:pPr>
            <a:endParaRPr lang="en-US" altLang="zh-CN" b="1" dirty="0">
              <a:solidFill>
                <a:srgbClr val="0707E1"/>
              </a:solidFill>
              <a:effectLst>
                <a:outerShdw blurRad="38100" dist="38100" dir="2700000" algn="tl">
                  <a:srgbClr val="C0C0C0"/>
                </a:outerShdw>
              </a:effectLst>
              <a:latin typeface="方正姚体" pitchFamily="2" charset="-122"/>
              <a:ea typeface="方正姚体" pitchFamily="2" charset="-122"/>
            </a:endParaRPr>
          </a:p>
          <a:p>
            <a:pPr algn="just">
              <a:spcBef>
                <a:spcPts val="600"/>
              </a:spcBef>
              <a:buClr>
                <a:srgbClr val="0707E1"/>
              </a:buClr>
              <a:buSzPct val="100000"/>
              <a:buFont typeface="Wingdings" pitchFamily="2" charset="2"/>
              <a:buChar char="Ø"/>
              <a:defRPr/>
            </a:pPr>
            <a:r>
              <a:rPr lang="zh-CN" altLang="en-US" b="1" dirty="0">
                <a:solidFill>
                  <a:srgbClr val="0707E1"/>
                </a:solidFill>
                <a:effectLst>
                  <a:outerShdw blurRad="38100" dist="38100" dir="2700000" algn="tl">
                    <a:srgbClr val="C0C0C0"/>
                  </a:outerShdw>
                </a:effectLst>
                <a:latin typeface="方正姚体" pitchFamily="2" charset="-122"/>
                <a:ea typeface="方正姚体" pitchFamily="2" charset="-122"/>
              </a:rPr>
              <a:t>Pentium指令格式（参见</a:t>
            </a:r>
            <a:r>
              <a:rPr lang="en-US" altLang="zh-CN" b="1" dirty="0">
                <a:solidFill>
                  <a:srgbClr val="0707E1"/>
                </a:solidFill>
                <a:effectLst>
                  <a:outerShdw blurRad="38100" dist="38100" dir="2700000" algn="tl">
                    <a:srgbClr val="C0C0C0"/>
                  </a:outerShdw>
                </a:effectLst>
                <a:latin typeface="方正姚体" pitchFamily="2" charset="-122"/>
                <a:ea typeface="方正姚体" pitchFamily="2" charset="-122"/>
              </a:rPr>
              <a:t>csdn.ppt</a:t>
            </a:r>
            <a:r>
              <a:rPr lang="zh-CN" altLang="en-US" b="1" dirty="0">
                <a:solidFill>
                  <a:srgbClr val="0707E1"/>
                </a:solidFill>
                <a:effectLst>
                  <a:outerShdw blurRad="38100" dist="38100" dir="2700000" algn="tl">
                    <a:srgbClr val="C0C0C0"/>
                  </a:outerShdw>
                </a:effectLst>
                <a:latin typeface="方正姚体" pitchFamily="2" charset="-122"/>
                <a:ea typeface="方正姚体" pitchFamily="2" charset="-122"/>
              </a:rPr>
              <a:t>）</a:t>
            </a:r>
          </a:p>
          <a:p>
            <a:pPr lvl="1" algn="just">
              <a:spcBef>
                <a:spcPts val="600"/>
              </a:spcBef>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指令长度可变，最短1个字节，最长12个字节，典型的</a:t>
            </a:r>
            <a:r>
              <a:rPr lang="zh-CN" altLang="en-US" dirty="0">
                <a:solidFill>
                  <a:srgbClr val="FF0000"/>
                </a:solidFill>
                <a:effectLst>
                  <a:outerShdw blurRad="38100" dist="38100" dir="2700000" algn="tl">
                    <a:srgbClr val="C0C0C0"/>
                  </a:outerShdw>
                </a:effectLst>
                <a:latin typeface="方正姚体" pitchFamily="2" charset="-122"/>
                <a:ea typeface="方正姚体" pitchFamily="2" charset="-122"/>
              </a:rPr>
              <a:t>CISC</a:t>
            </a:r>
            <a:r>
              <a:rPr lang="zh-CN" altLang="en-US" dirty="0">
                <a:effectLst>
                  <a:outerShdw blurRad="38100" dist="38100" dir="2700000" algn="tl">
                    <a:srgbClr val="C0C0C0"/>
                  </a:outerShdw>
                </a:effectLst>
                <a:latin typeface="方正姚体" pitchFamily="2" charset="-122"/>
                <a:ea typeface="方正姚体" pitchFamily="2" charset="-122"/>
              </a:rPr>
              <a:t>指令系统;</a:t>
            </a:r>
          </a:p>
          <a:p>
            <a:pPr lvl="1" algn="just">
              <a:spcBef>
                <a:spcPts val="600"/>
              </a:spcBef>
              <a:buClr>
                <a:srgbClr val="0707E1"/>
              </a:buClr>
              <a:buSzPct val="100000"/>
              <a:buFont typeface="Wingdings" pitchFamily="2" charset="2"/>
              <a:buChar char="l"/>
              <a:defRPr/>
            </a:pPr>
            <a:r>
              <a:rPr lang="zh-CN" altLang="en-US" dirty="0">
                <a:effectLst>
                  <a:outerShdw blurRad="38100" dist="38100" dir="2700000" algn="tl">
                    <a:srgbClr val="C0C0C0"/>
                  </a:outerShdw>
                </a:effectLst>
                <a:latin typeface="方正姚体" pitchFamily="2" charset="-122"/>
                <a:ea typeface="方正姚体" pitchFamily="2" charset="-122"/>
              </a:rPr>
              <a:t>组成：可选前缀(0~4字节)、</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lgn="just">
              <a:spcBef>
                <a:spcPts val="600"/>
              </a:spcBef>
              <a:buClr>
                <a:srgbClr val="0707E1"/>
              </a:buClr>
              <a:buSzPct val="100000"/>
              <a:defRPr/>
            </a:pPr>
            <a:r>
              <a:rPr lang="en-US" altLang="zh-CN" dirty="0">
                <a:effectLst>
                  <a:outerShdw blurRad="38100" dist="38100" dir="2700000" algn="tl">
                    <a:srgbClr val="C0C0C0"/>
                  </a:outerShdw>
                </a:effectLst>
                <a:latin typeface="方正姚体" pitchFamily="2" charset="-122"/>
                <a:ea typeface="方正姚体" pitchFamily="2" charset="-122"/>
              </a:rPr>
              <a:t>     </a:t>
            </a:r>
            <a:r>
              <a:rPr lang="zh-CN" altLang="en-US" dirty="0">
                <a:effectLst>
                  <a:outerShdw blurRad="38100" dist="38100" dir="2700000" algn="tl">
                    <a:srgbClr val="C0C0C0"/>
                  </a:outerShdw>
                </a:effectLst>
                <a:latin typeface="方正姚体" pitchFamily="2" charset="-122"/>
                <a:ea typeface="方正姚体" pitchFamily="2" charset="-122"/>
              </a:rPr>
              <a:t>操作码、</a:t>
            </a:r>
            <a:r>
              <a:rPr lang="zh-CN" altLang="en-US" u="sng" dirty="0">
                <a:solidFill>
                  <a:srgbClr val="E60238"/>
                </a:solidFill>
                <a:effectLst>
                  <a:outerShdw blurRad="38100" dist="38100" dir="2700000" algn="tl">
                    <a:srgbClr val="C0C0C0"/>
                  </a:outerShdw>
                </a:effectLst>
                <a:latin typeface="方正姚体" pitchFamily="2" charset="-122"/>
                <a:ea typeface="方正姚体" pitchFamily="2" charset="-122"/>
              </a:rPr>
              <a:t>mod-R/M、</a:t>
            </a:r>
            <a:r>
              <a:rPr lang="zh-CN" altLang="en-US" u="sng" dirty="0">
                <a:solidFill>
                  <a:srgbClr val="0000FF"/>
                </a:solidFill>
                <a:effectLst>
                  <a:outerShdw blurRad="38100" dist="38100" dir="2700000" algn="tl">
                    <a:srgbClr val="C0C0C0"/>
                  </a:outerShdw>
                </a:effectLst>
                <a:latin typeface="方正姚体" pitchFamily="2" charset="-122"/>
                <a:ea typeface="方正姚体" pitchFamily="2" charset="-122"/>
              </a:rPr>
              <a:t>SIB比例变址</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a:t>
            </a:r>
            <a:r>
              <a:rPr lang="zh-CN" altLang="en-US" dirty="0">
                <a:effectLst>
                  <a:outerShdw blurRad="38100" dist="38100" dir="2700000" algn="tl">
                    <a:srgbClr val="C0C0C0"/>
                  </a:outerShdw>
                </a:effectLst>
                <a:latin typeface="方正姚体" pitchFamily="2" charset="-122"/>
                <a:ea typeface="方正姚体" pitchFamily="2" charset="-122"/>
              </a:rPr>
              <a:t>位移量(0~4字节)、立即数字段</a:t>
            </a:r>
            <a:endParaRPr lang="en-US" altLang="zh-CN"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r>
              <a:rPr lang="en-US" altLang="zh-CN" sz="1400" dirty="0">
                <a:effectLst>
                  <a:outerShdw blurRad="38100" dist="38100" dir="2700000" algn="tl">
                    <a:srgbClr val="C0C0C0"/>
                  </a:outerShdw>
                </a:effectLst>
                <a:latin typeface="方正姚体" pitchFamily="2" charset="-122"/>
                <a:ea typeface="方正姚体" pitchFamily="2" charset="-122"/>
              </a:rPr>
              <a:t>                          </a:t>
            </a:r>
            <a:r>
              <a:rPr lang="zh-CN" altLang="en-US" sz="1400" dirty="0">
                <a:effectLst>
                  <a:outerShdw blurRad="38100" dist="38100" dir="2700000" algn="tl">
                    <a:srgbClr val="C0C0C0"/>
                  </a:outerShdw>
                </a:effectLst>
                <a:latin typeface="方正姚体" pitchFamily="2" charset="-122"/>
                <a:ea typeface="方正姚体" pitchFamily="2" charset="-122"/>
              </a:rPr>
              <a:t>寻址方式</a:t>
            </a:r>
            <a:r>
              <a:rPr lang="en-US" altLang="zh-CN" sz="1400" dirty="0">
                <a:effectLst>
                  <a:outerShdw blurRad="38100" dist="38100" dir="2700000" algn="tl">
                    <a:srgbClr val="C0C0C0"/>
                  </a:outerShdw>
                </a:effectLst>
                <a:latin typeface="方正姚体" pitchFamily="2" charset="-122"/>
                <a:ea typeface="方正姚体" pitchFamily="2" charset="-122"/>
              </a:rPr>
              <a:t>,</a:t>
            </a:r>
            <a:r>
              <a:rPr lang="zh-CN" altLang="en-US" sz="1400" dirty="0">
                <a:effectLst>
                  <a:outerShdw blurRad="38100" dist="38100" dir="2700000" algn="tl">
                    <a:srgbClr val="C0C0C0"/>
                  </a:outerShdw>
                </a:effectLst>
                <a:latin typeface="方正姚体" pitchFamily="2" charset="-122"/>
                <a:ea typeface="方正姚体" pitchFamily="2" charset="-122"/>
              </a:rPr>
              <a:t>寄存器号   </a:t>
            </a:r>
            <a:br>
              <a:rPr lang="en-US" altLang="zh-CN" sz="1400" dirty="0">
                <a:effectLst>
                  <a:outerShdw blurRad="38100" dist="38100" dir="2700000" algn="tl">
                    <a:srgbClr val="C0C0C0"/>
                  </a:outerShdw>
                </a:effectLst>
                <a:latin typeface="方正姚体" pitchFamily="2" charset="-122"/>
                <a:ea typeface="方正姚体" pitchFamily="2" charset="-122"/>
              </a:rPr>
            </a:br>
            <a:r>
              <a:rPr lang="en-US" altLang="zh-CN" sz="1400" dirty="0">
                <a:effectLst>
                  <a:outerShdw blurRad="38100" dist="38100" dir="2700000" algn="tl">
                    <a:srgbClr val="C0C0C0"/>
                  </a:outerShdw>
                </a:effectLst>
                <a:latin typeface="方正姚体" pitchFamily="2" charset="-122"/>
                <a:ea typeface="方正姚体" pitchFamily="2" charset="-122"/>
              </a:rPr>
              <a:t>                                                    </a:t>
            </a:r>
            <a:r>
              <a:rPr lang="zh-CN" altLang="en-US" sz="1400" dirty="0">
                <a:effectLst>
                  <a:outerShdw blurRad="38100" dist="38100" dir="2700000" algn="tl">
                    <a:srgbClr val="C0C0C0"/>
                  </a:outerShdw>
                </a:effectLst>
                <a:latin typeface="方正姚体" pitchFamily="2" charset="-122"/>
                <a:ea typeface="方正姚体" pitchFamily="2" charset="-122"/>
              </a:rPr>
              <a:t>比例系数</a:t>
            </a:r>
            <a:r>
              <a:rPr lang="en-US" altLang="zh-CN" sz="1400" dirty="0">
                <a:effectLst>
                  <a:outerShdw blurRad="38100" dist="38100" dir="2700000" algn="tl">
                    <a:srgbClr val="C0C0C0"/>
                  </a:outerShdw>
                </a:effectLst>
                <a:latin typeface="方正姚体" pitchFamily="2" charset="-122"/>
                <a:ea typeface="方正姚体" pitchFamily="2" charset="-122"/>
              </a:rPr>
              <a:t>,</a:t>
            </a:r>
            <a:r>
              <a:rPr lang="zh-CN" altLang="en-US" sz="1400" dirty="0">
                <a:effectLst>
                  <a:outerShdw blurRad="38100" dist="38100" dir="2700000" algn="tl">
                    <a:srgbClr val="C0C0C0"/>
                  </a:outerShdw>
                </a:effectLst>
                <a:latin typeface="方正姚体" pitchFamily="2" charset="-122"/>
                <a:ea typeface="方正姚体" pitchFamily="2" charset="-122"/>
              </a:rPr>
              <a:t>变址基址寄存器号</a:t>
            </a: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r>
              <a:rPr lang="en-US" altLang="zh-CN" sz="1400" dirty="0">
                <a:effectLst>
                  <a:outerShdw blurRad="38100" dist="38100" dir="2700000" algn="tl">
                    <a:srgbClr val="C0C0C0"/>
                  </a:outerShdw>
                </a:effectLst>
                <a:latin typeface="方正姚体" pitchFamily="2" charset="-122"/>
                <a:ea typeface="方正姚体" pitchFamily="2" charset="-122"/>
              </a:rPr>
              <a:t>       </a:t>
            </a: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endParaRPr lang="en-US" altLang="zh-CN" sz="1400" dirty="0">
              <a:effectLst>
                <a:outerShdw blurRad="38100" dist="38100" dir="2700000" algn="tl">
                  <a:srgbClr val="C0C0C0"/>
                </a:outerShdw>
              </a:effectLst>
              <a:latin typeface="方正姚体" pitchFamily="2" charset="-122"/>
              <a:ea typeface="方正姚体" pitchFamily="2" charset="-122"/>
            </a:endParaRPr>
          </a:p>
          <a:p>
            <a:pPr lvl="1">
              <a:spcBef>
                <a:spcPts val="0"/>
              </a:spcBef>
              <a:buClr>
                <a:srgbClr val="0707E1"/>
              </a:buClr>
              <a:buSzPct val="100000"/>
              <a:defRPr/>
            </a:pPr>
            <a:r>
              <a:rPr lang="zh-CN" altLang="en-US" sz="1800" dirty="0">
                <a:effectLst>
                  <a:outerShdw blurRad="38100" dist="38100" dir="2700000" algn="tl">
                    <a:srgbClr val="C0C0C0"/>
                  </a:outerShdw>
                </a:effectLst>
                <a:latin typeface="方正姚体" pitchFamily="2" charset="-122"/>
                <a:ea typeface="方正姚体" pitchFamily="2" charset="-122"/>
              </a:rPr>
              <a:t>除操作码字段外，其他为可选字段（不选时为</a:t>
            </a:r>
            <a:r>
              <a:rPr lang="en-US" altLang="zh-CN" sz="1800" dirty="0">
                <a:effectLst>
                  <a:outerShdw blurRad="38100" dist="38100" dir="2700000" algn="tl">
                    <a:srgbClr val="C0C0C0"/>
                  </a:outerShdw>
                </a:effectLst>
                <a:latin typeface="方正姚体" pitchFamily="2" charset="-122"/>
                <a:ea typeface="方正姚体" pitchFamily="2" charset="-122"/>
              </a:rPr>
              <a:t>0</a:t>
            </a:r>
            <a:r>
              <a:rPr lang="zh-CN" altLang="en-US" sz="1800" dirty="0">
                <a:effectLst>
                  <a:outerShdw blurRad="38100" dist="38100" dir="2700000" algn="tl">
                    <a:srgbClr val="C0C0C0"/>
                  </a:outerShdw>
                </a:effectLst>
                <a:latin typeface="方正姚体" pitchFamily="2" charset="-122"/>
                <a:ea typeface="方正姚体" pitchFamily="2" charset="-122"/>
              </a:rPr>
              <a:t>字节）</a:t>
            </a:r>
          </a:p>
        </p:txBody>
      </p:sp>
      <p:sp>
        <p:nvSpPr>
          <p:cNvPr id="227333"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graphicFrame>
        <p:nvGraphicFramePr>
          <p:cNvPr id="19462" name="Object 6"/>
          <p:cNvGraphicFramePr>
            <a:graphicFrameLocks/>
          </p:cNvGraphicFramePr>
          <p:nvPr/>
        </p:nvGraphicFramePr>
        <p:xfrm>
          <a:off x="73025" y="3284538"/>
          <a:ext cx="9072563" cy="2592387"/>
        </p:xfrm>
        <a:graphic>
          <a:graphicData uri="http://schemas.openxmlformats.org/presentationml/2006/ole">
            <mc:AlternateContent xmlns:mc="http://schemas.openxmlformats.org/markup-compatibility/2006">
              <mc:Choice xmlns:v="urn:schemas-microsoft-com:vml" Requires="v">
                <p:oleObj spid="_x0000_s186372" name="BMP 图像" r:id="rId7" imgW="9895238" imgH="2523810" progId="PBrush">
                  <p:embed/>
                </p:oleObj>
              </mc:Choice>
              <mc:Fallback>
                <p:oleObj name="BMP 图像" r:id="rId7" imgW="9895238" imgH="2523810" progId="PBrush">
                  <p:embed/>
                  <p:pic>
                    <p:nvPicPr>
                      <p:cNvPr id="19462"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25" y="3284538"/>
                        <a:ext cx="9072563"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5" name="Text Box 7"/>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6"/>
          <p:cNvGraphicFramePr>
            <a:graphicFrameLocks/>
          </p:cNvGraphicFramePr>
          <p:nvPr/>
        </p:nvGraphicFramePr>
        <p:xfrm>
          <a:off x="7938" y="404813"/>
          <a:ext cx="9072562" cy="2519362"/>
        </p:xfrm>
        <a:graphic>
          <a:graphicData uri="http://schemas.openxmlformats.org/presentationml/2006/ole">
            <mc:AlternateContent xmlns:mc="http://schemas.openxmlformats.org/markup-compatibility/2006">
              <mc:Choice xmlns:v="urn:schemas-microsoft-com:vml" Requires="v">
                <p:oleObj spid="_x0000_s185347" r:id="rId3" imgW="9895238" imgH="2523810" progId="PBrush">
                  <p:embed/>
                </p:oleObj>
              </mc:Choice>
              <mc:Fallback>
                <p:oleObj r:id="rId3" imgW="9895238" imgH="2523810" progId="PBrush">
                  <p:embed/>
                  <p:pic>
                    <p:nvPicPr>
                      <p:cNvPr id="20482"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 y="404813"/>
                        <a:ext cx="9072562" cy="251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4" name="Rectangle 2"/>
          <p:cNvSpPr>
            <a:spLocks noGrp="1" noChangeArrowheads="1"/>
          </p:cNvSpPr>
          <p:nvPr>
            <p:ph type="title"/>
          </p:nvPr>
        </p:nvSpPr>
        <p:spPr>
          <a:xfrm>
            <a:off x="395288" y="0"/>
            <a:ext cx="8353425" cy="501650"/>
          </a:xfrm>
        </p:spPr>
        <p:txBody>
          <a:bodyPr/>
          <a:lstStyle/>
          <a:p>
            <a:pPr eaLnBrk="1" hangingPunct="1">
              <a:defRPr/>
            </a:pP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Pentium</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20484"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5348" r:id="rId5" imgW="938794" imgH="221393" progId="Equation.3">
                  <p:embed/>
                </p:oleObj>
              </mc:Choice>
              <mc:Fallback>
                <p:oleObj r:id="rId5" imgW="938794" imgH="221393" progId="Equation.3">
                  <p:embed/>
                  <p:pic>
                    <p:nvPicPr>
                      <p:cNvPr id="2048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6" name="Text Box 4"/>
          <p:cNvSpPr txBox="1">
            <a:spLocks noChangeArrowheads="1"/>
          </p:cNvSpPr>
          <p:nvPr/>
        </p:nvSpPr>
        <p:spPr bwMode="auto">
          <a:xfrm>
            <a:off x="107950" y="2636838"/>
            <a:ext cx="8928100" cy="4001095"/>
          </a:xfrm>
          <a:prstGeom prst="rect">
            <a:avLst/>
          </a:prstGeom>
          <a:noFill/>
          <a:ln w="9525">
            <a:noFill/>
            <a:miter lim="800000"/>
            <a:headEnd/>
            <a:tailEnd/>
          </a:ln>
          <a:effectLst/>
        </p:spPr>
        <p:txBody>
          <a:bodyPr lIns="0" tIns="0" rIns="0" bIns="0">
            <a:spAutoFit/>
          </a:bodyPr>
          <a:lstStyle/>
          <a:p>
            <a:pPr algn="just">
              <a:spcBef>
                <a:spcPts val="600"/>
              </a:spcBef>
              <a:buSzPct val="100000"/>
              <a:buFont typeface="Wingdings" pitchFamily="2" charset="2"/>
              <a:buChar char="Ø"/>
              <a:defRPr/>
            </a:pPr>
            <a:r>
              <a:rPr lang="en-US" b="1" dirty="0">
                <a:solidFill>
                  <a:srgbClr val="0707E1"/>
                </a:solidFill>
                <a:effectLst/>
                <a:latin typeface="方正姚体" pitchFamily="2" charset="-122"/>
                <a:ea typeface="方正姚体" pitchFamily="2" charset="-122"/>
              </a:rPr>
              <a:t>Pentium</a:t>
            </a:r>
            <a:r>
              <a:rPr lang="zh-CN" altLang="en-US" b="1" dirty="0">
                <a:solidFill>
                  <a:srgbClr val="0707E1"/>
                </a:solidFill>
                <a:effectLst/>
                <a:latin typeface="方正姚体" pitchFamily="2" charset="-122"/>
                <a:ea typeface="方正姚体" pitchFamily="2" charset="-122"/>
              </a:rPr>
              <a:t>指令格式</a:t>
            </a:r>
          </a:p>
          <a:p>
            <a:pPr marL="538163" indent="-355600" algn="just">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(1).指令前缀</a:t>
            </a:r>
            <a:r>
              <a:rPr lang="zh-CN" altLang="en-US" dirty="0">
                <a:effectLst/>
                <a:latin typeface="方正姚体" pitchFamily="2" charset="-122"/>
                <a:ea typeface="方正姚体" pitchFamily="2" charset="-122"/>
                <a:sym typeface="Arial" charset="0"/>
              </a:rPr>
              <a:t>→（</a:t>
            </a:r>
            <a:r>
              <a:rPr lang="en-US" altLang="zh-CN" dirty="0">
                <a:effectLst/>
                <a:latin typeface="方正姚体" pitchFamily="2" charset="-122"/>
                <a:ea typeface="方正姚体" pitchFamily="2" charset="-122"/>
                <a:sym typeface="Arial" charset="0"/>
              </a:rPr>
              <a:t>Lock</a:t>
            </a:r>
            <a:r>
              <a:rPr lang="zh-CN" altLang="en-US" dirty="0">
                <a:effectLst/>
                <a:latin typeface="方正姚体" pitchFamily="2" charset="-122"/>
                <a:ea typeface="方正姚体" pitchFamily="2" charset="-122"/>
                <a:sym typeface="Arial" charset="0"/>
              </a:rPr>
              <a:t>前缀</a:t>
            </a:r>
            <a:r>
              <a:rPr lang="en-US" altLang="zh-CN" dirty="0">
                <a:effectLst/>
                <a:latin typeface="方正姚体" pitchFamily="2" charset="-122"/>
                <a:ea typeface="方正姚体" pitchFamily="2" charset="-122"/>
                <a:sym typeface="Arial" charset="0"/>
              </a:rPr>
              <a:t>+</a:t>
            </a:r>
            <a:r>
              <a:rPr lang="zh-CN" altLang="en-US" dirty="0">
                <a:effectLst/>
                <a:latin typeface="方正姚体" pitchFamily="2" charset="-122"/>
                <a:ea typeface="方正姚体" pitchFamily="2" charset="-122"/>
                <a:sym typeface="Arial" charset="0"/>
              </a:rPr>
              <a:t>重复前缀）</a:t>
            </a:r>
            <a:endParaRPr lang="en-US" altLang="zh-CN" dirty="0">
              <a:effectLst/>
              <a:latin typeface="方正姚体" pitchFamily="2" charset="-122"/>
              <a:ea typeface="方正姚体" pitchFamily="2" charset="-122"/>
              <a:sym typeface="Arial" charset="0"/>
            </a:endParaRPr>
          </a:p>
          <a:p>
            <a:pPr marL="538163" indent="-355600" algn="just">
              <a:spcBef>
                <a:spcPts val="600"/>
              </a:spcBef>
              <a:buClr>
                <a:srgbClr val="0707E1"/>
              </a:buClr>
              <a:buSzPct val="100000"/>
              <a:buFont typeface="Wingdings" pitchFamily="2" charset="2"/>
              <a:buNone/>
              <a:defRPr/>
            </a:pPr>
            <a:r>
              <a:rPr lang="en-US" altLang="zh-CN" dirty="0">
                <a:effectLst/>
                <a:latin typeface="方正姚体" pitchFamily="2" charset="-122"/>
                <a:ea typeface="方正姚体" pitchFamily="2" charset="-122"/>
                <a:sym typeface="Arial" charset="0"/>
              </a:rPr>
              <a:t>		</a:t>
            </a:r>
            <a:r>
              <a:rPr lang="zh-CN" altLang="en-US" dirty="0">
                <a:effectLst/>
                <a:latin typeface="方正姚体" pitchFamily="2" charset="-122"/>
                <a:ea typeface="方正姚体" pitchFamily="2" charset="-122"/>
                <a:sym typeface="Arial" charset="0"/>
              </a:rPr>
              <a:t>LOCK(锁定)前缀用于多个CPU环境对共享存储器的排他性访问；</a:t>
            </a:r>
          </a:p>
          <a:p>
            <a:pPr marL="538163" indent="-355600" algn="just">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            重复前缀指定串的重复操作，这样使</a:t>
            </a:r>
            <a:r>
              <a:rPr lang="en-US" dirty="0">
                <a:effectLst/>
                <a:latin typeface="方正姚体" pitchFamily="2" charset="-122"/>
                <a:ea typeface="方正姚体" pitchFamily="2" charset="-122"/>
              </a:rPr>
              <a:t>Pentium</a:t>
            </a:r>
            <a:r>
              <a:rPr lang="zh-CN" altLang="en-US" dirty="0">
                <a:effectLst/>
                <a:latin typeface="方正姚体" pitchFamily="2" charset="-122"/>
                <a:ea typeface="方正姚体" pitchFamily="2" charset="-122"/>
              </a:rPr>
              <a:t>处理串比软循环快得多；</a:t>
            </a:r>
          </a:p>
          <a:p>
            <a:pPr marL="538163" indent="-355600" algn="just">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(2).段取代前缀</a:t>
            </a:r>
            <a:r>
              <a:rPr lang="zh-CN" altLang="en-US" dirty="0">
                <a:effectLst/>
                <a:latin typeface="方正姚体" pitchFamily="2" charset="-122"/>
                <a:ea typeface="方正姚体" pitchFamily="2" charset="-122"/>
                <a:sym typeface="Arial" charset="0"/>
              </a:rPr>
              <a:t>→</a:t>
            </a:r>
            <a:r>
              <a:rPr lang="zh-CN" altLang="en-US" dirty="0">
                <a:effectLst/>
                <a:latin typeface="方正姚体" pitchFamily="2" charset="-122"/>
                <a:ea typeface="方正姚体" pitchFamily="2" charset="-122"/>
              </a:rPr>
              <a:t>用于改变默认段寄存器的情况；</a:t>
            </a:r>
          </a:p>
          <a:p>
            <a:pPr marL="538163" indent="-355600" algn="just">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(3).操作数长度取代前缀</a:t>
            </a:r>
            <a:r>
              <a:rPr lang="zh-CN" altLang="en-US" dirty="0">
                <a:effectLst/>
                <a:latin typeface="方正姚体" pitchFamily="2" charset="-122"/>
                <a:ea typeface="方正姚体" pitchFamily="2" charset="-122"/>
                <a:sym typeface="Arial" charset="0"/>
              </a:rPr>
              <a:t>→用于在保护模式下决定操作数的默认长度；</a:t>
            </a:r>
          </a:p>
          <a:p>
            <a:pPr marL="538163" indent="-355600" algn="just">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(4).地址长度取代前缀</a:t>
            </a:r>
            <a:r>
              <a:rPr lang="zh-CN" altLang="en-US" dirty="0">
                <a:effectLst/>
                <a:latin typeface="方正姚体" pitchFamily="2" charset="-122"/>
                <a:ea typeface="方正姚体" pitchFamily="2" charset="-122"/>
                <a:sym typeface="Arial" charset="0"/>
              </a:rPr>
              <a:t>→</a:t>
            </a:r>
            <a:r>
              <a:rPr lang="zh-CN" altLang="en-US" dirty="0">
                <a:effectLst/>
                <a:latin typeface="方正姚体" pitchFamily="2" charset="-122"/>
                <a:ea typeface="方正姚体" pitchFamily="2" charset="-122"/>
              </a:rPr>
              <a:t>用于在保护模式下决定地址的默认长度；</a:t>
            </a:r>
          </a:p>
          <a:p>
            <a:pPr marL="538163" indent="-355600">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rPr>
              <a:t>(5</a:t>
            </a:r>
            <a:r>
              <a:rPr lang="zh-CN" altLang="en-US" dirty="0">
                <a:solidFill>
                  <a:srgbClr val="FF0000"/>
                </a:solidFill>
                <a:effectLst/>
                <a:latin typeface="方正姚体" pitchFamily="2" charset="-122"/>
                <a:ea typeface="方正姚体" pitchFamily="2" charset="-122"/>
              </a:rPr>
              <a:t>).Mod-R/M字段</a:t>
            </a:r>
            <a:r>
              <a:rPr lang="zh-CN" altLang="en-US" dirty="0">
                <a:effectLst/>
                <a:latin typeface="方正姚体" pitchFamily="2" charset="-122"/>
                <a:ea typeface="方正姚体" pitchFamily="2" charset="-122"/>
                <a:sym typeface="Arial" charset="0"/>
              </a:rPr>
              <a:t>→规定存储器操作数的寻址方式，</a:t>
            </a:r>
            <a:br>
              <a:rPr lang="en-US" altLang="zh-CN" dirty="0">
                <a:effectLst/>
                <a:latin typeface="方正姚体" pitchFamily="2" charset="-122"/>
                <a:ea typeface="方正姚体" pitchFamily="2" charset="-122"/>
                <a:sym typeface="Arial" charset="0"/>
              </a:rPr>
            </a:br>
            <a:r>
              <a:rPr lang="en-US" altLang="zh-CN" dirty="0">
                <a:effectLst/>
                <a:latin typeface="方正姚体" pitchFamily="2" charset="-122"/>
                <a:ea typeface="方正姚体" pitchFamily="2" charset="-122"/>
                <a:sym typeface="Arial" charset="0"/>
              </a:rPr>
              <a:t>                            </a:t>
            </a:r>
            <a:r>
              <a:rPr lang="zh-CN" altLang="en-US" dirty="0">
                <a:effectLst/>
                <a:latin typeface="方正姚体" pitchFamily="2" charset="-122"/>
                <a:ea typeface="方正姚体" pitchFamily="2" charset="-122"/>
                <a:sym typeface="Arial" charset="0"/>
              </a:rPr>
              <a:t>或给出寄存器操作数的寄存器地址号；</a:t>
            </a:r>
          </a:p>
          <a:p>
            <a:pPr marL="538163" indent="-355600">
              <a:spcBef>
                <a:spcPts val="600"/>
              </a:spcBef>
              <a:buClr>
                <a:srgbClr val="0707E1"/>
              </a:buClr>
              <a:buSzPct val="100000"/>
              <a:buFont typeface="Wingdings" pitchFamily="2" charset="2"/>
              <a:buNone/>
              <a:defRPr/>
            </a:pPr>
            <a:r>
              <a:rPr lang="zh-CN" altLang="en-US" dirty="0">
                <a:effectLst/>
                <a:latin typeface="方正姚体" pitchFamily="2" charset="-122"/>
                <a:ea typeface="方正姚体" pitchFamily="2" charset="-122"/>
                <a:sym typeface="Arial" charset="0"/>
              </a:rPr>
              <a:t>(6).</a:t>
            </a:r>
            <a:r>
              <a:rPr lang="zh-CN" altLang="en-US" dirty="0">
                <a:solidFill>
                  <a:srgbClr val="FF0000"/>
                </a:solidFill>
                <a:effectLst/>
                <a:latin typeface="方正姚体" pitchFamily="2" charset="-122"/>
                <a:ea typeface="方正姚体" pitchFamily="2" charset="-122"/>
                <a:sym typeface="Arial" charset="0"/>
              </a:rPr>
              <a:t>SIB字段</a:t>
            </a:r>
            <a:r>
              <a:rPr lang="zh-CN" altLang="en-US" dirty="0">
                <a:effectLst/>
                <a:latin typeface="方正姚体" pitchFamily="2" charset="-122"/>
                <a:ea typeface="方正姚体" pitchFamily="2" charset="-122"/>
                <a:sym typeface="Arial" charset="0"/>
              </a:rPr>
              <a:t>→比例系数S、变址寄存器号I、基址寄存器号B组成，</a:t>
            </a:r>
            <a:br>
              <a:rPr lang="en-US" altLang="zh-CN" dirty="0">
                <a:effectLst/>
                <a:latin typeface="方正姚体" pitchFamily="2" charset="-122"/>
                <a:ea typeface="方正姚体" pitchFamily="2" charset="-122"/>
                <a:sym typeface="Arial" charset="0"/>
              </a:rPr>
            </a:br>
            <a:r>
              <a:rPr lang="en-US" altLang="zh-CN" dirty="0">
                <a:effectLst/>
                <a:latin typeface="方正姚体" pitchFamily="2" charset="-122"/>
                <a:ea typeface="方正姚体" pitchFamily="2" charset="-122"/>
                <a:sym typeface="Arial" charset="0"/>
              </a:rPr>
              <a:t>                  </a:t>
            </a:r>
            <a:r>
              <a:rPr lang="zh-CN" altLang="en-US" dirty="0">
                <a:effectLst/>
                <a:latin typeface="方正姚体" pitchFamily="2" charset="-122"/>
                <a:ea typeface="方正姚体" pitchFamily="2" charset="-122"/>
                <a:sym typeface="Arial" charset="0"/>
              </a:rPr>
              <a:t>和Mod-R/M字段一起完整说明存储器操作数寻址方式；</a:t>
            </a:r>
          </a:p>
        </p:txBody>
      </p:sp>
      <p:sp>
        <p:nvSpPr>
          <p:cNvPr id="228357" name="Oval 5">
            <a:hlinkClick r:id="rId7"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7" action="ppaction://hlinksldjump"/>
              </a:rPr>
              <a:t>总目录</a:t>
            </a:r>
          </a:p>
        </p:txBody>
      </p:sp>
      <p:sp>
        <p:nvSpPr>
          <p:cNvPr id="228359" name="Text Box 7"/>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sz="1400" b="1">
                <a:effectLst>
                  <a:outerShdw blurRad="38100" dist="38100" dir="2700000" algn="tl">
                    <a:srgbClr val="C0C0C0"/>
                  </a:outerShdw>
                </a:effectLst>
                <a:latin typeface="方正姚体" pitchFamily="2" charset="-122"/>
                <a:ea typeface="方正姚体" pitchFamily="2" charset="-122"/>
              </a:rPr>
              <a:t>9</a:t>
            </a:r>
            <a:r>
              <a:rPr lang="zh-CN" altLang="en-US" sz="1400" b="1">
                <a:effectLst>
                  <a:outerShdw blurRad="38100" dist="38100" dir="2700000" algn="tl">
                    <a:srgbClr val="C0C0C0"/>
                  </a:outerShdw>
                </a:effectLst>
                <a:latin typeface="方正姚体" pitchFamily="2" charset="-122"/>
                <a:ea typeface="方正姚体" pitchFamily="2" charset="-122"/>
              </a:rPr>
              <a:t>讲： 指令系统(</a:t>
            </a:r>
            <a:r>
              <a:rPr lang="en-US"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8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8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83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95288" y="0"/>
            <a:ext cx="8353425" cy="501650"/>
          </a:xfrm>
        </p:spPr>
        <p:txBody>
          <a:bodyPr/>
          <a:lstStyle/>
          <a:p>
            <a:pPr eaLnBrk="1" hangingPunct="1">
              <a:defRPr/>
            </a:pP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21507"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4322" r:id="rId3" imgW="938794" imgH="221393" progId="Equation.3">
                  <p:embed/>
                </p:oleObj>
              </mc:Choice>
              <mc:Fallback>
                <p:oleObj r:id="rId3" imgW="938794" imgH="221393" progId="Equation.3">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Text Box 4"/>
          <p:cNvSpPr txBox="1">
            <a:spLocks noChangeArrowheads="1"/>
          </p:cNvSpPr>
          <p:nvPr/>
        </p:nvSpPr>
        <p:spPr bwMode="auto">
          <a:xfrm>
            <a:off x="107950" y="476250"/>
            <a:ext cx="8929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 typeface="Wingdings" pitchFamily="2" charset="2"/>
              <a:buNone/>
            </a:pPr>
            <a:r>
              <a:rPr lang="zh-CN" altLang="en-US" sz="1800" b="1" dirty="0">
                <a:effectLst/>
                <a:latin typeface="方正姚体" pitchFamily="2" charset="-122"/>
                <a:ea typeface="方正姚体" pitchFamily="2" charset="-122"/>
                <a:sym typeface="Arial" charset="0"/>
              </a:rPr>
              <a:t>[例1]：</a:t>
            </a:r>
            <a:r>
              <a:rPr lang="zh-CN" altLang="en-US" sz="1800" dirty="0">
                <a:effectLst/>
                <a:latin typeface="方正姚体" pitchFamily="2" charset="-122"/>
                <a:ea typeface="方正姚体" pitchFamily="2" charset="-122"/>
              </a:rPr>
              <a:t>分析以下指令格式的特点：</a:t>
            </a:r>
          </a:p>
        </p:txBody>
      </p:sp>
      <p:sp>
        <p:nvSpPr>
          <p:cNvPr id="229381" name="Oval 5">
            <a:hlinkClick r:id="rId5"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5" action="ppaction://hlinksldjump"/>
              </a:rPr>
              <a:t>总目录</a:t>
            </a:r>
          </a:p>
        </p:txBody>
      </p:sp>
      <p:sp>
        <p:nvSpPr>
          <p:cNvPr id="14342" name="Text Box 6"/>
          <p:cNvSpPr txBox="1">
            <a:spLocks noChangeArrowheads="1"/>
          </p:cNvSpPr>
          <p:nvPr/>
        </p:nvSpPr>
        <p:spPr bwMode="auto">
          <a:xfrm>
            <a:off x="468313" y="1701800"/>
            <a:ext cx="84963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解：(1).单字长二地址指令；</a:t>
            </a:r>
          </a:p>
          <a:p>
            <a:pPr marL="447675"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(2).操作码字段可指定2</a:t>
            </a:r>
            <a:r>
              <a:rPr lang="zh-CN" altLang="en-US" sz="1800" baseline="30000" dirty="0">
                <a:effectLst/>
                <a:latin typeface="方正姚体" pitchFamily="2" charset="-122"/>
                <a:ea typeface="方正姚体" pitchFamily="2" charset="-122"/>
              </a:rPr>
              <a:t>7</a:t>
            </a:r>
            <a:r>
              <a:rPr lang="zh-CN" altLang="en-US" sz="1800" dirty="0">
                <a:effectLst/>
                <a:latin typeface="方正姚体" pitchFamily="2" charset="-122"/>
                <a:ea typeface="方正姚体" pitchFamily="2" charset="-122"/>
              </a:rPr>
              <a:t>=128条指令；</a:t>
            </a:r>
          </a:p>
          <a:p>
            <a:pPr marL="447675"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(3).源操作数和目的操作数均在寄存器中，均可指定16个寄存器；</a:t>
            </a:r>
          </a:p>
          <a:p>
            <a:pPr marL="447675"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(4).是RR指令，常用于算术逻辑运算内指令；</a:t>
            </a:r>
          </a:p>
        </p:txBody>
      </p:sp>
      <p:graphicFrame>
        <p:nvGraphicFramePr>
          <p:cNvPr id="229383" name="Group 7"/>
          <p:cNvGraphicFramePr>
            <a:graphicFrameLocks noGrp="1"/>
          </p:cNvGraphicFramePr>
          <p:nvPr/>
        </p:nvGraphicFramePr>
        <p:xfrm>
          <a:off x="755650" y="752475"/>
          <a:ext cx="6400800" cy="741364"/>
        </p:xfrm>
        <a:graphic>
          <a:graphicData uri="http://schemas.openxmlformats.org/drawingml/2006/table">
            <a:tbl>
              <a:tblPr/>
              <a:tblGrid>
                <a:gridCol w="1600200">
                  <a:extLst>
                    <a:ext uri="{9D8B030D-6E8A-4147-A177-3AD203B41FA5}">
                      <a16:colId xmlns:a16="http://schemas.microsoft.com/office/drawing/2014/main" val="20000"/>
                    </a:ext>
                  </a:extLst>
                </a:gridCol>
                <a:gridCol w="1598613">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1787">
                  <a:extLst>
                    <a:ext uri="{9D8B030D-6E8A-4147-A177-3AD203B41FA5}">
                      <a16:colId xmlns:a16="http://schemas.microsoft.com/office/drawing/2014/main" val="20003"/>
                    </a:ext>
                  </a:extLst>
                </a:gridCol>
              </a:tblGrid>
              <a:tr h="37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15                9</a:t>
                      </a:r>
                    </a:p>
                  </a:txBody>
                  <a:tcPr marT="63338" marB="63338"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rgbClr val="000000"/>
                        </a:solidFill>
                        <a:effectLst/>
                        <a:latin typeface="方正姚体" pitchFamily="2" charset="-122"/>
                        <a:ea typeface="方正姚体" pitchFamily="2" charset="-122"/>
                      </a:endParaRPr>
                    </a:p>
                  </a:txBody>
                  <a:tcPr marT="63338" marB="63338"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7                  4</a:t>
                      </a:r>
                    </a:p>
                  </a:txBody>
                  <a:tcPr marT="63338" marB="63338"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3                  0</a:t>
                      </a:r>
                    </a:p>
                  </a:txBody>
                  <a:tcPr marT="63338" marB="63338"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OP</a:t>
                      </a:r>
                    </a:p>
                  </a:txBody>
                  <a:tcPr marT="63338" marB="633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a:ea typeface="宋体" pitchFamily="2" charset="-122"/>
                          <a:sym typeface="方正姚体" pitchFamily="2" charset="-122"/>
                        </a:rPr>
                        <a:t>——</a:t>
                      </a:r>
                      <a:endParaRPr kumimoji="0" lang="en-US" sz="1600" b="0" i="0" u="none" strike="noStrike" cap="none" normalizeH="0" baseline="0">
                        <a:ln>
                          <a:noFill/>
                        </a:ln>
                        <a:solidFill>
                          <a:srgbClr val="000000"/>
                        </a:solidFill>
                        <a:effectLst/>
                        <a:latin typeface="Calibri" pitchFamily="34" charset="0"/>
                        <a:ea typeface="宋体" pitchFamily="2" charset="-122"/>
                        <a:sym typeface="方正姚体" pitchFamily="2" charset="-122"/>
                      </a:endParaRPr>
                    </a:p>
                  </a:txBody>
                  <a:tcPr marT="63338" marB="633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Calibri" pitchFamily="34" charset="0"/>
                          <a:ea typeface="方正姚体" pitchFamily="2" charset="-122"/>
                        </a:rPr>
                        <a:t>源寄存器</a:t>
                      </a:r>
                    </a:p>
                  </a:txBody>
                  <a:tcPr marT="63338" marB="633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Calibri" pitchFamily="34" charset="0"/>
                          <a:ea typeface="方正姚体" pitchFamily="2" charset="-122"/>
                        </a:rPr>
                        <a:t>目的寄存器</a:t>
                      </a:r>
                    </a:p>
                  </a:txBody>
                  <a:tcPr marT="63338" marB="63338"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27" name="Text Box 32"/>
          <p:cNvSpPr txBox="1">
            <a:spLocks noChangeArrowheads="1"/>
          </p:cNvSpPr>
          <p:nvPr/>
        </p:nvSpPr>
        <p:spPr bwMode="auto">
          <a:xfrm>
            <a:off x="80963" y="3263900"/>
            <a:ext cx="8929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 typeface="Wingdings" pitchFamily="2" charset="2"/>
              <a:buNone/>
            </a:pPr>
            <a:r>
              <a:rPr lang="zh-CN" altLang="en-US" sz="1800" b="1">
                <a:effectLst/>
                <a:latin typeface="方正姚体" pitchFamily="2" charset="-122"/>
                <a:ea typeface="方正姚体" pitchFamily="2" charset="-122"/>
              </a:rPr>
              <a:t>[例2]：</a:t>
            </a:r>
            <a:r>
              <a:rPr lang="zh-CN" altLang="en-US" sz="1800">
                <a:effectLst/>
                <a:latin typeface="方正姚体" pitchFamily="2" charset="-122"/>
                <a:ea typeface="方正姚体" pitchFamily="2" charset="-122"/>
              </a:rPr>
              <a:t>分析以下指令格式的特点：</a:t>
            </a:r>
            <a:endParaRPr lang="zh-CN" altLang="en-US" sz="1800">
              <a:effectLst/>
            </a:endParaRPr>
          </a:p>
        </p:txBody>
      </p:sp>
      <p:graphicFrame>
        <p:nvGraphicFramePr>
          <p:cNvPr id="229409" name="Group 33"/>
          <p:cNvGraphicFramePr>
            <a:graphicFrameLocks noGrp="1"/>
          </p:cNvGraphicFramePr>
          <p:nvPr/>
        </p:nvGraphicFramePr>
        <p:xfrm>
          <a:off x="827088" y="3627438"/>
          <a:ext cx="6399213" cy="1076325"/>
        </p:xfrm>
        <a:graphic>
          <a:graphicData uri="http://schemas.openxmlformats.org/drawingml/2006/table">
            <a:tbl>
              <a:tblPr/>
              <a:tblGrid>
                <a:gridCol w="1600200">
                  <a:extLst>
                    <a:ext uri="{9D8B030D-6E8A-4147-A177-3AD203B41FA5}">
                      <a16:colId xmlns:a16="http://schemas.microsoft.com/office/drawing/2014/main" val="20000"/>
                    </a:ext>
                  </a:extLst>
                </a:gridCol>
                <a:gridCol w="1598613">
                  <a:extLst>
                    <a:ext uri="{9D8B030D-6E8A-4147-A177-3AD203B41FA5}">
                      <a16:colId xmlns:a16="http://schemas.microsoft.com/office/drawing/2014/main" val="20001"/>
                    </a:ext>
                  </a:extLst>
                </a:gridCol>
                <a:gridCol w="1598612">
                  <a:extLst>
                    <a:ext uri="{9D8B030D-6E8A-4147-A177-3AD203B41FA5}">
                      <a16:colId xmlns:a16="http://schemas.microsoft.com/office/drawing/2014/main" val="20002"/>
                    </a:ext>
                  </a:extLst>
                </a:gridCol>
                <a:gridCol w="1601788">
                  <a:extLst>
                    <a:ext uri="{9D8B030D-6E8A-4147-A177-3AD203B41FA5}">
                      <a16:colId xmlns:a16="http://schemas.microsoft.com/office/drawing/2014/main" val="20003"/>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方正姚体" pitchFamily="2" charset="-122"/>
                          <a:ea typeface="方正姚体" pitchFamily="2" charset="-122"/>
                        </a:rPr>
                        <a:t>15              10</a:t>
                      </a:r>
                    </a:p>
                  </a:txBody>
                  <a:tcPr marT="57396" marB="57396"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00"/>
                        </a:solidFill>
                        <a:effectLst/>
                        <a:latin typeface="方正姚体" pitchFamily="2" charset="-122"/>
                        <a:ea typeface="方正姚体" pitchFamily="2" charset="-122"/>
                      </a:endParaRPr>
                    </a:p>
                  </a:txBody>
                  <a:tcPr marT="57396" marB="57396"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方正姚体" pitchFamily="2" charset="-122"/>
                          <a:ea typeface="方正姚体" pitchFamily="2" charset="-122"/>
                        </a:rPr>
                        <a:t>7                  4</a:t>
                      </a:r>
                    </a:p>
                  </a:txBody>
                  <a:tcPr marT="57396" marB="57396"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3                  0</a:t>
                      </a:r>
                    </a:p>
                  </a:txBody>
                  <a:tcPr marT="57396" marB="57396" horzOverflow="overflow">
                    <a:lnL cap="flat">
                      <a:noFill/>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方正姚体" pitchFamily="2" charset="-122"/>
                          <a:ea typeface="方正姚体" pitchFamily="2" charset="-122"/>
                        </a:rPr>
                        <a:t>OP</a:t>
                      </a:r>
                    </a:p>
                  </a:txBody>
                  <a:tcPr marT="57396" marB="5739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a:ea typeface="宋体" pitchFamily="2" charset="-122"/>
                          <a:sym typeface="方正姚体" pitchFamily="2" charset="-122"/>
                        </a:rPr>
                        <a:t>——</a:t>
                      </a:r>
                      <a:endParaRPr kumimoji="0" lang="en-US" sz="1600" b="0" i="0" u="none" strike="noStrike" cap="none" normalizeH="0" baseline="0">
                        <a:ln>
                          <a:noFill/>
                        </a:ln>
                        <a:solidFill>
                          <a:srgbClr val="000000"/>
                        </a:solidFill>
                        <a:effectLst/>
                        <a:latin typeface="Calibri" pitchFamily="34" charset="0"/>
                        <a:ea typeface="宋体" pitchFamily="2" charset="-122"/>
                        <a:sym typeface="方正姚体" pitchFamily="2" charset="-122"/>
                      </a:endParaRPr>
                    </a:p>
                  </a:txBody>
                  <a:tcPr marT="57396" marB="5739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Calibri" pitchFamily="34" charset="0"/>
                          <a:ea typeface="方正姚体" pitchFamily="2" charset="-122"/>
                        </a:rPr>
                        <a:t>源寄存器</a:t>
                      </a:r>
                    </a:p>
                  </a:txBody>
                  <a:tcPr marT="57396" marB="5739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latin typeface="Calibri" pitchFamily="34" charset="0"/>
                          <a:ea typeface="方正姚体" pitchFamily="2" charset="-122"/>
                        </a:rPr>
                        <a:t>变址寄存器</a:t>
                      </a:r>
                    </a:p>
                  </a:txBody>
                  <a:tcPr marT="57396" marB="5739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方正姚体" pitchFamily="2" charset="-122"/>
                          <a:ea typeface="方正姚体" pitchFamily="2" charset="-122"/>
                        </a:rPr>
                        <a:t>16</a:t>
                      </a:r>
                      <a:r>
                        <a:rPr kumimoji="0" lang="zh-CN" altLang="en-US" sz="1600" b="0" i="0" u="none" strike="noStrike" cap="none" normalizeH="0" baseline="0" dirty="0">
                          <a:ln>
                            <a:noFill/>
                          </a:ln>
                          <a:solidFill>
                            <a:srgbClr val="000000"/>
                          </a:solidFill>
                          <a:effectLst/>
                          <a:latin typeface="方正姚体" pitchFamily="2" charset="-122"/>
                          <a:ea typeface="方正姚体" pitchFamily="2" charset="-122"/>
                        </a:rPr>
                        <a:t>位位移量</a:t>
                      </a:r>
                    </a:p>
                  </a:txBody>
                  <a:tcPr marT="57396" marB="57396"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14378" name="Text Box 65"/>
          <p:cNvSpPr txBox="1">
            <a:spLocks noChangeArrowheads="1"/>
          </p:cNvSpPr>
          <p:nvPr/>
        </p:nvSpPr>
        <p:spPr bwMode="auto">
          <a:xfrm>
            <a:off x="468313" y="4724400"/>
            <a:ext cx="859948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解：(1).双字长二地址指令，用于访问存储器；</a:t>
            </a:r>
          </a:p>
          <a:p>
            <a:pPr marL="447675"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(2).操作码字段可指定2</a:t>
            </a:r>
            <a:r>
              <a:rPr lang="zh-CN" altLang="en-US" sz="1800" baseline="30000" dirty="0">
                <a:effectLst/>
                <a:latin typeface="方正姚体" pitchFamily="2" charset="-122"/>
                <a:ea typeface="方正姚体" pitchFamily="2" charset="-122"/>
              </a:rPr>
              <a:t>6</a:t>
            </a:r>
            <a:r>
              <a:rPr lang="zh-CN" altLang="en-US" sz="1800" dirty="0">
                <a:effectLst/>
                <a:latin typeface="方正姚体" pitchFamily="2" charset="-122"/>
                <a:ea typeface="方正姚体" pitchFamily="2" charset="-122"/>
              </a:rPr>
              <a:t>=64条指令；</a:t>
            </a:r>
          </a:p>
          <a:p>
            <a:pPr marL="447675"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(3).一个操作数在源寄存器中(</a:t>
            </a:r>
            <a:r>
              <a:rPr lang="zh-CN" altLang="en-US" sz="1800" dirty="0">
                <a:effectLst/>
              </a:rPr>
              <a:t>可指定16个寄存器)</a:t>
            </a:r>
            <a:r>
              <a:rPr lang="zh-CN" altLang="en-US" sz="1800" dirty="0">
                <a:effectLst/>
                <a:latin typeface="方正姚体" pitchFamily="2" charset="-122"/>
                <a:ea typeface="方正姚体" pitchFamily="2" charset="-122"/>
              </a:rPr>
              <a:t>，</a:t>
            </a:r>
            <a:br>
              <a:rPr lang="en-US" altLang="zh-CN" sz="1800" dirty="0">
                <a:effectLst/>
                <a:latin typeface="方正姚体" pitchFamily="2" charset="-122"/>
                <a:ea typeface="方正姚体" pitchFamily="2" charset="-122"/>
              </a:rPr>
            </a:br>
            <a:r>
              <a:rPr lang="en-US" altLang="zh-CN" sz="1800" dirty="0">
                <a:effectLst/>
                <a:latin typeface="方正姚体" pitchFamily="2" charset="-122"/>
                <a:ea typeface="方正姚体" pitchFamily="2" charset="-122"/>
              </a:rPr>
              <a:t>      </a:t>
            </a:r>
            <a:r>
              <a:rPr lang="zh-CN" altLang="en-US" sz="1800" dirty="0">
                <a:effectLst/>
                <a:latin typeface="方正姚体" pitchFamily="2" charset="-122"/>
                <a:ea typeface="方正姚体" pitchFamily="2" charset="-122"/>
              </a:rPr>
              <a:t>另一个操作数在存储器中(由变址寄存器和位移量决定内存地址)；</a:t>
            </a:r>
          </a:p>
          <a:p>
            <a:pPr marL="447675" algn="just" eaLnBrk="1" hangingPunct="1">
              <a:spcBef>
                <a:spcPts val="600"/>
              </a:spcBef>
              <a:buFont typeface="Wingdings" pitchFamily="2" charset="2"/>
              <a:buNone/>
              <a:defRPr/>
            </a:pPr>
            <a:r>
              <a:rPr lang="zh-CN" altLang="en-US" sz="1800" dirty="0">
                <a:effectLst/>
                <a:latin typeface="方正姚体" pitchFamily="2" charset="-122"/>
                <a:ea typeface="方正姚体" pitchFamily="2" charset="-122"/>
              </a:rPr>
              <a:t>(4).是RS型指令；</a:t>
            </a:r>
            <a:endParaRPr lang="zh-CN" altLang="en-US" sz="1800" dirty="0">
              <a:effectLst/>
            </a:endParaRPr>
          </a:p>
        </p:txBody>
      </p:sp>
      <p:sp>
        <p:nvSpPr>
          <p:cNvPr id="229442" name="Text Box 6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dirty="0">
                <a:effectLst>
                  <a:outerShdw blurRad="38100" dist="38100" dir="2700000" algn="tl">
                    <a:srgbClr val="C0C0C0"/>
                  </a:outerShdw>
                </a:effectLst>
                <a:latin typeface="方正姚体" pitchFamily="2" charset="-122"/>
                <a:ea typeface="方正姚体" pitchFamily="2" charset="-122"/>
              </a:rPr>
              <a:t>第0</a:t>
            </a:r>
            <a:r>
              <a:rPr lang="en-US" sz="1400" b="1" dirty="0">
                <a:effectLst>
                  <a:outerShdw blurRad="38100" dist="38100" dir="2700000" algn="tl">
                    <a:srgbClr val="C0C0C0"/>
                  </a:outerShdw>
                </a:effectLst>
                <a:latin typeface="方正姚体" pitchFamily="2" charset="-122"/>
                <a:ea typeface="方正姚体" pitchFamily="2" charset="-122"/>
              </a:rPr>
              <a:t>9</a:t>
            </a:r>
            <a:r>
              <a:rPr lang="zh-CN" altLang="en-US" sz="1400" b="1" dirty="0">
                <a:effectLst>
                  <a:outerShdw blurRad="38100" dist="38100" dir="2700000" algn="tl">
                    <a:srgbClr val="C0C0C0"/>
                  </a:outerShdw>
                </a:effectLst>
                <a:latin typeface="方正姚体" pitchFamily="2" charset="-122"/>
                <a:ea typeface="方正姚体" pitchFamily="2" charset="-122"/>
              </a:rPr>
              <a:t>讲： 指令系统(</a:t>
            </a:r>
            <a:r>
              <a:rPr lang="en-US" sz="1400" b="1" dirty="0">
                <a:effectLst>
                  <a:outerShdw blurRad="38100" dist="38100" dir="2700000" algn="tl">
                    <a:srgbClr val="C0C0C0"/>
                  </a:outerShdw>
                </a:effectLst>
                <a:latin typeface="方正姚体" pitchFamily="2" charset="-122"/>
                <a:ea typeface="方正姚体" pitchFamily="2" charset="-122"/>
              </a:rPr>
              <a:t>3</a:t>
            </a:r>
            <a:r>
              <a:rPr lang="zh-CN" altLang="en-US" sz="1400" b="1" dirty="0">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3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4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94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7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78">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37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1508" grpId="0"/>
      <p:bldP spid="229381" grpId="0" animBg="1"/>
      <p:bldP spid="14342" grpId="0" build="p"/>
      <p:bldP spid="21527" grpId="0"/>
      <p:bldP spid="1437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95288" y="0"/>
            <a:ext cx="8353425" cy="501650"/>
          </a:xfrm>
        </p:spPr>
        <p:txBody>
          <a:bodyPr/>
          <a:lstStyle/>
          <a:p>
            <a:pPr eaLnBrk="1" hangingPunct="1">
              <a:defRPr/>
            </a:pPr>
            <a:r>
              <a:rPr lang="en-US" altLang="zh-CN" sz="2800" b="1" dirty="0">
                <a:solidFill>
                  <a:srgbClr val="0707E1"/>
                </a:solidFill>
                <a:effectLst>
                  <a:outerShdw blurRad="38100" dist="38100" dir="2700000" algn="tl">
                    <a:srgbClr val="C0C0C0"/>
                  </a:outerShdw>
                </a:effectLst>
                <a:latin typeface="方正姚体" pitchFamily="2" charset="-122"/>
                <a:ea typeface="方正姚体" pitchFamily="2" charset="-122"/>
              </a:rPr>
              <a:t>MIPS</a:t>
            </a:r>
            <a:r>
              <a:rPr lang="zh-CN" altLang="en-US" sz="2800" b="1" dirty="0">
                <a:solidFill>
                  <a:srgbClr val="0707E1"/>
                </a:solidFill>
                <a:effectLst>
                  <a:outerShdw blurRad="38100" dist="38100" dir="2700000" algn="tl">
                    <a:srgbClr val="C0C0C0"/>
                  </a:outerShdw>
                </a:effectLst>
                <a:latin typeface="方正姚体" pitchFamily="2" charset="-122"/>
                <a:ea typeface="方正姚体" pitchFamily="2" charset="-122"/>
              </a:rPr>
              <a:t>指令格式举例</a:t>
            </a:r>
          </a:p>
        </p:txBody>
      </p:sp>
      <p:graphicFrame>
        <p:nvGraphicFramePr>
          <p:cNvPr id="22531"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3298" r:id="rId4" imgW="938794" imgH="221393" progId="Equation.3">
                  <p:embed/>
                </p:oleObj>
              </mc:Choice>
              <mc:Fallback>
                <p:oleObj r:id="rId4" imgW="938794" imgH="221393" progId="Equation.3">
                  <p:embed/>
                  <p:pic>
                    <p:nvPicPr>
                      <p:cNvPr id="225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Text Box 4"/>
          <p:cNvSpPr txBox="1">
            <a:spLocks noChangeArrowheads="1"/>
          </p:cNvSpPr>
          <p:nvPr/>
        </p:nvSpPr>
        <p:spPr bwMode="auto">
          <a:xfrm>
            <a:off x="107950" y="476250"/>
            <a:ext cx="8929688"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ts val="600"/>
              </a:spcBef>
              <a:buFont typeface="Wingdings" pitchFamily="2" charset="2"/>
              <a:buNone/>
            </a:pPr>
            <a:r>
              <a:rPr lang="zh-CN" altLang="en-US" sz="1800" b="1" dirty="0">
                <a:effectLst/>
                <a:latin typeface="方正姚体" pitchFamily="2" charset="-122"/>
                <a:ea typeface="方正姚体" pitchFamily="2" charset="-122"/>
                <a:sym typeface="Arial" charset="0"/>
              </a:rPr>
              <a:t>[例</a:t>
            </a:r>
            <a:r>
              <a:rPr lang="en-US" altLang="zh-CN" sz="1800" b="1" dirty="0">
                <a:effectLst/>
                <a:latin typeface="方正姚体" pitchFamily="2" charset="-122"/>
                <a:ea typeface="方正姚体" pitchFamily="2" charset="-122"/>
                <a:sym typeface="Arial" charset="0"/>
              </a:rPr>
              <a:t>3]</a:t>
            </a:r>
            <a:r>
              <a:rPr lang="zh-CN" altLang="en-US" sz="1800" b="1" dirty="0">
                <a:effectLst/>
                <a:latin typeface="方正姚体" pitchFamily="2" charset="-122"/>
                <a:ea typeface="方正姚体" pitchFamily="2" charset="-122"/>
                <a:sym typeface="Arial" charset="0"/>
              </a:rPr>
              <a:t>：</a:t>
            </a:r>
            <a:r>
              <a:rPr lang="en-US" altLang="zh-CN" sz="1800" dirty="0">
                <a:effectLst/>
                <a:latin typeface="方正姚体" pitchFamily="2" charset="-122"/>
                <a:ea typeface="方正姚体" pitchFamily="2" charset="-122"/>
                <a:sym typeface="Arial" charset="0"/>
              </a:rPr>
              <a:t>MIPS R4000</a:t>
            </a:r>
            <a:r>
              <a:rPr lang="zh-CN" altLang="en-US" sz="1800" dirty="0">
                <a:effectLst/>
                <a:latin typeface="方正姚体" pitchFamily="2" charset="-122"/>
                <a:ea typeface="方正姚体" pitchFamily="2" charset="-122"/>
                <a:sym typeface="Arial" charset="0"/>
              </a:rPr>
              <a:t>汇编语言中，将</a:t>
            </a:r>
            <a:r>
              <a:rPr lang="en-US" altLang="zh-CN" sz="1800" dirty="0">
                <a:effectLst/>
                <a:latin typeface="方正姚体" pitchFamily="2" charset="-122"/>
                <a:ea typeface="方正姚体" pitchFamily="2" charset="-122"/>
                <a:sym typeface="Arial" charset="0"/>
              </a:rPr>
              <a:t>4</a:t>
            </a:r>
            <a:r>
              <a:rPr lang="zh-CN" altLang="en-US" sz="1800" dirty="0">
                <a:effectLst/>
                <a:latin typeface="方正姚体" pitchFamily="2" charset="-122"/>
                <a:ea typeface="方正姚体" pitchFamily="2" charset="-122"/>
                <a:sym typeface="Arial" charset="0"/>
              </a:rPr>
              <a:t>条汇编语言手工翻译成机器指令</a:t>
            </a:r>
            <a:br>
              <a:rPr lang="en-US" altLang="zh-CN" sz="1800" dirty="0">
                <a:effectLst/>
                <a:latin typeface="方正姚体" pitchFamily="2" charset="-122"/>
                <a:ea typeface="方正姚体" pitchFamily="2" charset="-122"/>
                <a:sym typeface="Arial" charset="0"/>
              </a:rPr>
            </a:b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r>
              <a:rPr lang="en-US" altLang="zh-CN" sz="1800" dirty="0">
                <a:effectLst/>
                <a:latin typeface="方正姚体" pitchFamily="2" charset="-122"/>
                <a:ea typeface="方正姚体" pitchFamily="2" charset="-122"/>
                <a:sym typeface="Arial" charset="0"/>
              </a:rPr>
              <a:t> </a:t>
            </a:r>
            <a:r>
              <a:rPr lang="zh-CN" altLang="en-US" sz="1800" dirty="0">
                <a:effectLst/>
                <a:latin typeface="方正姚体" pitchFamily="2" charset="-122"/>
                <a:ea typeface="方正姚体" pitchFamily="2" charset="-122"/>
                <a:sym typeface="Arial" charset="0"/>
              </a:rPr>
              <a:t>对照</a:t>
            </a:r>
            <a:r>
              <a:rPr lang="en-US" altLang="zh-CN" sz="1800" dirty="0">
                <a:effectLst/>
                <a:latin typeface="方正姚体" pitchFamily="2" charset="-122"/>
                <a:ea typeface="方正姚体" pitchFamily="2" charset="-122"/>
                <a:sym typeface="Arial" charset="0"/>
              </a:rPr>
              <a:t>P120</a:t>
            </a:r>
            <a:r>
              <a:rPr lang="zh-CN" altLang="en-US" sz="1800" dirty="0">
                <a:effectLst/>
                <a:latin typeface="方正姚体" pitchFamily="2" charset="-122"/>
                <a:ea typeface="方正姚体" pitchFamily="2" charset="-122"/>
                <a:sym typeface="Arial" charset="0"/>
              </a:rPr>
              <a:t>，表</a:t>
            </a:r>
            <a:r>
              <a:rPr lang="en-US" altLang="zh-CN" sz="1800" dirty="0">
                <a:effectLst/>
                <a:latin typeface="方正姚体" pitchFamily="2" charset="-122"/>
                <a:ea typeface="方正姚体" pitchFamily="2" charset="-122"/>
                <a:sym typeface="Arial" charset="0"/>
              </a:rPr>
              <a:t>4.3</a:t>
            </a:r>
            <a:r>
              <a:rPr lang="zh-CN" altLang="en-US" sz="1800" dirty="0">
                <a:effectLst/>
                <a:latin typeface="方正姚体" pitchFamily="2" charset="-122"/>
                <a:ea typeface="方正姚体" pitchFamily="2" charset="-122"/>
                <a:sym typeface="Arial" charset="0"/>
              </a:rPr>
              <a:t>找到每个字段的值      </a:t>
            </a:r>
            <a:r>
              <a:rPr lang="en-US" altLang="zh-CN" sz="1800" dirty="0">
                <a:effectLst/>
                <a:latin typeface="方正姚体" pitchFamily="2" charset="-122"/>
                <a:ea typeface="方正姚体" pitchFamily="2" charset="-122"/>
                <a:sym typeface="Arial" charset="0"/>
              </a:rPr>
              <a:t>              </a:t>
            </a:r>
            <a:r>
              <a:rPr lang="zh-CN" altLang="en-US" sz="1800" dirty="0">
                <a:effectLst/>
                <a:latin typeface="方正姚体" pitchFamily="2" charset="-122"/>
                <a:ea typeface="方正姚体" pitchFamily="2" charset="-122"/>
                <a:sym typeface="Arial" charset="0"/>
              </a:rPr>
              <a:t>将表</a:t>
            </a:r>
            <a:r>
              <a:rPr lang="en-US" altLang="zh-CN" sz="1800" dirty="0">
                <a:effectLst/>
                <a:latin typeface="方正姚体" pitchFamily="2" charset="-122"/>
                <a:ea typeface="方正姚体" pitchFamily="2" charset="-122"/>
                <a:sym typeface="Arial" charset="0"/>
              </a:rPr>
              <a:t>4.4</a:t>
            </a:r>
            <a:r>
              <a:rPr lang="zh-CN" altLang="en-US" sz="1800" dirty="0">
                <a:effectLst/>
                <a:latin typeface="方正姚体" pitchFamily="2" charset="-122"/>
                <a:ea typeface="方正姚体" pitchFamily="2" charset="-122"/>
                <a:sym typeface="Arial" charset="0"/>
              </a:rPr>
              <a:t>写成表</a:t>
            </a:r>
            <a:r>
              <a:rPr lang="en-US" altLang="zh-CN" sz="1800" dirty="0">
                <a:effectLst/>
                <a:latin typeface="方正姚体" pitchFamily="2" charset="-122"/>
                <a:ea typeface="方正姚体" pitchFamily="2" charset="-122"/>
                <a:sym typeface="Arial" charset="0"/>
              </a:rPr>
              <a:t>4.3</a:t>
            </a:r>
            <a:r>
              <a:rPr lang="zh-CN" altLang="en-US" sz="1800" dirty="0">
                <a:effectLst/>
                <a:latin typeface="方正姚体" pitchFamily="2" charset="-122"/>
                <a:ea typeface="方正姚体" pitchFamily="2" charset="-122"/>
                <a:sym typeface="Arial" charset="0"/>
              </a:rPr>
              <a:t>形式</a:t>
            </a:r>
            <a:endParaRPr lang="en-US" altLang="zh-CN" sz="1800" dirty="0">
              <a:effectLst/>
              <a:latin typeface="方正姚体" pitchFamily="2" charset="-122"/>
              <a:ea typeface="方正姚体" pitchFamily="2" charset="-122"/>
              <a:sym typeface="Arial" charset="0"/>
            </a:endParaRPr>
          </a:p>
          <a:p>
            <a:pPr eaLnBrk="1" hangingPunct="1">
              <a:spcBef>
                <a:spcPts val="600"/>
              </a:spcBef>
              <a:buFont typeface="Wingdings" pitchFamily="2" charset="2"/>
              <a:buNone/>
            </a:pPr>
            <a:r>
              <a:rPr lang="en-US" altLang="zh-CN" sz="1800" dirty="0">
                <a:effectLst/>
                <a:latin typeface="方正姚体" pitchFamily="2" charset="-122"/>
                <a:ea typeface="方正姚体" pitchFamily="2" charset="-122"/>
                <a:sym typeface="Arial" charset="0"/>
              </a:rPr>
              <a:t>               </a:t>
            </a:r>
            <a:r>
              <a:rPr lang="zh-CN" altLang="en-US" sz="1800" dirty="0">
                <a:effectLst/>
                <a:latin typeface="方正姚体" pitchFamily="2" charset="-122"/>
                <a:ea typeface="方正姚体" pitchFamily="2" charset="-122"/>
                <a:sym typeface="Arial" charset="0"/>
              </a:rPr>
              <a:t>确定寄存器号   </a:t>
            </a:r>
            <a:r>
              <a:rPr lang="en-US" altLang="zh-CN" sz="1800" dirty="0">
                <a:effectLst/>
                <a:latin typeface="方正姚体" pitchFamily="2" charset="-122"/>
                <a:ea typeface="方正姚体" pitchFamily="2" charset="-122"/>
                <a:sym typeface="Arial" charset="0"/>
              </a:rPr>
              <a:t>$s1   $s2   $s3 </a:t>
            </a:r>
            <a:r>
              <a:rPr lang="zh-CN" altLang="en-US" sz="1800" dirty="0">
                <a:effectLst/>
                <a:latin typeface="方正姚体" pitchFamily="2" charset="-122"/>
                <a:ea typeface="方正姚体" pitchFamily="2" charset="-122"/>
                <a:sym typeface="Arial" charset="0"/>
              </a:rPr>
              <a:t>？</a:t>
            </a:r>
            <a:r>
              <a:rPr lang="en-US" altLang="zh-CN" sz="1800" dirty="0">
                <a:effectLst/>
                <a:latin typeface="方正姚体" pitchFamily="2" charset="-122"/>
                <a:ea typeface="方正姚体" pitchFamily="2" charset="-122"/>
                <a:sym typeface="Arial" charset="0"/>
              </a:rPr>
              <a:t>(</a:t>
            </a:r>
            <a:r>
              <a:rPr lang="zh-CN" altLang="en-US" sz="1800" dirty="0">
                <a:effectLst/>
                <a:latin typeface="方正姚体" pitchFamily="2" charset="-122"/>
                <a:ea typeface="方正姚体" pitchFamily="2" charset="-122"/>
                <a:sym typeface="Arial" charset="0"/>
              </a:rPr>
              <a:t>寄存器</a:t>
            </a:r>
            <a:r>
              <a:rPr lang="en-US" altLang="zh-CN" sz="1800" dirty="0">
                <a:effectLst/>
                <a:latin typeface="方正姚体" pitchFamily="2" charset="-122"/>
                <a:ea typeface="方正姚体" pitchFamily="2" charset="-122"/>
                <a:sym typeface="Arial" charset="0"/>
              </a:rPr>
              <a:t>$s0 ~ $s7 </a:t>
            </a:r>
            <a:r>
              <a:rPr lang="zh-CN" altLang="en-US" sz="1800" dirty="0">
                <a:effectLst/>
                <a:latin typeface="方正姚体" pitchFamily="2" charset="-122"/>
                <a:ea typeface="方正姚体" pitchFamily="2" charset="-122"/>
                <a:sym typeface="Arial" charset="0"/>
              </a:rPr>
              <a:t>对应寄存器号为</a:t>
            </a:r>
            <a:r>
              <a:rPr lang="en-US" altLang="zh-CN" sz="1800" dirty="0">
                <a:effectLst/>
                <a:latin typeface="方正姚体" pitchFamily="2" charset="-122"/>
                <a:ea typeface="方正姚体" pitchFamily="2" charset="-122"/>
                <a:sym typeface="Arial" charset="0"/>
              </a:rPr>
              <a:t>16~23)</a:t>
            </a:r>
          </a:p>
          <a:p>
            <a:pPr eaLnBrk="1" hangingPunct="1">
              <a:spcBef>
                <a:spcPts val="600"/>
              </a:spcBef>
              <a:buFont typeface="Wingdings" pitchFamily="2" charset="2"/>
              <a:buNone/>
            </a:pPr>
            <a:r>
              <a:rPr lang="en-US" altLang="zh-CN" sz="1800" dirty="0">
                <a:effectLst/>
                <a:latin typeface="方正姚体" pitchFamily="2" charset="-122"/>
                <a:ea typeface="方正姚体" pitchFamily="2" charset="-122"/>
                <a:sym typeface="Arial" charset="0"/>
              </a:rPr>
              <a:t> 	</a:t>
            </a:r>
            <a:r>
              <a:rPr lang="zh-CN" altLang="en-US" sz="1800" dirty="0">
                <a:effectLst/>
                <a:latin typeface="方正姚体" pitchFamily="2" charset="-122"/>
                <a:ea typeface="方正姚体" pitchFamily="2" charset="-122"/>
                <a:sym typeface="Arial" charset="0"/>
              </a:rPr>
              <a:t>先看看  下页的表格得到               </a:t>
            </a:r>
            <a:r>
              <a:rPr lang="en-US" altLang="zh-CN" sz="1800" dirty="0">
                <a:effectLst/>
                <a:latin typeface="方正姚体" pitchFamily="2" charset="-122"/>
                <a:ea typeface="方正姚体" pitchFamily="2" charset="-122"/>
                <a:sym typeface="Arial" charset="0"/>
              </a:rPr>
              <a:t>$s1   $s2          $s3</a:t>
            </a:r>
          </a:p>
          <a:p>
            <a:pPr eaLnBrk="1" hangingPunct="1">
              <a:spcBef>
                <a:spcPts val="600"/>
              </a:spcBef>
              <a:buFont typeface="Wingdings" pitchFamily="2" charset="2"/>
              <a:buNone/>
            </a:pPr>
            <a:r>
              <a:rPr lang="en-US" altLang="zh-CN" sz="1800" dirty="0">
                <a:effectLst/>
                <a:latin typeface="方正姚体" pitchFamily="2" charset="-122"/>
                <a:ea typeface="方正姚体" pitchFamily="2" charset="-122"/>
                <a:sym typeface="Arial" charset="0"/>
              </a:rPr>
              <a:t>                                             </a:t>
            </a:r>
            <a:r>
              <a:rPr lang="zh-CN" altLang="en-US" sz="1800" dirty="0">
                <a:effectLst/>
                <a:latin typeface="方正姚体" pitchFamily="2" charset="-122"/>
                <a:ea typeface="方正姚体" pitchFamily="2" charset="-122"/>
                <a:sym typeface="Arial" charset="0"/>
              </a:rPr>
              <a:t>寄存器号</a:t>
            </a:r>
            <a:r>
              <a:rPr lang="en-US" altLang="zh-CN" sz="1800" dirty="0">
                <a:effectLst/>
                <a:latin typeface="方正姚体" pitchFamily="2" charset="-122"/>
                <a:ea typeface="方正姚体" pitchFamily="2" charset="-122"/>
                <a:sym typeface="Arial" charset="0"/>
              </a:rPr>
              <a:t>      17     18           19            </a:t>
            </a:r>
          </a:p>
        </p:txBody>
      </p:sp>
      <p:sp>
        <p:nvSpPr>
          <p:cNvPr id="229381"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229442" name="Text Box 6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p>
            <a:pPr algn="ctr">
              <a:defRPr/>
            </a:pPr>
            <a:r>
              <a:rPr lang="zh-CN" altLang="en-US" sz="1400" b="1" dirty="0">
                <a:effectLst>
                  <a:outerShdw blurRad="38100" dist="38100" dir="2700000" algn="tl">
                    <a:srgbClr val="C0C0C0"/>
                  </a:outerShdw>
                </a:effectLst>
                <a:latin typeface="方正姚体" pitchFamily="2" charset="-122"/>
                <a:ea typeface="方正姚体" pitchFamily="2" charset="-122"/>
              </a:rPr>
              <a:t>第0</a:t>
            </a:r>
            <a:r>
              <a:rPr lang="en-US" sz="1400" b="1" dirty="0">
                <a:effectLst>
                  <a:outerShdw blurRad="38100" dist="38100" dir="2700000" algn="tl">
                    <a:srgbClr val="C0C0C0"/>
                  </a:outerShdw>
                </a:effectLst>
                <a:latin typeface="方正姚体" pitchFamily="2" charset="-122"/>
                <a:ea typeface="方正姚体" pitchFamily="2" charset="-122"/>
              </a:rPr>
              <a:t>9</a:t>
            </a:r>
            <a:r>
              <a:rPr lang="zh-CN" altLang="en-US" sz="1400" b="1" dirty="0">
                <a:effectLst>
                  <a:outerShdw blurRad="38100" dist="38100" dir="2700000" algn="tl">
                    <a:srgbClr val="C0C0C0"/>
                  </a:outerShdw>
                </a:effectLst>
                <a:latin typeface="方正姚体" pitchFamily="2" charset="-122"/>
                <a:ea typeface="方正姚体" pitchFamily="2" charset="-122"/>
              </a:rPr>
              <a:t>讲： 指令系统(</a:t>
            </a:r>
            <a:r>
              <a:rPr lang="en-US" sz="1400" b="1" dirty="0">
                <a:effectLst>
                  <a:outerShdw blurRad="38100" dist="38100" dir="2700000" algn="tl">
                    <a:srgbClr val="C0C0C0"/>
                  </a:outerShdw>
                </a:effectLst>
                <a:latin typeface="方正姚体" pitchFamily="2" charset="-122"/>
                <a:ea typeface="方正姚体" pitchFamily="2" charset="-122"/>
              </a:rPr>
              <a:t>3</a:t>
            </a:r>
            <a:r>
              <a:rPr lang="zh-CN" altLang="en-US" sz="1400" b="1" dirty="0">
                <a:effectLst>
                  <a:outerShdw blurRad="38100" dist="38100" dir="2700000" algn="tl">
                    <a:srgbClr val="C0C0C0"/>
                  </a:outerShdw>
                </a:effectLst>
                <a:latin typeface="方正姚体" pitchFamily="2" charset="-122"/>
                <a:ea typeface="方正姚体" pitchFamily="2" charset="-122"/>
              </a:rPr>
              <a:t>课时)</a:t>
            </a:r>
          </a:p>
        </p:txBody>
      </p:sp>
      <p:graphicFrame>
        <p:nvGraphicFramePr>
          <p:cNvPr id="7" name="表格 6"/>
          <p:cNvGraphicFramePr>
            <a:graphicFrameLocks noGrp="1"/>
          </p:cNvGraphicFramePr>
          <p:nvPr/>
        </p:nvGraphicFramePr>
        <p:xfrm>
          <a:off x="107950" y="836712"/>
          <a:ext cx="8424863" cy="1997668"/>
        </p:xfrm>
        <a:graphic>
          <a:graphicData uri="http://schemas.openxmlformats.org/drawingml/2006/table">
            <a:tbl>
              <a:tblPr firstRow="1" bandRow="1">
                <a:tableStyleId>{5C22544A-7EE6-4342-B048-85BDC9FD1C3A}</a:tableStyleId>
              </a:tblPr>
              <a:tblGrid>
                <a:gridCol w="1114032">
                  <a:extLst>
                    <a:ext uri="{9D8B030D-6E8A-4147-A177-3AD203B41FA5}">
                      <a16:colId xmlns:a16="http://schemas.microsoft.com/office/drawing/2014/main" val="20000"/>
                    </a:ext>
                  </a:extLst>
                </a:gridCol>
                <a:gridCol w="2284768">
                  <a:extLst>
                    <a:ext uri="{9D8B030D-6E8A-4147-A177-3AD203B41FA5}">
                      <a16:colId xmlns:a16="http://schemas.microsoft.com/office/drawing/2014/main" val="20001"/>
                    </a:ext>
                  </a:extLst>
                </a:gridCol>
                <a:gridCol w="2362011">
                  <a:extLst>
                    <a:ext uri="{9D8B030D-6E8A-4147-A177-3AD203B41FA5}">
                      <a16:colId xmlns:a16="http://schemas.microsoft.com/office/drawing/2014/main" val="20002"/>
                    </a:ext>
                  </a:extLst>
                </a:gridCol>
                <a:gridCol w="2664052">
                  <a:extLst>
                    <a:ext uri="{9D8B030D-6E8A-4147-A177-3AD203B41FA5}">
                      <a16:colId xmlns:a16="http://schemas.microsoft.com/office/drawing/2014/main" val="20003"/>
                    </a:ext>
                  </a:extLst>
                </a:gridCol>
              </a:tblGrid>
              <a:tr h="360040">
                <a:tc>
                  <a:txBody>
                    <a:bodyPr/>
                    <a:lstStyle/>
                    <a:p>
                      <a:r>
                        <a:rPr lang="zh-CN" altLang="en-US" sz="1800" dirty="0"/>
                        <a:t>指令</a:t>
                      </a:r>
                    </a:p>
                  </a:txBody>
                  <a:tcPr marL="91436" marR="91436" marT="45698" marB="45698"/>
                </a:tc>
                <a:tc>
                  <a:txBody>
                    <a:bodyPr/>
                    <a:lstStyle/>
                    <a:p>
                      <a:r>
                        <a:rPr lang="zh-CN" altLang="en-US" sz="1800" dirty="0"/>
                        <a:t>实例</a:t>
                      </a:r>
                    </a:p>
                  </a:txBody>
                  <a:tcPr marL="91436" marR="91436" marT="45698" marB="45698"/>
                </a:tc>
                <a:tc>
                  <a:txBody>
                    <a:bodyPr/>
                    <a:lstStyle/>
                    <a:p>
                      <a:r>
                        <a:rPr lang="zh-CN" altLang="en-US" sz="1800" dirty="0"/>
                        <a:t>语义</a:t>
                      </a:r>
                    </a:p>
                  </a:txBody>
                  <a:tcPr marL="91436" marR="91436" marT="45698" marB="45698"/>
                </a:tc>
                <a:tc>
                  <a:txBody>
                    <a:bodyPr/>
                    <a:lstStyle/>
                    <a:p>
                      <a:r>
                        <a:rPr lang="zh-CN" altLang="en-US" sz="1800" dirty="0"/>
                        <a:t>注释</a:t>
                      </a:r>
                    </a:p>
                  </a:txBody>
                  <a:tcPr marL="91436" marR="91436" marT="45698" marB="45698"/>
                </a:tc>
                <a:extLst>
                  <a:ext uri="{0D108BD9-81ED-4DB2-BD59-A6C34878D82A}">
                    <a16:rowId xmlns:a16="http://schemas.microsoft.com/office/drawing/2014/main" val="10000"/>
                  </a:ext>
                </a:extLst>
              </a:tr>
              <a:tr h="407988">
                <a:tc>
                  <a:txBody>
                    <a:bodyPr/>
                    <a:lstStyle/>
                    <a:p>
                      <a:r>
                        <a:rPr lang="zh-CN" altLang="en-US" sz="1800" dirty="0"/>
                        <a:t>加</a:t>
                      </a: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add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zh-CN" altLang="en-US" sz="1800" dirty="0"/>
                        <a:t>寄存器寻址</a:t>
                      </a:r>
                    </a:p>
                  </a:txBody>
                  <a:tcPr marL="91436" marR="91436" marT="45698" marB="45698"/>
                </a:tc>
                <a:extLst>
                  <a:ext uri="{0D108BD9-81ED-4DB2-BD59-A6C34878D82A}">
                    <a16:rowId xmlns:a16="http://schemas.microsoft.com/office/drawing/2014/main" val="10001"/>
                  </a:ext>
                </a:extLst>
              </a:tr>
              <a:tr h="407988">
                <a:tc>
                  <a:txBody>
                    <a:bodyPr/>
                    <a:lstStyle/>
                    <a:p>
                      <a:r>
                        <a:rPr lang="zh-CN" altLang="en-US" sz="1800" dirty="0"/>
                        <a:t>减</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a:solidFill>
                            <a:srgbClr val="800080"/>
                          </a:solidFill>
                          <a:latin typeface="Courier New" pitchFamily="49" charset="0"/>
                          <a:ea typeface="ＭＳ Ｐゴシック" pitchFamily="34" charset="-128"/>
                        </a:rPr>
                        <a:t>sub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zh-CN" altLang="en-US" sz="1800" dirty="0"/>
                        <a:t>寄存器寻址</a:t>
                      </a:r>
                    </a:p>
                  </a:txBody>
                  <a:tcPr marL="91436" marR="91436" marT="45698" marB="45698"/>
                </a:tc>
                <a:extLst>
                  <a:ext uri="{0D108BD9-81ED-4DB2-BD59-A6C34878D82A}">
                    <a16:rowId xmlns:a16="http://schemas.microsoft.com/office/drawing/2014/main" val="10002"/>
                  </a:ext>
                </a:extLst>
              </a:tr>
              <a:tr h="407988">
                <a:tc>
                  <a:txBody>
                    <a:bodyPr/>
                    <a:lstStyle/>
                    <a:p>
                      <a:r>
                        <a:rPr lang="zh-CN" altLang="en-US" sz="1800" dirty="0"/>
                        <a:t>取字</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lw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a:t>
                      </a:r>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寄存器寻址</a:t>
                      </a:r>
                      <a:r>
                        <a:rPr lang="en-US" altLang="zh-CN" sz="1800" dirty="0"/>
                        <a:t>+</a:t>
                      </a:r>
                      <a:r>
                        <a:rPr lang="zh-CN" altLang="en-US" sz="1800" dirty="0"/>
                        <a:t>变址寻址</a:t>
                      </a:r>
                    </a:p>
                  </a:txBody>
                  <a:tcPr marL="91436" marR="91436" marT="45698" marB="45698"/>
                </a:tc>
                <a:extLst>
                  <a:ext uri="{0D108BD9-81ED-4DB2-BD59-A6C34878D82A}">
                    <a16:rowId xmlns:a16="http://schemas.microsoft.com/office/drawing/2014/main" val="10003"/>
                  </a:ext>
                </a:extLst>
              </a:tr>
              <a:tr h="407988">
                <a:tc>
                  <a:txBody>
                    <a:bodyPr/>
                    <a:lstStyle/>
                    <a:p>
                      <a:r>
                        <a:rPr lang="zh-CN" altLang="en-US" sz="1800" dirty="0"/>
                        <a:t>存字</a:t>
                      </a: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sw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[$s2+100]=$s1</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t>寄存器寻址</a:t>
                      </a:r>
                      <a:r>
                        <a:rPr lang="en-US" altLang="zh-CN" sz="1800" dirty="0"/>
                        <a:t>+</a:t>
                      </a:r>
                      <a:r>
                        <a:rPr lang="zh-CN" altLang="en-US" sz="1800" dirty="0"/>
                        <a:t>变址寻址</a:t>
                      </a:r>
                    </a:p>
                  </a:txBody>
                  <a:tcPr marL="91436" marR="91436" marT="45698" marB="45698"/>
                </a:tc>
                <a:extLst>
                  <a:ext uri="{0D108BD9-81ED-4DB2-BD59-A6C34878D82A}">
                    <a16:rowId xmlns:a16="http://schemas.microsoft.com/office/drawing/2014/main" val="10004"/>
                  </a:ext>
                </a:extLst>
              </a:tr>
            </a:tbl>
          </a:graphicData>
        </a:graphic>
      </p:graphicFrame>
      <p:graphicFrame>
        <p:nvGraphicFramePr>
          <p:cNvPr id="2" name="表格 1"/>
          <p:cNvGraphicFramePr>
            <a:graphicFrameLocks noGrp="1"/>
          </p:cNvGraphicFramePr>
          <p:nvPr/>
        </p:nvGraphicFramePr>
        <p:xfrm>
          <a:off x="251518" y="4437112"/>
          <a:ext cx="8784978" cy="1944215"/>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2304258">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tblGrid>
              <a:tr h="388843">
                <a:tc>
                  <a:txBody>
                    <a:bodyPr/>
                    <a:lstStyle/>
                    <a:p>
                      <a:r>
                        <a:rPr lang="zh-CN" altLang="en-US" dirty="0"/>
                        <a:t>指令</a:t>
                      </a:r>
                    </a:p>
                  </a:txBody>
                  <a:tcPr/>
                </a:tc>
                <a:tc>
                  <a:txBody>
                    <a:bodyPr/>
                    <a:lstStyle/>
                    <a:p>
                      <a:endParaRPr lang="zh-CN" altLang="en-US" dirty="0"/>
                    </a:p>
                  </a:txBody>
                  <a:tcPr/>
                </a:tc>
                <a:tc>
                  <a:txBody>
                    <a:bodyPr/>
                    <a:lstStyle/>
                    <a:p>
                      <a:r>
                        <a:rPr lang="en-US" altLang="zh-CN" dirty="0"/>
                        <a:t>op</a:t>
                      </a:r>
                      <a:endParaRPr lang="zh-CN" altLang="en-US" dirty="0"/>
                    </a:p>
                  </a:txBody>
                  <a:tcPr/>
                </a:tc>
                <a:tc>
                  <a:txBody>
                    <a:bodyPr/>
                    <a:lstStyle/>
                    <a:p>
                      <a:r>
                        <a:rPr lang="en-US" altLang="zh-CN" dirty="0" err="1"/>
                        <a:t>Rs</a:t>
                      </a:r>
                      <a:endParaRPr lang="zh-CN" altLang="en-US" dirty="0"/>
                    </a:p>
                  </a:txBody>
                  <a:tcPr/>
                </a:tc>
                <a:tc>
                  <a:txBody>
                    <a:bodyPr/>
                    <a:lstStyle/>
                    <a:p>
                      <a:r>
                        <a:rPr lang="en-US" altLang="zh-CN" dirty="0" err="1"/>
                        <a:t>Rt</a:t>
                      </a:r>
                      <a:endParaRPr lang="zh-CN" altLang="en-US" dirty="0"/>
                    </a:p>
                  </a:txBody>
                  <a:tcPr/>
                </a:tc>
                <a:tc>
                  <a:txBody>
                    <a:bodyPr/>
                    <a:lstStyle/>
                    <a:p>
                      <a:r>
                        <a:rPr lang="en-US" altLang="zh-CN" dirty="0"/>
                        <a:t>Rd</a:t>
                      </a:r>
                      <a:endParaRPr lang="zh-CN" altLang="en-US" dirty="0"/>
                    </a:p>
                  </a:txBody>
                  <a:tcPr/>
                </a:tc>
                <a:tc>
                  <a:txBody>
                    <a:bodyPr/>
                    <a:lstStyle/>
                    <a:p>
                      <a:r>
                        <a:rPr lang="en-US" altLang="zh-CN" dirty="0" err="1"/>
                        <a:t>Shamt</a:t>
                      </a:r>
                      <a:endParaRPr lang="zh-CN" altLang="en-US" dirty="0"/>
                    </a:p>
                  </a:txBody>
                  <a:tcPr/>
                </a:tc>
                <a:tc>
                  <a:txBody>
                    <a:bodyPr/>
                    <a:lstStyle/>
                    <a:p>
                      <a:r>
                        <a:rPr lang="en-US" altLang="zh-CN" dirty="0" err="1"/>
                        <a:t>funct</a:t>
                      </a:r>
                      <a:endParaRPr lang="zh-CN" altLang="en-US" dirty="0"/>
                    </a:p>
                  </a:txBody>
                  <a:tcPr/>
                </a:tc>
                <a:extLst>
                  <a:ext uri="{0D108BD9-81ED-4DB2-BD59-A6C34878D82A}">
                    <a16:rowId xmlns:a16="http://schemas.microsoft.com/office/drawing/2014/main" val="10000"/>
                  </a:ext>
                </a:extLst>
              </a:tr>
              <a:tr h="388843">
                <a:tc>
                  <a:txBody>
                    <a:bodyPr/>
                    <a:lstStyle/>
                    <a:p>
                      <a:r>
                        <a:rPr lang="en-US" altLang="zh-CN" sz="1700" b="1" dirty="0">
                          <a:solidFill>
                            <a:srgbClr val="800080"/>
                          </a:solidFill>
                          <a:latin typeface="Courier New" pitchFamily="49" charset="0"/>
                          <a:ea typeface="ＭＳ Ｐゴシック" pitchFamily="34" charset="-128"/>
                        </a:rPr>
                        <a:t>add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dirty="0"/>
                        <a:t>0</a:t>
                      </a:r>
                      <a:endParaRPr lang="zh-CN" altLang="en-US" dirty="0"/>
                    </a:p>
                  </a:txBody>
                  <a:tcPr/>
                </a:tc>
                <a:tc>
                  <a:txBody>
                    <a:bodyPr/>
                    <a:lstStyle/>
                    <a:p>
                      <a:r>
                        <a:rPr lang="en-US" altLang="zh-CN" dirty="0"/>
                        <a:t>18</a:t>
                      </a:r>
                      <a:endParaRPr lang="zh-CN" altLang="en-US" dirty="0"/>
                    </a:p>
                  </a:txBody>
                  <a:tcPr/>
                </a:tc>
                <a:tc>
                  <a:txBody>
                    <a:bodyPr/>
                    <a:lstStyle/>
                    <a:p>
                      <a:r>
                        <a:rPr lang="en-US" altLang="zh-CN" dirty="0"/>
                        <a:t>19</a:t>
                      </a:r>
                      <a:endParaRPr lang="zh-CN" altLang="en-US" dirty="0"/>
                    </a:p>
                  </a:txBody>
                  <a:tcPr/>
                </a:tc>
                <a:tc>
                  <a:txBody>
                    <a:bodyPr/>
                    <a:lstStyle/>
                    <a:p>
                      <a:r>
                        <a:rPr lang="en-US" altLang="zh-CN" dirty="0"/>
                        <a:t>17</a:t>
                      </a:r>
                      <a:endParaRPr lang="zh-CN" altLang="en-US" dirty="0"/>
                    </a:p>
                  </a:txBody>
                  <a:tcPr/>
                </a:tc>
                <a:tc>
                  <a:txBody>
                    <a:bodyPr/>
                    <a:lstStyle/>
                    <a:p>
                      <a:r>
                        <a:rPr lang="en-US" altLang="zh-CN" dirty="0"/>
                        <a:t>0</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0001"/>
                  </a:ext>
                </a:extLst>
              </a:tr>
              <a:tr h="388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a:solidFill>
                            <a:srgbClr val="800080"/>
                          </a:solidFill>
                          <a:latin typeface="Courier New" pitchFamily="49" charset="0"/>
                          <a:ea typeface="ＭＳ Ｐゴシック" pitchFamily="34" charset="-128"/>
                        </a:rPr>
                        <a:t>sub $s1,$s2,$s3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$s1=$s2-$s3</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dirty="0"/>
                        <a:t>0</a:t>
                      </a:r>
                      <a:endParaRPr lang="zh-CN" altLang="en-US" dirty="0"/>
                    </a:p>
                  </a:txBody>
                  <a:tcPr/>
                </a:tc>
                <a:tc>
                  <a:txBody>
                    <a:bodyPr/>
                    <a:lstStyle/>
                    <a:p>
                      <a:r>
                        <a:rPr lang="en-US" altLang="zh-CN" dirty="0"/>
                        <a:t>18</a:t>
                      </a:r>
                      <a:endParaRPr lang="zh-CN" altLang="en-US" dirty="0"/>
                    </a:p>
                  </a:txBody>
                  <a:tcPr/>
                </a:tc>
                <a:tc>
                  <a:txBody>
                    <a:bodyPr/>
                    <a:lstStyle/>
                    <a:p>
                      <a:r>
                        <a:rPr lang="en-US" altLang="zh-CN" dirty="0"/>
                        <a:t>19</a:t>
                      </a:r>
                      <a:endParaRPr lang="zh-CN" altLang="en-US" dirty="0"/>
                    </a:p>
                  </a:txBody>
                  <a:tcPr/>
                </a:tc>
                <a:tc>
                  <a:txBody>
                    <a:bodyPr/>
                    <a:lstStyle/>
                    <a:p>
                      <a:r>
                        <a:rPr lang="en-US" altLang="zh-CN" dirty="0"/>
                        <a:t>17</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10002"/>
                  </a:ext>
                </a:extLst>
              </a:tr>
              <a:tr h="388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lw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a:solidFill>
                            <a:srgbClr val="800080"/>
                          </a:solidFill>
                          <a:latin typeface="Courier New" pitchFamily="49" charset="0"/>
                          <a:ea typeface="ＭＳ Ｐゴシック" pitchFamily="34" charset="-128"/>
                        </a:rPr>
                        <a:t>$s1=</a:t>
                      </a:r>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dirty="0"/>
                        <a:t>35</a:t>
                      </a:r>
                      <a:endParaRPr lang="zh-CN" altLang="en-US" dirty="0"/>
                    </a:p>
                  </a:txBody>
                  <a:tcPr/>
                </a:tc>
                <a:tc>
                  <a:txBody>
                    <a:bodyPr/>
                    <a:lstStyle/>
                    <a:p>
                      <a:r>
                        <a:rPr lang="en-US" altLang="zh-CN" dirty="0"/>
                        <a:t>18</a:t>
                      </a:r>
                      <a:endParaRPr lang="zh-CN" altLang="en-US" dirty="0"/>
                    </a:p>
                  </a:txBody>
                  <a:tcPr/>
                </a:tc>
                <a:tc>
                  <a:txBody>
                    <a:bodyPr/>
                    <a:lstStyle/>
                    <a:p>
                      <a:r>
                        <a:rPr lang="en-US" altLang="zh-CN" dirty="0"/>
                        <a:t>17</a:t>
                      </a:r>
                      <a:endParaRPr lang="zh-CN" altLang="en-US" dirty="0"/>
                    </a:p>
                  </a:txBody>
                  <a:tcPr/>
                </a:tc>
                <a:tc gridSpan="3">
                  <a:txBody>
                    <a:bodyPr/>
                    <a:lstStyle/>
                    <a:p>
                      <a:pPr algn="ctr"/>
                      <a:r>
                        <a:rPr lang="en-US" altLang="zh-CN" dirty="0"/>
                        <a:t>100</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3"/>
                  </a:ext>
                </a:extLst>
              </a:tr>
              <a:tr h="388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b="1" dirty="0" err="1">
                          <a:solidFill>
                            <a:srgbClr val="800080"/>
                          </a:solidFill>
                          <a:latin typeface="Courier New" pitchFamily="49" charset="0"/>
                          <a:ea typeface="ＭＳ Ｐゴシック" pitchFamily="34" charset="-128"/>
                        </a:rPr>
                        <a:t>sw</a:t>
                      </a:r>
                      <a:r>
                        <a:rPr lang="en-US" altLang="zh-CN" sz="1700" b="1" dirty="0">
                          <a:solidFill>
                            <a:srgbClr val="800080"/>
                          </a:solidFill>
                          <a:latin typeface="Courier New" pitchFamily="49" charset="0"/>
                          <a:ea typeface="ＭＳ Ｐゴシック" pitchFamily="34" charset="-128"/>
                        </a:rPr>
                        <a:t> $s1,100($s2)</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sz="1700" b="1" dirty="0" err="1">
                          <a:solidFill>
                            <a:srgbClr val="800080"/>
                          </a:solidFill>
                          <a:latin typeface="Courier New" pitchFamily="49" charset="0"/>
                          <a:ea typeface="ＭＳ Ｐゴシック" pitchFamily="34" charset="-128"/>
                        </a:rPr>
                        <a:t>Mem</a:t>
                      </a:r>
                      <a:r>
                        <a:rPr lang="en-US" altLang="zh-CN" sz="1700" b="1" dirty="0">
                          <a:solidFill>
                            <a:srgbClr val="800080"/>
                          </a:solidFill>
                          <a:latin typeface="Courier New" pitchFamily="49" charset="0"/>
                          <a:ea typeface="ＭＳ Ｐゴシック" pitchFamily="34" charset="-128"/>
                        </a:rPr>
                        <a:t>[$s2+100]=$s1</a:t>
                      </a:r>
                      <a:endParaRPr lang="zh-CN" altLang="en-US" sz="1700" b="1" dirty="0">
                        <a:solidFill>
                          <a:srgbClr val="800080"/>
                        </a:solidFill>
                        <a:latin typeface="Courier New" pitchFamily="49" charset="0"/>
                        <a:ea typeface="ＭＳ Ｐゴシック" pitchFamily="34" charset="-128"/>
                      </a:endParaRPr>
                    </a:p>
                  </a:txBody>
                  <a:tcPr marL="91436" marR="91436" marT="45698" marB="45698"/>
                </a:tc>
                <a:tc>
                  <a:txBody>
                    <a:bodyPr/>
                    <a:lstStyle/>
                    <a:p>
                      <a:r>
                        <a:rPr lang="en-US" altLang="zh-CN" dirty="0"/>
                        <a:t>43</a:t>
                      </a:r>
                      <a:endParaRPr lang="zh-CN" altLang="en-US" dirty="0"/>
                    </a:p>
                  </a:txBody>
                  <a:tcPr/>
                </a:tc>
                <a:tc>
                  <a:txBody>
                    <a:bodyPr/>
                    <a:lstStyle/>
                    <a:p>
                      <a:r>
                        <a:rPr lang="en-US" altLang="zh-CN" dirty="0"/>
                        <a:t>18</a:t>
                      </a:r>
                      <a:endParaRPr lang="zh-CN" altLang="en-US" dirty="0"/>
                    </a:p>
                  </a:txBody>
                  <a:tcPr/>
                </a:tc>
                <a:tc>
                  <a:txBody>
                    <a:bodyPr/>
                    <a:lstStyle/>
                    <a:p>
                      <a:r>
                        <a:rPr lang="en-US" altLang="zh-CN" dirty="0"/>
                        <a:t>17</a:t>
                      </a:r>
                      <a:endParaRPr lang="zh-CN" altLang="en-US" dirty="0"/>
                    </a:p>
                  </a:txBody>
                  <a:tcPr/>
                </a:tc>
                <a:tc gridSpan="3">
                  <a:txBody>
                    <a:bodyPr/>
                    <a:lstStyle/>
                    <a:p>
                      <a:pPr algn="ctr"/>
                      <a:r>
                        <a:rPr lang="en-US" altLang="zh-CN" dirty="0"/>
                        <a:t>100</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95288" y="549275"/>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zh-CN" altLang="en-US" sz="1800" dirty="0"/>
                        <a:t>寄存器编号</a:t>
                      </a:r>
                    </a:p>
                  </a:txBody>
                  <a:tcPr marT="45798" marB="45798"/>
                </a:tc>
                <a:tc>
                  <a:txBody>
                    <a:bodyPr/>
                    <a:lstStyle/>
                    <a:p>
                      <a:r>
                        <a:rPr lang="en-US" altLang="zh-CN" sz="1800" dirty="0"/>
                        <a:t>MIPS</a:t>
                      </a:r>
                      <a:r>
                        <a:rPr lang="zh-CN" altLang="en-US" sz="1800" dirty="0"/>
                        <a:t>助记符</a:t>
                      </a:r>
                    </a:p>
                  </a:txBody>
                  <a:tcPr marT="45798" marB="45798"/>
                </a:tc>
                <a:tc>
                  <a:txBody>
                    <a:bodyPr/>
                    <a:lstStyle/>
                    <a:p>
                      <a:r>
                        <a:rPr lang="zh-CN" altLang="en-US" sz="1800" dirty="0"/>
                        <a:t>释义</a:t>
                      </a:r>
                    </a:p>
                  </a:txBody>
                  <a:tcPr marT="45798" marB="45798"/>
                </a:tc>
                <a:tc>
                  <a:txBody>
                    <a:bodyPr/>
                    <a:lstStyle/>
                    <a:p>
                      <a:r>
                        <a:rPr lang="zh-CN" altLang="en-US" sz="1800" dirty="0"/>
                        <a:t>备注</a:t>
                      </a:r>
                    </a:p>
                  </a:txBody>
                  <a:tcPr marT="45798" marB="45798"/>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395288" y="930275"/>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chemeClr val="tx1"/>
                          </a:solidFill>
                          <a:latin typeface="+mn-ea"/>
                          <a:ea typeface="+mn-ea"/>
                        </a:rPr>
                        <a:t>0</a:t>
                      </a:r>
                      <a:endParaRPr lang="zh-CN" altLang="en-US" sz="1800" b="0" dirty="0">
                        <a:solidFill>
                          <a:schemeClr val="tx1"/>
                        </a:solidFill>
                        <a:latin typeface="+mn-ea"/>
                        <a:ea typeface="+mn-ea"/>
                      </a:endParaRPr>
                    </a:p>
                  </a:txBody>
                  <a:tcPr marT="45798" marB="45798">
                    <a:solidFill>
                      <a:schemeClr val="bg2">
                        <a:lumMod val="60000"/>
                        <a:lumOff val="40000"/>
                      </a:schemeClr>
                    </a:solidFill>
                  </a:tcPr>
                </a:tc>
                <a:tc>
                  <a:txBody>
                    <a:bodyPr/>
                    <a:lstStyle/>
                    <a:p>
                      <a:r>
                        <a:rPr lang="en-US" altLang="zh-CN" sz="1800" b="0" dirty="0">
                          <a:solidFill>
                            <a:schemeClr val="tx1"/>
                          </a:solidFill>
                          <a:latin typeface="+mn-ea"/>
                          <a:ea typeface="+mn-ea"/>
                        </a:rPr>
                        <a:t>$Zero</a:t>
                      </a:r>
                      <a:endParaRPr lang="zh-CN" altLang="en-US" sz="1800" b="0" dirty="0">
                        <a:solidFill>
                          <a:schemeClr val="tx1"/>
                        </a:solidFill>
                        <a:latin typeface="+mn-ea"/>
                        <a:ea typeface="+mn-ea"/>
                      </a:endParaRPr>
                    </a:p>
                  </a:txBody>
                  <a:tcPr marT="45798" marB="45798">
                    <a:solidFill>
                      <a:schemeClr val="bg2">
                        <a:lumMod val="60000"/>
                        <a:lumOff val="40000"/>
                      </a:schemeClr>
                    </a:solidFill>
                  </a:tcPr>
                </a:tc>
                <a:tc>
                  <a:txBody>
                    <a:bodyPr/>
                    <a:lstStyle/>
                    <a:p>
                      <a:r>
                        <a:rPr lang="zh-CN" altLang="en-US" sz="1800" b="0" dirty="0">
                          <a:solidFill>
                            <a:schemeClr val="tx1"/>
                          </a:solidFill>
                          <a:latin typeface="+mn-ea"/>
                          <a:ea typeface="+mn-ea"/>
                        </a:rPr>
                        <a:t>固定值为</a:t>
                      </a:r>
                      <a:r>
                        <a:rPr lang="en-US" altLang="zh-CN" sz="1800" b="0" dirty="0">
                          <a:solidFill>
                            <a:schemeClr val="tx1"/>
                          </a:solidFill>
                          <a:latin typeface="+mn-ea"/>
                          <a:ea typeface="+mn-ea"/>
                        </a:rPr>
                        <a:t>0</a:t>
                      </a:r>
                      <a:endParaRPr lang="zh-CN" altLang="en-US" sz="1800" b="0" dirty="0">
                        <a:solidFill>
                          <a:schemeClr val="tx1"/>
                        </a:solidFill>
                        <a:latin typeface="+mn-ea"/>
                        <a:ea typeface="+mn-ea"/>
                      </a:endParaRPr>
                    </a:p>
                  </a:txBody>
                  <a:tcPr marT="45798" marB="45798">
                    <a:solidFill>
                      <a:schemeClr val="bg2">
                        <a:lumMod val="60000"/>
                        <a:lumOff val="40000"/>
                      </a:schemeClr>
                    </a:solidFill>
                  </a:tcPr>
                </a:tc>
                <a:tc>
                  <a:txBody>
                    <a:bodyPr/>
                    <a:lstStyle/>
                    <a:p>
                      <a:r>
                        <a:rPr lang="zh-CN" altLang="en-US" sz="1800" b="0" dirty="0">
                          <a:solidFill>
                            <a:schemeClr val="tx1"/>
                          </a:solidFill>
                          <a:latin typeface="+mn-ea"/>
                          <a:ea typeface="+mn-ea"/>
                        </a:rPr>
                        <a:t>硬件置位</a:t>
                      </a:r>
                    </a:p>
                  </a:txBody>
                  <a:tcPr marT="45798" marB="45798">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395288" y="1689100"/>
          <a:ext cx="8218488" cy="369888"/>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69888">
                <a:tc>
                  <a:txBody>
                    <a:bodyPr/>
                    <a:lstStyle/>
                    <a:p>
                      <a:r>
                        <a:rPr lang="en-US" altLang="zh-CN" sz="1800" b="0" dirty="0">
                          <a:solidFill>
                            <a:schemeClr val="tx1"/>
                          </a:solidFill>
                        </a:rPr>
                        <a:t>2~3</a:t>
                      </a:r>
                      <a:endParaRPr lang="zh-CN" altLang="en-US" sz="1800" b="0" dirty="0">
                        <a:solidFill>
                          <a:schemeClr val="tx1"/>
                        </a:solidFill>
                      </a:endParaRPr>
                    </a:p>
                  </a:txBody>
                  <a:tcPr marT="45603" marB="45603">
                    <a:solidFill>
                      <a:schemeClr val="bg2">
                        <a:lumMod val="60000"/>
                        <a:lumOff val="40000"/>
                      </a:schemeClr>
                    </a:solidFill>
                  </a:tcPr>
                </a:tc>
                <a:tc>
                  <a:txBody>
                    <a:bodyPr/>
                    <a:lstStyle/>
                    <a:p>
                      <a:r>
                        <a:rPr lang="en-US" altLang="zh-CN" sz="1800" b="0" dirty="0">
                          <a:solidFill>
                            <a:schemeClr val="tx1"/>
                          </a:solidFill>
                        </a:rPr>
                        <a:t>$v0~$v1</a:t>
                      </a:r>
                      <a:endParaRPr lang="zh-CN" altLang="en-US" sz="1800" b="0" dirty="0">
                        <a:solidFill>
                          <a:schemeClr val="tx1"/>
                        </a:solidFill>
                      </a:endParaRPr>
                    </a:p>
                  </a:txBody>
                  <a:tcPr marT="45603" marB="45603">
                    <a:solidFill>
                      <a:schemeClr val="bg2">
                        <a:lumMod val="60000"/>
                        <a:lumOff val="40000"/>
                      </a:schemeClr>
                    </a:solidFill>
                  </a:tcPr>
                </a:tc>
                <a:tc>
                  <a:txBody>
                    <a:bodyPr/>
                    <a:lstStyle/>
                    <a:p>
                      <a:r>
                        <a:rPr lang="zh-CN" altLang="en-US" sz="1800" b="0" dirty="0">
                          <a:solidFill>
                            <a:schemeClr val="tx1"/>
                          </a:solidFill>
                        </a:rPr>
                        <a:t>函数调用返回值</a:t>
                      </a:r>
                    </a:p>
                  </a:txBody>
                  <a:tcPr marT="45603" marB="45603">
                    <a:solidFill>
                      <a:schemeClr val="bg2">
                        <a:lumMod val="60000"/>
                        <a:lumOff val="40000"/>
                      </a:schemeClr>
                    </a:solidFill>
                  </a:tcPr>
                </a:tc>
                <a:tc>
                  <a:txBody>
                    <a:bodyPr/>
                    <a:lstStyle/>
                    <a:p>
                      <a:endParaRPr lang="zh-CN" altLang="en-US" sz="1800" b="0" dirty="0">
                        <a:solidFill>
                          <a:schemeClr val="tx1"/>
                        </a:solidFill>
                      </a:endParaRPr>
                    </a:p>
                  </a:txBody>
                  <a:tcPr marT="45603" marB="45603">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395288" y="2066925"/>
          <a:ext cx="8218488" cy="369888"/>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69888">
                <a:tc>
                  <a:txBody>
                    <a:bodyPr/>
                    <a:lstStyle/>
                    <a:p>
                      <a:r>
                        <a:rPr lang="en-US" altLang="zh-CN" sz="1800" b="0" dirty="0">
                          <a:solidFill>
                            <a:schemeClr val="tx1"/>
                          </a:solidFill>
                        </a:rPr>
                        <a:t>4~7</a:t>
                      </a:r>
                      <a:endParaRPr lang="zh-CN" altLang="en-US" sz="1800" b="0" dirty="0">
                        <a:solidFill>
                          <a:schemeClr val="tx1"/>
                        </a:solidFill>
                      </a:endParaRPr>
                    </a:p>
                  </a:txBody>
                  <a:tcPr marT="45603" marB="45603">
                    <a:solidFill>
                      <a:schemeClr val="bg1">
                        <a:lumMod val="95000"/>
                      </a:schemeClr>
                    </a:solidFill>
                  </a:tcPr>
                </a:tc>
                <a:tc>
                  <a:txBody>
                    <a:bodyPr/>
                    <a:lstStyle/>
                    <a:p>
                      <a:r>
                        <a:rPr lang="en-US" altLang="zh-CN" sz="1800" b="0" dirty="0">
                          <a:solidFill>
                            <a:schemeClr val="tx1"/>
                          </a:solidFill>
                        </a:rPr>
                        <a:t>$a0~$a3</a:t>
                      </a:r>
                      <a:endParaRPr lang="zh-CN" altLang="en-US" sz="1800" b="0" dirty="0">
                        <a:solidFill>
                          <a:schemeClr val="tx1"/>
                        </a:solidFill>
                      </a:endParaRPr>
                    </a:p>
                  </a:txBody>
                  <a:tcPr marT="45603" marB="45603">
                    <a:solidFill>
                      <a:schemeClr val="bg1">
                        <a:lumMod val="95000"/>
                      </a:schemeClr>
                    </a:solidFill>
                  </a:tcPr>
                </a:tc>
                <a:tc>
                  <a:txBody>
                    <a:bodyPr/>
                    <a:lstStyle/>
                    <a:p>
                      <a:r>
                        <a:rPr lang="zh-CN" altLang="en-US" sz="1800" b="0" dirty="0">
                          <a:solidFill>
                            <a:schemeClr val="tx1"/>
                          </a:solidFill>
                        </a:rPr>
                        <a:t>函数调用参数</a:t>
                      </a:r>
                    </a:p>
                  </a:txBody>
                  <a:tcPr marT="45603" marB="45603">
                    <a:solidFill>
                      <a:schemeClr val="bg1">
                        <a:lumMod val="95000"/>
                      </a:schemeClr>
                    </a:solidFill>
                  </a:tcPr>
                </a:tc>
                <a:tc>
                  <a:txBody>
                    <a:bodyPr/>
                    <a:lstStyle/>
                    <a:p>
                      <a:r>
                        <a:rPr lang="en-US" altLang="zh-CN" sz="1800" b="0" dirty="0">
                          <a:solidFill>
                            <a:schemeClr val="tx1"/>
                          </a:solidFill>
                        </a:rPr>
                        <a:t>4</a:t>
                      </a:r>
                      <a:r>
                        <a:rPr lang="zh-CN" altLang="en-US" sz="1800" b="0" dirty="0">
                          <a:solidFill>
                            <a:schemeClr val="tx1"/>
                          </a:solidFill>
                        </a:rPr>
                        <a:t>个参数</a:t>
                      </a:r>
                    </a:p>
                  </a:txBody>
                  <a:tcPr marT="45603" marB="45603">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395288" y="2446338"/>
          <a:ext cx="8218488" cy="639762"/>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639762">
                <a:tc>
                  <a:txBody>
                    <a:bodyPr/>
                    <a:lstStyle/>
                    <a:p>
                      <a:r>
                        <a:rPr lang="en-US" altLang="zh-CN" sz="1800" b="0" dirty="0">
                          <a:solidFill>
                            <a:srgbClr val="FF0000"/>
                          </a:solidFill>
                        </a:rPr>
                        <a:t>8~15</a:t>
                      </a:r>
                      <a:endParaRPr lang="zh-CN" altLang="en-US" sz="1800" b="0" dirty="0">
                        <a:solidFill>
                          <a:srgbClr val="FF0000"/>
                        </a:solidFill>
                      </a:endParaRPr>
                    </a:p>
                  </a:txBody>
                  <a:tcPr marT="45462" marB="45462">
                    <a:solidFill>
                      <a:schemeClr val="bg2">
                        <a:lumMod val="60000"/>
                        <a:lumOff val="40000"/>
                      </a:schemeClr>
                    </a:solidFill>
                  </a:tcPr>
                </a:tc>
                <a:tc>
                  <a:txBody>
                    <a:bodyPr/>
                    <a:lstStyle/>
                    <a:p>
                      <a:r>
                        <a:rPr lang="en-US" altLang="zh-CN" sz="1800" b="0" dirty="0">
                          <a:solidFill>
                            <a:srgbClr val="FF0000"/>
                          </a:solidFill>
                        </a:rPr>
                        <a:t>$t0~$t7</a:t>
                      </a:r>
                      <a:endParaRPr lang="zh-CN" altLang="en-US" sz="1800" b="0" dirty="0">
                        <a:solidFill>
                          <a:srgbClr val="FF0000"/>
                        </a:solidFill>
                      </a:endParaRPr>
                    </a:p>
                  </a:txBody>
                  <a:tcPr marT="45462" marB="45462">
                    <a:solidFill>
                      <a:schemeClr val="bg2">
                        <a:lumMod val="60000"/>
                        <a:lumOff val="40000"/>
                      </a:schemeClr>
                    </a:solidFill>
                  </a:tcPr>
                </a:tc>
                <a:tc>
                  <a:txBody>
                    <a:bodyPr/>
                    <a:lstStyle/>
                    <a:p>
                      <a:r>
                        <a:rPr lang="zh-CN" altLang="en-US" sz="1800" b="0" dirty="0">
                          <a:solidFill>
                            <a:srgbClr val="FF0000"/>
                          </a:solidFill>
                        </a:rPr>
                        <a:t>暂存寄存器</a:t>
                      </a:r>
                    </a:p>
                  </a:txBody>
                  <a:tcPr marT="45462" marB="45462">
                    <a:solidFill>
                      <a:schemeClr val="bg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tx1"/>
                          </a:solidFill>
                          <a:latin typeface="+mn-ea"/>
                          <a:ea typeface="+mn-ea"/>
                          <a:cs typeface="+mn-cs"/>
                        </a:rPr>
                        <a:t>8</a:t>
                      </a:r>
                      <a:r>
                        <a:rPr lang="zh-CN" altLang="en-US" sz="1800" b="0" kern="1200" dirty="0">
                          <a:solidFill>
                            <a:schemeClr val="tx1"/>
                          </a:solidFill>
                          <a:latin typeface="+mn-ea"/>
                          <a:ea typeface="+mn-ea"/>
                          <a:cs typeface="+mn-cs"/>
                        </a:rPr>
                        <a:t>个</a:t>
                      </a:r>
                      <a:r>
                        <a:rPr lang="zh-CN" altLang="en-US" sz="1800" b="0" dirty="0">
                          <a:solidFill>
                            <a:schemeClr val="tx1"/>
                          </a:solidFill>
                        </a:rPr>
                        <a:t>参数</a:t>
                      </a:r>
                    </a:p>
                    <a:p>
                      <a:pPr marL="0" algn="l" defTabSz="914400" rtl="0" eaLnBrk="1" latinLnBrk="0" hangingPunct="1"/>
                      <a:endParaRPr lang="zh-CN" altLang="en-US" sz="1800" b="0" kern="1200" dirty="0">
                        <a:solidFill>
                          <a:schemeClr val="tx1"/>
                        </a:solidFill>
                        <a:latin typeface="+mn-ea"/>
                        <a:ea typeface="+mn-ea"/>
                        <a:cs typeface="+mn-cs"/>
                      </a:endParaRPr>
                    </a:p>
                  </a:txBody>
                  <a:tcPr marT="45462" marB="45462">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395288" y="2820988"/>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rgbClr val="FF0000"/>
                          </a:solidFill>
                        </a:rPr>
                        <a:t>16~23</a:t>
                      </a:r>
                      <a:endParaRPr lang="zh-CN" altLang="en-US" sz="1800" b="0" dirty="0">
                        <a:solidFill>
                          <a:srgbClr val="FF0000"/>
                        </a:solidFill>
                      </a:endParaRPr>
                    </a:p>
                  </a:txBody>
                  <a:tcPr marT="45798" marB="45798">
                    <a:solidFill>
                      <a:schemeClr val="bg1">
                        <a:lumMod val="95000"/>
                      </a:schemeClr>
                    </a:solidFill>
                  </a:tcPr>
                </a:tc>
                <a:tc>
                  <a:txBody>
                    <a:bodyPr/>
                    <a:lstStyle/>
                    <a:p>
                      <a:r>
                        <a:rPr lang="en-US" altLang="zh-CN" sz="1800" b="0" dirty="0">
                          <a:solidFill>
                            <a:srgbClr val="FF0000"/>
                          </a:solidFill>
                        </a:rPr>
                        <a:t>$s0~$s7</a:t>
                      </a:r>
                      <a:endParaRPr lang="zh-CN" altLang="en-US" sz="1800" b="0" dirty="0">
                        <a:solidFill>
                          <a:srgbClr val="FF0000"/>
                        </a:solidFill>
                      </a:endParaRPr>
                    </a:p>
                  </a:txBody>
                  <a:tcPr marT="45798" marB="45798">
                    <a:solidFill>
                      <a:schemeClr val="bg1">
                        <a:lumMod val="95000"/>
                      </a:schemeClr>
                    </a:solidFill>
                  </a:tcPr>
                </a:tc>
                <a:tc>
                  <a:txBody>
                    <a:bodyPr/>
                    <a:lstStyle/>
                    <a:p>
                      <a:r>
                        <a:rPr lang="zh-CN" altLang="en-US" sz="1800" b="0" dirty="0">
                          <a:solidFill>
                            <a:srgbClr val="FF0000"/>
                          </a:solidFill>
                        </a:rPr>
                        <a:t>通用寄存器</a:t>
                      </a:r>
                    </a:p>
                  </a:txBody>
                  <a:tcPr marT="45798" marB="45798">
                    <a:solidFill>
                      <a:schemeClr val="bg1">
                        <a:lumMod val="95000"/>
                      </a:schemeClr>
                    </a:solidFill>
                  </a:tcPr>
                </a:tc>
                <a:tc>
                  <a:txBody>
                    <a:bodyPr/>
                    <a:lstStyle/>
                    <a:p>
                      <a:r>
                        <a:rPr lang="zh-CN" altLang="en-US" sz="1800" b="0" dirty="0">
                          <a:solidFill>
                            <a:srgbClr val="002060"/>
                          </a:solidFill>
                        </a:rPr>
                        <a:t>调用之前需保存</a:t>
                      </a:r>
                    </a:p>
                  </a:txBody>
                  <a:tcPr marT="45798" marB="45798">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395288" y="3200400"/>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rgbClr val="FF0000"/>
                          </a:solidFill>
                        </a:rPr>
                        <a:t>24~25</a:t>
                      </a:r>
                      <a:endParaRPr lang="zh-CN" altLang="en-US" sz="1800" b="0" dirty="0">
                        <a:solidFill>
                          <a:srgbClr val="FF0000"/>
                        </a:solidFill>
                      </a:endParaRPr>
                    </a:p>
                  </a:txBody>
                  <a:tcPr marT="45798" marB="45798">
                    <a:solidFill>
                      <a:schemeClr val="bg2">
                        <a:lumMod val="60000"/>
                        <a:lumOff val="40000"/>
                      </a:schemeClr>
                    </a:solidFill>
                  </a:tcPr>
                </a:tc>
                <a:tc>
                  <a:txBody>
                    <a:bodyPr/>
                    <a:lstStyle/>
                    <a:p>
                      <a:r>
                        <a:rPr lang="en-US" altLang="zh-CN" sz="1800" b="0" dirty="0">
                          <a:solidFill>
                            <a:srgbClr val="FF0000"/>
                          </a:solidFill>
                        </a:rPr>
                        <a:t>$t8~$t9</a:t>
                      </a:r>
                      <a:endParaRPr lang="zh-CN" altLang="en-US" sz="1800" b="0" dirty="0">
                        <a:solidFill>
                          <a:srgbClr val="FF0000"/>
                        </a:solidFill>
                      </a:endParaRPr>
                    </a:p>
                  </a:txBody>
                  <a:tcPr marT="45798" marB="45798">
                    <a:solidFill>
                      <a:schemeClr val="bg2">
                        <a:lumMod val="60000"/>
                        <a:lumOff val="40000"/>
                      </a:schemeClr>
                    </a:solidFill>
                  </a:tcPr>
                </a:tc>
                <a:tc>
                  <a:txBody>
                    <a:bodyPr/>
                    <a:lstStyle/>
                    <a:p>
                      <a:r>
                        <a:rPr lang="zh-CN" altLang="en-US" sz="1800" b="0" dirty="0">
                          <a:solidFill>
                            <a:srgbClr val="FF0000"/>
                          </a:solidFill>
                        </a:rPr>
                        <a:t>暂存寄存器</a:t>
                      </a:r>
                    </a:p>
                  </a:txBody>
                  <a:tcPr marT="45798" marB="45798">
                    <a:solidFill>
                      <a:schemeClr val="bg2">
                        <a:lumMod val="60000"/>
                        <a:lumOff val="40000"/>
                      </a:schemeClr>
                    </a:solidFill>
                  </a:tcPr>
                </a:tc>
                <a:tc>
                  <a:txBody>
                    <a:bodyPr/>
                    <a:lstStyle/>
                    <a:p>
                      <a:r>
                        <a:rPr lang="en-US" altLang="zh-CN" sz="1800" b="0" dirty="0">
                          <a:solidFill>
                            <a:srgbClr val="002060"/>
                          </a:solidFill>
                        </a:rPr>
                        <a:t>2</a:t>
                      </a:r>
                      <a:r>
                        <a:rPr lang="zh-CN" altLang="en-US" sz="1800" b="0" dirty="0">
                          <a:solidFill>
                            <a:srgbClr val="002060"/>
                          </a:solidFill>
                        </a:rPr>
                        <a:t>个</a:t>
                      </a:r>
                    </a:p>
                  </a:txBody>
                  <a:tcPr marT="45798" marB="45798">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395288" y="3960813"/>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chemeClr val="tx1"/>
                          </a:solidFill>
                        </a:rPr>
                        <a:t>28</a:t>
                      </a:r>
                      <a:endParaRPr lang="zh-CN" altLang="en-US" sz="1800" b="0" dirty="0">
                        <a:solidFill>
                          <a:schemeClr val="tx1"/>
                        </a:solidFill>
                      </a:endParaRPr>
                    </a:p>
                  </a:txBody>
                  <a:tcPr marT="45798" marB="45798">
                    <a:solidFill>
                      <a:schemeClr val="bg2">
                        <a:lumMod val="60000"/>
                        <a:lumOff val="40000"/>
                      </a:schemeClr>
                    </a:solidFill>
                  </a:tcPr>
                </a:tc>
                <a:tc>
                  <a:txBody>
                    <a:bodyPr/>
                    <a:lstStyle/>
                    <a:p>
                      <a:r>
                        <a:rPr lang="en-US" altLang="zh-CN" sz="1800" b="0" dirty="0">
                          <a:solidFill>
                            <a:schemeClr val="tx1"/>
                          </a:solidFill>
                        </a:rPr>
                        <a:t>$</a:t>
                      </a:r>
                      <a:r>
                        <a:rPr lang="en-US" altLang="zh-CN" sz="1800" b="0" dirty="0" err="1">
                          <a:solidFill>
                            <a:schemeClr val="tx1"/>
                          </a:solidFill>
                        </a:rPr>
                        <a:t>gp</a:t>
                      </a:r>
                      <a:endParaRPr lang="zh-CN" altLang="en-US" sz="1800" b="0" dirty="0">
                        <a:solidFill>
                          <a:schemeClr val="tx1"/>
                        </a:solidFill>
                      </a:endParaRPr>
                    </a:p>
                  </a:txBody>
                  <a:tcPr marT="45798" marB="45798">
                    <a:solidFill>
                      <a:schemeClr val="bg2">
                        <a:lumMod val="60000"/>
                        <a:lumOff val="40000"/>
                      </a:schemeClr>
                    </a:solidFill>
                  </a:tcPr>
                </a:tc>
                <a:tc>
                  <a:txBody>
                    <a:bodyPr/>
                    <a:lstStyle/>
                    <a:p>
                      <a:r>
                        <a:rPr lang="zh-CN" altLang="en-US" sz="1800" b="0" dirty="0">
                          <a:solidFill>
                            <a:schemeClr val="tx1"/>
                          </a:solidFill>
                        </a:rPr>
                        <a:t>全局指针</a:t>
                      </a:r>
                    </a:p>
                  </a:txBody>
                  <a:tcPr marT="45798" marB="45798">
                    <a:solidFill>
                      <a:schemeClr val="bg2">
                        <a:lumMod val="60000"/>
                        <a:lumOff val="40000"/>
                      </a:schemeClr>
                    </a:solidFill>
                  </a:tcPr>
                </a:tc>
                <a:tc>
                  <a:txBody>
                    <a:bodyPr/>
                    <a:lstStyle/>
                    <a:p>
                      <a:endParaRPr lang="zh-CN" altLang="en-US" sz="1800" b="0" dirty="0">
                        <a:solidFill>
                          <a:schemeClr val="tx1"/>
                        </a:solidFill>
                      </a:endParaRPr>
                    </a:p>
                  </a:txBody>
                  <a:tcPr marT="45798" marB="45798">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395288" y="4341813"/>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chemeClr val="tx1"/>
                          </a:solidFill>
                        </a:rPr>
                        <a:t>29</a:t>
                      </a:r>
                      <a:endParaRPr lang="zh-CN" altLang="en-US" sz="1800" b="0" dirty="0">
                        <a:solidFill>
                          <a:schemeClr val="tx1"/>
                        </a:solidFill>
                      </a:endParaRPr>
                    </a:p>
                  </a:txBody>
                  <a:tcPr marT="45798" marB="45798">
                    <a:solidFill>
                      <a:schemeClr val="bg1">
                        <a:lumMod val="95000"/>
                      </a:schemeClr>
                    </a:solidFill>
                  </a:tcPr>
                </a:tc>
                <a:tc>
                  <a:txBody>
                    <a:bodyPr/>
                    <a:lstStyle/>
                    <a:p>
                      <a:r>
                        <a:rPr lang="en-US" altLang="zh-CN" sz="1800" b="0" dirty="0">
                          <a:solidFill>
                            <a:schemeClr val="tx1"/>
                          </a:solidFill>
                        </a:rPr>
                        <a:t>$</a:t>
                      </a:r>
                      <a:r>
                        <a:rPr lang="en-US" altLang="zh-CN" sz="1800" b="0" dirty="0" err="1">
                          <a:solidFill>
                            <a:schemeClr val="tx1"/>
                          </a:solidFill>
                        </a:rPr>
                        <a:t>sp</a:t>
                      </a:r>
                      <a:endParaRPr lang="zh-CN" altLang="en-US" sz="1800" b="0" dirty="0">
                        <a:solidFill>
                          <a:schemeClr val="tx1"/>
                        </a:solidFill>
                      </a:endParaRPr>
                    </a:p>
                  </a:txBody>
                  <a:tcPr marT="45798" marB="45798">
                    <a:solidFill>
                      <a:schemeClr val="bg1">
                        <a:lumMod val="95000"/>
                      </a:schemeClr>
                    </a:solidFill>
                  </a:tcPr>
                </a:tc>
                <a:tc>
                  <a:txBody>
                    <a:bodyPr/>
                    <a:lstStyle/>
                    <a:p>
                      <a:r>
                        <a:rPr lang="zh-CN" altLang="en-US" sz="1800" b="0" dirty="0">
                          <a:solidFill>
                            <a:schemeClr val="tx1"/>
                          </a:solidFill>
                        </a:rPr>
                        <a:t>堆栈指针</a:t>
                      </a:r>
                    </a:p>
                  </a:txBody>
                  <a:tcPr marT="45798" marB="45798">
                    <a:solidFill>
                      <a:schemeClr val="bg1">
                        <a:lumMod val="95000"/>
                      </a:schemeClr>
                    </a:solidFill>
                  </a:tcPr>
                </a:tc>
                <a:tc>
                  <a:txBody>
                    <a:bodyPr/>
                    <a:lstStyle/>
                    <a:p>
                      <a:endParaRPr lang="zh-CN" altLang="en-US" sz="1800" b="0" dirty="0">
                        <a:solidFill>
                          <a:schemeClr val="tx1"/>
                        </a:solidFill>
                      </a:endParaRPr>
                    </a:p>
                  </a:txBody>
                  <a:tcPr marT="45798" marB="45798">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395288" y="4722813"/>
          <a:ext cx="8218488" cy="365152"/>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65125">
                <a:tc>
                  <a:txBody>
                    <a:bodyPr/>
                    <a:lstStyle/>
                    <a:p>
                      <a:r>
                        <a:rPr lang="en-US" altLang="zh-CN" sz="1800" b="0" dirty="0">
                          <a:solidFill>
                            <a:schemeClr val="tx1"/>
                          </a:solidFill>
                        </a:rPr>
                        <a:t>30</a:t>
                      </a:r>
                      <a:endParaRPr lang="zh-CN" altLang="en-US" sz="1800" b="0" dirty="0">
                        <a:solidFill>
                          <a:schemeClr val="tx1"/>
                        </a:solidFill>
                      </a:endParaRPr>
                    </a:p>
                  </a:txBody>
                  <a:tcPr marT="45416" marB="45416">
                    <a:solidFill>
                      <a:schemeClr val="bg2">
                        <a:lumMod val="60000"/>
                        <a:lumOff val="40000"/>
                      </a:schemeClr>
                    </a:solidFill>
                  </a:tcPr>
                </a:tc>
                <a:tc>
                  <a:txBody>
                    <a:bodyPr/>
                    <a:lstStyle/>
                    <a:p>
                      <a:r>
                        <a:rPr lang="en-US" altLang="zh-CN" sz="1800" b="0" dirty="0">
                          <a:solidFill>
                            <a:schemeClr val="tx1"/>
                          </a:solidFill>
                        </a:rPr>
                        <a:t>$</a:t>
                      </a:r>
                      <a:r>
                        <a:rPr lang="en-US" altLang="zh-CN" sz="1800" b="0" dirty="0" err="1">
                          <a:solidFill>
                            <a:schemeClr val="tx1"/>
                          </a:solidFill>
                        </a:rPr>
                        <a:t>fp</a:t>
                      </a:r>
                      <a:endParaRPr lang="zh-CN" altLang="en-US" sz="1800" b="0" dirty="0">
                        <a:solidFill>
                          <a:schemeClr val="tx1"/>
                        </a:solidFill>
                      </a:endParaRPr>
                    </a:p>
                  </a:txBody>
                  <a:tcPr marT="45416" marB="45416">
                    <a:solidFill>
                      <a:schemeClr val="bg2">
                        <a:lumMod val="60000"/>
                        <a:lumOff val="40000"/>
                      </a:schemeClr>
                    </a:solidFill>
                  </a:tcPr>
                </a:tc>
                <a:tc>
                  <a:txBody>
                    <a:bodyPr/>
                    <a:lstStyle/>
                    <a:p>
                      <a:r>
                        <a:rPr lang="zh-CN" altLang="en-US" sz="1800" b="0" dirty="0">
                          <a:solidFill>
                            <a:schemeClr val="tx1"/>
                          </a:solidFill>
                        </a:rPr>
                        <a:t>帧指针</a:t>
                      </a:r>
                    </a:p>
                  </a:txBody>
                  <a:tcPr marT="45416" marB="45416">
                    <a:solidFill>
                      <a:schemeClr val="bg2">
                        <a:lumMod val="60000"/>
                        <a:lumOff val="40000"/>
                      </a:schemeClr>
                    </a:solidFill>
                  </a:tcPr>
                </a:tc>
                <a:tc>
                  <a:txBody>
                    <a:bodyPr/>
                    <a:lstStyle/>
                    <a:p>
                      <a:endParaRPr lang="zh-CN" altLang="en-US" sz="1800" b="0" dirty="0">
                        <a:solidFill>
                          <a:schemeClr val="tx1"/>
                        </a:solidFill>
                      </a:endParaRPr>
                    </a:p>
                  </a:txBody>
                  <a:tcPr marT="45416" marB="45416">
                    <a:solidFill>
                      <a:schemeClr val="bg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395288" y="5095875"/>
          <a:ext cx="8218488" cy="369888"/>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69888">
                <a:tc>
                  <a:txBody>
                    <a:bodyPr/>
                    <a:lstStyle/>
                    <a:p>
                      <a:r>
                        <a:rPr lang="en-US" altLang="zh-CN" sz="1800" b="0" dirty="0">
                          <a:solidFill>
                            <a:schemeClr val="tx1"/>
                          </a:solidFill>
                        </a:rPr>
                        <a:t>31</a:t>
                      </a:r>
                      <a:endParaRPr lang="zh-CN" altLang="en-US" sz="1800" b="0" dirty="0">
                        <a:solidFill>
                          <a:schemeClr val="tx1"/>
                        </a:solidFill>
                      </a:endParaRPr>
                    </a:p>
                  </a:txBody>
                  <a:tcPr marT="45603" marB="45603">
                    <a:solidFill>
                      <a:schemeClr val="bg1">
                        <a:lumMod val="95000"/>
                      </a:schemeClr>
                    </a:solidFill>
                  </a:tcPr>
                </a:tc>
                <a:tc>
                  <a:txBody>
                    <a:bodyPr/>
                    <a:lstStyle/>
                    <a:p>
                      <a:r>
                        <a:rPr lang="en-US" altLang="zh-CN" sz="1800" b="0" dirty="0">
                          <a:solidFill>
                            <a:schemeClr val="tx1"/>
                          </a:solidFill>
                        </a:rPr>
                        <a:t>$</a:t>
                      </a:r>
                      <a:r>
                        <a:rPr lang="en-US" altLang="zh-CN" sz="1800" b="0" dirty="0" err="1">
                          <a:solidFill>
                            <a:schemeClr val="tx1"/>
                          </a:solidFill>
                        </a:rPr>
                        <a:t>ra</a:t>
                      </a:r>
                      <a:endParaRPr lang="zh-CN" altLang="en-US" sz="1800" b="0" dirty="0">
                        <a:solidFill>
                          <a:schemeClr val="tx1"/>
                        </a:solidFill>
                      </a:endParaRPr>
                    </a:p>
                  </a:txBody>
                  <a:tcPr marT="45603" marB="45603">
                    <a:solidFill>
                      <a:schemeClr val="bg1">
                        <a:lumMod val="95000"/>
                      </a:schemeClr>
                    </a:solidFill>
                  </a:tcPr>
                </a:tc>
                <a:tc>
                  <a:txBody>
                    <a:bodyPr/>
                    <a:lstStyle/>
                    <a:p>
                      <a:r>
                        <a:rPr lang="zh-CN" altLang="en-US" sz="1800" b="0" dirty="0">
                          <a:solidFill>
                            <a:schemeClr val="tx1"/>
                          </a:solidFill>
                        </a:rPr>
                        <a:t>函数返回地址</a:t>
                      </a:r>
                    </a:p>
                  </a:txBody>
                  <a:tcPr marT="45603" marB="45603">
                    <a:solidFill>
                      <a:schemeClr val="bg1">
                        <a:lumMod val="95000"/>
                      </a:schemeClr>
                    </a:solidFill>
                  </a:tcPr>
                </a:tc>
                <a:tc>
                  <a:txBody>
                    <a:bodyPr/>
                    <a:lstStyle/>
                    <a:p>
                      <a:endParaRPr lang="zh-CN" altLang="en-US" sz="1800" b="0" dirty="0">
                        <a:solidFill>
                          <a:schemeClr val="tx1"/>
                        </a:solidFill>
                      </a:endParaRPr>
                    </a:p>
                  </a:txBody>
                  <a:tcPr marT="45603" marB="45603">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nvGraphicFramePr>
        <p:xfrm>
          <a:off x="395288" y="1309688"/>
          <a:ext cx="8218488" cy="369887"/>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69887">
                <a:tc>
                  <a:txBody>
                    <a:bodyPr/>
                    <a:lstStyle/>
                    <a:p>
                      <a:pPr marL="0" algn="l" defTabSz="914400" rtl="0" eaLnBrk="1" latinLnBrk="0" hangingPunct="1"/>
                      <a:r>
                        <a:rPr lang="en-US" altLang="zh-CN" sz="1800" b="0" kern="1200" dirty="0">
                          <a:solidFill>
                            <a:schemeClr val="tx1"/>
                          </a:solidFill>
                          <a:latin typeface="+mn-lt"/>
                          <a:ea typeface="+mn-ea"/>
                          <a:cs typeface="+mn-cs"/>
                        </a:rPr>
                        <a:t>1</a:t>
                      </a:r>
                      <a:endParaRPr lang="zh-CN" altLang="en-US" sz="1800" b="0" kern="1200" dirty="0">
                        <a:solidFill>
                          <a:schemeClr val="tx1"/>
                        </a:solidFill>
                        <a:latin typeface="+mn-lt"/>
                        <a:ea typeface="+mn-ea"/>
                        <a:cs typeface="+mn-cs"/>
                      </a:endParaRPr>
                    </a:p>
                  </a:txBody>
                  <a:tcPr marT="45603" marB="45603">
                    <a:solidFill>
                      <a:schemeClr val="bg1">
                        <a:lumMod val="95000"/>
                      </a:schemeClr>
                    </a:solidFill>
                  </a:tcPr>
                </a:tc>
                <a:tc>
                  <a:txBody>
                    <a:bodyPr/>
                    <a:lstStyle/>
                    <a:p>
                      <a:r>
                        <a:rPr lang="en-US" altLang="zh-CN" sz="1800" b="0" dirty="0">
                          <a:solidFill>
                            <a:schemeClr val="tx1"/>
                          </a:solidFill>
                        </a:rPr>
                        <a:t>$at</a:t>
                      </a:r>
                      <a:endParaRPr lang="zh-CN" altLang="en-US" sz="1800" b="0" dirty="0">
                        <a:solidFill>
                          <a:schemeClr val="tx1"/>
                        </a:solidFill>
                      </a:endParaRPr>
                    </a:p>
                  </a:txBody>
                  <a:tcPr marT="45603" marB="45603">
                    <a:solidFill>
                      <a:schemeClr val="bg1">
                        <a:lumMod val="95000"/>
                      </a:schemeClr>
                    </a:solidFill>
                  </a:tcPr>
                </a:tc>
                <a:tc>
                  <a:txBody>
                    <a:bodyPr/>
                    <a:lstStyle/>
                    <a:p>
                      <a:r>
                        <a:rPr lang="zh-CN" altLang="en-US" sz="1800" b="0" dirty="0">
                          <a:solidFill>
                            <a:schemeClr val="tx1"/>
                          </a:solidFill>
                        </a:rPr>
                        <a:t>汇编器保留</a:t>
                      </a:r>
                    </a:p>
                  </a:txBody>
                  <a:tcPr marT="45603" marB="45603">
                    <a:solidFill>
                      <a:schemeClr val="bg1">
                        <a:lumMod val="95000"/>
                      </a:schemeClr>
                    </a:solidFill>
                  </a:tcPr>
                </a:tc>
                <a:tc>
                  <a:txBody>
                    <a:bodyPr/>
                    <a:lstStyle/>
                    <a:p>
                      <a:endParaRPr lang="zh-CN" altLang="en-US" sz="1800" b="0" dirty="0">
                        <a:solidFill>
                          <a:schemeClr val="tx1"/>
                        </a:solidFill>
                      </a:endParaRPr>
                    </a:p>
                  </a:txBody>
                  <a:tcPr marT="45603" marB="45603">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395288" y="3581400"/>
          <a:ext cx="8218488" cy="371475"/>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2054622">
                  <a:extLst>
                    <a:ext uri="{9D8B030D-6E8A-4147-A177-3AD203B41FA5}">
                      <a16:colId xmlns:a16="http://schemas.microsoft.com/office/drawing/2014/main" val="20001"/>
                    </a:ext>
                  </a:extLst>
                </a:gridCol>
                <a:gridCol w="1949772">
                  <a:extLst>
                    <a:ext uri="{9D8B030D-6E8A-4147-A177-3AD203B41FA5}">
                      <a16:colId xmlns:a16="http://schemas.microsoft.com/office/drawing/2014/main" val="20002"/>
                    </a:ext>
                  </a:extLst>
                </a:gridCol>
                <a:gridCol w="2159472">
                  <a:extLst>
                    <a:ext uri="{9D8B030D-6E8A-4147-A177-3AD203B41FA5}">
                      <a16:colId xmlns:a16="http://schemas.microsoft.com/office/drawing/2014/main" val="20003"/>
                    </a:ext>
                  </a:extLst>
                </a:gridCol>
              </a:tblGrid>
              <a:tr h="371475">
                <a:tc>
                  <a:txBody>
                    <a:bodyPr/>
                    <a:lstStyle/>
                    <a:p>
                      <a:r>
                        <a:rPr lang="en-US" altLang="zh-CN" sz="1800" b="0" dirty="0">
                          <a:solidFill>
                            <a:schemeClr val="tx1"/>
                          </a:solidFill>
                        </a:rPr>
                        <a:t>26~27</a:t>
                      </a:r>
                      <a:endParaRPr lang="zh-CN" altLang="en-US" sz="1800" b="0" dirty="0">
                        <a:solidFill>
                          <a:schemeClr val="tx1"/>
                        </a:solidFill>
                      </a:endParaRPr>
                    </a:p>
                  </a:txBody>
                  <a:tcPr marT="45798" marB="45798">
                    <a:solidFill>
                      <a:schemeClr val="bg1">
                        <a:lumMod val="95000"/>
                      </a:schemeClr>
                    </a:solidFill>
                  </a:tcPr>
                </a:tc>
                <a:tc>
                  <a:txBody>
                    <a:bodyPr/>
                    <a:lstStyle/>
                    <a:p>
                      <a:r>
                        <a:rPr lang="en-US" altLang="zh-CN" sz="1800" b="0" dirty="0">
                          <a:solidFill>
                            <a:schemeClr val="tx1"/>
                          </a:solidFill>
                        </a:rPr>
                        <a:t>$k0~$k1</a:t>
                      </a:r>
                    </a:p>
                  </a:txBody>
                  <a:tcPr marT="45798" marB="45798">
                    <a:solidFill>
                      <a:schemeClr val="bg1">
                        <a:lumMod val="95000"/>
                      </a:schemeClr>
                    </a:solidFill>
                  </a:tcPr>
                </a:tc>
                <a:tc>
                  <a:txBody>
                    <a:bodyPr/>
                    <a:lstStyle/>
                    <a:p>
                      <a:r>
                        <a:rPr lang="zh-CN" altLang="en-US" sz="1800" b="0" dirty="0">
                          <a:solidFill>
                            <a:schemeClr val="tx1"/>
                          </a:solidFill>
                        </a:rPr>
                        <a:t>操作系统保留</a:t>
                      </a:r>
                    </a:p>
                  </a:txBody>
                  <a:tcPr marT="45798" marB="45798">
                    <a:solidFill>
                      <a:schemeClr val="bg1">
                        <a:lumMod val="95000"/>
                      </a:schemeClr>
                    </a:solidFill>
                  </a:tcPr>
                </a:tc>
                <a:tc>
                  <a:txBody>
                    <a:bodyPr/>
                    <a:lstStyle/>
                    <a:p>
                      <a:endParaRPr lang="zh-CN" altLang="en-US" sz="1800" b="0" dirty="0">
                        <a:solidFill>
                          <a:schemeClr val="tx1"/>
                        </a:solidFill>
                      </a:endParaRPr>
                    </a:p>
                  </a:txBody>
                  <a:tcPr marT="45798" marB="45798">
                    <a:solidFill>
                      <a:schemeClr val="bg1">
                        <a:lumMod val="95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6679" r:id="rId4" imgW="938794" imgH="221393" progId="Equation.3">
                  <p:embed/>
                </p:oleObj>
              </mc:Choice>
              <mc:Fallback>
                <p:oleObj r:id="rId4" imgW="938794" imgH="221393" progId="Equation.3">
                  <p:embed/>
                  <p:pic>
                    <p:nvPicPr>
                      <p:cNvPr id="2457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Text Box 4"/>
          <p:cNvSpPr txBox="1">
            <a:spLocks noChangeArrowheads="1"/>
          </p:cNvSpPr>
          <p:nvPr/>
        </p:nvSpPr>
        <p:spPr bwMode="auto">
          <a:xfrm>
            <a:off x="301625" y="115888"/>
            <a:ext cx="8396288"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algn="just" eaLnBrk="1" hangingPunct="1">
              <a:lnSpc>
                <a:spcPct val="130000"/>
              </a:lnSpc>
              <a:spcBef>
                <a:spcPct val="0"/>
              </a:spcBef>
              <a:buClr>
                <a:srgbClr val="E60238"/>
              </a:buClr>
              <a:buFont typeface="Wingdings" pitchFamily="2" charset="2"/>
              <a:buNone/>
            </a:pPr>
            <a:r>
              <a:rPr lang="en-US" altLang="zh-CN" dirty="0">
                <a:effectLst/>
                <a:latin typeface="方正姚体" pitchFamily="2" charset="-122"/>
                <a:ea typeface="方正姚体" pitchFamily="2" charset="-122"/>
              </a:rPr>
              <a:t>2</a:t>
            </a:r>
            <a:r>
              <a:rPr lang="zh-CN" altLang="en-US" dirty="0">
                <a:effectLst/>
                <a:latin typeface="方正姚体" pitchFamily="2" charset="-122"/>
                <a:ea typeface="方正姚体" pitchFamily="2" charset="-122"/>
              </a:rPr>
              <a:t>、转换后援缓冲器</a:t>
            </a:r>
            <a:r>
              <a:rPr lang="en-US" altLang="zh-CN" dirty="0">
                <a:effectLst/>
                <a:latin typeface="方正姚体" pitchFamily="2" charset="-122"/>
                <a:ea typeface="方正姚体" pitchFamily="2" charset="-122"/>
              </a:rPr>
              <a:t>(TLB)</a:t>
            </a:r>
          </a:p>
          <a:p>
            <a:pPr algn="just" eaLnBrk="1" hangingPunct="1">
              <a:lnSpc>
                <a:spcPct val="130000"/>
              </a:lnSpc>
              <a:spcBef>
                <a:spcPct val="0"/>
              </a:spcBef>
              <a:buClr>
                <a:srgbClr val="0000FF"/>
              </a:buClr>
              <a:buFont typeface="Wingdings" pitchFamily="2" charset="2"/>
              <a:buChar char="Ø"/>
            </a:pPr>
            <a:r>
              <a:rPr lang="zh-CN" altLang="en-US" sz="2000" dirty="0">
                <a:effectLst/>
                <a:latin typeface="方正姚体" pitchFamily="2" charset="-122"/>
                <a:ea typeface="方正姚体" pitchFamily="2" charset="-122"/>
              </a:rPr>
              <a:t>页表在主存中，即使逻辑页在主存中，</a:t>
            </a:r>
            <a:r>
              <a:rPr lang="en-US" altLang="zh-CN" sz="2000" dirty="0">
                <a:effectLst/>
                <a:latin typeface="方正姚体" pitchFamily="2" charset="-122"/>
                <a:ea typeface="方正姚体" pitchFamily="2" charset="-122"/>
              </a:rPr>
              <a:t>CPU</a:t>
            </a:r>
            <a:r>
              <a:rPr lang="zh-CN" altLang="en-US" sz="2000" dirty="0">
                <a:effectLst/>
                <a:latin typeface="方正姚体" pitchFamily="2" charset="-122"/>
                <a:ea typeface="方正姚体" pitchFamily="2" charset="-122"/>
              </a:rPr>
              <a:t>取得信息至少要访问两次物理存储器，为了减少</a:t>
            </a:r>
            <a:r>
              <a:rPr lang="zh-CN" altLang="en-US" sz="2000" dirty="0">
                <a:solidFill>
                  <a:srgbClr val="FF0000"/>
                </a:solidFill>
                <a:effectLst/>
                <a:latin typeface="方正姚体" pitchFamily="2" charset="-122"/>
                <a:ea typeface="方正姚体" pitchFamily="2" charset="-122"/>
              </a:rPr>
              <a:t>访存次数对页表实现二级缓存</a:t>
            </a:r>
            <a:r>
              <a:rPr lang="zh-CN" altLang="en-US" sz="2000" dirty="0">
                <a:effectLst/>
                <a:latin typeface="方正姚体" pitchFamily="2" charset="-122"/>
                <a:ea typeface="方正姚体" pitchFamily="2" charset="-122"/>
              </a:rPr>
              <a:t>，即把页表中活跃部分放在高速存储部件中，这种专用于存放页表部分副本的小容量高速存储部件称之为“</a:t>
            </a:r>
            <a:r>
              <a:rPr lang="zh-CN" altLang="en-US" sz="2000" u="sng" dirty="0">
                <a:solidFill>
                  <a:srgbClr val="0000FF"/>
                </a:solidFill>
                <a:effectLst/>
                <a:latin typeface="方正姚体" pitchFamily="2" charset="-122"/>
                <a:ea typeface="方正姚体" pitchFamily="2" charset="-122"/>
              </a:rPr>
              <a:t>转换后援缓冲器</a:t>
            </a:r>
            <a:r>
              <a:rPr lang="en-US" altLang="zh-CN" sz="2000" dirty="0">
                <a:effectLst/>
                <a:latin typeface="方正姚体" pitchFamily="2" charset="-122"/>
                <a:ea typeface="方正姚体" pitchFamily="2" charset="-122"/>
              </a:rPr>
              <a:t>(TLB</a:t>
            </a:r>
            <a:r>
              <a:rPr lang="zh-CN" altLang="en-US" sz="2000" dirty="0">
                <a:effectLst/>
                <a:latin typeface="方正姚体" pitchFamily="2" charset="-122"/>
                <a:ea typeface="方正姚体" pitchFamily="2" charset="-122"/>
              </a:rPr>
              <a:t>，又叫</a:t>
            </a:r>
            <a:r>
              <a:rPr lang="zh-CN" altLang="en-US" sz="2000" u="sng" dirty="0">
                <a:solidFill>
                  <a:srgbClr val="0000FF"/>
                </a:solidFill>
                <a:effectLst/>
                <a:latin typeface="方正姚体" pitchFamily="2" charset="-122"/>
                <a:ea typeface="方正姚体" pitchFamily="2" charset="-122"/>
              </a:rPr>
              <a:t>快表</a:t>
            </a:r>
            <a:r>
              <a:rPr lang="zh-CN" altLang="en-US" sz="2000" dirty="0">
                <a:effectLst/>
                <a:latin typeface="方正姚体" pitchFamily="2" charset="-122"/>
                <a:ea typeface="方正姚体" pitchFamily="2" charset="-122"/>
              </a:rPr>
              <a:t>，通常由</a:t>
            </a:r>
            <a:r>
              <a:rPr lang="zh-CN" altLang="en-US" sz="2000" i="1" u="sng" dirty="0">
                <a:solidFill>
                  <a:schemeClr val="hlink"/>
                </a:solidFill>
                <a:effectLst/>
                <a:latin typeface="方正姚体" pitchFamily="2" charset="-122"/>
                <a:ea typeface="方正姚体" pitchFamily="2" charset="-122"/>
              </a:rPr>
              <a:t>相联存储器</a:t>
            </a:r>
            <a:r>
              <a:rPr lang="zh-CN" altLang="en-US" sz="2000" dirty="0">
                <a:effectLst/>
                <a:latin typeface="方正姚体" pitchFamily="2" charset="-122"/>
                <a:ea typeface="方正姚体" pitchFamily="2" charset="-122"/>
              </a:rPr>
              <a:t>实现，其作用与工作过程类似于</a:t>
            </a:r>
            <a:r>
              <a:rPr lang="en-US" altLang="zh-CN" sz="2000" dirty="0">
                <a:effectLst/>
                <a:latin typeface="方正姚体" pitchFamily="2" charset="-122"/>
                <a:ea typeface="方正姚体" pitchFamily="2" charset="-122"/>
              </a:rPr>
              <a:t>cache)</a:t>
            </a:r>
            <a:r>
              <a:rPr lang="zh-CN" altLang="en-US" sz="2000" dirty="0">
                <a:effectLst/>
                <a:latin typeface="方正姚体" pitchFamily="2" charset="-122"/>
                <a:ea typeface="方正姚体" pitchFamily="2" charset="-122"/>
              </a:rPr>
              <a:t>”，主存中的完整页表叫</a:t>
            </a:r>
            <a:r>
              <a:rPr lang="zh-CN" altLang="en-US" sz="2000" u="sng" dirty="0">
                <a:solidFill>
                  <a:srgbClr val="0000FF"/>
                </a:solidFill>
                <a:effectLst/>
                <a:latin typeface="方正姚体" pitchFamily="2" charset="-122"/>
                <a:ea typeface="方正姚体" pitchFamily="2" charset="-122"/>
              </a:rPr>
              <a:t>慢表</a:t>
            </a:r>
            <a:r>
              <a:rPr lang="zh-CN" altLang="en-US" sz="2000" dirty="0">
                <a:effectLst/>
                <a:latin typeface="方正姚体" pitchFamily="2" charset="-122"/>
                <a:ea typeface="方正姚体" pitchFamily="2" charset="-122"/>
              </a:rPr>
              <a:t>；</a:t>
            </a:r>
          </a:p>
        </p:txBody>
      </p:sp>
      <p:sp>
        <p:nvSpPr>
          <p:cNvPr id="216070" name="Text Box 6"/>
          <p:cNvSpPr txBox="1">
            <a:spLocks noChangeArrowheads="1"/>
          </p:cNvSpPr>
          <p:nvPr/>
        </p:nvSpPr>
        <p:spPr bwMode="auto">
          <a:xfrm>
            <a:off x="0" y="6645275"/>
            <a:ext cx="9144000" cy="215900"/>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a:effectLst>
                  <a:outerShdw blurRad="38100" dist="38100" dir="2700000" algn="tl">
                    <a:srgbClr val="C0C0C0"/>
                  </a:outerShdw>
                </a:effectLst>
                <a:latin typeface="方正姚体" pitchFamily="2" charset="-122"/>
                <a:ea typeface="方正姚体" pitchFamily="2" charset="-122"/>
              </a:rPr>
              <a:t>第0</a:t>
            </a:r>
            <a:r>
              <a:rPr lang="en-US" altLang="zh-CN" sz="1400">
                <a:effectLst>
                  <a:outerShdw blurRad="38100" dist="38100" dir="2700000" algn="tl">
                    <a:srgbClr val="C0C0C0"/>
                  </a:outerShdw>
                </a:effectLst>
                <a:latin typeface="方正姚体" pitchFamily="2" charset="-122"/>
                <a:ea typeface="方正姚体" pitchFamily="2" charset="-122"/>
              </a:rPr>
              <a:t>8</a:t>
            </a:r>
            <a:r>
              <a:rPr lang="zh-CN" altLang="en-US" sz="1400">
                <a:effectLst>
                  <a:outerShdw blurRad="38100" dist="38100" dir="2700000" algn="tl">
                    <a:srgbClr val="C0C0C0"/>
                  </a:outerShdw>
                </a:effectLst>
                <a:latin typeface="方正姚体" pitchFamily="2" charset="-122"/>
                <a:ea typeface="方正姚体" pitchFamily="2" charset="-122"/>
              </a:rPr>
              <a:t>讲：虚拟存储器与奔腾系列机的虚存组织(</a:t>
            </a:r>
            <a:r>
              <a:rPr lang="en-US" altLang="zh-CN" sz="1400">
                <a:effectLst>
                  <a:outerShdw blurRad="38100" dist="38100" dir="2700000" algn="tl">
                    <a:srgbClr val="C0C0C0"/>
                  </a:outerShdw>
                </a:effectLst>
                <a:latin typeface="方正姚体" pitchFamily="2" charset="-122"/>
                <a:ea typeface="方正姚体" pitchFamily="2" charset="-122"/>
              </a:rPr>
              <a:t>3</a:t>
            </a:r>
            <a:r>
              <a:rPr lang="zh-CN" altLang="en-US" sz="1400">
                <a:effectLst>
                  <a:outerShdw blurRad="38100" dist="38100" dir="2700000" algn="tl">
                    <a:srgbClr val="C0C0C0"/>
                  </a:outerShdw>
                </a:effectLst>
                <a:latin typeface="方正姚体" pitchFamily="2" charset="-122"/>
                <a:ea typeface="方正姚体" pitchFamily="2" charset="-122"/>
              </a:rPr>
              <a:t>课时)</a:t>
            </a:r>
          </a:p>
        </p:txBody>
      </p:sp>
      <p:pic>
        <p:nvPicPr>
          <p:cNvPr id="4515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636838"/>
            <a:ext cx="4608512"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1"/>
          <p:cNvSpPr txBox="1">
            <a:spLocks noChangeArrowheads="1"/>
          </p:cNvSpPr>
          <p:nvPr/>
        </p:nvSpPr>
        <p:spPr bwMode="auto">
          <a:xfrm>
            <a:off x="7380288" y="3500438"/>
            <a:ext cx="1457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ea typeface="宋体" charset="-122"/>
              </a:defRPr>
            </a:lvl1pPr>
            <a:lvl2pPr marL="742950" indent="-285750" eaLnBrk="0" hangingPunct="0">
              <a:spcBef>
                <a:spcPct val="20000"/>
              </a:spcBef>
              <a:buChar char="–"/>
              <a:defRPr sz="24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400">
                <a:solidFill>
                  <a:schemeClr val="tx1"/>
                </a:solidFill>
                <a:latin typeface="Arial" charset="0"/>
                <a:ea typeface="宋体" charset="-122"/>
              </a:defRPr>
            </a:lvl4pPr>
            <a:lvl5pPr marL="2057400" indent="-228600" eaLnBrk="0" hangingPunct="0">
              <a:spcBef>
                <a:spcPct val="20000"/>
              </a:spcBef>
              <a:buChar char="»"/>
              <a:defRPr sz="2400">
                <a:solidFill>
                  <a:schemeClr val="tx1"/>
                </a:solidFill>
                <a:latin typeface="Arial" charset="0"/>
                <a:ea typeface="宋体" charset="-122"/>
              </a:defRPr>
            </a:lvl5pPr>
            <a:lvl6pPr marL="2514600" indent="-228600" eaLnBrk="0" fontAlgn="base" hangingPunct="0">
              <a:spcBef>
                <a:spcPct val="20000"/>
              </a:spcBef>
              <a:spcAft>
                <a:spcPct val="0"/>
              </a:spcAft>
              <a:buChar char="»"/>
              <a:defRPr sz="2400">
                <a:solidFill>
                  <a:schemeClr val="tx1"/>
                </a:solidFill>
                <a:latin typeface="Arial" charset="0"/>
                <a:ea typeface="宋体" charset="-122"/>
              </a:defRPr>
            </a:lvl6pPr>
            <a:lvl7pPr marL="2971800" indent="-228600" eaLnBrk="0" fontAlgn="base" hangingPunct="0">
              <a:spcBef>
                <a:spcPct val="20000"/>
              </a:spcBef>
              <a:spcAft>
                <a:spcPct val="0"/>
              </a:spcAft>
              <a:buChar char="»"/>
              <a:defRPr sz="2400">
                <a:solidFill>
                  <a:schemeClr val="tx1"/>
                </a:solidFill>
                <a:latin typeface="Arial" charset="0"/>
                <a:ea typeface="宋体" charset="-122"/>
              </a:defRPr>
            </a:lvl7pPr>
            <a:lvl8pPr marL="3429000" indent="-228600" eaLnBrk="0" fontAlgn="base" hangingPunct="0">
              <a:spcBef>
                <a:spcPct val="20000"/>
              </a:spcBef>
              <a:spcAft>
                <a:spcPct val="0"/>
              </a:spcAft>
              <a:buChar char="»"/>
              <a:defRPr sz="2400">
                <a:solidFill>
                  <a:schemeClr val="tx1"/>
                </a:solidFill>
                <a:latin typeface="Arial" charset="0"/>
                <a:ea typeface="宋体" charset="-122"/>
              </a:defRPr>
            </a:lvl8pPr>
            <a:lvl9pPr marL="3886200" indent="-228600" eaLnBrk="0" fontAlgn="base" hangingPunct="0">
              <a:spcBef>
                <a:spcPct val="20000"/>
              </a:spcBef>
              <a:spcAft>
                <a:spcPct val="0"/>
              </a:spcAft>
              <a:buChar char="»"/>
              <a:defRPr sz="2400">
                <a:solidFill>
                  <a:schemeClr val="tx1"/>
                </a:solidFill>
                <a:latin typeface="Arial" charset="0"/>
                <a:ea typeface="宋体" charset="-122"/>
              </a:defRPr>
            </a:lvl9pPr>
          </a:lstStyle>
          <a:p>
            <a:pPr eaLnBrk="1" hangingPunct="1">
              <a:spcBef>
                <a:spcPct val="0"/>
              </a:spcBef>
              <a:buFontTx/>
              <a:buNone/>
            </a:pPr>
            <a:r>
              <a:rPr lang="zh-CN" altLang="en-US" sz="2000">
                <a:effectLst/>
                <a:latin typeface="方正姚体" pitchFamily="2" charset="-122"/>
                <a:ea typeface="方正姚体" pitchFamily="2" charset="-122"/>
              </a:rPr>
              <a:t>同时查找</a:t>
            </a:r>
            <a:br>
              <a:rPr lang="en-US" altLang="zh-CN" sz="2000">
                <a:effectLst/>
                <a:latin typeface="方正姚体" pitchFamily="2" charset="-122"/>
                <a:ea typeface="方正姚体" pitchFamily="2" charset="-122"/>
              </a:rPr>
            </a:br>
            <a:r>
              <a:rPr lang="zh-CN" altLang="en-US" sz="2000">
                <a:effectLst/>
                <a:latin typeface="方正姚体" pitchFamily="2" charset="-122"/>
                <a:ea typeface="方正姚体" pitchFamily="2" charset="-122"/>
              </a:rPr>
              <a:t>慢表和快表</a:t>
            </a:r>
          </a:p>
        </p:txBody>
      </p:sp>
    </p:spTree>
    <p:extLst>
      <p:ext uri="{BB962C8B-B14F-4D97-AF65-F5344CB8AC3E}">
        <p14:creationId xmlns:p14="http://schemas.microsoft.com/office/powerpoint/2010/main" val="222431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1592"/>
                                        </p:tgtEl>
                                        <p:attrNameLst>
                                          <p:attrName>style.visibility</p:attrName>
                                        </p:attrNameLst>
                                      </p:cBhvr>
                                      <p:to>
                                        <p:strVal val="visible"/>
                                      </p:to>
                                    </p:set>
                                    <p:animEffect transition="in" filter="slide(fromBottom)">
                                      <p:cBhvr>
                                        <p:cTn id="7" dur="500"/>
                                        <p:tgtEl>
                                          <p:spTgt spid="4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99392"/>
            <a:ext cx="8353425" cy="501650"/>
          </a:xfrm>
        </p:spPr>
        <p:txBody>
          <a:bodyPr/>
          <a:lstStyle/>
          <a:p>
            <a:pPr eaLnBrk="1" hangingPunct="1"/>
            <a:r>
              <a:rPr lang="en-US" altLang="zh-CN" sz="2800" b="1" dirty="0">
                <a:solidFill>
                  <a:srgbClr val="0707E1"/>
                </a:solidFill>
                <a:latin typeface="方正姚体" pitchFamily="2" charset="-122"/>
                <a:ea typeface="方正姚体" pitchFamily="2" charset="-122"/>
              </a:rPr>
              <a:t>4.3.1</a:t>
            </a:r>
            <a:r>
              <a:rPr lang="zh-CN" altLang="en-US" sz="2800" b="1" dirty="0">
                <a:solidFill>
                  <a:srgbClr val="0707E1"/>
                </a:solidFill>
                <a:latin typeface="方正姚体" pitchFamily="2" charset="-122"/>
                <a:ea typeface="方正姚体" pitchFamily="2" charset="-122"/>
              </a:rPr>
              <a:t>、一般的数据类型</a:t>
            </a:r>
          </a:p>
        </p:txBody>
      </p:sp>
      <p:graphicFrame>
        <p:nvGraphicFramePr>
          <p:cNvPr id="24579"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2274" r:id="rId3" imgW="938794" imgH="221393" progId="Equation.3">
                  <p:embed/>
                </p:oleObj>
              </mc:Choice>
              <mc:Fallback>
                <p:oleObj r:id="rId3" imgW="938794" imgH="221393" progId="Equation.3">
                  <p:embed/>
                  <p:pic>
                    <p:nvPicPr>
                      <p:cNvPr id="245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Text Box 4"/>
          <p:cNvSpPr txBox="1">
            <a:spLocks noChangeArrowheads="1"/>
          </p:cNvSpPr>
          <p:nvPr/>
        </p:nvSpPr>
        <p:spPr bwMode="auto">
          <a:xfrm>
            <a:off x="252413" y="404664"/>
            <a:ext cx="8712200" cy="216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30000"/>
              </a:lnSpc>
              <a:spcBef>
                <a:spcPts val="600"/>
              </a:spcBef>
              <a:buFont typeface="Wingdings" pitchFamily="2" charset="2"/>
              <a:buChar char="Ø"/>
            </a:pPr>
            <a:r>
              <a:rPr lang="zh-CN" altLang="en-US" sz="2000" b="1" dirty="0">
                <a:solidFill>
                  <a:srgbClr val="0707E1"/>
                </a:solidFill>
                <a:effectLst/>
                <a:latin typeface="方正姚体" pitchFamily="2" charset="-122"/>
                <a:ea typeface="方正姚体" pitchFamily="2" charset="-122"/>
              </a:rPr>
              <a:t>地址数据</a:t>
            </a:r>
            <a:r>
              <a:rPr lang="en-US" altLang="zh-CN" sz="2000" dirty="0">
                <a:effectLst/>
                <a:latin typeface="方正姚体" pitchFamily="2" charset="-122"/>
                <a:ea typeface="方正姚体" pitchFamily="2" charset="-122"/>
              </a:rPr>
              <a:t>:</a:t>
            </a:r>
            <a:r>
              <a:rPr lang="zh-CN" altLang="en-US" sz="2000" dirty="0">
                <a:effectLst/>
                <a:latin typeface="方正姚体" pitchFamily="2" charset="-122"/>
                <a:ea typeface="方正姚体" pitchFamily="2" charset="-122"/>
              </a:rPr>
              <a:t>地址实际上也是一种形式的数据。无符号整数</a:t>
            </a:r>
          </a:p>
          <a:p>
            <a:pPr algn="just" eaLnBrk="1" hangingPunct="1">
              <a:lnSpc>
                <a:spcPct val="130000"/>
              </a:lnSpc>
              <a:spcBef>
                <a:spcPts val="600"/>
              </a:spcBef>
              <a:buFont typeface="Wingdings" pitchFamily="2" charset="2"/>
              <a:buChar char="Ø"/>
            </a:pPr>
            <a:r>
              <a:rPr lang="zh-CN" altLang="en-US" sz="2000" b="1" dirty="0">
                <a:solidFill>
                  <a:srgbClr val="0707E1"/>
                </a:solidFill>
                <a:effectLst/>
                <a:latin typeface="方正姚体" pitchFamily="2" charset="-122"/>
                <a:ea typeface="方正姚体" pitchFamily="2" charset="-122"/>
                <a:sym typeface="Arial" charset="0"/>
              </a:rPr>
              <a:t>数值数据</a:t>
            </a:r>
            <a:r>
              <a:rPr lang="en-US" altLang="zh-CN" sz="2000" dirty="0">
                <a:effectLst/>
                <a:latin typeface="方正姚体" pitchFamily="2" charset="-122"/>
                <a:ea typeface="方正姚体" pitchFamily="2" charset="-122"/>
              </a:rPr>
              <a:t>:</a:t>
            </a:r>
            <a:r>
              <a:rPr lang="zh-CN" altLang="en-US" sz="2000" dirty="0">
                <a:effectLst/>
                <a:latin typeface="方正姚体" pitchFamily="2" charset="-122"/>
                <a:ea typeface="方正姚体" pitchFamily="2" charset="-122"/>
              </a:rPr>
              <a:t>计算机中普遍使用的三种类型的数值数据。</a:t>
            </a:r>
            <a:r>
              <a:rPr lang="zh-CN" altLang="en-US" sz="1600" dirty="0">
                <a:effectLst/>
                <a:latin typeface="方正姚体" pitchFamily="2" charset="-122"/>
                <a:ea typeface="方正姚体" pitchFamily="2" charset="-122"/>
              </a:rPr>
              <a:t>定、浮、</a:t>
            </a:r>
            <a:r>
              <a:rPr lang="en-US" altLang="zh-CN" sz="1600" dirty="0">
                <a:effectLst/>
                <a:latin typeface="方正姚体" pitchFamily="2" charset="-122"/>
                <a:ea typeface="方正姚体" pitchFamily="2" charset="-122"/>
              </a:rPr>
              <a:t>BCD</a:t>
            </a:r>
            <a:endParaRPr lang="zh-CN" altLang="en-US" sz="1600" dirty="0">
              <a:effectLst/>
              <a:latin typeface="方正姚体" pitchFamily="2" charset="-122"/>
              <a:ea typeface="方正姚体" pitchFamily="2" charset="-122"/>
            </a:endParaRPr>
          </a:p>
          <a:p>
            <a:pPr algn="just" eaLnBrk="1" hangingPunct="1">
              <a:lnSpc>
                <a:spcPct val="130000"/>
              </a:lnSpc>
              <a:spcBef>
                <a:spcPts val="600"/>
              </a:spcBef>
              <a:buFont typeface="Wingdings" pitchFamily="2" charset="2"/>
              <a:buChar char="Ø"/>
            </a:pPr>
            <a:r>
              <a:rPr lang="zh-CN" altLang="en-US" sz="2000" b="1" dirty="0">
                <a:solidFill>
                  <a:srgbClr val="0707E1"/>
                </a:solidFill>
                <a:effectLst/>
                <a:latin typeface="方正姚体" pitchFamily="2" charset="-122"/>
                <a:ea typeface="方正姚体" pitchFamily="2" charset="-122"/>
                <a:sym typeface="Arial" charset="0"/>
              </a:rPr>
              <a:t>字符数据</a:t>
            </a:r>
            <a:r>
              <a:rPr lang="en-US" altLang="zh-CN" sz="2000" dirty="0">
                <a:effectLst/>
                <a:latin typeface="方正姚体" pitchFamily="2" charset="-122"/>
                <a:ea typeface="方正姚体" pitchFamily="2" charset="-122"/>
              </a:rPr>
              <a:t>:</a:t>
            </a:r>
            <a:r>
              <a:rPr lang="zh-CN" altLang="en-US" sz="2000" dirty="0">
                <a:effectLst/>
                <a:latin typeface="方正姚体" pitchFamily="2" charset="-122"/>
                <a:ea typeface="方正姚体" pitchFamily="2" charset="-122"/>
              </a:rPr>
              <a:t>文本数据或字符串，目前广泛使用</a:t>
            </a:r>
            <a:r>
              <a:rPr lang="en-US" altLang="zh-CN" sz="2000" dirty="0">
                <a:effectLst/>
                <a:latin typeface="方正姚体" pitchFamily="2" charset="-122"/>
                <a:ea typeface="方正姚体" pitchFamily="2" charset="-122"/>
              </a:rPr>
              <a:t>ASCII</a:t>
            </a:r>
            <a:r>
              <a:rPr lang="zh-CN" altLang="en-US" sz="2000" dirty="0">
                <a:effectLst/>
                <a:latin typeface="方正姚体" pitchFamily="2" charset="-122"/>
                <a:ea typeface="方正姚体" pitchFamily="2" charset="-122"/>
              </a:rPr>
              <a:t>码。</a:t>
            </a:r>
          </a:p>
          <a:p>
            <a:pPr algn="just" eaLnBrk="1" hangingPunct="1">
              <a:lnSpc>
                <a:spcPct val="130000"/>
              </a:lnSpc>
              <a:spcBef>
                <a:spcPts val="600"/>
              </a:spcBef>
              <a:buFont typeface="Wingdings" pitchFamily="2" charset="2"/>
              <a:buChar char="Ø"/>
            </a:pPr>
            <a:r>
              <a:rPr lang="zh-CN" altLang="en-US" sz="2000" b="1" dirty="0">
                <a:solidFill>
                  <a:srgbClr val="0707E1"/>
                </a:solidFill>
                <a:effectLst/>
                <a:latin typeface="方正姚体" pitchFamily="2" charset="-122"/>
                <a:ea typeface="方正姚体" pitchFamily="2" charset="-122"/>
                <a:sym typeface="Arial" charset="0"/>
              </a:rPr>
              <a:t>逻辑数据</a:t>
            </a:r>
            <a:r>
              <a:rPr lang="en-US" altLang="zh-CN" sz="2000" dirty="0">
                <a:effectLst/>
                <a:latin typeface="方正姚体" pitchFamily="2" charset="-122"/>
                <a:ea typeface="方正姚体" pitchFamily="2" charset="-122"/>
              </a:rPr>
              <a:t>:</a:t>
            </a:r>
            <a:r>
              <a:rPr lang="zh-CN" altLang="en-US" sz="2000" dirty="0">
                <a:effectLst/>
                <a:latin typeface="方正姚体" pitchFamily="2" charset="-122"/>
                <a:ea typeface="方正姚体" pitchFamily="2" charset="-122"/>
              </a:rPr>
              <a:t>一个单元中有几位二进制</a:t>
            </a:r>
            <a:r>
              <a:rPr lang="en-US" altLang="zh-CN" sz="2000" dirty="0">
                <a:effectLst/>
                <a:latin typeface="方正姚体" pitchFamily="2" charset="-122"/>
                <a:ea typeface="方正姚体" pitchFamily="2" charset="-122"/>
              </a:rPr>
              <a:t>bit</a:t>
            </a:r>
            <a:r>
              <a:rPr lang="zh-CN" altLang="en-US" sz="2000" dirty="0">
                <a:effectLst/>
                <a:latin typeface="方正姚体" pitchFamily="2" charset="-122"/>
                <a:ea typeface="方正姚体" pitchFamily="2" charset="-122"/>
              </a:rPr>
              <a:t>项组成，每个</a:t>
            </a:r>
            <a:r>
              <a:rPr lang="en-US" altLang="zh-CN" sz="2000" dirty="0">
                <a:effectLst/>
                <a:latin typeface="方正姚体" pitchFamily="2" charset="-122"/>
                <a:ea typeface="方正姚体" pitchFamily="2" charset="-122"/>
              </a:rPr>
              <a:t>bit</a:t>
            </a:r>
            <a:r>
              <a:rPr lang="zh-CN" altLang="en-US" sz="2000" dirty="0">
                <a:effectLst/>
                <a:latin typeface="方正姚体" pitchFamily="2" charset="-122"/>
                <a:ea typeface="方正姚体" pitchFamily="2" charset="-122"/>
              </a:rPr>
              <a:t>的值可以</a:t>
            </a:r>
            <a:br>
              <a:rPr lang="en-US" altLang="zh-CN" sz="2000" dirty="0">
                <a:effectLst/>
                <a:latin typeface="方正姚体" pitchFamily="2" charset="-122"/>
                <a:ea typeface="方正姚体" pitchFamily="2" charset="-122"/>
              </a:rPr>
            </a:br>
            <a:r>
              <a:rPr lang="en-US" altLang="zh-CN" sz="2000" dirty="0">
                <a:effectLst/>
                <a:latin typeface="方正姚体" pitchFamily="2" charset="-122"/>
                <a:ea typeface="方正姚体" pitchFamily="2" charset="-122"/>
              </a:rPr>
              <a:t>                   </a:t>
            </a:r>
            <a:r>
              <a:rPr lang="zh-CN" altLang="en-US" sz="2000" dirty="0">
                <a:effectLst/>
                <a:latin typeface="方正姚体" pitchFamily="2" charset="-122"/>
                <a:ea typeface="方正姚体" pitchFamily="2" charset="-122"/>
              </a:rPr>
              <a:t> 是</a:t>
            </a:r>
            <a:r>
              <a:rPr lang="en-US" altLang="zh-CN" sz="2000" dirty="0">
                <a:effectLst/>
                <a:latin typeface="方正姚体" pitchFamily="2" charset="-122"/>
                <a:ea typeface="方正姚体" pitchFamily="2" charset="-122"/>
              </a:rPr>
              <a:t>1</a:t>
            </a:r>
            <a:r>
              <a:rPr lang="zh-CN" altLang="en-US" sz="2000" dirty="0">
                <a:effectLst/>
                <a:latin typeface="方正姚体" pitchFamily="2" charset="-122"/>
                <a:ea typeface="方正姚体" pitchFamily="2" charset="-122"/>
              </a:rPr>
              <a:t>或</a:t>
            </a:r>
            <a:r>
              <a:rPr lang="en-US" altLang="zh-CN" sz="2000" dirty="0">
                <a:effectLst/>
                <a:latin typeface="方正姚体" pitchFamily="2" charset="-122"/>
                <a:ea typeface="方正姚体" pitchFamily="2" charset="-122"/>
              </a:rPr>
              <a:t>0</a:t>
            </a:r>
            <a:r>
              <a:rPr lang="zh-CN" altLang="en-US" sz="2000" dirty="0">
                <a:effectLst/>
                <a:latin typeface="方正姚体" pitchFamily="2" charset="-122"/>
                <a:ea typeface="方正姚体" pitchFamily="2" charset="-122"/>
              </a:rPr>
              <a:t>。当数据以这种方式看待时，称为逻辑性数据。</a:t>
            </a:r>
          </a:p>
        </p:txBody>
      </p:sp>
      <p:sp>
        <p:nvSpPr>
          <p:cNvPr id="24581" name="Text Box 5"/>
          <p:cNvSpPr txBox="1">
            <a:spLocks noChangeArrowheads="1"/>
          </p:cNvSpPr>
          <p:nvPr/>
        </p:nvSpPr>
        <p:spPr bwMode="auto">
          <a:xfrm>
            <a:off x="1763713" y="2539752"/>
            <a:ext cx="532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b="1" dirty="0">
                <a:solidFill>
                  <a:srgbClr val="0707E1"/>
                </a:solidFill>
                <a:effectLst/>
                <a:latin typeface="方正姚体" pitchFamily="2" charset="-122"/>
                <a:ea typeface="方正姚体" pitchFamily="2" charset="-122"/>
              </a:rPr>
              <a:t>4.3.2 Pentium</a:t>
            </a:r>
            <a:r>
              <a:rPr lang="zh-CN" altLang="en-US" sz="2400" b="1" dirty="0">
                <a:solidFill>
                  <a:srgbClr val="0707E1"/>
                </a:solidFill>
                <a:effectLst/>
                <a:latin typeface="方正姚体" pitchFamily="2" charset="-122"/>
                <a:ea typeface="方正姚体" pitchFamily="2" charset="-122"/>
              </a:rPr>
              <a:t>数据类型</a:t>
            </a:r>
          </a:p>
        </p:txBody>
      </p:sp>
      <p:graphicFrame>
        <p:nvGraphicFramePr>
          <p:cNvPr id="230406" name="Group 6"/>
          <p:cNvGraphicFramePr>
            <a:graphicFrameLocks noGrp="1"/>
          </p:cNvGraphicFramePr>
          <p:nvPr/>
        </p:nvGraphicFramePr>
        <p:xfrm>
          <a:off x="755650" y="2998788"/>
          <a:ext cx="8137525" cy="3609976"/>
        </p:xfrm>
        <a:graphic>
          <a:graphicData uri="http://schemas.openxmlformats.org/drawingml/2006/table">
            <a:tbl>
              <a:tblPr/>
              <a:tblGrid>
                <a:gridCol w="1296132">
                  <a:extLst>
                    <a:ext uri="{9D8B030D-6E8A-4147-A177-3AD203B41FA5}">
                      <a16:colId xmlns:a16="http://schemas.microsoft.com/office/drawing/2014/main" val="20000"/>
                    </a:ext>
                  </a:extLst>
                </a:gridCol>
                <a:gridCol w="6841393">
                  <a:extLst>
                    <a:ext uri="{9D8B030D-6E8A-4147-A177-3AD203B41FA5}">
                      <a16:colId xmlns:a16="http://schemas.microsoft.com/office/drawing/2014/main" val="20001"/>
                    </a:ext>
                  </a:extLst>
                </a:gridCol>
              </a:tblGrid>
              <a:tr h="257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Calibri" pitchFamily="34" charset="0"/>
                          <a:ea typeface="方正姚体" pitchFamily="2" charset="-122"/>
                        </a:rPr>
                        <a:t>数据类型</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说             明</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2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常规</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字节、字</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(16</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、双字</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(32</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和四字</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(64</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，可位于任意存储位置</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9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整数</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字节、字、双字和四字中的有符号二进制值，使用</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的补码表示法</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7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序数</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字节、字、双字和四字中的无符号整数</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2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未压缩的</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BCD</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范围</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0</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9</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的</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BCD</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数字表示，每个字节一个数字</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9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压缩的</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BCD</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每个字节表示两个</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BCD</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数字，值是</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0</a:t>
                      </a: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99</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近指针</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表示段内偏移的</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32</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位有效地址，</a:t>
                      </a:r>
                      <a:endParaRPr kumimoji="0" lang="en-US" altLang="zh-CN"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用于不分段存储器中的所有指针和分段存储器中的段内访问</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5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位串</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一个连续的位序列，每位位置都认为都认为是一个独立的单位，</a:t>
                      </a:r>
                      <a:br>
                        <a:rPr kumimoji="0" lang="en-US" altLang="zh-CN"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b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能以任何字节的位置开始一个位串，位串最长可有</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(2</a:t>
                      </a:r>
                      <a:r>
                        <a:rPr kumimoji="0" lang="en-US" sz="1600" b="0" i="0" u="none" strike="noStrike" cap="none" normalizeH="0" baseline="30000" dirty="0">
                          <a:ln>
                            <a:noFill/>
                          </a:ln>
                          <a:solidFill>
                            <a:srgbClr val="000000"/>
                          </a:solidFill>
                          <a:effectLst>
                            <a:outerShdw blurRad="38100" dist="38100" dir="2700000" algn="tl">
                              <a:srgbClr val="C0C0C0"/>
                            </a:outerShdw>
                          </a:effectLst>
                          <a:latin typeface="方正姚体" pitchFamily="2" charset="-122"/>
                          <a:ea typeface="方正姚体" pitchFamily="2" charset="-122"/>
                        </a:rPr>
                        <a:t>32</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-1)</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7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字符串</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一个连续的字节、字或双字的序列 ，最长可有</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(2</a:t>
                      </a:r>
                      <a:r>
                        <a:rPr kumimoji="0" lang="en-US" sz="1600" b="0" i="0" u="none" strike="noStrike" cap="none" normalizeH="0" baseline="30000">
                          <a:ln>
                            <a:noFill/>
                          </a:ln>
                          <a:solidFill>
                            <a:srgbClr val="000000"/>
                          </a:solidFill>
                          <a:effectLst>
                            <a:outerShdw blurRad="38100" dist="38100" dir="2700000" algn="tl">
                              <a:srgbClr val="C0C0C0"/>
                            </a:outerShdw>
                          </a:effectLst>
                          <a:latin typeface="方正姚体" pitchFamily="2" charset="-122"/>
                          <a:ea typeface="方正姚体" pitchFamily="2" charset="-122"/>
                        </a:rPr>
                        <a:t>32</a:t>
                      </a:r>
                      <a:r>
                        <a:rPr kumimoji="0" lang="en-US" sz="1600" b="0" i="0" u="none" strike="noStrike" cap="none" normalizeH="0" baseline="0">
                          <a:ln>
                            <a:noFill/>
                          </a:ln>
                          <a:solidFill>
                            <a:srgbClr val="000000"/>
                          </a:solidFill>
                          <a:effectLst>
                            <a:outerShdw blurRad="38100" dist="38100" dir="2700000" algn="tl">
                              <a:srgbClr val="C0C0C0"/>
                            </a:outerShdw>
                          </a:effectLst>
                          <a:latin typeface="方正姚体" pitchFamily="2" charset="-122"/>
                          <a:ea typeface="方正姚体" pitchFamily="2" charset="-122"/>
                        </a:rPr>
                        <a:t>-1)B</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7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rgbClr val="000000"/>
                          </a:solidFill>
                          <a:effectLst>
                            <a:outerShdw blurRad="38100" dist="38100" dir="2700000" algn="tl">
                              <a:srgbClr val="C0C0C0"/>
                            </a:outerShdw>
                          </a:effectLst>
                          <a:latin typeface="Calibri" pitchFamily="34" charset="0"/>
                          <a:ea typeface="方正姚体" pitchFamily="2" charset="-122"/>
                        </a:rPr>
                        <a:t>浮点数</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单精度</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(32</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、双精度</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(64</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、扩展双精度</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(80</a:t>
                      </a:r>
                      <a:r>
                        <a:rPr kumimoji="0" lang="zh-CN" alt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位</a:t>
                      </a:r>
                      <a:r>
                        <a:rPr kumimoji="0" lang="en-US" sz="1600" b="0" i="0" u="none" strike="noStrike" cap="none" normalizeH="0" baseline="0" dirty="0">
                          <a:ln>
                            <a:noFill/>
                          </a:ln>
                          <a:solidFill>
                            <a:srgbClr val="000000"/>
                          </a:solidFill>
                          <a:effectLst>
                            <a:outerShdw blurRad="38100" dist="38100" dir="2700000" algn="tl">
                              <a:srgbClr val="C0C0C0"/>
                            </a:outerShdw>
                          </a:effectLst>
                          <a:latin typeface="方正姚体" pitchFamily="2" charset="-122"/>
                          <a:ea typeface="方正姚体" pitchFamily="2" charset="-122"/>
                        </a:rPr>
                        <a:t>)</a:t>
                      </a:r>
                    </a:p>
                  </a:txBody>
                  <a:tcPr marL="0" marR="0" marT="0" marB="0"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4617" name="Oval 41">
            <a:hlinkClick r:id="rId5" action="ppaction://hlinksldjump"/>
          </p:cNvPr>
          <p:cNvSpPr>
            <a:spLocks noChangeArrowheads="1"/>
          </p:cNvSpPr>
          <p:nvPr/>
        </p:nvSpPr>
        <p:spPr bwMode="auto">
          <a:xfrm>
            <a:off x="8532813" y="1588"/>
            <a:ext cx="611187" cy="260350"/>
          </a:xfrm>
          <a:prstGeom prst="ellipse">
            <a:avLst/>
          </a:prstGeom>
          <a:solidFill>
            <a:srgbClr val="FFFF00">
              <a:alpha val="9411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200" b="1">
                <a:solidFill>
                  <a:srgbClr val="FF0066"/>
                </a:solidFill>
                <a:effectLst/>
                <a:latin typeface="Tahoma" pitchFamily="34" charset="0"/>
                <a:ea typeface="方正姚体" pitchFamily="2" charset="-122"/>
                <a:hlinkClick r:id="rId5" action="ppaction://hlinksldjump"/>
              </a:rPr>
              <a:t>总目录</a:t>
            </a:r>
          </a:p>
        </p:txBody>
      </p:sp>
      <p:sp>
        <p:nvSpPr>
          <p:cNvPr id="24618" name="Text Box 42"/>
          <p:cNvSpPr txBox="1">
            <a:spLocks noChangeArrowheads="1"/>
          </p:cNvSpPr>
          <p:nvPr/>
        </p:nvSpPr>
        <p:spPr bwMode="auto">
          <a:xfrm>
            <a:off x="0" y="6645275"/>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400" b="1">
                <a:effectLst/>
                <a:latin typeface="方正姚体" pitchFamily="2" charset="-122"/>
                <a:ea typeface="方正姚体" pitchFamily="2" charset="-122"/>
              </a:rPr>
              <a:t>第0</a:t>
            </a:r>
            <a:r>
              <a:rPr lang="en-US" altLang="zh-CN" sz="1400" b="1">
                <a:effectLst/>
                <a:latin typeface="方正姚体" pitchFamily="2" charset="-122"/>
                <a:ea typeface="方正姚体" pitchFamily="2" charset="-122"/>
              </a:rPr>
              <a:t>9</a:t>
            </a:r>
            <a:r>
              <a:rPr lang="zh-CN" altLang="en-US" sz="1400" b="1">
                <a:effectLst/>
                <a:latin typeface="方正姚体" pitchFamily="2" charset="-122"/>
                <a:ea typeface="方正姚体" pitchFamily="2" charset="-122"/>
              </a:rPr>
              <a:t>讲： 指令系统(</a:t>
            </a:r>
            <a:r>
              <a:rPr lang="en-US" altLang="zh-CN" sz="1400" b="1">
                <a:effectLst/>
                <a:latin typeface="方正姚体" pitchFamily="2" charset="-122"/>
                <a:ea typeface="方正姚体" pitchFamily="2" charset="-122"/>
              </a:rPr>
              <a:t>3</a:t>
            </a:r>
            <a:r>
              <a:rPr lang="zh-CN" altLang="en-US" sz="1400" b="1">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P spid="2458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1828800" cy="1143000"/>
          </a:xfrm>
        </p:spPr>
        <p:txBody>
          <a:bodyPr/>
          <a:lstStyle/>
          <a:p>
            <a:r>
              <a:rPr lang="en-US" altLang="zh-TW" sz="3200" b="1" dirty="0"/>
              <a:t>Address Modes</a:t>
            </a:r>
          </a:p>
        </p:txBody>
      </p:sp>
      <p:pic>
        <p:nvPicPr>
          <p:cNvPr id="2" name="Picture 1"/>
          <p:cNvPicPr>
            <a:picLocks noChangeAspect="1"/>
          </p:cNvPicPr>
          <p:nvPr/>
        </p:nvPicPr>
        <p:blipFill>
          <a:blip r:embed="rId3"/>
          <a:stretch>
            <a:fillRect/>
          </a:stretch>
        </p:blipFill>
        <p:spPr>
          <a:xfrm>
            <a:off x="1691634" y="784"/>
            <a:ext cx="7448238" cy="6858000"/>
          </a:xfrm>
          <a:prstGeom prst="rect">
            <a:avLst/>
          </a:prstGeom>
        </p:spPr>
      </p:pic>
      <p:sp>
        <p:nvSpPr>
          <p:cNvPr id="3" name="Slide Number Placeholder 2"/>
          <p:cNvSpPr>
            <a:spLocks noGrp="1"/>
          </p:cNvSpPr>
          <p:nvPr>
            <p:ph type="sldNum" sz="quarter" idx="12"/>
          </p:nvPr>
        </p:nvSpPr>
        <p:spPr/>
        <p:txBody>
          <a:bodyPr/>
          <a:lstStyle/>
          <a:p>
            <a:fld id="{7B14E791-165F-344E-BF0E-59CD826800BF}" type="slidenum">
              <a:rPr lang="en-US" smtClean="0"/>
              <a:pPr/>
              <a:t>51</a:t>
            </a:fld>
            <a:endParaRPr lang="en-US" dirty="0"/>
          </a:p>
        </p:txBody>
      </p:sp>
      <p:sp>
        <p:nvSpPr>
          <p:cNvPr id="5" name="Rectangle 4"/>
          <p:cNvSpPr/>
          <p:nvPr/>
        </p:nvSpPr>
        <p:spPr>
          <a:xfrm>
            <a:off x="1691634" y="0"/>
            <a:ext cx="7452366" cy="205740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916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Grp="1" noChangeArrowheads="1"/>
          </p:cNvSpPr>
          <p:nvPr>
            <p:ph type="title"/>
          </p:nvPr>
        </p:nvSpPr>
        <p:spPr>
          <a:noFill/>
          <a:ln/>
        </p:spPr>
        <p:txBody>
          <a:bodyPr lIns="90488" tIns="44450" rIns="90488" bIns="44450">
            <a:normAutofit/>
          </a:bodyPr>
          <a:lstStyle/>
          <a:p>
            <a:r>
              <a:rPr lang="en-US" altLang="ko-KR" dirty="0">
                <a:ea typeface="굴림" charset="-127"/>
                <a:cs typeface="굴림" charset="-127"/>
              </a:rPr>
              <a:t>Translation </a:t>
            </a:r>
            <a:r>
              <a:rPr lang="en-US" altLang="ko-KR" dirty="0" err="1">
                <a:ea typeface="굴림" charset="-127"/>
                <a:cs typeface="굴림" charset="-127"/>
              </a:rPr>
              <a:t>Lookaside</a:t>
            </a:r>
            <a:r>
              <a:rPr lang="en-US" altLang="ko-KR" dirty="0">
                <a:ea typeface="굴림" charset="-127"/>
                <a:cs typeface="굴림" charset="-127"/>
              </a:rPr>
              <a:t> Buffers (TLB)</a:t>
            </a:r>
            <a:endParaRPr lang="en-US" altLang="ko-KR" sz="2000" i="1" dirty="0">
              <a:ea typeface="굴림" charset="-127"/>
              <a:cs typeface="굴림" charset="-127"/>
            </a:endParaRPr>
          </a:p>
        </p:txBody>
      </p:sp>
      <p:sp>
        <p:nvSpPr>
          <p:cNvPr id="32"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E4D6389-10EB-9445-9A72-341816864186}" type="slidenum">
              <a:rPr kumimoji="0" lang="en-US" sz="1200" b="0" i="0" u="none" strike="noStrike" kern="1200" cap="none" spc="0" normalizeH="0" baseline="0" noProof="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FBBA03"/>
              </a:solidFill>
              <a:effectLst/>
              <a:uLnTx/>
              <a:uFillTx/>
              <a:latin typeface="Arial" charset="0"/>
              <a:ea typeface="ＭＳ Ｐゴシック" charset="0"/>
              <a:cs typeface="+mn-cs"/>
            </a:endParaRPr>
          </a:p>
        </p:txBody>
      </p:sp>
      <p:sp>
        <p:nvSpPr>
          <p:cNvPr id="1628163" name="Rectangle 3"/>
          <p:cNvSpPr>
            <a:spLocks noChangeArrowheads="1"/>
          </p:cNvSpPr>
          <p:nvPr/>
        </p:nvSpPr>
        <p:spPr bwMode="auto">
          <a:xfrm>
            <a:off x="457200" y="1000130"/>
            <a:ext cx="8305800" cy="242887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Address translation is very expensive!</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In a two-level page table, each reference becomes several memory accesses</a:t>
            </a:r>
            <a:endPar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1200" b="0" i="1"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Solution: </a:t>
            </a:r>
            <a:r>
              <a:rPr kumimoji="0" lang="en-US" altLang="ko-KR" sz="2400" b="0" i="1" u="none" strike="noStrike" kern="1200" cap="none" spc="0" normalizeH="0" baseline="0" noProof="0" dirty="0">
                <a:ln>
                  <a:noFill/>
                </a:ln>
                <a:solidFill>
                  <a:prstClr val="black"/>
                </a:solidFill>
                <a:effectLst/>
                <a:uLnTx/>
                <a:uFillTx/>
                <a:latin typeface="Calibri"/>
                <a:ea typeface="굴림" charset="-127"/>
                <a:cs typeface="굴림" charset="-127"/>
              </a:rPr>
              <a:t>Cache translations in TLB, Principle of Locality for PTE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prstClr val="black"/>
                </a:solidFill>
                <a:effectLst/>
                <a:uLnTx/>
                <a:uFillTx/>
                <a:latin typeface="Calibri"/>
                <a:ea typeface="굴림" charset="-127"/>
                <a:cs typeface="굴림" charset="-127"/>
              </a:rPr>
              <a:t>		</a:t>
            </a: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TLB hit		</a:t>
            </a:r>
            <a:r>
              <a:rPr kumimoji="0" lang="en-US" altLang="ko-KR" sz="2000" b="0" i="0" u="none" strike="noStrike" kern="1200" cap="none" spc="0" normalizeH="0" baseline="0" noProof="0" dirty="0" err="1">
                <a:ln>
                  <a:noFill/>
                </a:ln>
                <a:solidFill>
                  <a:prstClr val="black"/>
                </a:solidFill>
                <a:effectLst/>
                <a:uLnTx/>
                <a:uFillTx/>
                <a:latin typeface="Symbol" charset="2"/>
                <a:ea typeface="굴림" charset="-127"/>
                <a:cs typeface="굴림" charset="-127"/>
              </a:rPr>
              <a:t></a:t>
            </a:r>
            <a:r>
              <a:rPr kumimoji="0" lang="en-US" altLang="ko-KR" sz="2000" b="0" i="0" u="none" strike="noStrike" kern="1200" cap="none" spc="0" normalizeH="0" baseline="0" noProof="0" dirty="0">
                <a:ln>
                  <a:noFill/>
                </a:ln>
                <a:solidFill>
                  <a:prstClr val="black"/>
                </a:solidFill>
                <a:effectLst/>
                <a:uLnTx/>
                <a:uFillTx/>
                <a:latin typeface="Symbol" charset="2"/>
                <a:ea typeface="굴림" charset="-127"/>
                <a:cs typeface="굴림" charset="-127"/>
              </a:rPr>
              <a:t> </a:t>
            </a:r>
            <a:r>
              <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rPr>
              <a:t>Single-Cycle Translation</a:t>
            </a:r>
            <a:endPar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Calibri"/>
                <a:ea typeface="굴림" charset="-127"/>
                <a:cs typeface="굴림" charset="-127"/>
              </a:rPr>
              <a:t>	     	TLB miss 	</a:t>
            </a:r>
            <a:r>
              <a:rPr kumimoji="0" lang="en-US" altLang="ko-KR" sz="2000" b="0" i="0" u="none" strike="noStrike" kern="1200" cap="none" spc="0" normalizeH="0" baseline="0" noProof="0" dirty="0" err="1">
                <a:ln>
                  <a:noFill/>
                </a:ln>
                <a:solidFill>
                  <a:prstClr val="black"/>
                </a:solidFill>
                <a:effectLst/>
                <a:uLnTx/>
                <a:uFillTx/>
                <a:latin typeface="Symbol" charset="2"/>
                <a:ea typeface="굴림" charset="-127"/>
                <a:cs typeface="굴림" charset="-127"/>
              </a:rPr>
              <a:t></a:t>
            </a:r>
            <a:r>
              <a:rPr kumimoji="0" lang="en-US" altLang="ko-KR" sz="2000" b="0" i="0" u="none" strike="noStrike" kern="1200" cap="none" spc="0" normalizeH="0" baseline="0" noProof="0" dirty="0">
                <a:ln>
                  <a:noFill/>
                </a:ln>
                <a:solidFill>
                  <a:prstClr val="black"/>
                </a:solidFill>
                <a:effectLst/>
                <a:uLnTx/>
                <a:uFillTx/>
                <a:latin typeface="Symbol" charset="2"/>
                <a:ea typeface="굴림" charset="-127"/>
                <a:cs typeface="굴림" charset="-127"/>
              </a:rPr>
              <a:t> </a:t>
            </a:r>
            <a:r>
              <a:rPr kumimoji="0" lang="en-US" altLang="ko-KR" sz="2000" b="0" i="1" u="none" strike="noStrike" kern="1200" cap="none" spc="0" normalizeH="0" baseline="0" noProof="0" dirty="0">
                <a:ln>
                  <a:noFill/>
                </a:ln>
                <a:solidFill>
                  <a:prstClr val="black"/>
                </a:solidFill>
                <a:effectLst/>
                <a:uLnTx/>
                <a:uFillTx/>
                <a:latin typeface="Calibri"/>
                <a:ea typeface="굴림" charset="-127"/>
                <a:cs typeface="굴림" charset="-127"/>
              </a:rPr>
              <a:t>Page-Table Walk to refill </a:t>
            </a:r>
          </a:p>
        </p:txBody>
      </p:sp>
      <p:sp>
        <p:nvSpPr>
          <p:cNvPr id="1628164" name="Rectangle 4"/>
          <p:cNvSpPr>
            <a:spLocks noChangeArrowheads="1"/>
          </p:cNvSpPr>
          <p:nvPr/>
        </p:nvSpPr>
        <p:spPr bwMode="auto">
          <a:xfrm>
            <a:off x="5387975" y="60816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5" name="Rectangle 5"/>
          <p:cNvSpPr>
            <a:spLocks noChangeArrowheads="1"/>
          </p:cNvSpPr>
          <p:nvPr/>
        </p:nvSpPr>
        <p:spPr bwMode="auto">
          <a:xfrm>
            <a:off x="569913" y="4660846"/>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6" name="Line 6"/>
          <p:cNvSpPr>
            <a:spLocks noChangeShapeType="1"/>
          </p:cNvSpPr>
          <p:nvPr/>
        </p:nvSpPr>
        <p:spPr bwMode="auto">
          <a:xfrm>
            <a:off x="585788" y="4964058"/>
            <a:ext cx="319722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7" name="Line 7"/>
          <p:cNvSpPr>
            <a:spLocks noChangeShapeType="1"/>
          </p:cNvSpPr>
          <p:nvPr/>
        </p:nvSpPr>
        <p:spPr bwMode="auto">
          <a:xfrm>
            <a:off x="5699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8" name="Line 8"/>
          <p:cNvSpPr>
            <a:spLocks noChangeShapeType="1"/>
          </p:cNvSpPr>
          <p:nvPr/>
        </p:nvSpPr>
        <p:spPr bwMode="auto">
          <a:xfrm>
            <a:off x="8239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69" name="Line 9"/>
          <p:cNvSpPr>
            <a:spLocks noChangeShapeType="1"/>
          </p:cNvSpPr>
          <p:nvPr/>
        </p:nvSpPr>
        <p:spPr bwMode="auto">
          <a:xfrm>
            <a:off x="1314450" y="4673546"/>
            <a:ext cx="0" cy="9032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0" name="Line 10"/>
          <p:cNvSpPr>
            <a:spLocks noChangeShapeType="1"/>
          </p:cNvSpPr>
          <p:nvPr/>
        </p:nvSpPr>
        <p:spPr bwMode="auto">
          <a:xfrm flipH="1">
            <a:off x="1065213" y="4660846"/>
            <a:ext cx="0" cy="9159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1" name="Line 11"/>
          <p:cNvSpPr>
            <a:spLocks noChangeShapeType="1"/>
          </p:cNvSpPr>
          <p:nvPr/>
        </p:nvSpPr>
        <p:spPr bwMode="auto">
          <a:xfrm>
            <a:off x="2589213" y="4673546"/>
            <a:ext cx="0" cy="90328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2" name="Rectangle 12"/>
          <p:cNvSpPr>
            <a:spLocks noChangeArrowheads="1"/>
          </p:cNvSpPr>
          <p:nvPr/>
        </p:nvSpPr>
        <p:spPr bwMode="auto">
          <a:xfrm>
            <a:off x="5430838" y="39575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3" name="Line 13"/>
          <p:cNvSpPr>
            <a:spLocks noChangeShapeType="1"/>
          </p:cNvSpPr>
          <p:nvPr/>
        </p:nvSpPr>
        <p:spPr bwMode="auto">
          <a:xfrm>
            <a:off x="7031038" y="3970283"/>
            <a:ext cx="0" cy="2667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4" name="Rectangle 14"/>
          <p:cNvSpPr>
            <a:spLocks noChangeArrowheads="1"/>
          </p:cNvSpPr>
          <p:nvPr/>
        </p:nvSpPr>
        <p:spPr bwMode="auto">
          <a:xfrm>
            <a:off x="5759450" y="3909958"/>
            <a:ext cx="202974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VPN   </a:t>
            </a:r>
            <a:r>
              <a:rPr kumimoji="0" lang="en-US" altLang="ko-KR" sz="1800" b="0" i="0" u="none" strike="noStrike" kern="1200" cap="none" spc="0" normalizeH="0" baseline="0" noProof="0" dirty="0">
                <a:ln>
                  <a:noFill/>
                </a:ln>
                <a:solidFill>
                  <a:srgbClr val="C0504D"/>
                </a:solidFill>
                <a:effectLst/>
                <a:uLnTx/>
                <a:uFillTx/>
                <a:latin typeface="Calibri"/>
                <a:ea typeface="굴림" charset="-127"/>
                <a:cs typeface="굴림" charset="-127"/>
              </a:rPr>
              <a:t>	      </a:t>
            </a: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offset</a:t>
            </a:r>
          </a:p>
        </p:txBody>
      </p:sp>
      <p:sp>
        <p:nvSpPr>
          <p:cNvPr id="1628175" name="Rectangle 15"/>
          <p:cNvSpPr>
            <a:spLocks noChangeArrowheads="1"/>
          </p:cNvSpPr>
          <p:nvPr/>
        </p:nvSpPr>
        <p:spPr bwMode="auto">
          <a:xfrm>
            <a:off x="501650" y="4622746"/>
            <a:ext cx="314039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V  R   W D      tag                  PPN</a:t>
            </a:r>
          </a:p>
        </p:txBody>
      </p:sp>
      <p:sp>
        <p:nvSpPr>
          <p:cNvPr id="1628176" name="Rectangle 16"/>
          <p:cNvSpPr>
            <a:spLocks noChangeArrowheads="1"/>
          </p:cNvSpPr>
          <p:nvPr/>
        </p:nvSpPr>
        <p:spPr bwMode="auto">
          <a:xfrm>
            <a:off x="2819400" y="5957833"/>
            <a:ext cx="1885684"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physical address</a:t>
            </a:r>
          </a:p>
        </p:txBody>
      </p:sp>
      <p:sp>
        <p:nvSpPr>
          <p:cNvPr id="1628177" name="Rectangle 17"/>
          <p:cNvSpPr>
            <a:spLocks noChangeArrowheads="1"/>
          </p:cNvSpPr>
          <p:nvPr/>
        </p:nvSpPr>
        <p:spPr bwMode="auto">
          <a:xfrm>
            <a:off x="5386388" y="60689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8" name="Line 18"/>
          <p:cNvSpPr>
            <a:spLocks noChangeShapeType="1"/>
          </p:cNvSpPr>
          <p:nvPr/>
        </p:nvSpPr>
        <p:spPr bwMode="auto">
          <a:xfrm>
            <a:off x="6986588" y="6081658"/>
            <a:ext cx="0" cy="26670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79" name="Rectangle 19"/>
          <p:cNvSpPr>
            <a:spLocks noChangeArrowheads="1"/>
          </p:cNvSpPr>
          <p:nvPr/>
        </p:nvSpPr>
        <p:spPr bwMode="auto">
          <a:xfrm>
            <a:off x="5740400" y="6034033"/>
            <a:ext cx="190587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PPN	     offset</a:t>
            </a:r>
          </a:p>
        </p:txBody>
      </p:sp>
      <p:sp>
        <p:nvSpPr>
          <p:cNvPr id="1628180" name="Rectangle 20"/>
          <p:cNvSpPr>
            <a:spLocks noChangeArrowheads="1"/>
          </p:cNvSpPr>
          <p:nvPr/>
        </p:nvSpPr>
        <p:spPr bwMode="auto">
          <a:xfrm>
            <a:off x="3182938" y="3868683"/>
            <a:ext cx="1619147"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1" u="none" strike="noStrike" kern="1200" cap="none" spc="0" normalizeH="0" baseline="0" noProof="0" dirty="0">
                <a:ln>
                  <a:noFill/>
                </a:ln>
                <a:solidFill>
                  <a:srgbClr val="56127A"/>
                </a:solidFill>
                <a:effectLst/>
                <a:uLnTx/>
                <a:uFillTx/>
                <a:latin typeface="Calibri"/>
                <a:ea typeface="굴림" charset="-127"/>
                <a:cs typeface="굴림" charset="-127"/>
              </a:rPr>
              <a:t>virtual address</a:t>
            </a:r>
          </a:p>
        </p:txBody>
      </p:sp>
      <p:sp>
        <p:nvSpPr>
          <p:cNvPr id="1628181" name="Line 21"/>
          <p:cNvSpPr>
            <a:spLocks noChangeShapeType="1"/>
          </p:cNvSpPr>
          <p:nvPr/>
        </p:nvSpPr>
        <p:spPr bwMode="auto">
          <a:xfrm>
            <a:off x="7661275" y="4233808"/>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2" name="Freeform 22"/>
          <p:cNvSpPr>
            <a:spLocks/>
          </p:cNvSpPr>
          <p:nvPr/>
        </p:nvSpPr>
        <p:spPr bwMode="auto">
          <a:xfrm>
            <a:off x="3200400" y="55768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3" name="Line 23"/>
          <p:cNvSpPr>
            <a:spLocks noChangeShapeType="1"/>
          </p:cNvSpPr>
          <p:nvPr/>
        </p:nvSpPr>
        <p:spPr bwMode="auto">
          <a:xfrm>
            <a:off x="1557338" y="4667196"/>
            <a:ext cx="0" cy="909637"/>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4" name="Line 24"/>
          <p:cNvSpPr>
            <a:spLocks noChangeShapeType="1"/>
          </p:cNvSpPr>
          <p:nvPr/>
        </p:nvSpPr>
        <p:spPr bwMode="auto">
          <a:xfrm flipH="1">
            <a:off x="1981200" y="5576833"/>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5" name="Rectangle 25"/>
          <p:cNvSpPr>
            <a:spLocks noChangeArrowheads="1"/>
          </p:cNvSpPr>
          <p:nvPr/>
        </p:nvSpPr>
        <p:spPr bwMode="auto">
          <a:xfrm>
            <a:off x="1676400" y="58816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a:ln>
                  <a:noFill/>
                </a:ln>
                <a:solidFill>
                  <a:srgbClr val="56127A"/>
                </a:solidFill>
                <a:effectLst/>
                <a:uLnTx/>
                <a:uFillTx/>
                <a:latin typeface="Calibri"/>
                <a:ea typeface="굴림" charset="-127"/>
                <a:cs typeface="굴림" charset="-127"/>
              </a:rPr>
              <a:t>hit?</a:t>
            </a:r>
          </a:p>
        </p:txBody>
      </p:sp>
      <p:sp>
        <p:nvSpPr>
          <p:cNvPr id="1628186" name="Line 26"/>
          <p:cNvSpPr>
            <a:spLocks noChangeShapeType="1"/>
          </p:cNvSpPr>
          <p:nvPr/>
        </p:nvSpPr>
        <p:spPr bwMode="auto">
          <a:xfrm>
            <a:off x="576263" y="5254571"/>
            <a:ext cx="3197225" cy="0"/>
          </a:xfrm>
          <a:prstGeom prst="line">
            <a:avLst/>
          </a:prstGeom>
          <a:noFill/>
          <a:ln w="254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7" name="Freeform 27"/>
          <p:cNvSpPr>
            <a:spLocks/>
          </p:cNvSpPr>
          <p:nvPr/>
        </p:nvSpPr>
        <p:spPr bwMode="auto">
          <a:xfrm>
            <a:off x="2022475" y="42242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endParaRPr>
          </a:p>
        </p:txBody>
      </p:sp>
      <p:sp>
        <p:nvSpPr>
          <p:cNvPr id="1628188" name="Text Box 28"/>
          <p:cNvSpPr txBox="1">
            <a:spLocks noChangeArrowheads="1"/>
          </p:cNvSpPr>
          <p:nvPr/>
        </p:nvSpPr>
        <p:spPr bwMode="auto">
          <a:xfrm>
            <a:off x="242737" y="3285288"/>
            <a:ext cx="2346476" cy="1323439"/>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W, R: Read and write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permission bits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D: Dirty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rPr>
              <a:t>V: Valid</a:t>
            </a:r>
          </a:p>
        </p:txBody>
      </p:sp>
      <p:sp>
        <p:nvSpPr>
          <p:cNvPr id="1628189" name="Text Box 29"/>
          <p:cNvSpPr txBox="1">
            <a:spLocks noChangeArrowheads="1"/>
          </p:cNvSpPr>
          <p:nvPr/>
        </p:nvSpPr>
        <p:spPr bwMode="auto">
          <a:xfrm>
            <a:off x="3810000" y="5195833"/>
            <a:ext cx="2986214" cy="369332"/>
          </a:xfrm>
          <a:prstGeom prst="rect">
            <a:avLst/>
          </a:prstGeom>
          <a:noFill/>
          <a:ln w="25400">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56127A"/>
                </a:solidFill>
                <a:effectLst/>
                <a:uLnTx/>
                <a:uFillTx/>
                <a:latin typeface="Calibri"/>
                <a:ea typeface="굴림" charset="-127"/>
                <a:cs typeface="굴림" charset="-127"/>
              </a:rPr>
              <a:t>(PPN = physical page number)</a:t>
            </a:r>
            <a:endParaRPr kumimoji="0" lang="en-US" altLang="ko-KR" sz="2000" b="0" i="0" u="none" strike="noStrike" kern="1200" cap="none" spc="0" normalizeH="0" baseline="0" noProof="0" dirty="0">
              <a:ln>
                <a:noFill/>
              </a:ln>
              <a:solidFill>
                <a:srgbClr val="56127A"/>
              </a:solidFill>
              <a:effectLst/>
              <a:uLnTx/>
              <a:uFillTx/>
              <a:latin typeface="Calibri"/>
              <a:ea typeface="굴림" charset="-127"/>
              <a:cs typeface="굴림" charset="-127"/>
            </a:endParaRPr>
          </a:p>
        </p:txBody>
      </p:sp>
    </p:spTree>
    <p:extLst>
      <p:ext uri="{BB962C8B-B14F-4D97-AF65-F5344CB8AC3E}">
        <p14:creationId xmlns:p14="http://schemas.microsoft.com/office/powerpoint/2010/main" val="34742901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pPr eaLnBrk="1" hangingPunct="1"/>
            <a:r>
              <a:rPr lang="en-US">
                <a:latin typeface="Arial" charset="0"/>
              </a:rPr>
              <a:t>Fast Translation Using a TLB</a:t>
            </a:r>
            <a:endParaRPr lang="en-AU">
              <a:latin typeface="Arial" charset="0"/>
            </a:endParaRPr>
          </a:p>
        </p:txBody>
      </p:sp>
      <p:pic>
        <p:nvPicPr>
          <p:cNvPr id="3" name="Picture 2"/>
          <p:cNvPicPr>
            <a:picLocks noChangeAspect="1"/>
          </p:cNvPicPr>
          <p:nvPr/>
        </p:nvPicPr>
        <p:blipFill>
          <a:blip r:embed="rId3"/>
          <a:stretch>
            <a:fillRect/>
          </a:stretch>
        </p:blipFill>
        <p:spPr>
          <a:xfrm>
            <a:off x="1813145" y="1066800"/>
            <a:ext cx="7309032" cy="6858000"/>
          </a:xfrm>
          <a:prstGeom prst="rect">
            <a:avLst/>
          </a:prstGeom>
        </p:spPr>
      </p:pic>
      <p:sp>
        <p:nvSpPr>
          <p:cNvPr id="4" name="Rectangle 3"/>
          <p:cNvSpPr/>
          <p:nvPr/>
        </p:nvSpPr>
        <p:spPr>
          <a:xfrm>
            <a:off x="2743200" y="3200400"/>
            <a:ext cx="2362200" cy="30480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2895600" y="1143000"/>
            <a:ext cx="3581400" cy="19812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76200" y="2133600"/>
            <a:ext cx="1691163"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8000"/>
                </a:solidFill>
                <a:effectLst/>
                <a:uLnTx/>
                <a:uFillTx/>
                <a:latin typeface="Times New Roman" charset="0"/>
                <a:ea typeface="ＭＳ Ｐゴシック" charset="0"/>
                <a:cs typeface="+mn-cs"/>
              </a:rPr>
              <a:t>SRAM (Cache)</a:t>
            </a:r>
          </a:p>
        </p:txBody>
      </p:sp>
      <p:sp>
        <p:nvSpPr>
          <p:cNvPr id="7" name="Rectangle 6"/>
          <p:cNvSpPr/>
          <p:nvPr/>
        </p:nvSpPr>
        <p:spPr>
          <a:xfrm>
            <a:off x="35143" y="4800600"/>
            <a:ext cx="1626692"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Times New Roman" charset="0"/>
                <a:ea typeface="ＭＳ Ｐゴシック" charset="0"/>
                <a:cs typeface="+mn-cs"/>
              </a:rPr>
              <a:t>DRAM (</a:t>
            </a:r>
            <a:r>
              <a:rPr kumimoji="0" lang="en-US" sz="1800" b="1" i="0" u="none" strike="noStrike" kern="1200" cap="none" spc="0" normalizeH="0" baseline="0" noProof="0" dirty="0" err="1">
                <a:ln>
                  <a:noFill/>
                </a:ln>
                <a:solidFill>
                  <a:srgbClr val="FF0000"/>
                </a:solidFill>
                <a:effectLst/>
                <a:uLnTx/>
                <a:uFillTx/>
                <a:latin typeface="Times New Roman" charset="0"/>
                <a:ea typeface="ＭＳ Ｐゴシック" charset="0"/>
                <a:cs typeface="+mn-cs"/>
              </a:rPr>
              <a:t>Mem</a:t>
            </a:r>
            <a:r>
              <a:rPr kumimoji="0" lang="en-US" sz="1800" b="1" i="0" u="none" strike="noStrike" kern="1200" cap="none" spc="0" normalizeH="0" baseline="0" noProof="0" dirty="0">
                <a:ln>
                  <a:noFill/>
                </a:ln>
                <a:solidFill>
                  <a:srgbClr val="FF0000"/>
                </a:solidFill>
                <a:effectLst/>
                <a:uLnTx/>
                <a:uFillTx/>
                <a:latin typeface="Times New Roman" charset="0"/>
                <a:ea typeface="ＭＳ Ｐゴシック" charset="0"/>
                <a:cs typeface="+mn-cs"/>
              </a:rPr>
              <a:t>)</a:t>
            </a: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22258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VA to Data via TLB, L-1, and L2</a:t>
            </a: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B14E791-165F-344E-BF0E-59CD826800BF}" type="slidenum">
              <a:rPr kumimoji="0" lang="en-US" sz="1200" b="0" i="0" u="none" strike="noStrike" kern="1200" cap="none" spc="0" normalizeH="0" baseline="0" noProof="0" smtClean="0">
                <a:ln>
                  <a:noFill/>
                </a:ln>
                <a:solidFill>
                  <a:srgbClr val="151F37"/>
                </a:solidFill>
                <a:effectLst/>
                <a:uLnTx/>
                <a:uFillTx/>
                <a:latin typeface="Arial" charset="0"/>
                <a:ea typeface="ＭＳ Ｐゴシック"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rgbClr val="151F37"/>
              </a:solidFill>
              <a:effectLst/>
              <a:uLnTx/>
              <a:uFillTx/>
              <a:latin typeface="Arial" charset="0"/>
              <a:ea typeface="ＭＳ Ｐゴシック" charset="0"/>
              <a:cs typeface="+mn-cs"/>
            </a:endParaRPr>
          </a:p>
        </p:txBody>
      </p:sp>
      <p:pic>
        <p:nvPicPr>
          <p:cNvPr id="5" name="Picture 4"/>
          <p:cNvPicPr>
            <a:picLocks noChangeAspect="1"/>
          </p:cNvPicPr>
          <p:nvPr/>
        </p:nvPicPr>
        <p:blipFill>
          <a:blip r:embed="rId2"/>
          <a:stretch>
            <a:fillRect/>
          </a:stretch>
        </p:blipFill>
        <p:spPr>
          <a:xfrm>
            <a:off x="1350690" y="1066800"/>
            <a:ext cx="6726510" cy="6421529"/>
          </a:xfrm>
          <a:prstGeom prst="rect">
            <a:avLst/>
          </a:prstGeom>
        </p:spPr>
      </p:pic>
    </p:spTree>
    <p:extLst>
      <p:ext uri="{BB962C8B-B14F-4D97-AF65-F5344CB8AC3E}">
        <p14:creationId xmlns:p14="http://schemas.microsoft.com/office/powerpoint/2010/main" val="413560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0"/>
            <a:ext cx="9144000" cy="50165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zh-CN" altLang="en-US" sz="2800" b="1" dirty="0">
                <a:solidFill>
                  <a:srgbClr val="0000FF"/>
                </a:solidFill>
                <a:effectLst>
                  <a:outerShdw blurRad="38100" dist="38100" dir="2700000" algn="tl">
                    <a:srgbClr val="C0C0C0"/>
                  </a:outerShdw>
                </a:effectLst>
                <a:latin typeface="方正姚体" pitchFamily="2" charset="-122"/>
                <a:ea typeface="方正姚体" pitchFamily="2" charset="-122"/>
              </a:rPr>
              <a:t>内页表和外页表</a:t>
            </a:r>
          </a:p>
        </p:txBody>
      </p:sp>
      <p:graphicFrame>
        <p:nvGraphicFramePr>
          <p:cNvPr id="25603"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1320" r:id="rId4" imgW="938794" imgH="221393" progId="Equation.3">
                  <p:embed/>
                </p:oleObj>
              </mc:Choice>
              <mc:Fallback>
                <p:oleObj r:id="rId4" imgW="938794" imgH="221393" progId="Equation.3">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68" name="Text Box 4"/>
          <p:cNvSpPr txBox="1">
            <a:spLocks noChangeArrowheads="1"/>
          </p:cNvSpPr>
          <p:nvPr/>
        </p:nvSpPr>
        <p:spPr bwMode="auto">
          <a:xfrm>
            <a:off x="107950" y="476250"/>
            <a:ext cx="8858250" cy="5954964"/>
          </a:xfrm>
          <a:prstGeom prst="rect">
            <a:avLst/>
          </a:prstGeom>
          <a:noFill/>
          <a:ln w="9525">
            <a:noFill/>
            <a:miter lim="800000"/>
            <a:headEnd/>
            <a:tailEnd/>
          </a:ln>
          <a:effectLst/>
        </p:spPr>
        <p:txBody>
          <a:bodyPr lIns="0" tIns="0" rIns="0" bIns="0">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lnSpc>
                <a:spcPct val="110000"/>
              </a:lnSpc>
              <a:spcBef>
                <a:spcPct val="0"/>
              </a:spcBef>
              <a:spcAft>
                <a:spcPct val="20000"/>
              </a:spcAft>
              <a:buClr>
                <a:srgbClr val="E60238"/>
              </a:buClr>
              <a:buFont typeface="Wingdings" pitchFamily="2" charset="2"/>
              <a:buNone/>
              <a:defRPr/>
            </a:pPr>
            <a:endParaRPr lang="en-US" altLang="zh-CN" sz="2800" b="1"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Font typeface="Wingdings" pitchFamily="2" charset="2"/>
              <a:buChar char="Ø"/>
              <a:defRPr/>
            </a:pPr>
            <a:r>
              <a:rPr lang="zh-CN" altLang="en-US" sz="2800" dirty="0">
                <a:effectLst>
                  <a:outerShdw blurRad="38100" dist="38100" dir="2700000" algn="tl">
                    <a:srgbClr val="C0C0C0"/>
                  </a:outerShdw>
                </a:effectLst>
              </a:rPr>
              <a:t>上述的页表是实现虚地址到主存物理地址的变换，通常称之为“</a:t>
            </a:r>
            <a:r>
              <a:rPr lang="zh-CN" altLang="en-US" sz="2800" b="1" u="sng" dirty="0">
                <a:solidFill>
                  <a:srgbClr val="0000FF"/>
                </a:solidFill>
                <a:effectLst>
                  <a:outerShdw blurRad="38100" dist="38100" dir="2700000" algn="tl">
                    <a:srgbClr val="C0C0C0"/>
                  </a:outerShdw>
                </a:effectLst>
              </a:rPr>
              <a:t>内页表</a:t>
            </a:r>
            <a:r>
              <a:rPr lang="zh-CN" altLang="en-US"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而实现虚地址到辅存地址变换的表称为“</a:t>
            </a:r>
            <a:r>
              <a:rPr lang="zh-CN" altLang="en-US" sz="2800" b="1" u="sng" dirty="0">
                <a:solidFill>
                  <a:srgbClr val="0000FF"/>
                </a:solidFill>
                <a:effectLst>
                  <a:outerShdw blurRad="38100" dist="38100" dir="2700000" algn="tl">
                    <a:srgbClr val="C0C0C0"/>
                  </a:outerShdw>
                </a:effectLst>
              </a:rPr>
              <a:t>外页表</a:t>
            </a:r>
            <a:r>
              <a:rPr lang="zh-CN" altLang="en-US"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当主存缺页时，调页操作首先通过外页表确定辅存地址，</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r>
              <a:rPr lang="zh-CN" altLang="en-US" sz="2800" dirty="0">
                <a:effectLst>
                  <a:outerShdw blurRad="38100" dist="38100" dir="2700000" algn="tl">
                    <a:srgbClr val="C0C0C0"/>
                  </a:outerShdw>
                </a:effectLst>
              </a:rPr>
              <a:t>外页表的结构与辅存的寻址机制有关。</a:t>
            </a:r>
            <a:endParaRPr lang="en-US" altLang="zh-CN" sz="2800" dirty="0">
              <a:effectLst>
                <a:outerShdw blurRad="38100" dist="38100" dir="2700000" algn="tl">
                  <a:srgbClr val="C0C0C0"/>
                </a:outerShdw>
              </a:effectLst>
            </a:endParaRPr>
          </a:p>
          <a:p>
            <a:pPr eaLnBrk="1" hangingPunct="1">
              <a:lnSpc>
                <a:spcPct val="110000"/>
              </a:lnSpc>
              <a:spcBef>
                <a:spcPct val="0"/>
              </a:spcBef>
              <a:spcAft>
                <a:spcPct val="20000"/>
              </a:spcAft>
              <a:buClr>
                <a:srgbClr val="0000FF"/>
              </a:buClr>
              <a:buNone/>
              <a:defRPr/>
            </a:pPr>
            <a:endParaRPr lang="zh-CN" altLang="en-US" sz="28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Font typeface="Wingdings" pitchFamily="2" charset="2"/>
              <a:buChar char="Ø"/>
              <a:defRPr/>
            </a:pPr>
            <a:r>
              <a:rPr lang="zh-CN" altLang="en-US" sz="2800" dirty="0">
                <a:effectLst>
                  <a:outerShdw blurRad="38100" dist="38100" dir="2700000" algn="tl">
                    <a:srgbClr val="C0C0C0"/>
                  </a:outerShdw>
                </a:effectLst>
              </a:rPr>
              <a:t>外页表通常放在辅存中，主存缺页时调入主存，</a:t>
            </a:r>
            <a:endParaRPr lang="en-US" altLang="zh-CN" sz="2800" dirty="0">
              <a:effectLst>
                <a:outerShdw blurRad="38100" dist="38100" dir="2700000" algn="tl">
                  <a:srgbClr val="C0C0C0"/>
                </a:outerShdw>
              </a:effectLst>
            </a:endParaRPr>
          </a:p>
          <a:p>
            <a:pPr algn="just" eaLnBrk="1" hangingPunct="1">
              <a:lnSpc>
                <a:spcPct val="110000"/>
              </a:lnSpc>
              <a:spcBef>
                <a:spcPct val="0"/>
              </a:spcBef>
              <a:spcAft>
                <a:spcPct val="20000"/>
              </a:spcAft>
              <a:buClr>
                <a:srgbClr val="0000FF"/>
              </a:buClr>
              <a:buNone/>
              <a:defRPr/>
            </a:pPr>
            <a:r>
              <a:rPr lang="en-US" altLang="zh-CN" sz="2800" dirty="0">
                <a:effectLst>
                  <a:outerShdw blurRad="38100" dist="38100" dir="2700000" algn="tl">
                    <a:srgbClr val="C0C0C0"/>
                  </a:outerShdw>
                </a:effectLst>
              </a:rPr>
              <a:t>  </a:t>
            </a:r>
            <a:r>
              <a:rPr lang="zh-CN" altLang="en-US" sz="2800" dirty="0">
                <a:effectLst>
                  <a:outerShdw blurRad="38100" dist="38100" dir="2700000" algn="tl">
                    <a:srgbClr val="C0C0C0"/>
                  </a:outerShdw>
                </a:effectLst>
              </a:rPr>
              <a:t>由存储管理部件向</a:t>
            </a:r>
            <a:r>
              <a:rPr lang="en-US" altLang="zh-CN" sz="2800" dirty="0">
                <a:effectLst>
                  <a:outerShdw blurRad="38100" dist="38100" dir="2700000" algn="tl">
                    <a:srgbClr val="C0C0C0"/>
                  </a:outerShdw>
                </a:effectLst>
              </a:rPr>
              <a:t>CPU</a:t>
            </a:r>
            <a:r>
              <a:rPr lang="zh-CN" altLang="en-US" sz="2800" dirty="0">
                <a:effectLst>
                  <a:outerShdw blurRad="38100" dist="38100" dir="2700000" algn="tl">
                    <a:srgbClr val="C0C0C0"/>
                  </a:outerShdw>
                </a:effectLst>
              </a:rPr>
              <a:t>发出“缺页中断”进行调页操作；</a:t>
            </a:r>
          </a:p>
          <a:p>
            <a:pPr algn="just" eaLnBrk="1" hangingPunct="1">
              <a:lnSpc>
                <a:spcPct val="110000"/>
              </a:lnSpc>
              <a:spcBef>
                <a:spcPct val="0"/>
              </a:spcBef>
              <a:spcAft>
                <a:spcPct val="20000"/>
              </a:spcAft>
              <a:buClr>
                <a:srgbClr val="E60238"/>
              </a:buClr>
              <a:buFont typeface="Wingdings" pitchFamily="2" charset="2"/>
              <a:buNone/>
              <a:defRPr/>
            </a:pPr>
            <a:endParaRPr lang="en-US" altLang="zh-CN" sz="2800" dirty="0">
              <a:effectLst>
                <a:outerShdw blurRad="38100" dist="38100" dir="2700000" algn="tl">
                  <a:srgbClr val="C0C0C0"/>
                </a:outerShdw>
              </a:effectLst>
              <a:latin typeface="Times New Roman" pitchFamily="18" charset="0"/>
            </a:endParaRPr>
          </a:p>
        </p:txBody>
      </p:sp>
      <p:sp>
        <p:nvSpPr>
          <p:cNvPr id="216069" name="Oval 5">
            <a:hlinkClick r:id="rId6" action="ppaction://hlinksldjump"/>
          </p:cNvPr>
          <p:cNvSpPr>
            <a:spLocks noChangeArrowheads="1"/>
          </p:cNvSpPr>
          <p:nvPr/>
        </p:nvSpPr>
        <p:spPr bwMode="auto">
          <a:xfrm>
            <a:off x="8532813" y="1588"/>
            <a:ext cx="611187" cy="260350"/>
          </a:xfrm>
          <a:prstGeom prst="ellipse">
            <a:avLst/>
          </a:prstGeom>
          <a:solidFill>
            <a:srgbClr val="FFFF00">
              <a:alpha val="93999"/>
            </a:srgbClr>
          </a:solidFill>
          <a:ln w="9525">
            <a:noFill/>
            <a:round/>
            <a:headEnd/>
            <a:tailEnd/>
          </a:ln>
          <a:effectLst/>
        </p:spPr>
        <p:txBody>
          <a:bodyPr wrap="none" anchor="ctr"/>
          <a:lstStyle/>
          <a:p>
            <a:pPr algn="ctr">
              <a:defRPr/>
            </a:pPr>
            <a:r>
              <a:rPr lang="zh-CN" altLang="en-US" sz="1200" b="1">
                <a:solidFill>
                  <a:srgbClr val="FF0066"/>
                </a:solidFill>
                <a:effectLst>
                  <a:outerShdw blurRad="38100" dist="38100" dir="2700000" algn="tl">
                    <a:srgbClr val="000000"/>
                  </a:outerShdw>
                </a:effectLst>
                <a:latin typeface="Tahoma" pitchFamily="34" charset="0"/>
                <a:ea typeface="方正姚体" pitchFamily="2" charset="-122"/>
                <a:hlinkClick r:id="rId6" action="ppaction://hlinksldjump"/>
              </a:rPr>
              <a:t>总目录</a:t>
            </a:r>
          </a:p>
        </p:txBody>
      </p:sp>
      <p:sp>
        <p:nvSpPr>
          <p:cNvPr id="152582" name="Text Box 6"/>
          <p:cNvSpPr txBox="1">
            <a:spLocks noChangeArrowheads="1"/>
          </p:cNvSpPr>
          <p:nvPr/>
        </p:nvSpPr>
        <p:spPr bwMode="auto">
          <a:xfrm>
            <a:off x="0" y="6645275"/>
            <a:ext cx="9144000" cy="212725"/>
          </a:xfrm>
          <a:prstGeom prst="rect">
            <a:avLst/>
          </a:prstGeom>
          <a:noFill/>
          <a:ln w="9525">
            <a:noFill/>
            <a:miter lim="800000"/>
            <a:headEnd/>
            <a:tailEnd/>
          </a:ln>
          <a:effectLst/>
        </p:spPr>
        <p:txBody>
          <a:bodyPr lIns="0" tIns="0" rIns="0" bIns="0">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eaLnBrk="1" hangingPunct="1">
              <a:defRPr/>
            </a:pPr>
            <a:r>
              <a:rPr lang="zh-CN" altLang="en-US" sz="1400" b="1">
                <a:effectLst>
                  <a:outerShdw blurRad="38100" dist="38100" dir="2700000" algn="tl">
                    <a:srgbClr val="C0C0C0"/>
                  </a:outerShdw>
                </a:effectLst>
                <a:latin typeface="方正姚体" pitchFamily="2" charset="-122"/>
                <a:ea typeface="方正姚体" pitchFamily="2" charset="-122"/>
              </a:rPr>
              <a:t>第0</a:t>
            </a:r>
            <a:r>
              <a:rPr lang="en-US" altLang="zh-CN" sz="1400" b="1">
                <a:effectLst>
                  <a:outerShdw blurRad="38100" dist="38100" dir="2700000" algn="tl">
                    <a:srgbClr val="C0C0C0"/>
                  </a:outerShdw>
                </a:effectLst>
                <a:latin typeface="方正姚体" pitchFamily="2" charset="-122"/>
                <a:ea typeface="方正姚体" pitchFamily="2" charset="-122"/>
              </a:rPr>
              <a:t>8</a:t>
            </a:r>
            <a:r>
              <a:rPr lang="zh-CN" altLang="en-US" sz="1400" b="1">
                <a:effectLst>
                  <a:outerShdw blurRad="38100" dist="38100" dir="2700000" algn="tl">
                    <a:srgbClr val="C0C0C0"/>
                  </a:outerShdw>
                </a:effectLst>
                <a:latin typeface="方正姚体" pitchFamily="2" charset="-122"/>
                <a:ea typeface="方正姚体" pitchFamily="2" charset="-122"/>
              </a:rPr>
              <a:t>讲：</a:t>
            </a:r>
            <a:r>
              <a:rPr lang="en-US" altLang="zh-CN" sz="1400" b="1">
                <a:effectLst>
                  <a:outerShdw blurRad="38100" dist="38100" dir="2700000" algn="tl">
                    <a:srgbClr val="C0C0C0"/>
                  </a:outerShdw>
                </a:effectLst>
                <a:latin typeface="方正姚体" pitchFamily="2" charset="-122"/>
                <a:ea typeface="方正姚体" pitchFamily="2" charset="-122"/>
              </a:rPr>
              <a:t>cache</a:t>
            </a:r>
            <a:r>
              <a:rPr lang="zh-CN" altLang="en-US" sz="1400" b="1">
                <a:effectLst>
                  <a:outerShdw blurRad="38100" dist="38100" dir="2700000" algn="tl">
                    <a:srgbClr val="C0C0C0"/>
                  </a:outerShdw>
                </a:effectLst>
                <a:latin typeface="方正姚体" pitchFamily="2" charset="-122"/>
                <a:ea typeface="方正姚体" pitchFamily="2" charset="-122"/>
              </a:rPr>
              <a:t>的替换与虚拟存储器</a:t>
            </a:r>
            <a:r>
              <a:rPr lang="en-US" altLang="zh-CN" sz="1400" b="1">
                <a:effectLst>
                  <a:outerShdw blurRad="38100" dist="38100" dir="2700000" algn="tl">
                    <a:srgbClr val="C0C0C0"/>
                  </a:outerShdw>
                </a:effectLst>
                <a:latin typeface="方正姚体" pitchFamily="2" charset="-122"/>
                <a:ea typeface="方正姚体" pitchFamily="2" charset="-122"/>
              </a:rPr>
              <a:t>(3</a:t>
            </a:r>
            <a:r>
              <a:rPr lang="zh-CN" altLang="en-US" sz="1400" b="1">
                <a:effectLst>
                  <a:outerShdw blurRad="38100" dist="38100" dir="2700000" algn="tl">
                    <a:srgbClr val="C0C0C0"/>
                  </a:outerShdw>
                </a:effectLst>
                <a:latin typeface="方正姚体" pitchFamily="2" charset="-122"/>
                <a:ea typeface="方正姚体" pitchFamily="2" charset="-122"/>
              </a:rPr>
              <a:t>课时)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6068">
                                            <p:txEl>
                                              <p:pRg st="1" end="1"/>
                                            </p:txEl>
                                          </p:spTgt>
                                        </p:tgtEl>
                                        <p:attrNameLst>
                                          <p:attrName>style.visibility</p:attrName>
                                        </p:attrNameLst>
                                      </p:cBhvr>
                                      <p:to>
                                        <p:strVal val="visible"/>
                                      </p:to>
                                    </p:set>
                                    <p:animEffect transition="in" filter="slide(fromBottom)">
                                      <p:cBhvr>
                                        <p:cTn id="7" dur="500"/>
                                        <p:tgtEl>
                                          <p:spTgt spid="2160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6068">
                                            <p:txEl>
                                              <p:pRg st="2" end="2"/>
                                            </p:txEl>
                                          </p:spTgt>
                                        </p:tgtEl>
                                        <p:attrNameLst>
                                          <p:attrName>style.visibility</p:attrName>
                                        </p:attrNameLst>
                                      </p:cBhvr>
                                      <p:to>
                                        <p:strVal val="visible"/>
                                      </p:to>
                                    </p:set>
                                    <p:animEffect transition="in" filter="slide(fromBottom)">
                                      <p:cBhvr>
                                        <p:cTn id="12" dur="500"/>
                                        <p:tgtEl>
                                          <p:spTgt spid="2160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16068">
                                            <p:txEl>
                                              <p:pRg st="3" end="3"/>
                                            </p:txEl>
                                          </p:spTgt>
                                        </p:tgtEl>
                                        <p:attrNameLst>
                                          <p:attrName>style.visibility</p:attrName>
                                        </p:attrNameLst>
                                      </p:cBhvr>
                                      <p:to>
                                        <p:strVal val="visible"/>
                                      </p:to>
                                    </p:set>
                                    <p:animEffect transition="in" filter="slide(fromBottom)">
                                      <p:cBhvr>
                                        <p:cTn id="17" dur="500"/>
                                        <p:tgtEl>
                                          <p:spTgt spid="2160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6068">
                                            <p:txEl>
                                              <p:pRg st="5" end="5"/>
                                            </p:txEl>
                                          </p:spTgt>
                                        </p:tgtEl>
                                        <p:attrNameLst>
                                          <p:attrName>style.visibility</p:attrName>
                                        </p:attrNameLst>
                                      </p:cBhvr>
                                      <p:to>
                                        <p:strVal val="visible"/>
                                      </p:to>
                                    </p:set>
                                    <p:animEffect transition="in" filter="slide(fromBottom)">
                                      <p:cBhvr>
                                        <p:cTn id="22" dur="500"/>
                                        <p:tgtEl>
                                          <p:spTgt spid="21606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16068">
                                            <p:txEl>
                                              <p:pRg st="7" end="7"/>
                                            </p:txEl>
                                          </p:spTgt>
                                        </p:tgtEl>
                                        <p:attrNameLst>
                                          <p:attrName>style.visibility</p:attrName>
                                        </p:attrNameLst>
                                      </p:cBhvr>
                                      <p:to>
                                        <p:strVal val="visible"/>
                                      </p:to>
                                    </p:set>
                                    <p:animEffect transition="in" filter="slide(fromBottom)">
                                      <p:cBhvr>
                                        <p:cTn id="27" dur="500"/>
                                        <p:tgtEl>
                                          <p:spTgt spid="21606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16068">
                                            <p:txEl>
                                              <p:pRg st="8" end="8"/>
                                            </p:txEl>
                                          </p:spTgt>
                                        </p:tgtEl>
                                        <p:attrNameLst>
                                          <p:attrName>style.visibility</p:attrName>
                                        </p:attrNameLst>
                                      </p:cBhvr>
                                      <p:to>
                                        <p:strVal val="visible"/>
                                      </p:to>
                                    </p:set>
                                    <p:animEffect transition="in" filter="slide(fromBottom)">
                                      <p:cBhvr>
                                        <p:cTn id="32" dur="500"/>
                                        <p:tgtEl>
                                          <p:spTgt spid="2160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5|1.2|36.9|19.5"/>
</p:tagLst>
</file>

<file path=ppt/tags/tag2.xml><?xml version="1.0" encoding="utf-8"?>
<p:tagLst xmlns:a="http://schemas.openxmlformats.org/drawingml/2006/main" xmlns:r="http://schemas.openxmlformats.org/officeDocument/2006/relationships" xmlns:p="http://schemas.openxmlformats.org/presentationml/2006/main">
  <p:tag name="TIMING" val="|33.2|1.3|6.4|13.7"/>
</p:tagLst>
</file>

<file path=ppt/tags/tag3.xml><?xml version="1.0" encoding="utf-8"?>
<p:tagLst xmlns:a="http://schemas.openxmlformats.org/drawingml/2006/main" xmlns:r="http://schemas.openxmlformats.org/officeDocument/2006/relationships" xmlns:p="http://schemas.openxmlformats.org/presentationml/2006/main">
  <p:tag name="TIMING" val="|32.6|10.2|122.5|5.1"/>
</p:tagLst>
</file>

<file path=ppt/tags/tag4.xml><?xml version="1.0" encoding="utf-8"?>
<p:tagLst xmlns:a="http://schemas.openxmlformats.org/drawingml/2006/main" xmlns:r="http://schemas.openxmlformats.org/officeDocument/2006/relationships" xmlns:p="http://schemas.openxmlformats.org/presentationml/2006/main">
  <p:tag name="TIMING" val="|32.6|10.2|122.5|5.1"/>
</p:tagLst>
</file>

<file path=ppt/tags/tag5.xml><?xml version="1.0" encoding="utf-8"?>
<p:tagLst xmlns:a="http://schemas.openxmlformats.org/drawingml/2006/main" xmlns:r="http://schemas.openxmlformats.org/officeDocument/2006/relationships" xmlns:p="http://schemas.openxmlformats.org/presentationml/2006/main">
  <p:tag name="TIMING" val="|341.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157279091</TotalTime>
  <Pages>0</Pages>
  <Words>11071</Words>
  <Characters>0</Characters>
  <Application>Microsoft Office PowerPoint</Application>
  <DocSecurity>0</DocSecurity>
  <PresentationFormat>On-screen Show (4:3)</PresentationFormat>
  <Lines>0</Lines>
  <Paragraphs>885</Paragraphs>
  <Slides>51</Slides>
  <Notes>20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51</vt:i4>
      </vt:variant>
    </vt:vector>
  </HeadingPairs>
  <TitlesOfParts>
    <vt:vector size="64" baseType="lpstr">
      <vt:lpstr>方正姚体</vt:lpstr>
      <vt:lpstr>Arial</vt:lpstr>
      <vt:lpstr>Calibri</vt:lpstr>
      <vt:lpstr>Courier New</vt:lpstr>
      <vt:lpstr>Symbol</vt:lpstr>
      <vt:lpstr>Tahoma</vt:lpstr>
      <vt:lpstr>Times New Roman</vt:lpstr>
      <vt:lpstr>Wingdings</vt:lpstr>
      <vt:lpstr>默认设计模板</vt:lpstr>
      <vt:lpstr>Office Theme</vt:lpstr>
      <vt:lpstr>1_Office Theme</vt:lpstr>
      <vt:lpstr>Equation.3</vt:lpstr>
      <vt:lpstr>BMP 图像</vt:lpstr>
      <vt:lpstr>Lecture 11: Instruction Set Computer Organization and Architecture  Fall 2021</vt:lpstr>
      <vt:lpstr>Hierarchical Page Table</vt:lpstr>
      <vt:lpstr>Two-Level Page Tables in Physical Memory</vt:lpstr>
      <vt:lpstr>Mapping Pages to Storage</vt:lpstr>
      <vt:lpstr>PowerPoint Presentation</vt:lpstr>
      <vt:lpstr>Translation Lookaside Buffers (TLB)</vt:lpstr>
      <vt:lpstr>Fast Translation Using a TLB</vt:lpstr>
      <vt:lpstr>From VA to Data via TLB, L-1, and L2</vt:lpstr>
      <vt:lpstr>内页表和外页表</vt:lpstr>
      <vt:lpstr>虚拟存储器、TLB和cache的协同操作</vt:lpstr>
      <vt:lpstr>PowerPoint Presentation</vt:lpstr>
      <vt:lpstr>段式虚拟存储器</vt:lpstr>
      <vt:lpstr>段表地址转换</vt:lpstr>
      <vt:lpstr>段式虚存优缺点</vt:lpstr>
      <vt:lpstr>段页式虚拟存储器</vt:lpstr>
      <vt:lpstr>段页式虚拟存储器地址变换实例</vt:lpstr>
      <vt:lpstr>虚拟存储器替换算法</vt:lpstr>
      <vt:lpstr>PowerPoint Presentation</vt:lpstr>
      <vt:lpstr>PowerPoint Presentation</vt:lpstr>
      <vt:lpstr>PowerPoint Presentation</vt:lpstr>
      <vt:lpstr>第9讲：指令系统</vt:lpstr>
      <vt:lpstr>4.1.1、指令系统的发展</vt:lpstr>
      <vt:lpstr>PowerPoint Presentation</vt:lpstr>
      <vt:lpstr>PowerPoint Presentation</vt:lpstr>
      <vt:lpstr>RISC和CISC的 区别   </vt:lpstr>
      <vt:lpstr>4.1.2、对指令系统性能的要求</vt:lpstr>
      <vt:lpstr>4.1.2、对指令系统性能的要求</vt:lpstr>
      <vt:lpstr>4.1.3、低级语言与硬件结构的关系</vt:lpstr>
      <vt:lpstr>                                               sum.s for X86</vt:lpstr>
      <vt:lpstr>                                               sum.s for RISC-V</vt:lpstr>
      <vt:lpstr>4.1.3、低级语言与硬件结构的关系</vt:lpstr>
      <vt:lpstr>4.2、指令格式</vt:lpstr>
      <vt:lpstr>指令长度</vt:lpstr>
      <vt:lpstr>4.2.2、地址码</vt:lpstr>
      <vt:lpstr>二地址指令</vt:lpstr>
      <vt:lpstr>一/零地址</vt:lpstr>
      <vt:lpstr>Instruction Encoding</vt:lpstr>
      <vt:lpstr>4.2.3、指令字长度</vt:lpstr>
      <vt:lpstr>等长/非等长指令字长度特点</vt:lpstr>
      <vt:lpstr>4.2.4、指令助记符</vt:lpstr>
      <vt:lpstr>4.2.5、指令格式举例</vt:lpstr>
      <vt:lpstr>4.2.5、指令格式举例</vt:lpstr>
      <vt:lpstr>Instruction Encoding</vt:lpstr>
      <vt:lpstr>ARM指令格式举例</vt:lpstr>
      <vt:lpstr>Pentium指令格式举例</vt:lpstr>
      <vt:lpstr>Pentium指令格式举例</vt:lpstr>
      <vt:lpstr>指令格式举例</vt:lpstr>
      <vt:lpstr>MIPS指令格式举例</vt:lpstr>
      <vt:lpstr>PowerPoint Presentation</vt:lpstr>
      <vt:lpstr>4.3.1、一般的数据类型</vt:lpstr>
      <vt:lpstr>Address Modes</vt:lpstr>
    </vt:vector>
  </TitlesOfParts>
  <Company>巢湖学院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江家宝</dc:creator>
  <cp:lastModifiedBy>TANG, JIJUN</cp:lastModifiedBy>
  <cp:revision>578</cp:revision>
  <cp:lastPrinted>1899-12-30T00:00:00Z</cp:lastPrinted>
  <dcterms:created xsi:type="dcterms:W3CDTF">2010-12-27T19:15:23Z</dcterms:created>
  <dcterms:modified xsi:type="dcterms:W3CDTF">2021-10-28T03:35:51Z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