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98" r:id="rId2"/>
    <p:sldMasterId id="2147483707" r:id="rId3"/>
    <p:sldMasterId id="2147483729" r:id="rId4"/>
  </p:sldMasterIdLst>
  <p:notesMasterIdLst>
    <p:notesMasterId r:id="rId38"/>
  </p:notesMasterIdLst>
  <p:sldIdLst>
    <p:sldId id="256" r:id="rId5"/>
    <p:sldId id="520" r:id="rId6"/>
    <p:sldId id="517" r:id="rId7"/>
    <p:sldId id="518" r:id="rId8"/>
    <p:sldId id="531" r:id="rId9"/>
    <p:sldId id="459" r:id="rId10"/>
    <p:sldId id="528" r:id="rId11"/>
    <p:sldId id="460" r:id="rId12"/>
    <p:sldId id="508" r:id="rId13"/>
    <p:sldId id="511" r:id="rId14"/>
    <p:sldId id="512" r:id="rId15"/>
    <p:sldId id="513" r:id="rId16"/>
    <p:sldId id="461" r:id="rId17"/>
    <p:sldId id="503" r:id="rId18"/>
    <p:sldId id="462" r:id="rId19"/>
    <p:sldId id="501" r:id="rId20"/>
    <p:sldId id="502" r:id="rId21"/>
    <p:sldId id="466" r:id="rId22"/>
    <p:sldId id="521" r:id="rId23"/>
    <p:sldId id="532" r:id="rId24"/>
    <p:sldId id="533" r:id="rId25"/>
    <p:sldId id="534" r:id="rId26"/>
    <p:sldId id="535" r:id="rId27"/>
    <p:sldId id="538" r:id="rId28"/>
    <p:sldId id="539" r:id="rId29"/>
    <p:sldId id="540" r:id="rId30"/>
    <p:sldId id="541" r:id="rId31"/>
    <p:sldId id="536" r:id="rId32"/>
    <p:sldId id="537" r:id="rId33"/>
    <p:sldId id="542" r:id="rId34"/>
    <p:sldId id="543" r:id="rId35"/>
    <p:sldId id="544" r:id="rId36"/>
    <p:sldId id="545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31505"/>
    <a:srgbClr val="0000FF"/>
    <a:srgbClr val="BDDEFF"/>
    <a:srgbClr val="66FFCC"/>
    <a:srgbClr val="0066FF"/>
    <a:srgbClr val="00CC00"/>
    <a:srgbClr val="996633"/>
    <a:srgbClr val="9966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62" autoAdjust="0"/>
    <p:restoredTop sz="86792" autoAdjust="0"/>
  </p:normalViewPr>
  <p:slideViewPr>
    <p:cSldViewPr>
      <p:cViewPr varScale="1">
        <p:scale>
          <a:sx n="78" d="100"/>
          <a:sy n="78" d="100"/>
        </p:scale>
        <p:origin x="2256" y="96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ECF08-43D2-4694-89BD-D55C821777D0}" type="datetimeFigureOut">
              <a:rPr lang="zh-CN" altLang="en-US"/>
              <a:pPr>
                <a:defRPr/>
              </a:pPr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C93D4D8-2E13-44A0-A488-89590884E5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7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5CB490-21AE-4833-A484-CCC9A2B48DD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8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D1A63-7C28-C54B-B425-47E7646F10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66752-9E73-7842-9287-04A4EDD5DE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45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0F69C-BD37-4C4A-9A46-952BCEC7F837}" type="datetime3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 November 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2C4AF-2C79-9844-9F06-D65F5A5B9A5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5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42A08-95BD-0A42-8979-133E7458BA49}" type="datetime3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 November 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05FA2-F5CF-6D4B-9931-E4A7201C9C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D6C28F-4653-9043-97DD-2657AD44EE31}" type="datetime3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 November 2021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4D3DA-09D7-0F4D-A32C-E4469E961DB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6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D1A63-7C28-C54B-B425-47E7646F10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SLTIU:</a:t>
            </a:r>
            <a:r>
              <a:rPr lang="en-US" baseline="0" dirty="0"/>
              <a:t> Same as SLTI but compares immediate as unsigned.</a:t>
            </a:r>
          </a:p>
          <a:p>
            <a:r>
              <a:rPr lang="en-US" baseline="0" dirty="0"/>
              <a:t>I-type instruction ends with I</a:t>
            </a:r>
          </a:p>
        </p:txBody>
      </p:sp>
    </p:spTree>
    <p:extLst>
      <p:ext uri="{BB962C8B-B14F-4D97-AF65-F5344CB8AC3E}">
        <p14:creationId xmlns:p14="http://schemas.microsoft.com/office/powerpoint/2010/main" val="77124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D1A63-7C28-C54B-B425-47E7646F10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SLTIU:</a:t>
            </a:r>
            <a:r>
              <a:rPr lang="en-US" baseline="0" dirty="0"/>
              <a:t> Same as SLTI but compares immediate as unsigned.</a:t>
            </a:r>
          </a:p>
          <a:p>
            <a:r>
              <a:rPr lang="en-US" baseline="0" dirty="0"/>
              <a:t>I-type instruction ends with I</a:t>
            </a:r>
          </a:p>
        </p:txBody>
      </p:sp>
    </p:spTree>
    <p:extLst>
      <p:ext uri="{BB962C8B-B14F-4D97-AF65-F5344CB8AC3E}">
        <p14:creationId xmlns:p14="http://schemas.microsoft.com/office/powerpoint/2010/main" val="77124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D1A63-7C28-C54B-B425-47E7646F10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SLTIU:</a:t>
            </a:r>
            <a:r>
              <a:rPr lang="en-US" baseline="0" dirty="0"/>
              <a:t> Same as SLTI but compares immediate as unsigned.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4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88DA6-E8FD-422B-8D0F-90306723EC3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71BE-5F83-462E-A561-F88448FAFC5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A3EE-41FD-487E-B55C-B7503BFAA8D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4522-A707-4EA5-A885-2EE756B86C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544CE-ADFF-4E56-A9A7-0B7053CE2A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391A-4CA6-417A-A60E-FCCF4694D3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4787"/>
            <a:ext cx="7772400" cy="1470025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417" y="3657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8600" y="6019800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2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495800" cy="521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5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14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8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0F701-F3C0-44D6-89C5-832DD71786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7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66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05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4787"/>
            <a:ext cx="7772400" cy="1470025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417" y="3657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8600" y="6019800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0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94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267200" cy="521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00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14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48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04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1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56F7A-53EF-4277-B363-F9728230657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84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80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4787"/>
            <a:ext cx="7772400" cy="1470025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417" y="3657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8600" y="6019800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974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1435" y="6356350"/>
            <a:ext cx="2133600" cy="365125"/>
          </a:xfrm>
        </p:spPr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53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267200" cy="521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8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14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6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730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944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02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16EE-BCE4-49B3-9A33-2AC5E4A922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92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8338-9E6B-42BD-9F26-BD862574218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AE95D-8377-47B1-9487-C981329633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B0F78-6F5F-4118-9158-404ADB6B33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05406-44BA-46F6-BD5B-095BA4A127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D1727-C5D4-474E-A7A5-AC5B62B37F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A89A6988-5AE4-4371-8F59-2916540EC7E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763000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F37"/>
                </a:solidFill>
              </a:defRPr>
            </a:lvl1pPr>
          </a:lstStyle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34290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6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Arial Rounded MT Bold"/>
        </a:defRPr>
      </a:lvl1pPr>
    </p:titleStyle>
    <p:bodyStyle>
      <a:lvl1pPr marL="320040" indent="-320040" algn="l" defTabSz="457200" rtl="0" eaLnBrk="1" latinLnBrk="0" hangingPunct="1">
        <a:spcBef>
          <a:spcPts val="600"/>
        </a:spcBef>
        <a:buClr>
          <a:srgbClr val="151F37"/>
        </a:buClr>
        <a:buSzPct val="120000"/>
        <a:buFont typeface="Arial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Arial Rounded MT Bold"/>
        </a:defRPr>
      </a:lvl1pPr>
      <a:lvl2pPr marL="571500" indent="-32004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400" b="0" kern="1200">
          <a:solidFill>
            <a:srgbClr val="0000FF"/>
          </a:solidFill>
          <a:latin typeface="+mn-lt"/>
          <a:ea typeface="+mn-ea"/>
          <a:cs typeface="Arial Rounded MT Bold"/>
        </a:defRPr>
      </a:lvl2pPr>
      <a:lvl3pPr marL="801688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•"/>
        <a:defRPr sz="2400" b="0" kern="1200">
          <a:solidFill>
            <a:srgbClr val="FF0000"/>
          </a:solidFill>
          <a:latin typeface="+mn-lt"/>
          <a:ea typeface="+mn-ea"/>
          <a:cs typeface="Arial Rounded MT Bold"/>
        </a:defRPr>
      </a:lvl3pPr>
      <a:lvl4pPr marL="1022350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4pPr>
      <a:lvl5pPr marL="1252538" indent="-228600" algn="l" defTabSz="339725" rtl="0" eaLnBrk="1" latinLnBrk="0" hangingPunct="1">
        <a:spcBef>
          <a:spcPts val="300"/>
        </a:spcBef>
        <a:buClr>
          <a:srgbClr val="151F37"/>
        </a:buClr>
        <a:buFont typeface="Arial"/>
        <a:buChar char="»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534400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F37"/>
                </a:solidFill>
              </a:defRPr>
            </a:lvl1pPr>
          </a:lstStyle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34290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Arial Rounded MT Bold"/>
        </a:defRPr>
      </a:lvl1pPr>
    </p:titleStyle>
    <p:bodyStyle>
      <a:lvl1pPr marL="320040" indent="-320040" algn="l" defTabSz="457200" rtl="0" eaLnBrk="1" latinLnBrk="0" hangingPunct="1">
        <a:spcBef>
          <a:spcPts val="600"/>
        </a:spcBef>
        <a:buClr>
          <a:srgbClr val="151F37"/>
        </a:buClr>
        <a:buSzPct val="120000"/>
        <a:buFont typeface="Arial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Arial Rounded MT Bold"/>
        </a:defRPr>
      </a:lvl1pPr>
      <a:lvl2pPr marL="571500" indent="-32004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400" b="0" kern="1200">
          <a:solidFill>
            <a:srgbClr val="0000FF"/>
          </a:solidFill>
          <a:latin typeface="+mn-lt"/>
          <a:ea typeface="+mn-ea"/>
          <a:cs typeface="Arial Rounded MT Bold"/>
        </a:defRPr>
      </a:lvl2pPr>
      <a:lvl3pPr marL="801688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•"/>
        <a:defRPr sz="2400" b="0" kern="1200">
          <a:solidFill>
            <a:srgbClr val="FF0000"/>
          </a:solidFill>
          <a:latin typeface="+mn-lt"/>
          <a:ea typeface="+mn-ea"/>
          <a:cs typeface="Arial Rounded MT Bold"/>
        </a:defRPr>
      </a:lvl3pPr>
      <a:lvl4pPr marL="1022350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4pPr>
      <a:lvl5pPr marL="1252538" indent="-228600" algn="l" defTabSz="339725" rtl="0" eaLnBrk="1" latinLnBrk="0" hangingPunct="1">
        <a:spcBef>
          <a:spcPts val="300"/>
        </a:spcBef>
        <a:buClr>
          <a:srgbClr val="151F37"/>
        </a:buClr>
        <a:buFont typeface="Arial"/>
        <a:buChar char="»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0" y="152400"/>
            <a:ext cx="85217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534400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F37"/>
                </a:solidFill>
              </a:defRPr>
            </a:lvl1pPr>
          </a:lstStyle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34290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Arial Rounded MT Bold"/>
        </a:defRPr>
      </a:lvl1pPr>
    </p:titleStyle>
    <p:bodyStyle>
      <a:lvl1pPr marL="320040" indent="-320040" algn="l" defTabSz="457200" rtl="0" eaLnBrk="1" latinLnBrk="0" hangingPunct="1">
        <a:spcBef>
          <a:spcPts val="600"/>
        </a:spcBef>
        <a:buClr>
          <a:srgbClr val="151F37"/>
        </a:buClr>
        <a:buSzPct val="120000"/>
        <a:buFont typeface="Arial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Arial Rounded MT Bold"/>
        </a:defRPr>
      </a:lvl1pPr>
      <a:lvl2pPr marL="571500" indent="-32004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400" b="0" kern="1200">
          <a:solidFill>
            <a:srgbClr val="0000FF"/>
          </a:solidFill>
          <a:latin typeface="+mn-lt"/>
          <a:ea typeface="+mn-ea"/>
          <a:cs typeface="Arial Rounded MT Bold"/>
        </a:defRPr>
      </a:lvl2pPr>
      <a:lvl3pPr marL="801688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•"/>
        <a:defRPr sz="2400" b="0" kern="1200">
          <a:solidFill>
            <a:srgbClr val="FF0000"/>
          </a:solidFill>
          <a:latin typeface="+mn-lt"/>
          <a:ea typeface="+mn-ea"/>
          <a:cs typeface="Arial Rounded MT Bold"/>
        </a:defRPr>
      </a:lvl3pPr>
      <a:lvl4pPr marL="1022350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4pPr>
      <a:lvl5pPr marL="1252538" indent="-228600" algn="l" defTabSz="339725" rtl="0" eaLnBrk="1" latinLnBrk="0" hangingPunct="1">
        <a:spcBef>
          <a:spcPts val="300"/>
        </a:spcBef>
        <a:buClr>
          <a:srgbClr val="151F37"/>
        </a:buClr>
        <a:buFont typeface="Arial"/>
        <a:buChar char="»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/riscv-tools" TargetMode="External"/><Relationship Id="rId7" Type="http://schemas.openxmlformats.org/officeDocument/2006/relationships/hyperlink" Target="https://github.com/riscv/riscv-angel" TargetMode="External"/><Relationship Id="rId2" Type="http://schemas.openxmlformats.org/officeDocument/2006/relationships/hyperlink" Target="https://riscv.org/specifications/" TargetMode="Externa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s://github.com/riscv/riscv-linux" TargetMode="External"/><Relationship Id="rId5" Type="http://schemas.openxmlformats.org/officeDocument/2006/relationships/hyperlink" Target="https://github.com/riscv/riscv-qemu" TargetMode="External"/><Relationship Id="rId4" Type="http://schemas.openxmlformats.org/officeDocument/2006/relationships/hyperlink" Target="https://github.com/riscv/riscv-isa-si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7504" y="1219200"/>
            <a:ext cx="8579296" cy="2286000"/>
          </a:xfrm>
        </p:spPr>
        <p:txBody>
          <a:bodyPr>
            <a:noAutofit/>
          </a:bodyPr>
          <a:lstStyle/>
          <a:p>
            <a:r>
              <a:rPr lang="en-US" dirty="0"/>
              <a:t>Lecture 14: Instruction Set &amp; HW3/HW4</a:t>
            </a:r>
            <a:br>
              <a:rPr lang="en-US" dirty="0"/>
            </a:br>
            <a:r>
              <a:rPr lang="en-US" sz="3200" b="1" dirty="0"/>
              <a:t>Computer Organization and Architecture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/>
              <a:t>Fall 2</a:t>
            </a:r>
            <a:r>
              <a:rPr lang="en-US" altLang="zh-CN" sz="3200" dirty="0"/>
              <a:t>021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/>
              <a:t>唐继军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jj.tang@siat.ac.cn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R-Format Encoding Example</a:t>
            </a:r>
            <a:endParaRPr lang="en-AU" altLang="en-US" dirty="0"/>
          </a:p>
        </p:txBody>
      </p:sp>
      <p:sp>
        <p:nvSpPr>
          <p:cNvPr id="57347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920750" y="2495550"/>
            <a:ext cx="7272338" cy="649288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b="1">
                <a:latin typeface="Lucida Console" charset="0"/>
              </a:rPr>
              <a:t>	</a:t>
            </a:r>
            <a:r>
              <a:rPr lang="en-US" altLang="en-US" b="1">
                <a:solidFill>
                  <a:srgbClr val="00B050"/>
                </a:solidFill>
                <a:latin typeface="Lucida Console" charset="0"/>
              </a:rPr>
              <a:t>add</a:t>
            </a:r>
            <a:r>
              <a:rPr lang="en-US" altLang="en-US" b="1">
                <a:latin typeface="Lucida Console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Lucida Console" charset="0"/>
              </a:rPr>
              <a:t>x6</a:t>
            </a:r>
            <a:r>
              <a:rPr lang="en-US" altLang="en-US" b="1">
                <a:latin typeface="Lucida Console" charset="0"/>
              </a:rPr>
              <a:t>, </a:t>
            </a:r>
            <a:r>
              <a:rPr lang="en-US" altLang="en-US" b="1">
                <a:solidFill>
                  <a:srgbClr val="00B0F0"/>
                </a:solidFill>
                <a:latin typeface="Lucida Console" charset="0"/>
              </a:rPr>
              <a:t>x10</a:t>
            </a:r>
            <a:r>
              <a:rPr lang="en-US" altLang="en-US" b="1">
                <a:latin typeface="Lucida Console" charset="0"/>
              </a:rPr>
              <a:t>, </a:t>
            </a:r>
            <a:r>
              <a:rPr lang="en-US" altLang="en-US" b="1">
                <a:solidFill>
                  <a:srgbClr val="FFC000"/>
                </a:solidFill>
                <a:latin typeface="Lucida Console" charset="0"/>
              </a:rPr>
              <a:t>x6</a:t>
            </a:r>
          </a:p>
        </p:txBody>
      </p:sp>
      <p:sp>
        <p:nvSpPr>
          <p:cNvPr id="57348" name="Rectangle 35"/>
          <p:cNvSpPr>
            <a:spLocks noChangeArrowheads="1"/>
          </p:cNvSpPr>
          <p:nvPr/>
        </p:nvSpPr>
        <p:spPr bwMode="auto">
          <a:xfrm>
            <a:off x="1190625" y="4252913"/>
            <a:ext cx="7259638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0000 0000 0110 0101 0000 0011 0011 0011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00650333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16</a:t>
            </a:r>
            <a:endParaRPr kumimoji="0" lang="en-AU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331913" y="1717675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funct7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628900" y="1717675"/>
            <a:ext cx="1079500" cy="4159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rs2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708400" y="1717675"/>
            <a:ext cx="1079500" cy="41592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rs1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727700" y="1717675"/>
            <a:ext cx="1079500" cy="415925"/>
          </a:xfrm>
          <a:prstGeom prst="rect">
            <a:avLst/>
          </a:prstGeom>
          <a:solidFill>
            <a:srgbClr val="FF0000">
              <a:alpha val="61176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rd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789488" y="1717675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funct3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807200" y="1717675"/>
            <a:ext cx="1296988" cy="4159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opcode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619250" y="2154238"/>
            <a:ext cx="67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 bits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094538" y="2155825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 bits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846388" y="2154238"/>
            <a:ext cx="669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 bits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927475" y="2154238"/>
            <a:ext cx="669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 bits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946775" y="215582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 bits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4860925" y="2154238"/>
            <a:ext cx="67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 bits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1" name="Text Box 5"/>
          <p:cNvSpPr txBox="1">
            <a:spLocks noChangeArrowheads="1"/>
          </p:cNvSpPr>
          <p:nvPr/>
        </p:nvSpPr>
        <p:spPr bwMode="auto">
          <a:xfrm>
            <a:off x="1331913" y="29718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2" name="Text Box 6"/>
          <p:cNvSpPr txBox="1">
            <a:spLocks noChangeArrowheads="1"/>
          </p:cNvSpPr>
          <p:nvPr/>
        </p:nvSpPr>
        <p:spPr bwMode="auto">
          <a:xfrm>
            <a:off x="2628900" y="2971800"/>
            <a:ext cx="1079500" cy="4159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3" name="Text Box 7"/>
          <p:cNvSpPr txBox="1">
            <a:spLocks noChangeArrowheads="1"/>
          </p:cNvSpPr>
          <p:nvPr/>
        </p:nvSpPr>
        <p:spPr bwMode="auto">
          <a:xfrm>
            <a:off x="3708400" y="2971800"/>
            <a:ext cx="1079500" cy="41592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4" name="Text Box 8"/>
          <p:cNvSpPr txBox="1">
            <a:spLocks noChangeArrowheads="1"/>
          </p:cNvSpPr>
          <p:nvPr/>
        </p:nvSpPr>
        <p:spPr bwMode="auto">
          <a:xfrm>
            <a:off x="5727700" y="2971800"/>
            <a:ext cx="1079500" cy="415925"/>
          </a:xfrm>
          <a:prstGeom prst="rect">
            <a:avLst/>
          </a:prstGeom>
          <a:solidFill>
            <a:srgbClr val="FF0000">
              <a:alpha val="61176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5" name="Text Box 9"/>
          <p:cNvSpPr txBox="1">
            <a:spLocks noChangeArrowheads="1"/>
          </p:cNvSpPr>
          <p:nvPr/>
        </p:nvSpPr>
        <p:spPr bwMode="auto">
          <a:xfrm>
            <a:off x="4789488" y="2971800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6" name="Text Box 10"/>
          <p:cNvSpPr txBox="1">
            <a:spLocks noChangeArrowheads="1"/>
          </p:cNvSpPr>
          <p:nvPr/>
        </p:nvSpPr>
        <p:spPr bwMode="auto">
          <a:xfrm>
            <a:off x="6807200" y="2971800"/>
            <a:ext cx="1296988" cy="4159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51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7" name="Text Box 5"/>
          <p:cNvSpPr txBox="1">
            <a:spLocks noChangeArrowheads="1"/>
          </p:cNvSpPr>
          <p:nvPr/>
        </p:nvSpPr>
        <p:spPr bwMode="auto">
          <a:xfrm>
            <a:off x="1331913" y="3635375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0000000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8" name="Text Box 6"/>
          <p:cNvSpPr txBox="1">
            <a:spLocks noChangeArrowheads="1"/>
          </p:cNvSpPr>
          <p:nvPr/>
        </p:nvSpPr>
        <p:spPr bwMode="auto">
          <a:xfrm>
            <a:off x="2628900" y="3635375"/>
            <a:ext cx="1079500" cy="4159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00110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69" name="Text Box 7"/>
          <p:cNvSpPr txBox="1">
            <a:spLocks noChangeArrowheads="1"/>
          </p:cNvSpPr>
          <p:nvPr/>
        </p:nvSpPr>
        <p:spPr bwMode="auto">
          <a:xfrm>
            <a:off x="3708400" y="3635375"/>
            <a:ext cx="1079500" cy="41592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01010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70" name="Text Box 8"/>
          <p:cNvSpPr txBox="1">
            <a:spLocks noChangeArrowheads="1"/>
          </p:cNvSpPr>
          <p:nvPr/>
        </p:nvSpPr>
        <p:spPr bwMode="auto">
          <a:xfrm>
            <a:off x="5727700" y="3635375"/>
            <a:ext cx="1079500" cy="415925"/>
          </a:xfrm>
          <a:prstGeom prst="rect">
            <a:avLst/>
          </a:prstGeom>
          <a:solidFill>
            <a:srgbClr val="FF0000">
              <a:alpha val="61176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00110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71" name="Text Box 9"/>
          <p:cNvSpPr txBox="1">
            <a:spLocks noChangeArrowheads="1"/>
          </p:cNvSpPr>
          <p:nvPr/>
        </p:nvSpPr>
        <p:spPr bwMode="auto">
          <a:xfrm>
            <a:off x="4789488" y="3635375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000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72" name="Text Box 10"/>
          <p:cNvSpPr txBox="1">
            <a:spLocks noChangeArrowheads="1"/>
          </p:cNvSpPr>
          <p:nvPr/>
        </p:nvSpPr>
        <p:spPr bwMode="auto">
          <a:xfrm>
            <a:off x="6807200" y="3635375"/>
            <a:ext cx="1296988" cy="4159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0110011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75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I-Format Instructions</a:t>
            </a:r>
            <a:endParaRPr lang="en-AU" altLang="en-US" dirty="0"/>
          </a:p>
        </p:txBody>
      </p:sp>
      <p:sp>
        <p:nvSpPr>
          <p:cNvPr id="59395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constant operand, or offset added to base address</a:t>
            </a:r>
            <a:endParaRPr lang="en-US" altLang="en-US" sz="16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Design Principle:</a:t>
            </a:r>
            <a:r>
              <a:rPr lang="en-US" altLang="en-US" sz="2400" dirty="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Keep formats as similar as possible</a:t>
            </a:r>
            <a:endParaRPr lang="en-US" altLang="en-US" sz="2400" dirty="0"/>
          </a:p>
        </p:txBody>
      </p:sp>
      <p:grpSp>
        <p:nvGrpSpPr>
          <p:cNvPr id="59396" name="Group 1"/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59397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immediate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398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rs1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399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rd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400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funct3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401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opcode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402" name="Text Box 11"/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12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403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7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404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405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406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00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6144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Split so that rs1 and rs2 fields always in the same place</a:t>
            </a:r>
          </a:p>
        </p:txBody>
      </p:sp>
      <p:grpSp>
        <p:nvGrpSpPr>
          <p:cNvPr id="61444" name="Group 15"/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rs2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49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rs1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50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51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funct3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52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opcode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53" name="Text Box 11"/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7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54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7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55" name="Text Box 13"/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56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57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458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 bits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61445" name="TextBox 2"/>
          <p:cNvSpPr txBox="1">
            <a:spLocks noChangeArrowheads="1"/>
          </p:cNvSpPr>
          <p:nvPr/>
        </p:nvSpPr>
        <p:spPr bwMode="auto">
          <a:xfrm>
            <a:off x="1389063" y="1414463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imm[11:5]</a:t>
            </a:r>
          </a:p>
        </p:txBody>
      </p:sp>
      <p:sp>
        <p:nvSpPr>
          <p:cNvPr id="61446" name="TextBox 37"/>
          <p:cNvSpPr txBox="1">
            <a:spLocks noChangeArrowheads="1"/>
          </p:cNvSpPr>
          <p:nvPr/>
        </p:nvSpPr>
        <p:spPr bwMode="auto">
          <a:xfrm>
            <a:off x="5735638" y="1414463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imm[4:0]</a:t>
            </a:r>
          </a:p>
        </p:txBody>
      </p:sp>
    </p:spTree>
    <p:extLst>
      <p:ext uri="{BB962C8B-B14F-4D97-AF65-F5344CB8AC3E}">
        <p14:creationId xmlns:p14="http://schemas.microsoft.com/office/powerpoint/2010/main" val="141745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Computational Instructions (ALU)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981200"/>
          </a:xfrm>
        </p:spPr>
        <p:txBody>
          <a:bodyPr>
            <a:noAutofit/>
          </a:bodyPr>
          <a:lstStyle/>
          <a:p>
            <a:r>
              <a:rPr lang="en-US" sz="2400" b="1" kern="0" dirty="0"/>
              <a:t>I-type (Immediate), all </a:t>
            </a:r>
            <a:r>
              <a:rPr lang="en-US" sz="2400" b="1" kern="0" dirty="0" err="1"/>
              <a:t>immediates</a:t>
            </a:r>
            <a:r>
              <a:rPr lang="en-US" sz="2400" b="1" kern="0" dirty="0"/>
              <a:t> in all instructions are sign extended</a:t>
            </a:r>
          </a:p>
          <a:p>
            <a:pPr lvl="1"/>
            <a:r>
              <a:rPr lang="en-US" sz="2000" b="1" kern="0" dirty="0"/>
              <a:t>ADDI: adds sign extended 12-bit immediate to rs1</a:t>
            </a:r>
          </a:p>
          <a:p>
            <a:pPr lvl="1"/>
            <a:r>
              <a:rPr lang="en-US" sz="2000" b="1" kern="0" dirty="0"/>
              <a:t>SLTI(U): set less than immediate</a:t>
            </a:r>
          </a:p>
          <a:p>
            <a:pPr lvl="1"/>
            <a:r>
              <a:rPr lang="en-US" sz="2000" b="1" kern="0" dirty="0"/>
              <a:t>ANDI/ORI/XORI: Logical operations</a:t>
            </a:r>
          </a:p>
          <a:p>
            <a:pPr lvl="1"/>
            <a:r>
              <a:rPr lang="en-US" sz="2000" b="1" kern="0" dirty="0"/>
              <a:t>SLLI/SRLI/SRAI: Shifts by constants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76F620-4D3B-CE4B-95A1-DAD27F6CC0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834882"/>
            <a:ext cx="8390917" cy="1489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31" y="3429000"/>
            <a:ext cx="8370269" cy="12321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2496609"/>
            <a:ext cx="3863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I-type instructions end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4428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Computational Instructions (ALU)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981200"/>
          </a:xfrm>
        </p:spPr>
        <p:txBody>
          <a:bodyPr>
            <a:noAutofit/>
          </a:bodyPr>
          <a:lstStyle/>
          <a:p>
            <a:r>
              <a:rPr lang="en-US" sz="2400" b="1" kern="0" dirty="0"/>
              <a:t>I-type (Immediate), all </a:t>
            </a:r>
            <a:r>
              <a:rPr lang="en-US" sz="2400" b="1" kern="0" dirty="0" err="1"/>
              <a:t>immediates</a:t>
            </a:r>
            <a:r>
              <a:rPr lang="en-US" sz="2400" b="1" kern="0" dirty="0"/>
              <a:t> in all instructions are sign extended</a:t>
            </a:r>
          </a:p>
          <a:p>
            <a:pPr lvl="1"/>
            <a:r>
              <a:rPr lang="en-US" sz="2000" b="1" kern="0" dirty="0"/>
              <a:t>LUI/AUIPC: load upper immediate/add upper immediate to pc</a:t>
            </a:r>
          </a:p>
          <a:p>
            <a:endParaRPr lang="en-US" sz="2400" b="1" dirty="0"/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76F620-4D3B-CE4B-95A1-DAD27F6CC0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819400"/>
            <a:ext cx="7772400" cy="12589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9650" y="2289413"/>
            <a:ext cx="335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I-type instructions end with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4343400"/>
            <a:ext cx="8521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Writes 20-bit immediate to top of destination register.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 to build large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immediates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12-bit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immediates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are signed, so have to account for sign when building 32-bit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immediates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 2-instruction sequence (LUI high-20b, ADDI low-12b)</a:t>
            </a:r>
          </a:p>
        </p:txBody>
      </p:sp>
    </p:spTree>
    <p:extLst>
      <p:ext uri="{BB962C8B-B14F-4D97-AF65-F5344CB8AC3E}">
        <p14:creationId xmlns:p14="http://schemas.microsoft.com/office/powerpoint/2010/main" val="429372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Computational Instructions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R-type (Register)</a:t>
            </a:r>
          </a:p>
          <a:p>
            <a:pPr lvl="1"/>
            <a:r>
              <a:rPr lang="en-US" b="1" dirty="0"/>
              <a:t>rs1 and rs2 are the source registers. </a:t>
            </a:r>
            <a:r>
              <a:rPr lang="en-US" b="1" dirty="0" err="1"/>
              <a:t>rd</a:t>
            </a:r>
            <a:r>
              <a:rPr lang="en-US" b="1" dirty="0"/>
              <a:t> the destination</a:t>
            </a:r>
          </a:p>
          <a:p>
            <a:pPr lvl="1"/>
            <a:r>
              <a:rPr lang="en-US" b="1" dirty="0"/>
              <a:t>ADD/SUB: </a:t>
            </a:r>
          </a:p>
          <a:p>
            <a:pPr lvl="1"/>
            <a:r>
              <a:rPr lang="en-US" b="1" dirty="0"/>
              <a:t>SLT, SLTU: set less than</a:t>
            </a:r>
          </a:p>
          <a:p>
            <a:pPr lvl="1"/>
            <a:r>
              <a:rPr lang="en-US" b="1" dirty="0"/>
              <a:t>SRL, SLL, SRA: shift logical or arithmetic left or right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76F620-4D3B-CE4B-95A1-DAD27F6CC0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31485"/>
            <a:ext cx="8247972" cy="1733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4942217"/>
            <a:ext cx="8216900" cy="14585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3800" y="5087406"/>
            <a:ext cx="1905000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ADDI x0, x0, 0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62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Transfer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14E791-165F-344E-BF0E-59CD826800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51F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266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NO architecturally visible delay slots</a:t>
            </a:r>
          </a:p>
          <a:p>
            <a:r>
              <a:rPr lang="en-US" dirty="0"/>
              <a:t>Unconditional Jumps: </a:t>
            </a:r>
            <a:r>
              <a:rPr lang="en-US" dirty="0" err="1"/>
              <a:t>PC+offset</a:t>
            </a:r>
            <a:r>
              <a:rPr lang="en-US" dirty="0"/>
              <a:t> target</a:t>
            </a:r>
          </a:p>
          <a:p>
            <a:pPr lvl="1"/>
            <a:r>
              <a:rPr lang="en-US" dirty="0"/>
              <a:t>JAL: Jump and link, also writes PC+4 to x1, UJ-type</a:t>
            </a:r>
          </a:p>
          <a:p>
            <a:pPr lvl="2"/>
            <a:r>
              <a:rPr lang="en-US" dirty="0"/>
              <a:t>Offset scaled by 1-bit left shift – can jump to 16-bit instruction boundary (Same for branches)</a:t>
            </a:r>
          </a:p>
          <a:p>
            <a:pPr lvl="1"/>
            <a:r>
              <a:rPr lang="en-US" dirty="0"/>
              <a:t>JALR: Jump and link register where </a:t>
            </a:r>
            <a:r>
              <a:rPr lang="en-US" dirty="0" err="1"/>
              <a:t>Imm</a:t>
            </a:r>
            <a:r>
              <a:rPr lang="en-US" dirty="0"/>
              <a:t> (12 bits) + rd1 = target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824616"/>
            <a:ext cx="8341449" cy="10290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91980"/>
            <a:ext cx="8371784" cy="1054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0A27A3-EF48-496E-8CA5-B522BC2A1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77" y="1102042"/>
            <a:ext cx="8517835" cy="2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Transfer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14E791-165F-344E-BF0E-59CD826800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51F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266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NO architecturally visible delay slots</a:t>
            </a:r>
          </a:p>
          <a:p>
            <a:r>
              <a:rPr lang="en-US" dirty="0"/>
              <a:t>Conditional Branches: SB-type and </a:t>
            </a:r>
            <a:r>
              <a:rPr lang="en-US" dirty="0" err="1"/>
              <a:t>PC+offset</a:t>
            </a:r>
            <a:r>
              <a:rPr lang="en-US" dirty="0"/>
              <a:t> target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84" y="3295710"/>
            <a:ext cx="8679016" cy="155338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95400" y="2590800"/>
            <a:ext cx="5410200" cy="880931"/>
            <a:chOff x="1219200" y="3790890"/>
            <a:chExt cx="5410200" cy="880931"/>
          </a:xfrm>
        </p:grpSpPr>
        <p:sp>
          <p:nvSpPr>
            <p:cNvPr id="11" name="TextBox 10"/>
            <p:cNvSpPr txBox="1"/>
            <p:nvPr/>
          </p:nvSpPr>
          <p:spPr>
            <a:xfrm>
              <a:off x="1447800" y="3790890"/>
              <a:ext cx="51816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12-bit signed immediate split across two fields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1219200" y="4214620"/>
              <a:ext cx="990600" cy="3965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791200" y="4290821"/>
              <a:ext cx="457200" cy="304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388784" y="5105400"/>
            <a:ext cx="840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Branches, compare two registers, PC+(immediate&lt;&lt;1) target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(Signed offset in multiples of two).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Branches do not have delay slot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3D620-1B0E-4D06-9B10-8E381DA3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61" y="1153068"/>
            <a:ext cx="72485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8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Loads and Stores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instructions (S-type)</a:t>
            </a:r>
          </a:p>
          <a:p>
            <a:pPr lvl="1"/>
            <a:r>
              <a:rPr lang="en-US" dirty="0"/>
              <a:t>MEM(rs1+imm) = rs2</a:t>
            </a:r>
          </a:p>
          <a:p>
            <a:r>
              <a:rPr lang="en-US" dirty="0"/>
              <a:t>Loads (I-type)</a:t>
            </a:r>
          </a:p>
          <a:p>
            <a:pPr lvl="1"/>
            <a:r>
              <a:rPr lang="en-US" dirty="0"/>
              <a:t>Rd = MEM(rs1 + </a:t>
            </a:r>
            <a:r>
              <a:rPr lang="en-US" dirty="0" err="1"/>
              <a:t>imm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16FE6-D586-C649-BA6E-AD2DBC84A0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00400"/>
            <a:ext cx="8227200" cy="27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0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Specifications and Software </a:t>
            </a:r>
            <a:br>
              <a:rPr lang="en-US" altLang="zh-TW" dirty="0"/>
            </a:br>
            <a:r>
              <a:rPr lang="en-US" altLang="zh-TW" dirty="0"/>
              <a:t>From </a:t>
            </a:r>
            <a:r>
              <a:rPr lang="en-US" altLang="zh-TW" dirty="0" err="1"/>
              <a:t>riscv.org</a:t>
            </a:r>
            <a:r>
              <a:rPr lang="en-US" altLang="zh-TW" dirty="0"/>
              <a:t> and </a:t>
            </a:r>
            <a:r>
              <a:rPr lang="en-US" altLang="zh-TW" dirty="0" err="1"/>
              <a:t>github.com</a:t>
            </a:r>
            <a:r>
              <a:rPr lang="en-US" altLang="zh-TW" dirty="0"/>
              <a:t>/</a:t>
            </a:r>
            <a:r>
              <a:rPr lang="en-US" altLang="zh-TW" dirty="0" err="1"/>
              <a:t>riscv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Specification from RISC-V website</a:t>
            </a:r>
          </a:p>
          <a:p>
            <a:pPr lvl="1"/>
            <a:r>
              <a:rPr lang="en-US" dirty="0">
                <a:hlinkClick r:id="rId2"/>
              </a:rPr>
              <a:t>https://riscv.org/specifications/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RISC-V software includes</a:t>
            </a:r>
          </a:p>
          <a:p>
            <a:pPr lvl="1"/>
            <a:r>
              <a:rPr lang="en-US" dirty="0"/>
              <a:t>GNU Compiler Collection (GCC) toolchain (with GDB, the debugger)</a:t>
            </a:r>
          </a:p>
          <a:p>
            <a:pPr lvl="2"/>
            <a:r>
              <a:rPr lang="en-US" dirty="0">
                <a:hlinkClick r:id="rId3"/>
              </a:rPr>
              <a:t>https://github.com/riscv/riscv-tools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LLVM toolchain</a:t>
            </a:r>
          </a:p>
          <a:p>
            <a:pPr lvl="1"/>
            <a:r>
              <a:rPr lang="en-US" dirty="0"/>
              <a:t>A simulator ("Spike")</a:t>
            </a:r>
          </a:p>
          <a:p>
            <a:pPr lvl="2"/>
            <a:r>
              <a:rPr lang="en-US" dirty="0">
                <a:hlinkClick r:id="rId4"/>
              </a:rPr>
              <a:t>https://github.com/riscv/riscv-isa-sim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Standard simulator QEMU</a:t>
            </a:r>
          </a:p>
          <a:p>
            <a:pPr lvl="2"/>
            <a:r>
              <a:rPr lang="en-US" dirty="0">
                <a:hlinkClick r:id="rId5"/>
              </a:rPr>
              <a:t>https://github.com/riscv/riscv-qemu</a:t>
            </a:r>
            <a:r>
              <a:rPr lang="en-US" dirty="0"/>
              <a:t> </a:t>
            </a:r>
          </a:p>
          <a:p>
            <a:r>
              <a:rPr lang="en-US" dirty="0"/>
              <a:t>Operating systems support exists for Linux</a:t>
            </a:r>
          </a:p>
          <a:p>
            <a:pPr lvl="1"/>
            <a:r>
              <a:rPr lang="en-US" dirty="0">
                <a:hlinkClick r:id="rId6"/>
              </a:rPr>
              <a:t>https://github.com/riscv/riscv-linux</a:t>
            </a:r>
            <a:r>
              <a:rPr lang="en-US" dirty="0"/>
              <a:t> </a:t>
            </a:r>
          </a:p>
          <a:p>
            <a:r>
              <a:rPr lang="en-US" dirty="0"/>
              <a:t>A JavaScript ISA simulator to run a RISC-V Linux system on a web browser</a:t>
            </a:r>
          </a:p>
          <a:p>
            <a:pPr lvl="1"/>
            <a:r>
              <a:rPr lang="en-US" dirty="0">
                <a:hlinkClick r:id="rId7"/>
              </a:rPr>
              <a:t>https://github.com/riscv/riscv-angel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7D66-CD80-49D8-A60C-A95AF6B0367E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151F37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14E791-165F-344E-BF0E-59CD826800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51F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8649"/>
            <a:ext cx="8521700" cy="58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HW3-Q1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A9A7D-5EA2-4702-A6F2-EFD7038BBC76}"/>
              </a:ext>
            </a:extLst>
          </p:cNvPr>
          <p:cNvSpPr txBox="1"/>
          <p:nvPr/>
        </p:nvSpPr>
        <p:spPr>
          <a:xfrm>
            <a:off x="469900" y="1412776"/>
            <a:ext cx="827856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已知某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位机主存采用半导体存储器，其地址码为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26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位，若使用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4M X8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位的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DRAM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芯片组成该机所允许的最大主存空间，并选用内存条结构形式，问：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若每个内存条为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16M X 64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位，共需几个内存条？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每个内存条内共有多少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DRAM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芯片？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主存共需多少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DRAM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芯片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 CPU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如何选择各内存条？</a:t>
            </a:r>
            <a:endParaRPr lang="en-US" altLang="zh-CN" sz="1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Both"/>
            </a:pP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2E26 / 2E24 = 4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(2E26 / 2E24) * (64 / 8) = 32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主存共需要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DRAM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芯片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128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片。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457200"/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每个内存条有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DRAM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芯片，容量为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16M*64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位，需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跟地址线完成内存条内存储单元寻址。一共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块内存条，采用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跟高位地址线，通过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译码器译码产生片选信号对各模块版进行选择。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2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HW3-Q2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A9A7D-5EA2-4702-A6F2-EFD7038BBC76}"/>
              </a:ext>
            </a:extLst>
          </p:cNvPr>
          <p:cNvSpPr txBox="1"/>
          <p:nvPr/>
        </p:nvSpPr>
        <p:spPr>
          <a:xfrm>
            <a:off x="469900" y="1412776"/>
            <a:ext cx="82785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设存储器容量为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64M,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字长为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位，模块数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 =8 ,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分别用顺序和交叉方式进行组织。存储周期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= 120 ns,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数据总线宽度为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位，总线传送周期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 40 ns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。求：顺序存储器和交叉存储器的带宽各是多少？</a:t>
            </a:r>
            <a:endParaRPr lang="en-US" altLang="zh-CN" sz="1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）顺序存储器耗时：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8*120ns = 9.6E-7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带宽为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512/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9.6E-7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5.33E8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bit/s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交叉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存储器耗时：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120ns + 7 * 40 = 4E-7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带宽为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512/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4E-7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1.28E9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bit/s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9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HW3-Q3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A9A7D-5EA2-4702-A6F2-EFD7038BBC76}"/>
              </a:ext>
            </a:extLst>
          </p:cNvPr>
          <p:cNvSpPr txBox="1"/>
          <p:nvPr/>
        </p:nvSpPr>
        <p:spPr>
          <a:xfrm>
            <a:off x="469900" y="1412776"/>
            <a:ext cx="8278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假设主存容量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32M X 32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cache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容量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 X 32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位，主存与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cache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之间以每块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X 32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位大小传送数据，请确定直接映射方式的有关参数，并画出主存地址格式。</a:t>
            </a:r>
            <a:endParaRPr lang="en-US" altLang="zh-CN" sz="1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Cache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共有行数：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(64K*32)/(4*32)=2^14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行，即行号为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14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；主存共有块数：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(32M*32)/(4*32)=2^23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块，即地址位为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23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位；设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32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位为一个字，按字进行编址，则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25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位的内存地址为：</a:t>
            </a:r>
            <a:endParaRPr lang="en-US" dirty="0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BF71D253-29B3-47C3-934D-7144D56B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365104"/>
            <a:ext cx="6461518" cy="7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45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HW3-Q4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A9A7D-5EA2-4702-A6F2-EFD7038BBC76}"/>
              </a:ext>
            </a:extLst>
          </p:cNvPr>
          <p:cNvSpPr txBox="1"/>
          <p:nvPr/>
        </p:nvSpPr>
        <p:spPr>
          <a:xfrm>
            <a:off x="469900" y="1412776"/>
            <a:ext cx="8278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一个组相联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cache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个行组成，每组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行。主存储器包含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32K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个块，每块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128 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字。请表示内存地址的格式。</a:t>
            </a:r>
            <a:endParaRPr lang="en-US" altLang="zh-CN" sz="1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457200"/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块大小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行大小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=2^w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=128=2^7,w=7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；每组的行数为：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k=4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的行数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=k*u=64,u=16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，组数用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位表示：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2^d=16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d=4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；主存块数为：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2^s=32K=2^15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s=15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；标记大小为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:(s-d)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=15-4=11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位，主存地址长度为：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15+7=22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位，主存寻址单元数为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s+w</a:t>
            </a:r>
            <a:r>
              <a:rPr 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)=2^22</a:t>
            </a:r>
            <a:r>
              <a:rPr 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，则其内存地址格式为：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图片 9">
            <a:extLst>
              <a:ext uri="{FF2B5EF4-FFF2-40B4-BE49-F238E27FC236}">
                <a16:creationId xmlns:a16="http://schemas.microsoft.com/office/drawing/2014/main" id="{B03F2AFC-19CE-4C7D-9D78-79BF2F02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32" y="4725144"/>
            <a:ext cx="5785335" cy="6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3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HW3-Q5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226A-1D84-447C-BCE3-77FE0DDD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052736"/>
            <a:ext cx="7304109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70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HW3-Q5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226A-1D84-447C-BCE3-77FE0DDD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1" y="1052736"/>
            <a:ext cx="5038204" cy="26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FBC86-BC79-4FB0-BB76-36ED5D83D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2" y="3933056"/>
            <a:ext cx="9028112" cy="2626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602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HW3-Q6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B8E51-1838-42B0-8F67-8F8520C4DC7A}"/>
              </a:ext>
            </a:extLst>
          </p:cNvPr>
          <p:cNvSpPr txBox="1"/>
          <p:nvPr/>
        </p:nvSpPr>
        <p:spPr>
          <a:xfrm>
            <a:off x="251520" y="1155516"/>
            <a:ext cx="83529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Whereas larger caches have lower miss rates, they also tend to have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longer hit times. Assume a direct-mapped 8 KB cache has 0.22 ns hit time and miss rate m1; also assume a 4-way associative 64 KB cache has 0.52 ns hit time and a miss rate m2.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a. If the miss penalty is 100 ns, when would it be advantageous to use the smaller cache to reduce the overall memory access time?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b. Repeat part (a) for miss penalties of 10 and 1000 ns. Conclude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when it might be advantageous to use a smaller cache.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2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HW3-Q6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B8E51-1838-42B0-8F67-8F8520C4DC7A}"/>
              </a:ext>
            </a:extLst>
          </p:cNvPr>
          <p:cNvSpPr txBox="1"/>
          <p:nvPr/>
        </p:nvSpPr>
        <p:spPr>
          <a:xfrm>
            <a:off x="251520" y="1155516"/>
            <a:ext cx="83529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Whereas larger caches have lower miss rates, they also tend to have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longer hit times. Assume a direct-mapped 8 KB cache has 0.22 ns hit time and miss rate m1; also assume a 4-way associative 64 KB cache has 0.52 ns hit time and a miss rate m2.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a. If the miss penalty is 100 ns, when would it be advantageous to use the smaller cache to reduce the overall memory access time?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b. Repeat part (a) for miss penalties of 10 and 1000 ns. Conclude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when it might be advantageous to use a smaller cache.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882B6-BC08-4B3A-B6DC-C8B91102B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4" y="4322665"/>
            <a:ext cx="8155939" cy="2014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388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HW4-Q1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A9A7D-5EA2-4702-A6F2-EFD7038BBC76}"/>
              </a:ext>
            </a:extLst>
          </p:cNvPr>
          <p:cNvSpPr txBox="1"/>
          <p:nvPr/>
        </p:nvSpPr>
        <p:spPr>
          <a:xfrm>
            <a:off x="469900" y="1412776"/>
            <a:ext cx="82785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微软雅黑" panose="020B0503020204020204" pitchFamily="34" charset="-122"/>
              </a:rPr>
              <a:t>组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MS Mincho" panose="02020609040205080304" pitchFamily="49" charset="-128"/>
              </a:rPr>
              <a:t>相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微软雅黑" panose="020B0503020204020204" pitchFamily="34" charset="-122"/>
              </a:rPr>
              <a:t>联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cache 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由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64 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个行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微软雅黑" panose="020B0503020204020204" pitchFamily="34" charset="-122"/>
              </a:rPr>
              <a:t>组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MS Mincho" panose="02020609040205080304" pitchFamily="49" charset="-128"/>
              </a:rPr>
              <a:t>成，每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微软雅黑" panose="020B0503020204020204" pitchFamily="34" charset="-122"/>
              </a:rPr>
              <a:t>组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4 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行。主存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微软雅黑" panose="020B0503020204020204" pitchFamily="34" charset="-122"/>
              </a:rPr>
              <a:t>储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MS Mincho" panose="02020609040205080304" pitchFamily="49" charset="-128"/>
              </a:rPr>
              <a:t>器包含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4K 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个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微软雅黑" panose="020B0503020204020204" pitchFamily="34" charset="-122"/>
              </a:rPr>
              <a:t>块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MS Mincho" panose="02020609040205080304" pitchFamily="49" charset="-128"/>
              </a:rPr>
              <a:t>，每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微软雅黑" panose="020B0503020204020204" pitchFamily="34" charset="-122"/>
              </a:rPr>
              <a:t>块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128 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字。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微软雅黑" panose="020B0503020204020204" pitchFamily="34" charset="-122"/>
              </a:rPr>
              <a:t>请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MS Mincho" panose="02020609040205080304" pitchFamily="49" charset="-128"/>
              </a:rPr>
              <a:t>表示内存地</a:t>
            </a:r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址的格式。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Cambria" panose="020405030504060302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主存：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4K 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块，每块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128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字，共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zh-CN" sz="1800" baseline="300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sz="1800" baseline="300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12+7</a:t>
            </a:r>
            <a:r>
              <a:rPr lang="zh-CN" sz="1800" baseline="300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字，需要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19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位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Cache: 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每组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行，需要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16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组，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组，每组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128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字，需要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7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位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sz="1800" dirty="0">
                <a:effectLst/>
                <a:latin typeface="Cambria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内存地址</a:t>
            </a:r>
            <a:r>
              <a:rPr lang="en-US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19</a:t>
            </a:r>
            <a:r>
              <a:rPr lang="zh-CN" sz="1800" dirty="0">
                <a:effectLst/>
                <a:latin typeface="楷体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位：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4716283F-A32F-4080-9BFA-60FE51F194C0}"/>
              </a:ext>
            </a:extLst>
          </p:cNvPr>
          <p:cNvSpPr/>
          <p:nvPr/>
        </p:nvSpPr>
        <p:spPr>
          <a:xfrm>
            <a:off x="1799590" y="3976732"/>
            <a:ext cx="554482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1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/>
                <a:ea typeface="MS Mincho" panose="02020609040205080304" pitchFamily="49" charset="-128"/>
                <a:cs typeface="Times New Roman" panose="02020603050405020304" pitchFamily="18" charset="0"/>
              </a:rPr>
              <a:t>   s –d                                  |      d       |      w    </a:t>
            </a:r>
            <a:endParaRPr lang="en-US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B4EE2A-B6AF-4037-A9F2-D3EB7EF4DE11}"/>
              </a:ext>
            </a:extLst>
          </p:cNvPr>
          <p:cNvSpPr/>
          <p:nvPr/>
        </p:nvSpPr>
        <p:spPr>
          <a:xfrm>
            <a:off x="1799590" y="4503782"/>
            <a:ext cx="554482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1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/>
                <a:ea typeface="MS Mincho" panose="02020609040205080304" pitchFamily="49" charset="-128"/>
                <a:cs typeface="Times New Roman" panose="02020603050405020304" pitchFamily="18" charset="0"/>
              </a:rPr>
              <a:t>   8                                      |      4       |      7 </a:t>
            </a:r>
            <a:endParaRPr lang="en-US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5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HW4-Q2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A9A7D-5EA2-4702-A6F2-EFD7038BBC76}"/>
              </a:ext>
            </a:extLst>
          </p:cNvPr>
          <p:cNvSpPr txBox="1"/>
          <p:nvPr/>
        </p:nvSpPr>
        <p:spPr>
          <a:xfrm>
            <a:off x="469900" y="1787912"/>
            <a:ext cx="8278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800" dirty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有一个</a:t>
            </a:r>
            <a:r>
              <a:rPr lang="zh-CN" sz="1800" dirty="0">
                <a:effectLst/>
                <a:ea typeface="楷体" panose="02010609060101010101" pitchFamily="49" charset="-122"/>
                <a:cs typeface="微软雅黑" panose="020B0503020204020204" pitchFamily="34" charset="-122"/>
              </a:rPr>
              <a:t>处</a:t>
            </a:r>
            <a:r>
              <a:rPr lang="zh-CN" sz="1800" dirty="0">
                <a:effectLst/>
                <a:ea typeface="楷体" panose="02010609060101010101" pitchFamily="49" charset="-122"/>
                <a:cs typeface="MS Mincho" panose="02020609040205080304" pitchFamily="49" charset="-128"/>
              </a:rPr>
              <a:t>理机，主存容量</a:t>
            </a:r>
            <a:r>
              <a:rPr lang="en-US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1MB, </a:t>
            </a:r>
            <a:r>
              <a:rPr lang="zh-CN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lang="zh-CN" sz="1800" dirty="0">
                <a:effectLst/>
                <a:ea typeface="楷体" panose="02010609060101010101" pitchFamily="49" charset="-122"/>
                <a:cs typeface="微软雅黑" panose="020B0503020204020204" pitchFamily="34" charset="-122"/>
              </a:rPr>
              <a:t>长</a:t>
            </a:r>
            <a:r>
              <a:rPr lang="en-US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1B, </a:t>
            </a:r>
            <a:r>
              <a:rPr lang="zh-CN" sz="1800" dirty="0">
                <a:effectLst/>
                <a:ea typeface="楷体" panose="02010609060101010101" pitchFamily="49" charset="-122"/>
                <a:cs typeface="微软雅黑" panose="020B0503020204020204" pitchFamily="34" charset="-122"/>
              </a:rPr>
              <a:t>块</a:t>
            </a:r>
            <a:r>
              <a:rPr lang="zh-CN" sz="1800" dirty="0">
                <a:effectLst/>
                <a:ea typeface="楷体" panose="02010609060101010101" pitchFamily="49" charset="-122"/>
                <a:cs typeface="MS Mincho" panose="02020609040205080304" pitchFamily="49" charset="-128"/>
              </a:rPr>
              <a:t>大小</a:t>
            </a:r>
            <a:r>
              <a:rPr lang="en-US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16B, cache </a:t>
            </a:r>
            <a:r>
              <a:rPr lang="zh-CN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容量</a:t>
            </a:r>
            <a:r>
              <a:rPr lang="en-US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32KB, </a:t>
            </a:r>
            <a:r>
              <a:rPr lang="zh-CN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cache </a:t>
            </a:r>
            <a:r>
              <a:rPr lang="zh-CN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采用直接映射式，</a:t>
            </a:r>
            <a:r>
              <a:rPr lang="zh-CN" sz="1800" dirty="0">
                <a:effectLst/>
                <a:ea typeface="楷体" panose="02010609060101010101" pitchFamily="49" charset="-122"/>
                <a:cs typeface="微软雅黑" panose="020B0503020204020204" pitchFamily="34" charset="-122"/>
              </a:rPr>
              <a:t>请给</a:t>
            </a:r>
            <a:r>
              <a:rPr lang="zh-CN" sz="1800" dirty="0">
                <a:effectLst/>
                <a:ea typeface="楷体" panose="02010609060101010101" pitchFamily="49" charset="-122"/>
                <a:cs typeface="MS Mincho" panose="02020609040205080304" pitchFamily="49" charset="-128"/>
              </a:rPr>
              <a:t>出</a:t>
            </a:r>
            <a:r>
              <a:rPr lang="en-US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个不同</a:t>
            </a:r>
            <a:r>
              <a:rPr lang="zh-CN" sz="1800" dirty="0">
                <a:effectLst/>
                <a:ea typeface="楷体" panose="02010609060101010101" pitchFamily="49" charset="-122"/>
                <a:cs typeface="微软雅黑" panose="020B0503020204020204" pitchFamily="34" charset="-122"/>
              </a:rPr>
              <a:t>标记</a:t>
            </a:r>
            <a:r>
              <a:rPr lang="zh-CN" sz="1800" dirty="0">
                <a:effectLst/>
                <a:ea typeface="楷体" panose="02010609060101010101" pitchFamily="49" charset="-122"/>
                <a:cs typeface="MS Mincho" panose="02020609040205080304" pitchFamily="49" charset="-128"/>
              </a:rPr>
              <a:t>的内存地址，它</a:t>
            </a:r>
            <a:r>
              <a:rPr lang="zh-CN" sz="1800" dirty="0">
                <a:effectLst/>
                <a:ea typeface="楷体" panose="02010609060101010101" pitchFamily="49" charset="-122"/>
                <a:cs typeface="微软雅黑" panose="020B0503020204020204" pitchFamily="34" charset="-122"/>
              </a:rPr>
              <a:t>们</a:t>
            </a:r>
            <a:r>
              <a:rPr lang="zh-CN" sz="1800" dirty="0">
                <a:effectLst/>
                <a:ea typeface="楷体" panose="02010609060101010101" pitchFamily="49" charset="-122"/>
                <a:cs typeface="MS Mincho" panose="02020609040205080304" pitchFamily="49" charset="-128"/>
              </a:rPr>
              <a:t>映射到同一个</a:t>
            </a:r>
            <a:r>
              <a:rPr lang="en-US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cache </a:t>
            </a:r>
            <a:r>
              <a:rPr lang="zh-CN" sz="1800" dirty="0">
                <a:effectLst/>
                <a:latin typeface="楷体" panose="02010609060101010101" pitchFamily="49" charset="-122"/>
                <a:cs typeface="Times New Roman" panose="02020603050405020304" pitchFamily="18" charset="0"/>
              </a:rPr>
              <a:t>行。</a:t>
            </a:r>
            <a:endParaRPr lang="en-US" altLang="zh-CN" sz="1800" dirty="0">
              <a:effectLst/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419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每块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，块内地址需要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位，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w=4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19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Cache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容量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32K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，每块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，需要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2K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块，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r=11</a:t>
            </a:r>
            <a:endParaRPr lang="en-US" altLang="zh-CN" sz="800" dirty="0">
              <a:effectLst/>
              <a:ea typeface="楷体" panose="02010609060101010101" pitchFamily="49" charset="-122"/>
            </a:endParaRPr>
          </a:p>
          <a:p>
            <a:pPr marL="0" marR="0" lvl="0" indent="419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内存地址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1MB=2</a:t>
            </a:r>
            <a:r>
              <a:rPr kumimoji="0" lang="en-US" altLang="zh-CN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s+w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=20-&gt;s=16, s-r=5</a:t>
            </a:r>
            <a:endParaRPr lang="en-US" altLang="zh-CN" sz="1800" dirty="0">
              <a:effectLst/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楷体" panose="02010609060101010101" pitchFamily="49" charset="-122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楷体" panose="02010609060101010101" pitchFamily="49" charset="-122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5EDBB717-8B98-4573-9B2B-23C70E59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301208"/>
            <a:ext cx="3648075" cy="366713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方正姚体"/>
                <a:cs typeface="Times New Roman" panose="02020603050405020304" pitchFamily="18" charset="0"/>
              </a:rPr>
              <a:t>   5        |    11         |  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EDEAAAC0-71FB-420A-9483-4BE2F8857544}"/>
              </a:ext>
            </a:extLst>
          </p:cNvPr>
          <p:cNvSpPr/>
          <p:nvPr/>
        </p:nvSpPr>
        <p:spPr>
          <a:xfrm>
            <a:off x="5482534" y="2708920"/>
            <a:ext cx="3191565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/>
                <a:ea typeface="MS Mincho" panose="02020609040205080304" pitchFamily="49" charset="-128"/>
                <a:cs typeface="Times New Roman" panose="02020603050405020304" pitchFamily="18" charset="0"/>
              </a:rPr>
              <a:t>   s –r    |    r     |w </a:t>
            </a:r>
            <a:endParaRPr lang="en-US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3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14E791-165F-344E-BF0E-59CD826800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51F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1859"/>
            <a:ext cx="8686800" cy="45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2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HW4-Q3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7BA10-7272-4E3F-BF3E-B1CB5147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57287"/>
            <a:ext cx="6553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HW4-Q4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8DF8E-CC66-4995-A03A-79CE1F3BB4E3}"/>
              </a:ext>
            </a:extLst>
          </p:cNvPr>
          <p:cNvSpPr txBox="1"/>
          <p:nvPr/>
        </p:nvSpPr>
        <p:spPr>
          <a:xfrm>
            <a:off x="143508" y="1365586"/>
            <a:ext cx="88569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某计算机的存储系统由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cache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、主存和磁盘构成。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cache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的访问时间为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15ns;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如果被访问的单元在主存中但不在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cache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中，需要用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60ns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的时间将其装入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cache,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然后再进行访问；如果被访问的单元不在主存中，则需要</a:t>
            </a:r>
            <a:r>
              <a:rPr lang="en-US" sz="20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lOms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的时间将其从磁盘中读入主存，然后再装入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cache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中并开始访问。若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cache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的命中率为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95%,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主存的命中率为</a:t>
            </a:r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80%, </a:t>
            </a:r>
            <a:r>
              <a:rPr lang="zh-CN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求该系统中访问一个字的平均时间。</a:t>
            </a:r>
            <a:endParaRPr lang="en-US" altLang="zh-CN" sz="20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AMAT=0.95*15+0.05*</a:t>
            </a:r>
            <a:r>
              <a:rPr lang="en-US" sz="20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AMAT_Cache</a:t>
            </a:r>
            <a:endParaRPr lang="en-US" sz="16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=14.25+0.05*(0.8*(60+15)+0.2*(10000000+60+15))=100018ns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9316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HW4-Q5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2E678-E22D-4C66-A280-47F8E1D1492C}"/>
              </a:ext>
            </a:extLst>
          </p:cNvPr>
          <p:cNvSpPr txBox="1"/>
          <p:nvPr/>
        </p:nvSpPr>
        <p:spPr>
          <a:xfrm>
            <a:off x="163441" y="1719530"/>
            <a:ext cx="85217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a direct-mapped cache design with a 64-bit address, the following bits of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address are used to access the cache.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        Index         Offset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63–10      9–5            4–0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What is the cache block size (in words)?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How many blocks does the cache have?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Beginning from power on, the following byte-addressed cache references are recorded.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Address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Hex   00   04    10     84     E8    A0    400     1E    8C     C1C     B4      884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    0     4      16   132   232   160   1024    30   140    3100   180     2180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5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4F06-A534-418F-9DC5-C08898F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HW4-Q5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0DD-1924-4D74-9263-B917157A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26D56-3964-4D5F-BAAE-EC777D91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060848"/>
            <a:ext cx="8521700" cy="37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14E791-165F-344E-BF0E-59CD826800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51F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1"/>
            <a:ext cx="86941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4B1D-5E42-4C6F-91CF-0281932B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1AE4F-9C42-4234-B537-317B4A0C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14E791-165F-344E-BF0E-59CD826800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51F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5F2B5-4D6D-4F65-86C6-274AD00B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481137"/>
            <a:ext cx="8772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0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Core RISC-V Instruction Formats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76F620-4D3B-CE4B-95A1-DAD27F6CC0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/>
          <a:srcRect r="3650" b="52941"/>
          <a:stretch/>
        </p:blipFill>
        <p:spPr>
          <a:xfrm>
            <a:off x="0" y="3029128"/>
            <a:ext cx="9129308" cy="2504383"/>
          </a:xfrm>
          <a:prstGeom prst="rect">
            <a:avLst/>
          </a:prstGeom>
        </p:spPr>
      </p:pic>
      <p:grpSp>
        <p:nvGrpSpPr>
          <p:cNvPr id="1125391" name="Group 1125390"/>
          <p:cNvGrpSpPr/>
          <p:nvPr/>
        </p:nvGrpSpPr>
        <p:grpSpPr>
          <a:xfrm>
            <a:off x="1428750" y="2362200"/>
            <a:ext cx="1695450" cy="914400"/>
            <a:chOff x="1428750" y="2362200"/>
            <a:chExt cx="1695450" cy="914400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>
              <a:off x="2590800" y="2762310"/>
              <a:ext cx="0" cy="51429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428750" y="2362200"/>
              <a:ext cx="1695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Reg. Source 2</a:t>
              </a:r>
            </a:p>
          </p:txBody>
        </p:sp>
      </p:grpSp>
      <p:grpSp>
        <p:nvGrpSpPr>
          <p:cNvPr id="1125392" name="Group 1125391"/>
          <p:cNvGrpSpPr/>
          <p:nvPr/>
        </p:nvGrpSpPr>
        <p:grpSpPr>
          <a:xfrm>
            <a:off x="3067050" y="2362200"/>
            <a:ext cx="1657350" cy="914400"/>
            <a:chOff x="3067050" y="2362200"/>
            <a:chExt cx="1657350" cy="914400"/>
          </a:xfrm>
        </p:grpSpPr>
        <p:sp>
          <p:nvSpPr>
            <p:cNvPr id="60" name="TextBox 59"/>
            <p:cNvSpPr txBox="1"/>
            <p:nvPr/>
          </p:nvSpPr>
          <p:spPr>
            <a:xfrm>
              <a:off x="3067050" y="2362200"/>
              <a:ext cx="1657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Reg. Source 1</a:t>
              </a:r>
            </a:p>
          </p:txBody>
        </p:sp>
        <p:cxnSp>
          <p:nvCxnSpPr>
            <p:cNvPr id="64" name="Straight Arrow Connector 63"/>
            <p:cNvCxnSpPr>
              <a:stCxn id="60" idx="2"/>
            </p:cNvCxnSpPr>
            <p:nvPr/>
          </p:nvCxnSpPr>
          <p:spPr bwMode="auto">
            <a:xfrm>
              <a:off x="3895725" y="2762310"/>
              <a:ext cx="0" cy="51429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25390" name="Group 1125389"/>
          <p:cNvGrpSpPr/>
          <p:nvPr/>
        </p:nvGrpSpPr>
        <p:grpSpPr>
          <a:xfrm>
            <a:off x="6324600" y="1468349"/>
            <a:ext cx="2438400" cy="1808251"/>
            <a:chOff x="6324600" y="1468349"/>
            <a:chExt cx="2438400" cy="1808251"/>
          </a:xfrm>
        </p:grpSpPr>
        <p:sp>
          <p:nvSpPr>
            <p:cNvPr id="70" name="TextBox 69"/>
            <p:cNvSpPr txBox="1"/>
            <p:nvPr/>
          </p:nvSpPr>
          <p:spPr>
            <a:xfrm>
              <a:off x="6324600" y="1468349"/>
              <a:ext cx="2438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7-bit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opcode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field (but low 2 bits =11</a:t>
              </a:r>
              <a:r>
                <a:rPr kumimoji="0" 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2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)</a:t>
              </a:r>
            </a:p>
          </p:txBody>
        </p:sp>
        <p:cxnSp>
          <p:nvCxnSpPr>
            <p:cNvPr id="71" name="Straight Arrow Connector 70"/>
            <p:cNvCxnSpPr>
              <a:stCxn id="70" idx="2"/>
            </p:cNvCxnSpPr>
            <p:nvPr/>
          </p:nvCxnSpPr>
          <p:spPr bwMode="auto">
            <a:xfrm>
              <a:off x="7543800" y="2176235"/>
              <a:ext cx="0" cy="110036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25388" name="Group 1125387"/>
          <p:cNvGrpSpPr/>
          <p:nvPr/>
        </p:nvGrpSpPr>
        <p:grpSpPr>
          <a:xfrm>
            <a:off x="-65881" y="1371600"/>
            <a:ext cx="2209006" cy="1905000"/>
            <a:chOff x="-65881" y="1371600"/>
            <a:chExt cx="2209006" cy="1905000"/>
          </a:xfrm>
        </p:grpSpPr>
        <p:cxnSp>
          <p:nvCxnSpPr>
            <p:cNvPr id="59" name="Straight Arrow Connector 58"/>
            <p:cNvCxnSpPr>
              <a:stCxn id="72" idx="2"/>
            </p:cNvCxnSpPr>
            <p:nvPr/>
          </p:nvCxnSpPr>
          <p:spPr bwMode="auto">
            <a:xfrm>
              <a:off x="1038622" y="2079486"/>
              <a:ext cx="0" cy="11971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-65881" y="1371600"/>
              <a:ext cx="22090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Additional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opcode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bits/immediate</a:t>
              </a:r>
            </a:p>
          </p:txBody>
        </p:sp>
      </p:grpSp>
      <p:grpSp>
        <p:nvGrpSpPr>
          <p:cNvPr id="1125393" name="Group 1125392"/>
          <p:cNvGrpSpPr/>
          <p:nvPr/>
        </p:nvGrpSpPr>
        <p:grpSpPr>
          <a:xfrm>
            <a:off x="5154524" y="2362200"/>
            <a:ext cx="2084476" cy="914400"/>
            <a:chOff x="5154524" y="2362200"/>
            <a:chExt cx="2084476" cy="914400"/>
          </a:xfrm>
        </p:grpSpPr>
        <p:sp>
          <p:nvSpPr>
            <p:cNvPr id="57" name="TextBox 56"/>
            <p:cNvSpPr txBox="1"/>
            <p:nvPr/>
          </p:nvSpPr>
          <p:spPr>
            <a:xfrm>
              <a:off x="5154524" y="2362200"/>
              <a:ext cx="20844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Destination Reg.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044362" y="2705220"/>
              <a:ext cx="0" cy="5713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TextBox 1"/>
          <p:cNvSpPr txBox="1"/>
          <p:nvPr/>
        </p:nvSpPr>
        <p:spPr>
          <a:xfrm>
            <a:off x="384897" y="5486400"/>
            <a:ext cx="837810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Aligned on a four-byte boundary in memory. There are variants!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 bit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immediates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always on bit 31 of instruction. Register fields never move.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870862" y="990600"/>
            <a:ext cx="7258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github.com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riscv-opcodes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/blob/master/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opcodes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25389" name="Group 1125388"/>
          <p:cNvGrpSpPr/>
          <p:nvPr/>
        </p:nvGrpSpPr>
        <p:grpSpPr>
          <a:xfrm>
            <a:off x="3720400" y="1504890"/>
            <a:ext cx="2843962" cy="1771710"/>
            <a:chOff x="3720400" y="1504890"/>
            <a:chExt cx="2843962" cy="1771710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4977562" y="2028855"/>
              <a:ext cx="0" cy="124774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720400" y="1504890"/>
              <a:ext cx="2843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Additional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opcode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24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239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4" y="1600200"/>
            <a:ext cx="896357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62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C2A54D-D38A-6449-A27D-1BD4A1440D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F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43200"/>
            <a:ext cx="8915400" cy="28956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828800" y="1981200"/>
            <a:ext cx="1695450" cy="914400"/>
            <a:chOff x="1428750" y="2362200"/>
            <a:chExt cx="1695450" cy="914400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590800" y="2762310"/>
              <a:ext cx="0" cy="51429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1428750" y="2362200"/>
              <a:ext cx="1695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Reg. Source 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71850" y="1981200"/>
            <a:ext cx="1657350" cy="914400"/>
            <a:chOff x="3067050" y="2362200"/>
            <a:chExt cx="1657350" cy="914400"/>
          </a:xfrm>
        </p:grpSpPr>
        <p:sp>
          <p:nvSpPr>
            <p:cNvPr id="10" name="TextBox 9"/>
            <p:cNvSpPr txBox="1"/>
            <p:nvPr/>
          </p:nvSpPr>
          <p:spPr>
            <a:xfrm>
              <a:off x="3067050" y="2362200"/>
              <a:ext cx="1657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Reg. Source 1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 bwMode="auto">
            <a:xfrm>
              <a:off x="3895725" y="2762310"/>
              <a:ext cx="0" cy="51429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553200" y="1087349"/>
            <a:ext cx="2438400" cy="1808251"/>
            <a:chOff x="6324600" y="1468349"/>
            <a:chExt cx="2438400" cy="1808251"/>
          </a:xfrm>
        </p:grpSpPr>
        <p:sp>
          <p:nvSpPr>
            <p:cNvPr id="13" name="TextBox 12"/>
            <p:cNvSpPr txBox="1"/>
            <p:nvPr/>
          </p:nvSpPr>
          <p:spPr>
            <a:xfrm>
              <a:off x="6324600" y="1468349"/>
              <a:ext cx="2438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7-bit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opcode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field (but low 2 bits =11</a:t>
              </a:r>
              <a:r>
                <a:rPr kumimoji="0" 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2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)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 bwMode="auto">
            <a:xfrm>
              <a:off x="7543800" y="2176235"/>
              <a:ext cx="0" cy="110036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53194" y="990600"/>
            <a:ext cx="2209006" cy="1905000"/>
            <a:chOff x="153194" y="1371600"/>
            <a:chExt cx="2209006" cy="1905000"/>
          </a:xfrm>
        </p:grpSpPr>
        <p:cxnSp>
          <p:nvCxnSpPr>
            <p:cNvPr id="16" name="Straight Arrow Connector 15"/>
            <p:cNvCxnSpPr>
              <a:stCxn id="17" idx="2"/>
            </p:cNvCxnSpPr>
            <p:nvPr/>
          </p:nvCxnSpPr>
          <p:spPr bwMode="auto">
            <a:xfrm>
              <a:off x="1257697" y="2079486"/>
              <a:ext cx="0" cy="11971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53194" y="1371600"/>
              <a:ext cx="22090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Additional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opcode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bits/immediate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1981200"/>
            <a:ext cx="2084476" cy="914400"/>
            <a:chOff x="5154524" y="2362200"/>
            <a:chExt cx="2084476" cy="914400"/>
          </a:xfrm>
        </p:grpSpPr>
        <p:sp>
          <p:nvSpPr>
            <p:cNvPr id="19" name="TextBox 18"/>
            <p:cNvSpPr txBox="1"/>
            <p:nvPr/>
          </p:nvSpPr>
          <p:spPr>
            <a:xfrm>
              <a:off x="5154524" y="2362200"/>
              <a:ext cx="20844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Destination Reg.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044362" y="2705220"/>
              <a:ext cx="0" cy="5713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3861638" y="1123890"/>
            <a:ext cx="2843962" cy="1771710"/>
            <a:chOff x="3720400" y="1504890"/>
            <a:chExt cx="2843962" cy="177171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4977562" y="2028855"/>
              <a:ext cx="0" cy="124774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720400" y="1504890"/>
              <a:ext cx="2843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Additional </a:t>
              </a: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opcode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bits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62498" y="3801840"/>
            <a:ext cx="8940442" cy="8577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4724400"/>
            <a:ext cx="8940442" cy="8577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5000" y="5638800"/>
            <a:ext cx="562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Based on the handling of the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immediates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8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4458" y="1219200"/>
            <a:ext cx="8031234" cy="5191125"/>
            <a:chOff x="434458" y="1219200"/>
            <a:chExt cx="8031234" cy="5191125"/>
          </a:xfrm>
        </p:grpSpPr>
        <p:pic>
          <p:nvPicPr>
            <p:cNvPr id="122883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58" y="1219200"/>
              <a:ext cx="8031234" cy="519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806116" y="3272134"/>
              <a:ext cx="2384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i.e., displacement addressing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45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6|12.3|5.7|8.6|3.2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|1.2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157279832</TotalTime>
  <Pages>0</Pages>
  <Words>2397</Words>
  <Characters>0</Characters>
  <Application>Microsoft Office PowerPoint</Application>
  <DocSecurity>0</DocSecurity>
  <PresentationFormat>On-screen Show (4:3)</PresentationFormat>
  <Lines>0</Lines>
  <Paragraphs>300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方正姚体</vt:lpstr>
      <vt:lpstr>楷体</vt:lpstr>
      <vt:lpstr>宋体</vt:lpstr>
      <vt:lpstr>Arial</vt:lpstr>
      <vt:lpstr>Calibri</vt:lpstr>
      <vt:lpstr>Cambria</vt:lpstr>
      <vt:lpstr>Lucida Console</vt:lpstr>
      <vt:lpstr>Times New Roman</vt:lpstr>
      <vt:lpstr>Wingdings</vt:lpstr>
      <vt:lpstr>默认设计模板</vt:lpstr>
      <vt:lpstr>Office Theme</vt:lpstr>
      <vt:lpstr>1_Office Theme</vt:lpstr>
      <vt:lpstr>2_Office Theme</vt:lpstr>
      <vt:lpstr>Lecture 14: Instruction Set &amp; HW3/HW4 Computer Organization and Architecture  Fall 2021</vt:lpstr>
      <vt:lpstr>Load/Store Instructions</vt:lpstr>
      <vt:lpstr>ALU Instructions</vt:lpstr>
      <vt:lpstr>Control Flow Instructions</vt:lpstr>
      <vt:lpstr>Example Coding</vt:lpstr>
      <vt:lpstr>Four Core RISC-V Instruction Formats</vt:lpstr>
      <vt:lpstr>RISC-V Encoding Summary</vt:lpstr>
      <vt:lpstr>With Variants</vt:lpstr>
      <vt:lpstr>RISC-V Addressing Summary</vt:lpstr>
      <vt:lpstr>R-Format Encoding Example</vt:lpstr>
      <vt:lpstr>RISC-V I-Format Instructions</vt:lpstr>
      <vt:lpstr>RISC-V S-Format Instructions</vt:lpstr>
      <vt:lpstr>Integer Computational Instructions (ALU)</vt:lpstr>
      <vt:lpstr>Integer Computational Instructions (ALU)</vt:lpstr>
      <vt:lpstr>Integer Computational Instructions</vt:lpstr>
      <vt:lpstr>Control Transfer Instructions</vt:lpstr>
      <vt:lpstr>Control Transfer Instructions</vt:lpstr>
      <vt:lpstr>Loads and Stores</vt:lpstr>
      <vt:lpstr>Specifications and Software  From riscv.org and github.com/riscv</vt:lpstr>
      <vt:lpstr>HW3-Q1</vt:lpstr>
      <vt:lpstr>HW3-Q2</vt:lpstr>
      <vt:lpstr>HW3-Q3</vt:lpstr>
      <vt:lpstr>HW3-Q4</vt:lpstr>
      <vt:lpstr>HW3-Q5</vt:lpstr>
      <vt:lpstr>HW3-Q5</vt:lpstr>
      <vt:lpstr>HW3-Q6</vt:lpstr>
      <vt:lpstr>HW3-Q6</vt:lpstr>
      <vt:lpstr>HW4-Q1</vt:lpstr>
      <vt:lpstr>HW4-Q2</vt:lpstr>
      <vt:lpstr>HW4-Q3</vt:lpstr>
      <vt:lpstr>HW4-Q4</vt:lpstr>
      <vt:lpstr>HW4-Q5</vt:lpstr>
      <vt:lpstr>HW4-Q5</vt:lpstr>
    </vt:vector>
  </TitlesOfParts>
  <Company>巢湖学院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</dc:title>
  <dc:creator>江家宝</dc:creator>
  <cp:lastModifiedBy>TANG, JIJUN</cp:lastModifiedBy>
  <cp:revision>586</cp:revision>
  <cp:lastPrinted>1899-12-30T00:00:00Z</cp:lastPrinted>
  <dcterms:created xsi:type="dcterms:W3CDTF">2010-12-27T19:15:23Z</dcterms:created>
  <dcterms:modified xsi:type="dcterms:W3CDTF">2021-11-10T01:46:57Z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