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Caveat"/>
      <p:regular r:id="rId24"/>
      <p:bold r:id="rId25"/>
    </p:embeddedFon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aveat-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verage-regular.fntdata"/><Relationship Id="rId25" Type="http://schemas.openxmlformats.org/officeDocument/2006/relationships/font" Target="fonts/Caveat-bold.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37240048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37240048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372400481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372400481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372400481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37240048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372400481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37240048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37240048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37240048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372400481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372400481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37240048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37240048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372400481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37240048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372400481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372400481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39ec587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39ec587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37469cf0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37469cf0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3724004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3724004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37240048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37240048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3724004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3724004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37240048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37240048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jOYJtf_Q_JbjjI3YvP267skFPZv3RxRO/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www.dcc.fc.up.pt/~ltorgo/Regression/abalone.tar.g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15</a:t>
            </a:r>
            <a:endParaRPr/>
          </a:p>
          <a:p>
            <a:pPr indent="0" lvl="0" marL="0" rtl="0" algn="ctr">
              <a:spcBef>
                <a:spcPts val="0"/>
              </a:spcBef>
              <a:spcAft>
                <a:spcPts val="0"/>
              </a:spcAft>
              <a:buNone/>
            </a:pPr>
            <a:r>
              <a:t/>
            </a:r>
            <a:endParaRPr/>
          </a:p>
        </p:txBody>
      </p:sp>
      <p:pic>
        <p:nvPicPr>
          <p:cNvPr id="60" name="Google Shape;60;p13"/>
          <p:cNvPicPr preferRelativeResize="0"/>
          <p:nvPr/>
        </p:nvPicPr>
        <p:blipFill>
          <a:blip r:embed="rId3">
            <a:alphaModFix amt="21000"/>
          </a:blip>
          <a:stretch>
            <a:fillRect/>
          </a:stretch>
        </p:blipFill>
        <p:spPr>
          <a:xfrm>
            <a:off x="600050" y="0"/>
            <a:ext cx="7943901" cy="5143500"/>
          </a:xfrm>
          <a:prstGeom prst="rect">
            <a:avLst/>
          </a:prstGeom>
          <a:noFill/>
          <a:ln>
            <a:noFill/>
          </a:ln>
        </p:spPr>
      </p:pic>
      <p:sp>
        <p:nvSpPr>
          <p:cNvPr id="61" name="Google Shape;61;p13"/>
          <p:cNvSpPr txBox="1"/>
          <p:nvPr>
            <p:ph type="ctrTitle"/>
          </p:nvPr>
        </p:nvSpPr>
        <p:spPr>
          <a:xfrm>
            <a:off x="671250" y="678075"/>
            <a:ext cx="7801500" cy="12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sz="3000">
                <a:latin typeface="Georgia"/>
                <a:ea typeface="Georgia"/>
                <a:cs typeface="Georgia"/>
                <a:sym typeface="Georgia"/>
              </a:rPr>
              <a:t>AGE PREDICTION OF ABALONE</a:t>
            </a:r>
            <a:r>
              <a:rPr lang="en" sz="4600">
                <a:latin typeface="Georgia"/>
                <a:ea typeface="Georgia"/>
                <a:cs typeface="Georgia"/>
                <a:sym typeface="Georgia"/>
              </a:rPr>
              <a:t> </a:t>
            </a:r>
            <a:endParaRPr sz="4600">
              <a:latin typeface="Georgia"/>
              <a:ea typeface="Georgia"/>
              <a:cs typeface="Georgia"/>
              <a:sym typeface="Georgia"/>
            </a:endParaRPr>
          </a:p>
        </p:txBody>
      </p:sp>
      <p:pic>
        <p:nvPicPr>
          <p:cNvPr id="62" name="Google Shape;62;p13"/>
          <p:cNvPicPr preferRelativeResize="0"/>
          <p:nvPr/>
        </p:nvPicPr>
        <p:blipFill>
          <a:blip r:embed="rId4">
            <a:alphaModFix/>
          </a:blip>
          <a:stretch>
            <a:fillRect/>
          </a:stretch>
        </p:blipFill>
        <p:spPr>
          <a:xfrm>
            <a:off x="569450" y="2571750"/>
            <a:ext cx="2902424" cy="2468050"/>
          </a:xfrm>
          <a:prstGeom prst="rect">
            <a:avLst/>
          </a:prstGeom>
          <a:noFill/>
          <a:ln>
            <a:noFill/>
          </a:ln>
        </p:spPr>
      </p:pic>
      <p:sp>
        <p:nvSpPr>
          <p:cNvPr id="63" name="Google Shape;63;p13"/>
          <p:cNvSpPr txBox="1"/>
          <p:nvPr/>
        </p:nvSpPr>
        <p:spPr>
          <a:xfrm>
            <a:off x="3926025" y="3672200"/>
            <a:ext cx="5217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latin typeface="Caveat"/>
                <a:ea typeface="Caveat"/>
                <a:cs typeface="Caveat"/>
                <a:sym typeface="Caveat"/>
              </a:rPr>
              <a:t>BOJJA CHARITHA REDDY                - EE19BTECH11001</a:t>
            </a:r>
            <a:endParaRPr>
              <a:solidFill>
                <a:srgbClr val="EFEFEF"/>
              </a:solidFill>
              <a:latin typeface="Caveat"/>
              <a:ea typeface="Caveat"/>
              <a:cs typeface="Caveat"/>
              <a:sym typeface="Caveat"/>
            </a:endParaRPr>
          </a:p>
          <a:p>
            <a:pPr indent="0" lvl="0" marL="0" rtl="0" algn="l">
              <a:spcBef>
                <a:spcPts val="0"/>
              </a:spcBef>
              <a:spcAft>
                <a:spcPts val="0"/>
              </a:spcAft>
              <a:buNone/>
            </a:pPr>
            <a:r>
              <a:rPr lang="en">
                <a:solidFill>
                  <a:srgbClr val="EFEFEF"/>
                </a:solidFill>
                <a:latin typeface="Caveat"/>
                <a:ea typeface="Caveat"/>
                <a:cs typeface="Caveat"/>
                <a:sym typeface="Caveat"/>
              </a:rPr>
              <a:t>MARPU MYTHRI VARSHITHA          -</a:t>
            </a:r>
            <a:r>
              <a:rPr lang="en">
                <a:solidFill>
                  <a:srgbClr val="EFEFEF"/>
                </a:solidFill>
                <a:latin typeface="Caveat"/>
                <a:ea typeface="Caveat"/>
                <a:cs typeface="Caveat"/>
                <a:sym typeface="Caveat"/>
              </a:rPr>
              <a:t>EE19BTECH11014</a:t>
            </a:r>
            <a:endParaRPr>
              <a:solidFill>
                <a:srgbClr val="EFEFEF"/>
              </a:solidFill>
              <a:latin typeface="Caveat"/>
              <a:ea typeface="Caveat"/>
              <a:cs typeface="Caveat"/>
              <a:sym typeface="Caveat"/>
            </a:endParaRPr>
          </a:p>
          <a:p>
            <a:pPr indent="0" lvl="0" marL="0" rtl="0" algn="l">
              <a:spcBef>
                <a:spcPts val="0"/>
              </a:spcBef>
              <a:spcAft>
                <a:spcPts val="0"/>
              </a:spcAft>
              <a:buNone/>
            </a:pPr>
            <a:r>
              <a:rPr lang="en">
                <a:solidFill>
                  <a:srgbClr val="EFEFEF"/>
                </a:solidFill>
                <a:latin typeface="Caveat"/>
                <a:ea typeface="Caveat"/>
                <a:cs typeface="Caveat"/>
                <a:sym typeface="Caveat"/>
              </a:rPr>
              <a:t>BANOTHU SANA                              -EE19BTECH11021</a:t>
            </a:r>
            <a:endParaRPr>
              <a:solidFill>
                <a:srgbClr val="EFEFEF"/>
              </a:solidFill>
              <a:latin typeface="Caveat"/>
              <a:ea typeface="Caveat"/>
              <a:cs typeface="Caveat"/>
              <a:sym typeface="Caveat"/>
            </a:endParaRPr>
          </a:p>
          <a:p>
            <a:pPr indent="0" lvl="0" marL="0" rtl="0" algn="l">
              <a:spcBef>
                <a:spcPts val="0"/>
              </a:spcBef>
              <a:spcAft>
                <a:spcPts val="0"/>
              </a:spcAft>
              <a:buNone/>
            </a:pPr>
            <a:r>
              <a:rPr lang="en">
                <a:solidFill>
                  <a:srgbClr val="EFEFEF"/>
                </a:solidFill>
                <a:latin typeface="Caveat"/>
                <a:ea typeface="Caveat"/>
                <a:cs typeface="Caveat"/>
                <a:sym typeface="Caveat"/>
              </a:rPr>
              <a:t>LAKKU NALINI AISHWARYA            -EE19BTECH11033</a:t>
            </a:r>
            <a:endParaRPr>
              <a:solidFill>
                <a:srgbClr val="EFEFEF"/>
              </a:solidFill>
              <a:latin typeface="Caveat"/>
              <a:ea typeface="Caveat"/>
              <a:cs typeface="Caveat"/>
              <a:sym typeface="Caveat"/>
            </a:endParaRPr>
          </a:p>
          <a:p>
            <a:pPr indent="0" lvl="0" marL="0" rtl="0" algn="l">
              <a:spcBef>
                <a:spcPts val="0"/>
              </a:spcBef>
              <a:spcAft>
                <a:spcPts val="0"/>
              </a:spcAft>
              <a:buNone/>
            </a:pPr>
            <a:r>
              <a:rPr lang="en">
                <a:solidFill>
                  <a:srgbClr val="EFEFEF"/>
                </a:solidFill>
                <a:latin typeface="Caveat"/>
                <a:ea typeface="Caveat"/>
                <a:cs typeface="Caveat"/>
                <a:sym typeface="Caveat"/>
              </a:rPr>
              <a:t>JALADURGAM ESHWARI                  -EE19BTECH11042</a:t>
            </a:r>
            <a:endParaRPr>
              <a:solidFill>
                <a:srgbClr val="EFEFEF"/>
              </a:solidFill>
              <a:latin typeface="Caveat"/>
              <a:ea typeface="Caveat"/>
              <a:cs typeface="Caveat"/>
              <a:sym typeface="Caveat"/>
            </a:endParaRPr>
          </a:p>
          <a:p>
            <a:pPr indent="0" lvl="0" marL="0" rtl="0" algn="l">
              <a:spcBef>
                <a:spcPts val="0"/>
              </a:spcBef>
              <a:spcAft>
                <a:spcPts val="0"/>
              </a:spcAft>
              <a:buNone/>
            </a:pPr>
            <a:r>
              <a:rPr lang="en">
                <a:solidFill>
                  <a:srgbClr val="EFEFEF"/>
                </a:solidFill>
                <a:latin typeface="Caveat"/>
                <a:ea typeface="Caveat"/>
                <a:cs typeface="Caveat"/>
                <a:sym typeface="Caveat"/>
              </a:rPr>
              <a:t>KALAPAGOOR MAHIMA                    -MA19BTECH11006</a:t>
            </a:r>
            <a:endParaRPr>
              <a:solidFill>
                <a:srgbClr val="EFEFEF"/>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90250" y="0"/>
            <a:ext cx="8343000" cy="31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O</a:t>
            </a:r>
            <a:r>
              <a:rPr lang="en" sz="2400"/>
              <a:t>bservations:- Additive Model removing parameters</a:t>
            </a:r>
            <a:endParaRPr sz="24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see that covariance between the model without whole_weight and whole_weight is negligible. So, remove whole_weight from the model. (Corr: 0.1807136)</a:t>
            </a:r>
            <a:endParaRPr sz="1800"/>
          </a:p>
          <a:p>
            <a:pPr indent="-342900" lvl="0" marL="457200" rtl="0" algn="l">
              <a:spcBef>
                <a:spcPts val="0"/>
              </a:spcBef>
              <a:spcAft>
                <a:spcPts val="0"/>
              </a:spcAft>
              <a:buSzPts val="1800"/>
              <a:buChar char="●"/>
            </a:pPr>
            <a:r>
              <a:rPr lang="en" sz="1800"/>
              <a:t>Similarly, we remove diameter too from the set of predictor variables.(Corr:0.06057918)</a:t>
            </a:r>
            <a:endParaRPr sz="1800"/>
          </a:p>
          <a:p>
            <a:pPr indent="-342900" lvl="0" marL="457200" rtl="0" algn="l">
              <a:spcBef>
                <a:spcPts val="0"/>
              </a:spcBef>
              <a:spcAft>
                <a:spcPts val="0"/>
              </a:spcAft>
              <a:buSzPts val="1800"/>
              <a:buChar char="●"/>
            </a:pPr>
            <a:r>
              <a:rPr lang="en" sz="1800"/>
              <a:t>We run VIF on the abalone_add_small model. We can observe that the values reduce greatly after removing the two variables.</a:t>
            </a:r>
            <a:endParaRPr sz="1800"/>
          </a:p>
        </p:txBody>
      </p:sp>
      <p:pic>
        <p:nvPicPr>
          <p:cNvPr id="129" name="Google Shape;129;p22"/>
          <p:cNvPicPr preferRelativeResize="0"/>
          <p:nvPr/>
        </p:nvPicPr>
        <p:blipFill>
          <a:blip r:embed="rId3">
            <a:alphaModFix/>
          </a:blip>
          <a:stretch>
            <a:fillRect/>
          </a:stretch>
        </p:blipFill>
        <p:spPr>
          <a:xfrm>
            <a:off x="152400" y="3236000"/>
            <a:ext cx="3737275" cy="1755100"/>
          </a:xfrm>
          <a:prstGeom prst="rect">
            <a:avLst/>
          </a:prstGeom>
          <a:noFill/>
          <a:ln>
            <a:noFill/>
          </a:ln>
        </p:spPr>
      </p:pic>
      <p:pic>
        <p:nvPicPr>
          <p:cNvPr id="130" name="Google Shape;130;p22"/>
          <p:cNvPicPr preferRelativeResize="0"/>
          <p:nvPr/>
        </p:nvPicPr>
        <p:blipFill rotWithShape="1">
          <a:blip r:embed="rId4">
            <a:alphaModFix/>
          </a:blip>
          <a:srcRect b="-7457" l="-2480" r="2479" t="0"/>
          <a:stretch/>
        </p:blipFill>
        <p:spPr>
          <a:xfrm>
            <a:off x="4571998" y="3236000"/>
            <a:ext cx="4398050" cy="188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a:blip r:embed="rId3">
            <a:alphaModFix/>
          </a:blip>
          <a:stretch>
            <a:fillRect/>
          </a:stretch>
        </p:blipFill>
        <p:spPr>
          <a:xfrm>
            <a:off x="490950" y="872550"/>
            <a:ext cx="7996976" cy="2553200"/>
          </a:xfrm>
          <a:prstGeom prst="rect">
            <a:avLst/>
          </a:prstGeom>
          <a:noFill/>
          <a:ln>
            <a:noFill/>
          </a:ln>
        </p:spPr>
      </p:pic>
      <p:sp>
        <p:nvSpPr>
          <p:cNvPr id="136" name="Google Shape;136;p23"/>
          <p:cNvSpPr txBox="1"/>
          <p:nvPr/>
        </p:nvSpPr>
        <p:spPr>
          <a:xfrm>
            <a:off x="490950" y="3617675"/>
            <a:ext cx="7815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rage"/>
              <a:buChar char="●"/>
            </a:pPr>
            <a:r>
              <a:rPr b="1" lang="en">
                <a:highlight>
                  <a:srgbClr val="F3F3F3"/>
                </a:highlight>
                <a:latin typeface="Average"/>
                <a:ea typeface="Average"/>
                <a:cs typeface="Average"/>
                <a:sym typeface="Average"/>
              </a:rPr>
              <a:t>We run an F test where the null hypothesis is that abalone_add_small is the better one, and the alternative hypothesis selects the simple abalone_add. </a:t>
            </a:r>
            <a:endParaRPr b="1">
              <a:highlight>
                <a:srgbClr val="F3F3F3"/>
              </a:highlight>
              <a:latin typeface="Average"/>
              <a:ea typeface="Average"/>
              <a:cs typeface="Average"/>
              <a:sym typeface="Average"/>
            </a:endParaRPr>
          </a:p>
          <a:p>
            <a:pPr indent="0" lvl="0" marL="457200" rtl="0" algn="l">
              <a:spcBef>
                <a:spcPts val="0"/>
              </a:spcBef>
              <a:spcAft>
                <a:spcPts val="0"/>
              </a:spcAft>
              <a:buNone/>
            </a:pPr>
            <a:r>
              <a:t/>
            </a:r>
            <a:endParaRPr b="1">
              <a:highlight>
                <a:srgbClr val="F3F3F3"/>
              </a:highlight>
              <a:latin typeface="Average"/>
              <a:ea typeface="Average"/>
              <a:cs typeface="Average"/>
              <a:sym typeface="Average"/>
            </a:endParaRPr>
          </a:p>
          <a:p>
            <a:pPr indent="-317500" lvl="0" marL="457200" rtl="0" algn="l">
              <a:spcBef>
                <a:spcPts val="0"/>
              </a:spcBef>
              <a:spcAft>
                <a:spcPts val="0"/>
              </a:spcAft>
              <a:buSzPts val="1400"/>
              <a:buFont typeface="Average"/>
              <a:buChar char="●"/>
            </a:pPr>
            <a:r>
              <a:rPr b="1" lang="en">
                <a:highlight>
                  <a:srgbClr val="F3F3F3"/>
                </a:highlight>
                <a:latin typeface="Average"/>
                <a:ea typeface="Average"/>
                <a:cs typeface="Average"/>
                <a:sym typeface="Average"/>
              </a:rPr>
              <a:t>The F-test rejects the null hypothesis. So, we reject abalone_add_small and run AIC on abalone_add to select the best model.</a:t>
            </a:r>
            <a:endParaRPr b="1">
              <a:highlight>
                <a:srgbClr val="F3F3F3"/>
              </a:highlight>
              <a:latin typeface="Average"/>
              <a:ea typeface="Average"/>
              <a:cs typeface="Average"/>
              <a:sym typeface="Average"/>
            </a:endParaRPr>
          </a:p>
        </p:txBody>
      </p:sp>
      <p:sp>
        <p:nvSpPr>
          <p:cNvPr id="137" name="Google Shape;137;p23"/>
          <p:cNvSpPr txBox="1"/>
          <p:nvPr/>
        </p:nvSpPr>
        <p:spPr>
          <a:xfrm>
            <a:off x="468425" y="192875"/>
            <a:ext cx="309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Average"/>
                <a:ea typeface="Average"/>
                <a:cs typeface="Average"/>
                <a:sym typeface="Average"/>
              </a:rPr>
              <a:t>F-test:</a:t>
            </a:r>
            <a:endParaRPr sz="2600">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0" y="526350"/>
            <a:ext cx="2916900" cy="4454400"/>
          </a:xfrm>
          <a:prstGeom prst="rect">
            <a:avLst/>
          </a:prstGeom>
        </p:spPr>
        <p:txBody>
          <a:bodyPr anchorCtr="0" anchor="ctr" bIns="91425" lIns="91425" spcFirstLastPara="1" rIns="91425" wrap="square" tIns="91425">
            <a:noAutofit/>
          </a:bodyPr>
          <a:lstStyle/>
          <a:p>
            <a:pPr indent="0" lvl="0" marL="0" rtl="0" algn="l">
              <a:lnSpc>
                <a:spcPct val="125000"/>
              </a:lnSpc>
              <a:spcBef>
                <a:spcPts val="1800"/>
              </a:spcBef>
              <a:spcAft>
                <a:spcPts val="0"/>
              </a:spcAft>
              <a:buNone/>
            </a:pPr>
            <a:r>
              <a:t/>
            </a:r>
            <a:endParaRPr b="1" sz="2000">
              <a:solidFill>
                <a:srgbClr val="000000"/>
              </a:solidFill>
            </a:endParaRPr>
          </a:p>
          <a:p>
            <a:pPr indent="0" lvl="0" marL="0" rtl="0" algn="l">
              <a:lnSpc>
                <a:spcPct val="125000"/>
              </a:lnSpc>
              <a:spcBef>
                <a:spcPts val="1800"/>
              </a:spcBef>
              <a:spcAft>
                <a:spcPts val="0"/>
              </a:spcAft>
              <a:buNone/>
            </a:pPr>
            <a:r>
              <a:t/>
            </a:r>
            <a:endParaRPr b="1" sz="2000">
              <a:solidFill>
                <a:srgbClr val="000000"/>
              </a:solidFill>
            </a:endParaRPr>
          </a:p>
          <a:p>
            <a:pPr indent="0" lvl="0" marL="0" rtl="0" algn="l">
              <a:spcBef>
                <a:spcPts val="1200"/>
              </a:spcBef>
              <a:spcAft>
                <a:spcPts val="0"/>
              </a:spcAft>
              <a:buNone/>
            </a:pPr>
            <a:r>
              <a:t/>
            </a:r>
            <a:endParaRPr sz="2400"/>
          </a:p>
        </p:txBody>
      </p:sp>
      <p:pic>
        <p:nvPicPr>
          <p:cNvPr id="143" name="Google Shape;143;p24"/>
          <p:cNvPicPr preferRelativeResize="0"/>
          <p:nvPr/>
        </p:nvPicPr>
        <p:blipFill>
          <a:blip r:embed="rId3">
            <a:alphaModFix/>
          </a:blip>
          <a:stretch>
            <a:fillRect/>
          </a:stretch>
        </p:blipFill>
        <p:spPr>
          <a:xfrm>
            <a:off x="3628000" y="202075"/>
            <a:ext cx="5253725" cy="2883676"/>
          </a:xfrm>
          <a:prstGeom prst="rect">
            <a:avLst/>
          </a:prstGeom>
          <a:noFill/>
          <a:ln>
            <a:noFill/>
          </a:ln>
        </p:spPr>
      </p:pic>
      <p:pic>
        <p:nvPicPr>
          <p:cNvPr id="144" name="Google Shape;144;p24"/>
          <p:cNvPicPr preferRelativeResize="0"/>
          <p:nvPr/>
        </p:nvPicPr>
        <p:blipFill>
          <a:blip r:embed="rId4">
            <a:alphaModFix/>
          </a:blip>
          <a:stretch>
            <a:fillRect/>
          </a:stretch>
        </p:blipFill>
        <p:spPr>
          <a:xfrm>
            <a:off x="81600" y="152400"/>
            <a:ext cx="3307825" cy="2933349"/>
          </a:xfrm>
          <a:prstGeom prst="rect">
            <a:avLst/>
          </a:prstGeom>
          <a:noFill/>
          <a:ln>
            <a:noFill/>
          </a:ln>
        </p:spPr>
      </p:pic>
      <p:sp>
        <p:nvSpPr>
          <p:cNvPr id="145" name="Google Shape;145;p24"/>
          <p:cNvSpPr txBox="1"/>
          <p:nvPr/>
        </p:nvSpPr>
        <p:spPr>
          <a:xfrm>
            <a:off x="636375" y="3315725"/>
            <a:ext cx="72699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b="1" lang="en" sz="1600">
                <a:solidFill>
                  <a:schemeClr val="dk1"/>
                </a:solidFill>
                <a:highlight>
                  <a:srgbClr val="000000"/>
                </a:highlight>
                <a:latin typeface="Average"/>
                <a:ea typeface="Average"/>
                <a:cs typeface="Average"/>
                <a:sym typeface="Average"/>
              </a:rPr>
              <a:t>AIC SELECTED MODEL</a:t>
            </a:r>
            <a:endParaRPr b="1" sz="1600">
              <a:solidFill>
                <a:schemeClr val="dk1"/>
              </a:solidFill>
              <a:highlight>
                <a:srgbClr val="000000"/>
              </a:highlight>
              <a:latin typeface="Average"/>
              <a:ea typeface="Average"/>
              <a:cs typeface="Average"/>
              <a:sym typeface="Average"/>
            </a:endParaRPr>
          </a:p>
          <a:p>
            <a:pPr indent="0" lvl="0" marL="0" rtl="0" algn="l">
              <a:spcBef>
                <a:spcPts val="0"/>
              </a:spcBef>
              <a:spcAft>
                <a:spcPts val="0"/>
              </a:spcAft>
              <a:buNone/>
            </a:pPr>
            <a:r>
              <a:rPr b="1" lang="en">
                <a:latin typeface="Average"/>
                <a:ea typeface="Average"/>
                <a:cs typeface="Average"/>
                <a:sym typeface="Average"/>
              </a:rPr>
              <a:t>AIC selects the model without the length predictor. </a:t>
            </a:r>
            <a:endParaRPr b="1">
              <a:latin typeface="Average"/>
              <a:ea typeface="Average"/>
              <a:cs typeface="Average"/>
              <a:sym typeface="Average"/>
            </a:endParaRPr>
          </a:p>
          <a:p>
            <a:pPr indent="0" lvl="0" marL="0" rtl="0" algn="l">
              <a:spcBef>
                <a:spcPts val="0"/>
              </a:spcBef>
              <a:spcAft>
                <a:spcPts val="0"/>
              </a:spcAft>
              <a:buNone/>
            </a:pPr>
            <a:r>
              <a:rPr b="1" lang="en">
                <a:latin typeface="Average"/>
                <a:ea typeface="Average"/>
                <a:cs typeface="Average"/>
                <a:sym typeface="Average"/>
              </a:rPr>
              <a:t>We plot the residuals and the qq-plot obtained through this AIC model. We observe that the residuals show a fan-out effect. The qq-plot also deviates from the normal line–especially the head.</a:t>
            </a:r>
            <a:endParaRPr b="1">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5216450" y="264800"/>
            <a:ext cx="3828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NUMBER OF VARIABLES VS. AIC VALUES</a:t>
            </a:r>
            <a:endParaRPr/>
          </a:p>
        </p:txBody>
      </p:sp>
      <p:sp>
        <p:nvSpPr>
          <p:cNvPr id="151" name="Google Shape;151;p25"/>
          <p:cNvSpPr txBox="1"/>
          <p:nvPr>
            <p:ph idx="1" type="body"/>
          </p:nvPr>
        </p:nvSpPr>
        <p:spPr>
          <a:xfrm flipH="1">
            <a:off x="5216550" y="1327625"/>
            <a:ext cx="3828300" cy="34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 get the summary of RSS(residual sum of squares) and adjusted R^2 of the best models of all sizes.</a:t>
            </a:r>
            <a:endParaRPr b="1" sz="1800"/>
          </a:p>
          <a:p>
            <a:pPr indent="0" lvl="0" marL="0" rtl="0" algn="l">
              <a:spcBef>
                <a:spcPts val="1600"/>
              </a:spcBef>
              <a:spcAft>
                <a:spcPts val="0"/>
              </a:spcAft>
              <a:buNone/>
            </a:pPr>
            <a:r>
              <a:rPr b="1" lang="en" sz="1800"/>
              <a:t>We calculate AIC values for each model and plot AIC vs the number of variables in the model. </a:t>
            </a:r>
            <a:endParaRPr b="1" sz="1800"/>
          </a:p>
          <a:p>
            <a:pPr indent="0" lvl="0" marL="0" rtl="0" algn="l">
              <a:spcBef>
                <a:spcPts val="1600"/>
              </a:spcBef>
              <a:spcAft>
                <a:spcPts val="1600"/>
              </a:spcAft>
              <a:buNone/>
            </a:pPr>
            <a:r>
              <a:rPr b="1" lang="en" sz="1800"/>
              <a:t>Interestingly, we observe that the AIC value is the lowest when the number of predictor variables is 8.</a:t>
            </a:r>
            <a:endParaRPr b="1" sz="1800"/>
          </a:p>
        </p:txBody>
      </p:sp>
      <p:pic>
        <p:nvPicPr>
          <p:cNvPr id="152" name="Google Shape;152;p25"/>
          <p:cNvPicPr preferRelativeResize="0"/>
          <p:nvPr/>
        </p:nvPicPr>
        <p:blipFill>
          <a:blip r:embed="rId3">
            <a:alphaModFix/>
          </a:blip>
          <a:stretch>
            <a:fillRect/>
          </a:stretch>
        </p:blipFill>
        <p:spPr>
          <a:xfrm>
            <a:off x="152400" y="152400"/>
            <a:ext cx="4700598"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966000" y="3849650"/>
            <a:ext cx="6758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6"/>
          <p:cNvPicPr preferRelativeResize="0"/>
          <p:nvPr/>
        </p:nvPicPr>
        <p:blipFill>
          <a:blip r:embed="rId3">
            <a:alphaModFix/>
          </a:blip>
          <a:stretch>
            <a:fillRect/>
          </a:stretch>
        </p:blipFill>
        <p:spPr>
          <a:xfrm>
            <a:off x="311700" y="663676"/>
            <a:ext cx="8679902" cy="4113250"/>
          </a:xfrm>
          <a:prstGeom prst="rect">
            <a:avLst/>
          </a:prstGeom>
          <a:noFill/>
          <a:ln>
            <a:noFill/>
          </a:ln>
        </p:spPr>
      </p:pic>
      <p:sp>
        <p:nvSpPr>
          <p:cNvPr id="159" name="Google Shape;159;p26"/>
          <p:cNvSpPr txBox="1"/>
          <p:nvPr/>
        </p:nvSpPr>
        <p:spPr>
          <a:xfrm>
            <a:off x="280000" y="155550"/>
            <a:ext cx="4448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Oswald"/>
                <a:ea typeface="Oswald"/>
                <a:cs typeface="Oswald"/>
                <a:sym typeface="Oswald"/>
              </a:rPr>
              <a:t>ADDITIVE LOG MODEL and its coefficients:</a:t>
            </a:r>
            <a:endParaRPr>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152400"/>
            <a:ext cx="3396300" cy="88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ADDITIVE LOG MODEL</a:t>
            </a:r>
            <a:endParaRPr sz="2200"/>
          </a:p>
          <a:p>
            <a:pPr indent="0" lvl="0" marL="0" rtl="0" algn="l">
              <a:spcBef>
                <a:spcPts val="0"/>
              </a:spcBef>
              <a:spcAft>
                <a:spcPts val="0"/>
              </a:spcAft>
              <a:buNone/>
            </a:pPr>
            <a:r>
              <a:rPr lang="en" sz="2200"/>
              <a:t>(abalone_add_log_inf)</a:t>
            </a:r>
            <a:endParaRPr sz="2200"/>
          </a:p>
        </p:txBody>
      </p:sp>
      <p:sp>
        <p:nvSpPr>
          <p:cNvPr id="165" name="Google Shape;165;p27"/>
          <p:cNvSpPr txBox="1"/>
          <p:nvPr>
            <p:ph idx="1" type="body"/>
          </p:nvPr>
        </p:nvSpPr>
        <p:spPr>
          <a:xfrm>
            <a:off x="311700" y="1036825"/>
            <a:ext cx="3396300" cy="353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The analysis with Infant - I and NI (2 categorical variables) are the same as M, F, I because M and F have almost the same effect. Therefore we replace Sex with the Infant variable in the model. Also to reduce heteroscedasticity, we use log transforming response i.e we use log(Rings). We once again plot the residuals and qq-plot. The residuals look a lot better and the qq-plot is also much closer to the line.</a:t>
            </a:r>
            <a:endParaRPr b="1" sz="1700"/>
          </a:p>
        </p:txBody>
      </p:sp>
      <p:pic>
        <p:nvPicPr>
          <p:cNvPr id="166" name="Google Shape;166;p27"/>
          <p:cNvPicPr preferRelativeResize="0"/>
          <p:nvPr/>
        </p:nvPicPr>
        <p:blipFill>
          <a:blip r:embed="rId3">
            <a:alphaModFix/>
          </a:blip>
          <a:stretch>
            <a:fillRect/>
          </a:stretch>
        </p:blipFill>
        <p:spPr>
          <a:xfrm>
            <a:off x="3816975" y="152400"/>
            <a:ext cx="5174624" cy="466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28"/>
          <p:cNvPicPr preferRelativeResize="0"/>
          <p:nvPr/>
        </p:nvPicPr>
        <p:blipFill>
          <a:blip r:embed="rId3">
            <a:alphaModFix/>
          </a:blip>
          <a:stretch>
            <a:fillRect/>
          </a:stretch>
        </p:blipFill>
        <p:spPr>
          <a:xfrm>
            <a:off x="127850" y="363450"/>
            <a:ext cx="4280875" cy="3742175"/>
          </a:xfrm>
          <a:prstGeom prst="rect">
            <a:avLst/>
          </a:prstGeom>
          <a:noFill/>
          <a:ln>
            <a:noFill/>
          </a:ln>
        </p:spPr>
      </p:pic>
      <p:pic>
        <p:nvPicPr>
          <p:cNvPr id="173" name="Google Shape;173;p28"/>
          <p:cNvPicPr preferRelativeResize="0"/>
          <p:nvPr/>
        </p:nvPicPr>
        <p:blipFill>
          <a:blip r:embed="rId4">
            <a:alphaModFix/>
          </a:blip>
          <a:stretch>
            <a:fillRect/>
          </a:stretch>
        </p:blipFill>
        <p:spPr>
          <a:xfrm>
            <a:off x="4693450" y="363450"/>
            <a:ext cx="4215824" cy="3742174"/>
          </a:xfrm>
          <a:prstGeom prst="rect">
            <a:avLst/>
          </a:prstGeom>
          <a:noFill/>
          <a:ln>
            <a:noFill/>
          </a:ln>
        </p:spPr>
      </p:pic>
      <p:sp>
        <p:nvSpPr>
          <p:cNvPr id="174" name="Google Shape;174;p28"/>
          <p:cNvSpPr txBox="1"/>
          <p:nvPr/>
        </p:nvSpPr>
        <p:spPr>
          <a:xfrm>
            <a:off x="220425" y="4381150"/>
            <a:ext cx="86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To address auto - correlation, we perform Durbin Watson test.</a:t>
            </a:r>
            <a:endParaRPr>
              <a:solidFill>
                <a:schemeClr val="dk1"/>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490250" y="2454050"/>
            <a:ext cx="8106600" cy="21087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We run the Durbin-Watson test on the resultant log model. The initial Durbin-Watson factor was around 1.36. After the remedy, it’s around 2.23. </a:t>
            </a:r>
            <a:endParaRPr sz="1500"/>
          </a:p>
          <a:p>
            <a:pPr indent="-323850" lvl="0" marL="457200" rtl="0" algn="l">
              <a:spcBef>
                <a:spcPts val="0"/>
              </a:spcBef>
              <a:spcAft>
                <a:spcPts val="0"/>
              </a:spcAft>
              <a:buSzPts val="1500"/>
              <a:buChar char="●"/>
            </a:pPr>
            <a:r>
              <a:rPr lang="en" sz="1500"/>
              <a:t>Durbin-Watson values between 1.5-2.5 are considered to be normal. </a:t>
            </a:r>
            <a:endParaRPr sz="1500"/>
          </a:p>
          <a:p>
            <a:pPr indent="-323850" lvl="0" marL="457200" rtl="0" algn="l">
              <a:spcBef>
                <a:spcPts val="0"/>
              </a:spcBef>
              <a:spcAft>
                <a:spcPts val="0"/>
              </a:spcAft>
              <a:buSzPts val="1500"/>
              <a:buChar char="●"/>
            </a:pPr>
            <a:r>
              <a:rPr lang="en" sz="1500"/>
              <a:t>We compare the coch model and additive log model using RMSE.</a:t>
            </a:r>
            <a:endParaRPr sz="1500"/>
          </a:p>
          <a:p>
            <a:pPr indent="-323850" lvl="0" marL="457200" rtl="0" algn="l">
              <a:spcBef>
                <a:spcPts val="0"/>
              </a:spcBef>
              <a:spcAft>
                <a:spcPts val="0"/>
              </a:spcAft>
              <a:buSzPts val="1500"/>
              <a:buChar char="●"/>
            </a:pPr>
            <a:r>
              <a:rPr lang="en" sz="1500"/>
              <a:t>By comparison, we can observe that additive log model performs better.</a:t>
            </a:r>
            <a:endParaRPr sz="1500"/>
          </a:p>
          <a:p>
            <a:pPr indent="0" lvl="0" marL="457200" rtl="0" algn="l">
              <a:spcBef>
                <a:spcPts val="0"/>
              </a:spcBef>
              <a:spcAft>
                <a:spcPts val="0"/>
              </a:spcAft>
              <a:buNone/>
            </a:pPr>
            <a:r>
              <a:t/>
            </a:r>
            <a:endParaRPr sz="1600"/>
          </a:p>
        </p:txBody>
      </p:sp>
      <p:pic>
        <p:nvPicPr>
          <p:cNvPr id="180" name="Google Shape;180;p29"/>
          <p:cNvPicPr preferRelativeResize="0"/>
          <p:nvPr/>
        </p:nvPicPr>
        <p:blipFill>
          <a:blip r:embed="rId3">
            <a:alphaModFix/>
          </a:blip>
          <a:stretch>
            <a:fillRect/>
          </a:stretch>
        </p:blipFill>
        <p:spPr>
          <a:xfrm>
            <a:off x="173025" y="182200"/>
            <a:ext cx="8763798" cy="2490375"/>
          </a:xfrm>
          <a:prstGeom prst="rect">
            <a:avLst/>
          </a:prstGeom>
          <a:noFill/>
          <a:ln>
            <a:noFill/>
          </a:ln>
        </p:spPr>
      </p:pic>
      <p:pic>
        <p:nvPicPr>
          <p:cNvPr id="181" name="Google Shape;181;p29"/>
          <p:cNvPicPr preferRelativeResize="0"/>
          <p:nvPr/>
        </p:nvPicPr>
        <p:blipFill>
          <a:blip r:embed="rId4">
            <a:alphaModFix/>
          </a:blip>
          <a:stretch>
            <a:fillRect/>
          </a:stretch>
        </p:blipFill>
        <p:spPr>
          <a:xfrm>
            <a:off x="720500" y="4210050"/>
            <a:ext cx="7209900" cy="79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293925" y="0"/>
            <a:ext cx="8679651" cy="1313425"/>
          </a:xfrm>
          <a:prstGeom prst="rect">
            <a:avLst/>
          </a:prstGeom>
          <a:noFill/>
          <a:ln>
            <a:noFill/>
          </a:ln>
        </p:spPr>
      </p:pic>
      <p:pic>
        <p:nvPicPr>
          <p:cNvPr id="187" name="Google Shape;187;p30"/>
          <p:cNvPicPr preferRelativeResize="0"/>
          <p:nvPr/>
        </p:nvPicPr>
        <p:blipFill>
          <a:blip r:embed="rId4">
            <a:alphaModFix/>
          </a:blip>
          <a:stretch>
            <a:fillRect/>
          </a:stretch>
        </p:blipFill>
        <p:spPr>
          <a:xfrm>
            <a:off x="293925" y="1377725"/>
            <a:ext cx="8633724" cy="1607350"/>
          </a:xfrm>
          <a:prstGeom prst="rect">
            <a:avLst/>
          </a:prstGeom>
          <a:noFill/>
          <a:ln>
            <a:noFill/>
          </a:ln>
        </p:spPr>
      </p:pic>
      <p:sp>
        <p:nvSpPr>
          <p:cNvPr id="188" name="Google Shape;188;p30"/>
          <p:cNvSpPr txBox="1"/>
          <p:nvPr/>
        </p:nvSpPr>
        <p:spPr>
          <a:xfrm>
            <a:off x="367400" y="3076925"/>
            <a:ext cx="8560200" cy="193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Average"/>
                <a:ea typeface="Average"/>
                <a:cs typeface="Average"/>
                <a:sym typeface="Average"/>
              </a:rPr>
              <a:t>Conclusions: </a:t>
            </a:r>
            <a:endParaRPr b="1" sz="1600">
              <a:latin typeface="Average"/>
              <a:ea typeface="Average"/>
              <a:cs typeface="Average"/>
              <a:sym typeface="Average"/>
            </a:endParaRPr>
          </a:p>
          <a:p>
            <a:pPr indent="0" lvl="0" marL="0" rtl="0" algn="l">
              <a:spcBef>
                <a:spcPts val="0"/>
              </a:spcBef>
              <a:spcAft>
                <a:spcPts val="0"/>
              </a:spcAft>
              <a:buNone/>
            </a:pPr>
            <a:r>
              <a:rPr b="1" lang="en" sz="1600">
                <a:latin typeface="Average"/>
                <a:ea typeface="Average"/>
                <a:cs typeface="Average"/>
                <a:sym typeface="Average"/>
              </a:rPr>
              <a:t>The Additive Log Model is used for prediction.</a:t>
            </a:r>
            <a:endParaRPr b="1" sz="1600">
              <a:latin typeface="Average"/>
              <a:ea typeface="Average"/>
              <a:cs typeface="Average"/>
              <a:sym typeface="Average"/>
            </a:endParaRPr>
          </a:p>
          <a:p>
            <a:pPr indent="0" lvl="0" marL="0" rtl="0" algn="l">
              <a:lnSpc>
                <a:spcPct val="115000"/>
              </a:lnSpc>
              <a:spcBef>
                <a:spcPts val="0"/>
              </a:spcBef>
              <a:spcAft>
                <a:spcPts val="0"/>
              </a:spcAft>
              <a:buNone/>
            </a:pPr>
            <a:r>
              <a:rPr lang="en"/>
              <a:t>We observe the confidence intervals for the first 5 predictions. The prediction intervals are in the same range. It has almost constant variance and is much closer to normal(except at the tail and at the head) as compared to other models. The additive log model has the Durbin-Watson factor around 1.36, which means the auto-correlation isn’t that much. But this model shows high multicollinearity. </a:t>
            </a:r>
            <a:endParaRPr/>
          </a:p>
          <a:p>
            <a:pPr indent="0" lvl="0" marL="0" rtl="0" algn="l">
              <a:spcBef>
                <a:spcPts val="0"/>
              </a:spcBef>
              <a:spcAft>
                <a:spcPts val="0"/>
              </a:spcAft>
              <a:buNone/>
            </a:pPr>
            <a:r>
              <a:t/>
            </a:r>
            <a:endParaRPr sz="1700">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90250" y="526350"/>
            <a:ext cx="791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Thank you</a:t>
            </a:r>
            <a:endParaRPr/>
          </a:p>
          <a:p>
            <a:pPr indent="0" lvl="0" marL="0" rtl="0" algn="l">
              <a:spcBef>
                <a:spcPts val="0"/>
              </a:spcBef>
              <a:spcAft>
                <a:spcPts val="0"/>
              </a:spcAft>
              <a:buNone/>
            </a:pPr>
            <a:r>
              <a:rPr lang="en"/>
              <a:t>                       </a:t>
            </a:r>
            <a:r>
              <a:rPr lang="en" sz="2100"/>
              <a:t>f</a:t>
            </a:r>
            <a:r>
              <a:rPr lang="en" sz="2100"/>
              <a:t>or </a:t>
            </a:r>
            <a:r>
              <a:rPr lang="en" sz="2100"/>
              <a:t>experiencing</a:t>
            </a:r>
            <a:r>
              <a:rPr lang="en" sz="2100"/>
              <a:t> the journey of abalone:)</a:t>
            </a:r>
            <a:endParaRPr sz="2100"/>
          </a:p>
        </p:txBody>
      </p:sp>
      <p:pic>
        <p:nvPicPr>
          <p:cNvPr id="194" name="Google Shape;194;p31"/>
          <p:cNvPicPr preferRelativeResize="0"/>
          <p:nvPr/>
        </p:nvPicPr>
        <p:blipFill>
          <a:blip r:embed="rId3">
            <a:alphaModFix/>
          </a:blip>
          <a:stretch>
            <a:fillRect/>
          </a:stretch>
        </p:blipFill>
        <p:spPr>
          <a:xfrm>
            <a:off x="113675" y="141525"/>
            <a:ext cx="2457449" cy="210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9" name="Google Shape;69;p14"/>
          <p:cNvSpPr txBox="1"/>
          <p:nvPr>
            <p:ph idx="1" type="body"/>
          </p:nvPr>
        </p:nvSpPr>
        <p:spPr>
          <a:xfrm>
            <a:off x="311700" y="1152475"/>
            <a:ext cx="8520600" cy="38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ABALONE - A Marine Snail, a Rare and Expensive Species. </a:t>
            </a:r>
            <a:endParaRPr/>
          </a:p>
          <a:p>
            <a:pPr indent="0" lvl="0" marL="0" rtl="0" algn="l">
              <a:spcBef>
                <a:spcPts val="1600"/>
              </a:spcBef>
              <a:spcAft>
                <a:spcPts val="0"/>
              </a:spcAft>
              <a:buNone/>
            </a:pPr>
            <a:r>
              <a:rPr lang="en"/>
              <a:t>Endangered in state, Scientists are trying to increase the population count of this Species. </a:t>
            </a:r>
            <a:endParaRPr/>
          </a:p>
          <a:p>
            <a:pPr indent="0" lvl="0" marL="0" rtl="0" algn="l">
              <a:spcBef>
                <a:spcPts val="1600"/>
              </a:spcBef>
              <a:spcAft>
                <a:spcPts val="0"/>
              </a:spcAft>
              <a:buNone/>
            </a:pPr>
            <a:r>
              <a:rPr lang="en"/>
              <a:t>Age Prediction will be highly useful in experimental Studies.</a:t>
            </a:r>
            <a:endParaRPr/>
          </a:p>
          <a:p>
            <a:pPr indent="0" lvl="0" marL="0" rtl="0" algn="l">
              <a:spcBef>
                <a:spcPts val="1600"/>
              </a:spcBef>
              <a:spcAft>
                <a:spcPts val="0"/>
              </a:spcAft>
              <a:buNone/>
            </a:pPr>
            <a:r>
              <a:rPr lang="en"/>
              <a:t>Cutting the shell through the cone, dyeing it, and counting the number of rings via a microscope are used to assess the age of abalone- A general time consuming process.</a:t>
            </a:r>
            <a:endParaRPr/>
          </a:p>
          <a:p>
            <a:pPr indent="0" lvl="0" marL="0" rtl="0" algn="l">
              <a:spcBef>
                <a:spcPts val="1600"/>
              </a:spcBef>
              <a:spcAft>
                <a:spcPts val="1600"/>
              </a:spcAft>
              <a:buNone/>
            </a:pPr>
            <a:r>
              <a:rPr lang="en"/>
              <a:t>THE SOLUTION !!! A Rather simple way to predict age by obtaining a model to predict the age of abalone from physical measurements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01025"/>
            <a:ext cx="8520600" cy="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Please click on this to watch the video</a:t>
            </a:r>
            <a:endParaRPr sz="1700"/>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5" title="PSRF Pinto Abalone Restoration Program from Jodie Toft on Vimeo - Google Chrome 2022-02-09 22-46-01.mp4">
            <a:hlinkClick r:id="rId3"/>
          </p:cNvPr>
          <p:cNvPicPr preferRelativeResize="0"/>
          <p:nvPr/>
        </p:nvPicPr>
        <p:blipFill>
          <a:blip r:embed="rId4">
            <a:alphaModFix/>
          </a:blip>
          <a:stretch>
            <a:fillRect/>
          </a:stretch>
        </p:blipFill>
        <p:spPr>
          <a:xfrm>
            <a:off x="72950" y="541900"/>
            <a:ext cx="9071050" cy="4511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mt="42000"/>
          </a:blip>
          <a:stretch>
            <a:fillRect/>
          </a:stretch>
        </p:blipFill>
        <p:spPr>
          <a:xfrm>
            <a:off x="0" y="526350"/>
            <a:ext cx="8996825" cy="3245525"/>
          </a:xfrm>
          <a:prstGeom prst="rect">
            <a:avLst/>
          </a:prstGeom>
          <a:noFill/>
          <a:ln>
            <a:noFill/>
          </a:ln>
        </p:spPr>
      </p:pic>
      <p:sp>
        <p:nvSpPr>
          <p:cNvPr id="82" name="Google Shape;82;p16"/>
          <p:cNvSpPr txBox="1"/>
          <p:nvPr>
            <p:ph type="title"/>
          </p:nvPr>
        </p:nvSpPr>
        <p:spPr>
          <a:xfrm>
            <a:off x="927150" y="526350"/>
            <a:ext cx="5790300" cy="32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rPr b="1" lang="en" sz="4200"/>
              <a:t>EXPLAINED!!  </a:t>
            </a:r>
            <a:endParaRPr b="1" sz="4200"/>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The Physical Measurements of Abalone will predict the no. of rings(Dependent variable). Age of abalone can be determined from the number of it’s rings.</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Fitting the </a:t>
            </a:r>
            <a:r>
              <a:rPr b="1" lang="en" sz="2000"/>
              <a:t>parameters</a:t>
            </a:r>
            <a:r>
              <a:rPr b="1" lang="en" sz="2000"/>
              <a:t> into a multiple regression model solves the problem. Optimizing the model by performing tests is our target.</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The DataSet:- </a:t>
            </a:r>
            <a:r>
              <a:rPr b="1" lang="en" sz="2000" u="sng">
                <a:solidFill>
                  <a:srgbClr val="4A86E8"/>
                </a:solidFill>
                <a:hlinkClick r:id="rId4">
                  <a:extLst>
                    <a:ext uri="{A12FA001-AC4F-418D-AE19-62706E023703}">
                      <ahyp:hlinkClr val="tx"/>
                    </a:ext>
                  </a:extLst>
                </a:hlinkClick>
              </a:rPr>
              <a:t>https://www.dcc.fc.up.pt/~ltorgo/Regression/abalone.tar.gz</a:t>
            </a:r>
            <a:endParaRPr b="1" sz="2000">
              <a:solidFill>
                <a:srgbClr val="4A86E8"/>
              </a:solidFill>
            </a:endParaRPr>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t/>
            </a:r>
            <a:endParaRPr b="1" sz="4200"/>
          </a:p>
          <a:p>
            <a:pPr indent="0" lvl="0" marL="0" rtl="0" algn="l">
              <a:spcBef>
                <a:spcPts val="0"/>
              </a:spcBef>
              <a:spcAft>
                <a:spcPts val="0"/>
              </a:spcAft>
              <a:buNone/>
            </a:pPr>
            <a:r>
              <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2453850" y="927775"/>
            <a:ext cx="2781000" cy="66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swald"/>
                <a:ea typeface="Oswald"/>
                <a:cs typeface="Oswald"/>
                <a:sym typeface="Oswald"/>
              </a:rPr>
              <a:t>ADDITIVE MODEL REMOVING FEW PARAMETERS</a:t>
            </a:r>
            <a:endParaRPr b="1">
              <a:latin typeface="Oswald"/>
              <a:ea typeface="Oswald"/>
              <a:cs typeface="Oswald"/>
              <a:sym typeface="Oswald"/>
            </a:endParaRPr>
          </a:p>
        </p:txBody>
      </p:sp>
      <p:sp>
        <p:nvSpPr>
          <p:cNvPr id="88" name="Google Shape;88;p17"/>
          <p:cNvSpPr/>
          <p:nvPr/>
        </p:nvSpPr>
        <p:spPr>
          <a:xfrm>
            <a:off x="1055750" y="491675"/>
            <a:ext cx="21993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swald"/>
                <a:ea typeface="Oswald"/>
                <a:cs typeface="Oswald"/>
                <a:sym typeface="Oswald"/>
              </a:rPr>
              <a:t>ADDITIVE MODEL</a:t>
            </a:r>
            <a:endParaRPr b="1">
              <a:latin typeface="Oswald"/>
              <a:ea typeface="Oswald"/>
              <a:cs typeface="Oswald"/>
              <a:sym typeface="Oswald"/>
            </a:endParaRPr>
          </a:p>
        </p:txBody>
      </p:sp>
      <p:sp>
        <p:nvSpPr>
          <p:cNvPr id="89" name="Google Shape;89;p17"/>
          <p:cNvSpPr/>
          <p:nvPr/>
        </p:nvSpPr>
        <p:spPr>
          <a:xfrm>
            <a:off x="3963875" y="1554150"/>
            <a:ext cx="21993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swald"/>
                <a:ea typeface="Oswald"/>
                <a:cs typeface="Oswald"/>
                <a:sym typeface="Oswald"/>
              </a:rPr>
              <a:t>AIC SELECTED MODEL</a:t>
            </a:r>
            <a:endParaRPr b="1">
              <a:latin typeface="Oswald"/>
              <a:ea typeface="Oswald"/>
              <a:cs typeface="Oswald"/>
              <a:sym typeface="Oswald"/>
            </a:endParaRPr>
          </a:p>
        </p:txBody>
      </p:sp>
      <p:sp>
        <p:nvSpPr>
          <p:cNvPr id="90" name="Google Shape;90;p17"/>
          <p:cNvSpPr/>
          <p:nvPr/>
        </p:nvSpPr>
        <p:spPr>
          <a:xfrm>
            <a:off x="5016675" y="2062950"/>
            <a:ext cx="21993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swald"/>
                <a:ea typeface="Oswald"/>
                <a:cs typeface="Oswald"/>
                <a:sym typeface="Oswald"/>
              </a:rPr>
              <a:t>NUMBER OF VARIABLES VS AIC VALUES</a:t>
            </a:r>
            <a:endParaRPr b="1">
              <a:latin typeface="Oswald"/>
              <a:ea typeface="Oswald"/>
              <a:cs typeface="Oswald"/>
              <a:sym typeface="Oswald"/>
            </a:endParaRPr>
          </a:p>
        </p:txBody>
      </p:sp>
      <p:sp>
        <p:nvSpPr>
          <p:cNvPr id="91" name="Google Shape;91;p17"/>
          <p:cNvSpPr/>
          <p:nvPr/>
        </p:nvSpPr>
        <p:spPr>
          <a:xfrm>
            <a:off x="6163175" y="2587538"/>
            <a:ext cx="21993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swald"/>
                <a:ea typeface="Oswald"/>
                <a:cs typeface="Oswald"/>
                <a:sym typeface="Oswald"/>
              </a:rPr>
              <a:t>ADDITIVE LOG MODEL</a:t>
            </a:r>
            <a:endParaRPr b="1">
              <a:latin typeface="Oswald"/>
              <a:ea typeface="Oswald"/>
              <a:cs typeface="Oswald"/>
              <a:sym typeface="Oswald"/>
            </a:endParaRPr>
          </a:p>
        </p:txBody>
      </p:sp>
      <p:sp>
        <p:nvSpPr>
          <p:cNvPr id="92" name="Google Shape;92;p17"/>
          <p:cNvSpPr/>
          <p:nvPr/>
        </p:nvSpPr>
        <p:spPr>
          <a:xfrm>
            <a:off x="6724950" y="3112150"/>
            <a:ext cx="2418900" cy="66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swald"/>
                <a:ea typeface="Oswald"/>
                <a:cs typeface="Oswald"/>
                <a:sym typeface="Oswald"/>
              </a:rPr>
              <a:t>ADDITIVE LOG MODEL WITH AUTOCORRELATION CORRECTION</a:t>
            </a:r>
            <a:endParaRPr b="1">
              <a:latin typeface="Oswald"/>
              <a:ea typeface="Oswald"/>
              <a:cs typeface="Oswald"/>
              <a:sym typeface="Oswald"/>
            </a:endParaRPr>
          </a:p>
        </p:txBody>
      </p:sp>
      <p:sp>
        <p:nvSpPr>
          <p:cNvPr id="93" name="Google Shape;93;p17"/>
          <p:cNvSpPr txBox="1"/>
          <p:nvPr/>
        </p:nvSpPr>
        <p:spPr>
          <a:xfrm>
            <a:off x="5817900" y="0"/>
            <a:ext cx="3326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solidFill>
                  <a:schemeClr val="dk1"/>
                </a:solidFill>
                <a:latin typeface="Average"/>
                <a:ea typeface="Average"/>
                <a:cs typeface="Average"/>
                <a:sym typeface="Average"/>
              </a:rPr>
              <a:t>PROJECT HIGHLIGHTS</a:t>
            </a:r>
            <a:endParaRPr sz="3400">
              <a:solidFill>
                <a:schemeClr val="dk1"/>
              </a:solidFill>
              <a:latin typeface="Average"/>
              <a:ea typeface="Average"/>
              <a:cs typeface="Average"/>
              <a:sym typeface="Average"/>
            </a:endParaRPr>
          </a:p>
        </p:txBody>
      </p:sp>
      <p:sp>
        <p:nvSpPr>
          <p:cNvPr id="94" name="Google Shape;94;p17"/>
          <p:cNvSpPr txBox="1"/>
          <p:nvPr/>
        </p:nvSpPr>
        <p:spPr>
          <a:xfrm>
            <a:off x="236525" y="2218200"/>
            <a:ext cx="4780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u="sng">
                <a:solidFill>
                  <a:srgbClr val="F3F3F3"/>
                </a:solidFill>
                <a:latin typeface="Average"/>
                <a:ea typeface="Average"/>
                <a:cs typeface="Average"/>
                <a:sym typeface="Average"/>
              </a:rPr>
              <a:t>THE DATA</a:t>
            </a:r>
            <a:r>
              <a:rPr lang="en" sz="1900">
                <a:solidFill>
                  <a:srgbClr val="F3F3F3"/>
                </a:solidFill>
                <a:latin typeface="Average"/>
                <a:ea typeface="Average"/>
                <a:cs typeface="Average"/>
                <a:sym typeface="Average"/>
              </a:rPr>
              <a:t> </a:t>
            </a:r>
            <a:endParaRPr sz="1900">
              <a:solidFill>
                <a:srgbClr val="F3F3F3"/>
              </a:solidFill>
              <a:latin typeface="Average"/>
              <a:ea typeface="Average"/>
              <a:cs typeface="Average"/>
              <a:sym typeface="Average"/>
            </a:endParaRPr>
          </a:p>
          <a:p>
            <a:pPr indent="0" lvl="0" marL="0" rtl="0" algn="l">
              <a:spcBef>
                <a:spcPts val="0"/>
              </a:spcBef>
              <a:spcAft>
                <a:spcPts val="0"/>
              </a:spcAft>
              <a:buNone/>
            </a:pPr>
            <a:r>
              <a:rPr lang="en" sz="1900">
                <a:solidFill>
                  <a:srgbClr val="F3F3F3"/>
                </a:solidFill>
                <a:latin typeface="Average"/>
                <a:ea typeface="Average"/>
                <a:cs typeface="Average"/>
                <a:sym typeface="Average"/>
              </a:rPr>
              <a:t>Sex is the categorical variable(M,F,Infant)</a:t>
            </a:r>
            <a:endParaRPr sz="1900">
              <a:solidFill>
                <a:srgbClr val="F3F3F3"/>
              </a:solidFill>
              <a:latin typeface="Average"/>
              <a:ea typeface="Average"/>
              <a:cs typeface="Average"/>
              <a:sym typeface="Average"/>
            </a:endParaRPr>
          </a:p>
          <a:p>
            <a:pPr indent="0" lvl="0" marL="0" rtl="0" algn="l">
              <a:spcBef>
                <a:spcPts val="0"/>
              </a:spcBef>
              <a:spcAft>
                <a:spcPts val="0"/>
              </a:spcAft>
              <a:buNone/>
            </a:pPr>
            <a:r>
              <a:rPr lang="en" sz="1900">
                <a:solidFill>
                  <a:srgbClr val="F3F3F3"/>
                </a:solidFill>
                <a:latin typeface="Average"/>
                <a:ea typeface="Average"/>
                <a:cs typeface="Average"/>
                <a:sym typeface="Average"/>
              </a:rPr>
              <a:t>Length,Diameter,Height, Whole Weight,Shucked Weight,Viscera Weight,Shell Weight,Rings are all numerical variables.</a:t>
            </a:r>
            <a:endParaRPr sz="1900">
              <a:solidFill>
                <a:srgbClr val="F3F3F3"/>
              </a:solidFill>
              <a:latin typeface="Average"/>
              <a:ea typeface="Average"/>
              <a:cs typeface="Average"/>
              <a:sym typeface="Average"/>
            </a:endParaRPr>
          </a:p>
          <a:p>
            <a:pPr indent="0" lvl="0" marL="0" rtl="0" algn="l">
              <a:spcBef>
                <a:spcPts val="0"/>
              </a:spcBef>
              <a:spcAft>
                <a:spcPts val="0"/>
              </a:spcAft>
              <a:buNone/>
            </a:pPr>
            <a:r>
              <a:t/>
            </a:r>
            <a:endParaRPr sz="1900">
              <a:solidFill>
                <a:srgbClr val="F3F3F3"/>
              </a:solidFill>
              <a:latin typeface="Average"/>
              <a:ea typeface="Average"/>
              <a:cs typeface="Average"/>
              <a:sym typeface="Average"/>
            </a:endParaRPr>
          </a:p>
          <a:p>
            <a:pPr indent="0" lvl="0" marL="0" rtl="0" algn="l">
              <a:spcBef>
                <a:spcPts val="0"/>
              </a:spcBef>
              <a:spcAft>
                <a:spcPts val="0"/>
              </a:spcAft>
              <a:buNone/>
            </a:pPr>
            <a:r>
              <a:rPr lang="en" sz="1900">
                <a:solidFill>
                  <a:srgbClr val="F3F3F3"/>
                </a:solidFill>
                <a:latin typeface="Average"/>
                <a:ea typeface="Average"/>
                <a:cs typeface="Average"/>
                <a:sym typeface="Average"/>
              </a:rPr>
              <a:t>The dataset includes the dependent variable Rings. Rings + 1.5 approximately gives the age of an abalone. </a:t>
            </a:r>
            <a:endParaRPr sz="1900">
              <a:solidFill>
                <a:srgbClr val="F3F3F3"/>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rotWithShape="1">
          <a:blip r:embed="rId3">
            <a:alphaModFix/>
          </a:blip>
          <a:srcRect b="0" l="612" r="612" t="0"/>
          <a:stretch/>
        </p:blipFill>
        <p:spPr>
          <a:xfrm>
            <a:off x="3414025" y="218187"/>
            <a:ext cx="5579124" cy="4707125"/>
          </a:xfrm>
          <a:prstGeom prst="rect">
            <a:avLst/>
          </a:prstGeom>
          <a:noFill/>
          <a:ln>
            <a:noFill/>
          </a:ln>
        </p:spPr>
      </p:pic>
      <p:sp>
        <p:nvSpPr>
          <p:cNvPr id="100" name="Google Shape;100;p18"/>
          <p:cNvSpPr txBox="1"/>
          <p:nvPr/>
        </p:nvSpPr>
        <p:spPr>
          <a:xfrm>
            <a:off x="309225" y="218950"/>
            <a:ext cx="31047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3F3F3"/>
                </a:solidFill>
                <a:latin typeface="Average"/>
                <a:ea typeface="Average"/>
                <a:cs typeface="Average"/>
                <a:sym typeface="Average"/>
              </a:rPr>
              <a:t>PAIR PLOTS</a:t>
            </a:r>
            <a:endParaRPr sz="1700">
              <a:solidFill>
                <a:srgbClr val="F3F3F3"/>
              </a:solidFill>
              <a:latin typeface="Average"/>
              <a:ea typeface="Average"/>
              <a:cs typeface="Average"/>
              <a:sym typeface="Average"/>
            </a:endParaRPr>
          </a:p>
          <a:p>
            <a:pPr indent="0" lvl="0" marL="0" rtl="0" algn="l">
              <a:spcBef>
                <a:spcPts val="0"/>
              </a:spcBef>
              <a:spcAft>
                <a:spcPts val="0"/>
              </a:spcAft>
              <a:buNone/>
            </a:pPr>
            <a:r>
              <a:t/>
            </a:r>
            <a:endParaRPr sz="1700">
              <a:solidFill>
                <a:srgbClr val="F3F3F3"/>
              </a:solidFill>
              <a:latin typeface="Average"/>
              <a:ea typeface="Average"/>
              <a:cs typeface="Average"/>
              <a:sym typeface="Average"/>
            </a:endParaRPr>
          </a:p>
          <a:p>
            <a:pPr indent="0" lvl="0" marL="0" rtl="0" algn="l">
              <a:spcBef>
                <a:spcPts val="0"/>
              </a:spcBef>
              <a:spcAft>
                <a:spcPts val="0"/>
              </a:spcAft>
              <a:buNone/>
            </a:pPr>
            <a:r>
              <a:rPr lang="en" sz="1700">
                <a:solidFill>
                  <a:srgbClr val="F3F3F3"/>
                </a:solidFill>
                <a:latin typeface="Average"/>
                <a:ea typeface="Average"/>
                <a:cs typeface="Average"/>
                <a:sym typeface="Average"/>
              </a:rPr>
              <a:t>Building a great scatter-plot matrix</a:t>
            </a:r>
            <a:endParaRPr sz="1700">
              <a:solidFill>
                <a:srgbClr val="F3F3F3"/>
              </a:solidFill>
              <a:latin typeface="Average"/>
              <a:ea typeface="Average"/>
              <a:cs typeface="Average"/>
              <a:sym typeface="Average"/>
            </a:endParaRPr>
          </a:p>
          <a:p>
            <a:pPr indent="0" lvl="0" marL="0" rtl="0" algn="l">
              <a:spcBef>
                <a:spcPts val="0"/>
              </a:spcBef>
              <a:spcAft>
                <a:spcPts val="0"/>
              </a:spcAft>
              <a:buNone/>
            </a:pPr>
            <a:r>
              <a:t/>
            </a:r>
            <a:endParaRPr sz="1700">
              <a:solidFill>
                <a:srgbClr val="F3F3F3"/>
              </a:solidFill>
              <a:latin typeface="Average"/>
              <a:ea typeface="Average"/>
              <a:cs typeface="Average"/>
              <a:sym typeface="Average"/>
            </a:endParaRPr>
          </a:p>
          <a:p>
            <a:pPr indent="0" lvl="0" marL="0" rtl="0" algn="l">
              <a:spcBef>
                <a:spcPts val="0"/>
              </a:spcBef>
              <a:spcAft>
                <a:spcPts val="0"/>
              </a:spcAft>
              <a:buNone/>
            </a:pPr>
            <a:r>
              <a:t/>
            </a:r>
            <a:endParaRPr sz="1700">
              <a:solidFill>
                <a:srgbClr val="F3F3F3"/>
              </a:solidFill>
              <a:latin typeface="Average"/>
              <a:ea typeface="Average"/>
              <a:cs typeface="Average"/>
              <a:sym typeface="Average"/>
            </a:endParaRPr>
          </a:p>
          <a:p>
            <a:pPr indent="0" lvl="0" marL="0" rtl="0" algn="l">
              <a:spcBef>
                <a:spcPts val="0"/>
              </a:spcBef>
              <a:spcAft>
                <a:spcPts val="0"/>
              </a:spcAft>
              <a:buNone/>
            </a:pPr>
            <a:r>
              <a:rPr lang="en" sz="1700">
                <a:highlight>
                  <a:schemeClr val="dk1"/>
                </a:highlight>
                <a:latin typeface="Average"/>
                <a:ea typeface="Average"/>
                <a:cs typeface="Average"/>
                <a:sym typeface="Average"/>
              </a:rPr>
              <a:t>ggpairs(abalone, aes(colour = Sex, alpha = 0.8), title="Pairs plot for abalone dataset") + </a:t>
            </a:r>
            <a:endParaRPr sz="1700">
              <a:highlight>
                <a:schemeClr val="dk1"/>
              </a:highlight>
              <a:latin typeface="Average"/>
              <a:ea typeface="Average"/>
              <a:cs typeface="Average"/>
              <a:sym typeface="Average"/>
            </a:endParaRPr>
          </a:p>
          <a:p>
            <a:pPr indent="0" lvl="0" marL="0" rtl="0" algn="l">
              <a:spcBef>
                <a:spcPts val="0"/>
              </a:spcBef>
              <a:spcAft>
                <a:spcPts val="0"/>
              </a:spcAft>
              <a:buNone/>
            </a:pPr>
            <a:r>
              <a:rPr lang="en" sz="1700">
                <a:highlight>
                  <a:schemeClr val="dk1"/>
                </a:highlight>
                <a:latin typeface="Average"/>
                <a:ea typeface="Average"/>
                <a:cs typeface="Average"/>
                <a:sym typeface="Average"/>
              </a:rPr>
              <a:t>theme_grey(base_size = 8)</a:t>
            </a:r>
            <a:endParaRPr sz="1700">
              <a:highlight>
                <a:schemeClr val="dk1"/>
              </a:highlight>
              <a:latin typeface="Average"/>
              <a:ea typeface="Average"/>
              <a:cs typeface="Average"/>
              <a:sym typeface="Average"/>
            </a:endParaRPr>
          </a:p>
          <a:p>
            <a:pPr indent="0" lvl="0" marL="0" rtl="0" algn="l">
              <a:spcBef>
                <a:spcPts val="0"/>
              </a:spcBef>
              <a:spcAft>
                <a:spcPts val="0"/>
              </a:spcAft>
              <a:buNone/>
            </a:pPr>
            <a:r>
              <a:t/>
            </a:r>
            <a:endParaRPr sz="1700">
              <a:solidFill>
                <a:srgbClr val="F3F3F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90250" y="526350"/>
            <a:ext cx="3762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000000"/>
              </a:solidFill>
            </a:endParaRPr>
          </a:p>
          <a:p>
            <a:pPr indent="0" lvl="0" marL="0" rtl="0" algn="l">
              <a:spcBef>
                <a:spcPts val="0"/>
              </a:spcBef>
              <a:spcAft>
                <a:spcPts val="0"/>
              </a:spcAft>
              <a:buNone/>
            </a:pPr>
            <a:r>
              <a:rPr b="1" lang="en" sz="2100">
                <a:solidFill>
                  <a:srgbClr val="000000"/>
                </a:solidFill>
              </a:rPr>
              <a:t>Observations from the pair plot:</a:t>
            </a:r>
            <a:endParaRPr b="1" sz="21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From pair plots, we observe that there is high multicollinearity between the predictors. The correlation between Diameter and Length is extremely high (98.7).</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Whole_weight = Shucked_weight+ Viscera_weight +Shell_weight.</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Whole_weight have high correlation with other weight predictors</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Abalones rings are between 5 and 15 mostly.</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We use gg pairs to see the scatter plots, covariance, and box plots -everything in one big matrix. </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From the plots, we see that plots for male and female are almost the same for every variable. Thus we categorize the abalones into two types-infant (I) and non-infant(NI). And then add it as a new variable.</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b="1" sz="2400">
              <a:solidFill>
                <a:srgbClr val="000000"/>
              </a:solidFill>
              <a:latin typeface="Arial"/>
              <a:ea typeface="Arial"/>
              <a:cs typeface="Arial"/>
              <a:sym typeface="Arial"/>
            </a:endParaRPr>
          </a:p>
        </p:txBody>
      </p:sp>
      <p:pic>
        <p:nvPicPr>
          <p:cNvPr id="106" name="Google Shape;106;p19"/>
          <p:cNvPicPr preferRelativeResize="0"/>
          <p:nvPr/>
        </p:nvPicPr>
        <p:blipFill>
          <a:blip r:embed="rId3">
            <a:alphaModFix/>
          </a:blip>
          <a:stretch>
            <a:fillRect/>
          </a:stretch>
        </p:blipFill>
        <p:spPr>
          <a:xfrm>
            <a:off x="4441900" y="1860850"/>
            <a:ext cx="4586050" cy="2901850"/>
          </a:xfrm>
          <a:prstGeom prst="rect">
            <a:avLst/>
          </a:prstGeom>
          <a:noFill/>
          <a:ln>
            <a:noFill/>
          </a:ln>
        </p:spPr>
      </p:pic>
      <p:sp>
        <p:nvSpPr>
          <p:cNvPr id="107" name="Google Shape;107;p19"/>
          <p:cNvSpPr txBox="1"/>
          <p:nvPr/>
        </p:nvSpPr>
        <p:spPr>
          <a:xfrm>
            <a:off x="4216825" y="618800"/>
            <a:ext cx="2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8" name="Google Shape;108;p19"/>
          <p:cNvSpPr txBox="1"/>
          <p:nvPr/>
        </p:nvSpPr>
        <p:spPr>
          <a:xfrm>
            <a:off x="4592400" y="800550"/>
            <a:ext cx="4168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Average"/>
                <a:ea typeface="Average"/>
                <a:cs typeface="Average"/>
                <a:sym typeface="Average"/>
              </a:rPr>
              <a:t>Calculating Statistical parameters : to     achieve basic understanding.</a:t>
            </a:r>
            <a:endParaRPr b="1" sz="1700">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163575" y="276900"/>
            <a:ext cx="3169800" cy="77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ADDITIVE MODEL</a:t>
            </a:r>
            <a:endParaRPr sz="2800"/>
          </a:p>
          <a:p>
            <a:pPr indent="0" lvl="0" marL="0" rtl="0" algn="ctr">
              <a:spcBef>
                <a:spcPts val="0"/>
              </a:spcBef>
              <a:spcAft>
                <a:spcPts val="0"/>
              </a:spcAft>
              <a:buNone/>
            </a:pPr>
            <a:r>
              <a:rPr lang="en" sz="2800"/>
              <a:t>(abalone_add)</a:t>
            </a:r>
            <a:endParaRPr sz="2800"/>
          </a:p>
        </p:txBody>
      </p:sp>
      <p:sp>
        <p:nvSpPr>
          <p:cNvPr id="114" name="Google Shape;114;p20"/>
          <p:cNvSpPr txBox="1"/>
          <p:nvPr>
            <p:ph idx="1" type="subTitle"/>
          </p:nvPr>
        </p:nvSpPr>
        <p:spPr>
          <a:xfrm>
            <a:off x="172950" y="976800"/>
            <a:ext cx="3497100" cy="264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use a simple additive model involving all the variables. </a:t>
            </a:r>
            <a:endParaRPr sz="1400"/>
          </a:p>
          <a:p>
            <a:pPr indent="-317500" lvl="0" marL="457200" rtl="0" algn="l">
              <a:spcBef>
                <a:spcPts val="0"/>
              </a:spcBef>
              <a:spcAft>
                <a:spcPts val="0"/>
              </a:spcAft>
              <a:buSzPts val="1400"/>
              <a:buChar char="●"/>
            </a:pPr>
            <a:r>
              <a:rPr lang="en" sz="1400"/>
              <a:t>After fitting the additive model with all predictors we can see that test statistics showing all variables as significant except ‘Length’.</a:t>
            </a:r>
            <a:endParaRPr sz="1400"/>
          </a:p>
          <a:p>
            <a:pPr indent="-317500" lvl="0" marL="457200" rtl="0" algn="l">
              <a:spcBef>
                <a:spcPts val="0"/>
              </a:spcBef>
              <a:spcAft>
                <a:spcPts val="0"/>
              </a:spcAft>
              <a:buSzPts val="1400"/>
              <a:buChar char="●"/>
            </a:pPr>
            <a:r>
              <a:rPr lang="en" sz="1400"/>
              <a:t>We see the summary of this model and calculate VIF for this model (shows high values of VIF especially for Whole_weight and diameter, this means multicollinearity is high).</a:t>
            </a:r>
            <a:endParaRPr sz="1400"/>
          </a:p>
        </p:txBody>
      </p:sp>
      <p:sp>
        <p:nvSpPr>
          <p:cNvPr id="115" name="Google Shape;115;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0"/>
          <p:cNvPicPr preferRelativeResize="0"/>
          <p:nvPr/>
        </p:nvPicPr>
        <p:blipFill>
          <a:blip r:embed="rId3">
            <a:alphaModFix/>
          </a:blip>
          <a:stretch>
            <a:fillRect/>
          </a:stretch>
        </p:blipFill>
        <p:spPr>
          <a:xfrm>
            <a:off x="3866800" y="0"/>
            <a:ext cx="5148199" cy="5143500"/>
          </a:xfrm>
          <a:prstGeom prst="rect">
            <a:avLst/>
          </a:prstGeom>
          <a:noFill/>
          <a:ln>
            <a:noFill/>
          </a:ln>
        </p:spPr>
      </p:pic>
      <p:pic>
        <p:nvPicPr>
          <p:cNvPr id="117" name="Google Shape;117;p20"/>
          <p:cNvPicPr preferRelativeResize="0"/>
          <p:nvPr/>
        </p:nvPicPr>
        <p:blipFill rotWithShape="1">
          <a:blip r:embed="rId4">
            <a:alphaModFix/>
          </a:blip>
          <a:srcRect b="0" l="0" r="0" t="-20802"/>
          <a:stretch/>
        </p:blipFill>
        <p:spPr>
          <a:xfrm>
            <a:off x="40275" y="3327000"/>
            <a:ext cx="3762450" cy="158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rotWithShape="1">
          <a:blip r:embed="rId3">
            <a:alphaModFix/>
          </a:blip>
          <a:srcRect b="-5808" l="0" r="0" t="0"/>
          <a:stretch/>
        </p:blipFill>
        <p:spPr>
          <a:xfrm>
            <a:off x="152400" y="600625"/>
            <a:ext cx="8839201" cy="4542875"/>
          </a:xfrm>
          <a:prstGeom prst="rect">
            <a:avLst/>
          </a:prstGeom>
          <a:noFill/>
          <a:ln>
            <a:noFill/>
          </a:ln>
        </p:spPr>
      </p:pic>
      <p:sp>
        <p:nvSpPr>
          <p:cNvPr id="123" name="Google Shape;123;p21"/>
          <p:cNvSpPr txBox="1"/>
          <p:nvPr/>
        </p:nvSpPr>
        <p:spPr>
          <a:xfrm>
            <a:off x="363750" y="73550"/>
            <a:ext cx="852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3F3F3"/>
                </a:solidFill>
                <a:latin typeface="Average"/>
                <a:ea typeface="Average"/>
                <a:cs typeface="Average"/>
                <a:sym typeface="Average"/>
              </a:rPr>
              <a:t>MULTICOLLINEARITY ISSUE ? , TRY TO REMOVE PARAMETERS BY CHECKING VIF</a:t>
            </a:r>
            <a:endParaRPr sz="1600">
              <a:solidFill>
                <a:srgbClr val="F3F3F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